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45" r:id="rId5"/>
    <p:sldId id="257" r:id="rId6"/>
    <p:sldId id="339" r:id="rId7"/>
    <p:sldId id="346" r:id="rId8"/>
    <p:sldId id="350" r:id="rId9"/>
    <p:sldId id="356" r:id="rId10"/>
    <p:sldId id="352" r:id="rId11"/>
    <p:sldId id="364" r:id="rId12"/>
    <p:sldId id="354" r:id="rId13"/>
    <p:sldId id="362" r:id="rId14"/>
    <p:sldId id="357" r:id="rId15"/>
    <p:sldId id="358" r:id="rId16"/>
    <p:sldId id="359" r:id="rId17"/>
    <p:sldId id="360" r:id="rId18"/>
    <p:sldId id="361" r:id="rId19"/>
    <p:sldId id="363" r:id="rId20"/>
    <p:sldId id="366" r:id="rId21"/>
    <p:sldId id="367" r:id="rId22"/>
    <p:sldId id="368" r:id="rId23"/>
    <p:sldId id="369" r:id="rId24"/>
    <p:sldId id="370" r:id="rId25"/>
    <p:sldId id="419" r:id="rId26"/>
    <p:sldId id="417" r:id="rId27"/>
    <p:sldId id="420" r:id="rId28"/>
    <p:sldId id="421" r:id="rId29"/>
    <p:sldId id="422" r:id="rId30"/>
    <p:sldId id="424" r:id="rId31"/>
    <p:sldId id="425" r:id="rId32"/>
    <p:sldId id="426" r:id="rId33"/>
    <p:sldId id="427" r:id="rId34"/>
    <p:sldId id="428" r:id="rId35"/>
    <p:sldId id="423" r:id="rId36"/>
    <p:sldId id="436" r:id="rId37"/>
    <p:sldId id="437" r:id="rId38"/>
    <p:sldId id="438" r:id="rId39"/>
    <p:sldId id="439" r:id="rId40"/>
    <p:sldId id="429" r:id="rId41"/>
    <p:sldId id="431" r:id="rId42"/>
    <p:sldId id="430" r:id="rId43"/>
    <p:sldId id="432" r:id="rId44"/>
    <p:sldId id="433" r:id="rId45"/>
    <p:sldId id="434" r:id="rId46"/>
    <p:sldId id="44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441" r:id="rId56"/>
    <p:sldId id="379" r:id="rId57"/>
    <p:sldId id="380" r:id="rId58"/>
    <p:sldId id="381" r:id="rId59"/>
    <p:sldId id="383" r:id="rId60"/>
    <p:sldId id="382" r:id="rId61"/>
    <p:sldId id="384" r:id="rId62"/>
    <p:sldId id="385" r:id="rId63"/>
    <p:sldId id="392" r:id="rId64"/>
    <p:sldId id="388" r:id="rId65"/>
    <p:sldId id="387" r:id="rId66"/>
    <p:sldId id="389" r:id="rId67"/>
    <p:sldId id="390" r:id="rId68"/>
    <p:sldId id="393" r:id="rId69"/>
    <p:sldId id="394" r:id="rId70"/>
    <p:sldId id="395" r:id="rId71"/>
    <p:sldId id="396" r:id="rId72"/>
    <p:sldId id="398" r:id="rId73"/>
    <p:sldId id="397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7" r:id="rId82"/>
    <p:sldId id="408" r:id="rId83"/>
    <p:sldId id="409" r:id="rId84"/>
    <p:sldId id="410" r:id="rId85"/>
    <p:sldId id="411" r:id="rId86"/>
    <p:sldId id="386" r:id="rId87"/>
    <p:sldId id="412" r:id="rId88"/>
    <p:sldId id="414" r:id="rId89"/>
    <p:sldId id="415" r:id="rId90"/>
    <p:sldId id="416" r:id="rId91"/>
    <p:sldId id="413" r:id="rId92"/>
    <p:sldId id="442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E1C"/>
    <a:srgbClr val="FFE500"/>
    <a:srgbClr val="FFE300"/>
    <a:srgbClr val="E6E236"/>
    <a:srgbClr val="F39926"/>
    <a:srgbClr val="D2D2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3C13-542A-4E4D-BA82-190E9311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51621-2A88-4B1F-B856-7F11F00E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97761-43AA-4E6E-8347-092B8B71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4F764-B2CD-48B2-97B5-DD0A571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4BEE9-A938-4E25-9416-9C649C28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61D8-53AA-41C7-9252-A4155277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78EED-5431-4530-8C94-3368EFF0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39C20-B3ED-4239-963D-72C08A79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8681C-627A-4FF4-9700-F4BA0DE5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CE9C-4E34-464E-B34D-AE66F1EB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4473D-A31E-4EA5-B04C-23A998079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11112-EFB6-4A44-8923-85AED29EB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2CD6-5134-43FF-9C31-B59A20EB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67DB6-657F-41CF-ADD5-73502668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6F965-841F-4ECD-A3C1-882B756E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FD02A-A77C-4290-9CCF-01B04728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665EA-9826-426A-B5F1-6B44E6F4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9FCAC-FEE2-445A-ADBC-A1C3DD07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A160A-F492-47E9-AAC1-C8993A17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F1490-A767-4A5A-BC0E-5CA36309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547D-696C-4537-B987-27A8F160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5CD89-D30E-4A27-9AA7-13501161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4124-EBC6-4F12-BE07-CDE2D28B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DBBF2-8641-4F83-B12A-6DE38E1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9517-06AA-4155-9D5C-9763955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9C2E-523B-4D74-B9B3-61813104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7A05-7D89-486F-8B01-CD61F4E9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E7183-9AE8-4D8C-B083-95821614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A2D5-C09E-4692-AA27-9AE2B08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A5802-AEC0-4AEF-8B64-D43A459B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0E29B-7A06-4543-8C10-3D5C3101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566B-6B10-470B-95D8-F584DF08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21041-75A8-4354-996D-973A5E0C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AA467-7272-4DC9-AA35-7691B3C6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096E89-5074-4CDB-8FAB-1EFCA52D4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41B62-9C35-42C0-BF22-F4A8B3537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64DC1-C6B3-4EDA-AB35-B6EE9464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377F07-20FC-4167-A621-DFD2D66D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2DD26-FDCD-4060-80A5-E712B559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4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01CED-1888-4FBB-A01A-ED4DE52F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19350-FFE3-4879-B2DE-B3883B6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5DC1E-1BF8-4A07-986B-EFDCFA47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46EA3-D9B5-4994-B763-3A459C0E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0DAAB-C9B5-48B1-A997-52BE827F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173B5-B600-42FC-A3B7-878477E7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F62D4-14E2-42CA-ACBF-4C1C46E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DFC-FF91-4FEA-93DA-89279601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FF74-8316-4480-8153-F54996CD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C715C-999E-487C-A6FA-041BE723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6F9E3-4077-42A3-9C7C-AF6D04E9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A6999-6237-4D66-B7E7-B24E2FF7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21E54-5B63-403E-A3AC-C435C135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ACA9B-799E-4981-A6AD-B10DCE54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B33F5-1A9D-4137-9FFF-1645A06B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E3AAA-68B6-4083-B305-CAAE98BE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0F8A6-D748-4174-A405-3876AF80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E9-E854-4A3A-9FDB-E5FF0D7620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8E6BD-FF44-4A8D-858F-3D218CD5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15DBC-2539-4C10-8048-ABE3768D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F65A-7DA4-4AC6-9D21-B42F02C9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4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F012C-327F-4641-ABCD-7A7D48EC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09F82-A68C-4A6E-84BF-082A0F35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E99FC-562A-4482-9FEE-C4FD9AC8E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A07F9E9-E854-4A3A-9FDB-E5FF0D7620A1}" type="datetimeFigureOut">
              <a:rPr lang="ko-KR" altLang="en-US" smtClean="0"/>
              <a:pPr/>
              <a:t>2022-03-28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5C307-BBA1-4555-8E7E-2E3ADCCDF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45ED6-2E43-4FC4-9DC4-D854CE5FE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2C8F65A-7DA4-4AC6-9D21-B42F02C95B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3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54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DAB44-916B-43C2-B315-5B3366301484}"/>
              </a:ext>
            </a:extLst>
          </p:cNvPr>
          <p:cNvSpPr txBox="1"/>
          <p:nvPr/>
        </p:nvSpPr>
        <p:spPr>
          <a:xfrm>
            <a:off x="3654479" y="2523370"/>
            <a:ext cx="51667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HTML/CSS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DB5DF-A20D-4F2D-80F7-4E7F2BC4DF1B}"/>
              </a:ext>
            </a:extLst>
          </p:cNvPr>
          <p:cNvSpPr txBox="1"/>
          <p:nvPr/>
        </p:nvSpPr>
        <p:spPr>
          <a:xfrm>
            <a:off x="10386586" y="627798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서강대 박채린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FE26BAC-5C02-4894-9E99-9BF9CBB03470}"/>
              </a:ext>
            </a:extLst>
          </p:cNvPr>
          <p:cNvSpPr/>
          <p:nvPr/>
        </p:nvSpPr>
        <p:spPr>
          <a:xfrm rot="5400000">
            <a:off x="3658182" y="2519667"/>
            <a:ext cx="201901" cy="209307"/>
          </a:xfrm>
          <a:prstGeom prst="rtTriangle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BC3E4292-8199-459A-9D8B-0F9866DA9642}"/>
              </a:ext>
            </a:extLst>
          </p:cNvPr>
          <p:cNvSpPr/>
          <p:nvPr/>
        </p:nvSpPr>
        <p:spPr>
          <a:xfrm rot="16200000">
            <a:off x="8615665" y="3518095"/>
            <a:ext cx="201901" cy="20930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74615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구분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Tag)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196224" y="1919529"/>
            <a:ext cx="1038225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&lt;header&gt;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로고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부분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&lt;main&gt;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콘텐츠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개당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메인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&lt;nav&gt;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링크 모음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메뉴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위치에 영향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X.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&lt;section&gt;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 콘텐츠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주제로 묶인 영역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&lt;article&gt;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실질적인 내용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구분되거나 재사용 가능한 영역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3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 기사내용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 기사내용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&lt;aside&gt;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부가적인 부분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링크 등을 포함한 사이드 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&lt;footer&gt;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회사소개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저작권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제작정보 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DD1C2A-D61F-4561-B6B9-7195D79D02D9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74615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구분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Tag)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2946586" y="3413280"/>
            <a:ext cx="676721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Tag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가능하다면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&lt;header&gt;, &lt;footer&gt;, &lt;main&gt;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분할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&lt;nav&gt;, &lt;aside&gt;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영역 구분할 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 id=“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영역이름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“&gt;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D43E2-01F5-4D76-83AF-5F535040DF9B}"/>
              </a:ext>
            </a:extLst>
          </p:cNvPr>
          <p:cNvSpPr txBox="1"/>
          <p:nvPr/>
        </p:nvSpPr>
        <p:spPr>
          <a:xfrm>
            <a:off x="3609383" y="2393354"/>
            <a:ext cx="56360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큰 뼈대를 만들 때 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B9B68-D28A-4635-96E5-985F27848608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78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866480" y="1793648"/>
            <a:ext cx="9031686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기본적인 영역을 나누는 태그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아무 의미 없음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&lt;div&gt; 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바꿈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&lt;span&gt;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바꿈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&lt;h1&gt;, &lt;h2&gt;, &lt;h3&gt;, &lt;h4&gt;, &lt;h5&gt;, &lt;h6&gt;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 순서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가장 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CB5B0E-C768-4E37-AA2C-53DD8F8BFCEC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4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866480" y="1793648"/>
            <a:ext cx="9031686" cy="11289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&lt;div&gt; = &lt;section&gt; = &lt;article&gt;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 적절히 섞어서 사용하자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fr-FR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36798-7AAC-44BA-AF52-14AC93FB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36" y="2922611"/>
            <a:ext cx="4366034" cy="32630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AB14A-9F4E-4473-B725-AB942A05036C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866480" y="1793648"/>
            <a:ext cx="9031686" cy="28090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바꿈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감싸는 태그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의미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개수 상관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단락 바꿈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&lt;p&gt; 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감싸는 태그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단락을 알려주는 의미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O.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단락에 하나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EA6559-978D-4134-B5D7-F2F7D09533B0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9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009441" y="1776653"/>
            <a:ext cx="10755824" cy="5486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&lt;style=“ ”&gt;&lt;/style&gt;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ex.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&lt;p style="margin-top:45px;"&gt;&lt;/p&gt;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이미지주소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이미지파일명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width=“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이미지크기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alt=“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이미지내용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감싸는 태그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ex.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="dog.jpg" width="100px“ alt=“dog”&gt;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5BBBEE-4517-413A-B05D-91F03DF1404D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1009441" y="1613356"/>
            <a:ext cx="4383969" cy="5486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없는 목록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ul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&lt;li&gt;&lt;/li&gt;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&lt;/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ul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있는 목록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&lt;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&lt;li&gt;&lt;/li&gt;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&lt;/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2FDE3-9B57-4FD7-97E4-D8C1DAE30F28}"/>
              </a:ext>
            </a:extLst>
          </p:cNvPr>
          <p:cNvSpPr txBox="1"/>
          <p:nvPr/>
        </p:nvSpPr>
        <p:spPr>
          <a:xfrm>
            <a:off x="6242702" y="5122009"/>
            <a:ext cx="6126237" cy="19780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ul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부모태그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(Unordered List  : 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없는 목록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부모태그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(Ordered List 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있는 목록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 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자식태그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 사용 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F98991-EBCE-4966-AAE0-5BBA072110F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57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72352" y="1766861"/>
            <a:ext cx="9888724" cy="4295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태그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&lt;a&gt;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 연결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&lt;a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”&gt;&lt;/a&gt;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ex. &lt;a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“https://google.com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target=“_blank”&gt;&lt;/a&gt;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파일 연결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&lt;a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=“./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내부파일명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”&gt;&lt;/a&gt;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ex. &lt;a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=“./home.html”&gt;&lt;/a&gt;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04D5C-8E24-4A79-8489-86656672D82E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사용되는 기타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03700" y="1899864"/>
            <a:ext cx="9888724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동영상 삽입 태그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iframe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동영상주소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”&gt;&lt;/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iframe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&lt;video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동영상주소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”&gt;Video not supported&lt;/video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7F8BE2-C9F0-414B-A0BE-BDC416C26B73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82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3EB69-6830-4EAA-82DB-8EE9C9CE3780}"/>
              </a:ext>
            </a:extLst>
          </p:cNvPr>
          <p:cNvSpPr txBox="1"/>
          <p:nvPr/>
        </p:nvSpPr>
        <p:spPr>
          <a:xfrm>
            <a:off x="3654479" y="2523370"/>
            <a:ext cx="51667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43847A-6A47-4789-91CE-44AD1EB55374}"/>
              </a:ext>
            </a:extLst>
          </p:cNvPr>
          <p:cNvCxnSpPr>
            <a:cxnSpLocks/>
          </p:cNvCxnSpPr>
          <p:nvPr/>
        </p:nvCxnSpPr>
        <p:spPr>
          <a:xfrm>
            <a:off x="3935507" y="3254188"/>
            <a:ext cx="46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DAB44-916B-43C2-B315-5B3366301484}"/>
              </a:ext>
            </a:extLst>
          </p:cNvPr>
          <p:cNvSpPr txBox="1"/>
          <p:nvPr/>
        </p:nvSpPr>
        <p:spPr>
          <a:xfrm>
            <a:off x="0" y="90415"/>
            <a:ext cx="36772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HTML/CSS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DEE62-005E-48D4-AEB6-F30DAA20A47B}"/>
              </a:ext>
            </a:extLst>
          </p:cNvPr>
          <p:cNvSpPr txBox="1"/>
          <p:nvPr/>
        </p:nvSpPr>
        <p:spPr>
          <a:xfrm>
            <a:off x="2274874" y="1016722"/>
            <a:ext cx="76422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End</a:t>
            </a:r>
            <a:r>
              <a:rPr lang="ko-KR" altLang="en-US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화면에 </a:t>
            </a:r>
            <a:r>
              <a:rPr lang="ko-KR" altLang="en-US" sz="44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보이는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8B266-4384-4E58-9DAD-F08B044B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81" y="2066140"/>
            <a:ext cx="9391973" cy="46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적용방법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4315205" y="1738801"/>
            <a:ext cx="3811940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스타일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(Internal)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D9271B-D7F8-4734-A98E-19BB2F61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31" y="2790481"/>
            <a:ext cx="5329938" cy="249988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04F580-0DCD-4991-A1FB-F33170CB3CB0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57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적용방법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4196783" y="1738800"/>
            <a:ext cx="381194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스타일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(Inline)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73204-7F74-4135-BFF3-4924FABD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61" y="2995629"/>
            <a:ext cx="9584493" cy="5930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EC67A-D6AC-413A-809B-7C296597037A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D55A3B-CC18-45D6-BB7D-775E26C8D89B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2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7D6EE6-39C5-4DD2-977E-76EC36903E43}"/>
              </a:ext>
            </a:extLst>
          </p:cNvPr>
          <p:cNvSpPr/>
          <p:nvPr/>
        </p:nvSpPr>
        <p:spPr>
          <a:xfrm>
            <a:off x="4682855" y="1828800"/>
            <a:ext cx="2964853" cy="45264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적용방법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4352918" y="1688399"/>
            <a:ext cx="381194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스타일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(External)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368F3-0289-4179-A8C0-5E2206D8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83" y="3093039"/>
            <a:ext cx="8736497" cy="1064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B7163B-F568-4D50-AD4E-D147A18C6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36" y="4874407"/>
            <a:ext cx="3811940" cy="1696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97FA8F-6EDB-4141-A955-BA8567F1569F}"/>
              </a:ext>
            </a:extLst>
          </p:cNvPr>
          <p:cNvSpPr txBox="1"/>
          <p:nvPr/>
        </p:nvSpPr>
        <p:spPr>
          <a:xfrm>
            <a:off x="2141735" y="2445015"/>
            <a:ext cx="1100231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0176-F383-4A08-BDD6-8CE6AB852F5C}"/>
              </a:ext>
            </a:extLst>
          </p:cNvPr>
          <p:cNvSpPr txBox="1"/>
          <p:nvPr/>
        </p:nvSpPr>
        <p:spPr>
          <a:xfrm>
            <a:off x="2141736" y="4281360"/>
            <a:ext cx="1100231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391439C-C272-4877-B039-22A4781954CB}"/>
              </a:ext>
            </a:extLst>
          </p:cNvPr>
          <p:cNvSpPr/>
          <p:nvPr/>
        </p:nvSpPr>
        <p:spPr>
          <a:xfrm rot="4363168" flipH="1">
            <a:off x="6632598" y="1787655"/>
            <a:ext cx="264964" cy="5753056"/>
          </a:xfrm>
          <a:prstGeom prst="downArrow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54A6-7BD8-4BAA-B8EC-0E85D343E5FE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72954C-7593-41C9-90A8-4C54E7F9507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9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형태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72352" y="1782972"/>
            <a:ext cx="9642044" cy="1969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스타일을 입힐 요소를 선택해 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무엇을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어떻게 바꿀 것인가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2033A-20AE-45CF-AB90-2CC64069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35" y="3950027"/>
            <a:ext cx="9604331" cy="26972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F9CD2-5F8E-4143-AEA6-445B10ECDC2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93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72381A-0C07-4E31-A6AD-1BCD66079401}"/>
              </a:ext>
            </a:extLst>
          </p:cNvPr>
          <p:cNvSpPr/>
          <p:nvPr/>
        </p:nvSpPr>
        <p:spPr>
          <a:xfrm>
            <a:off x="5106785" y="5829150"/>
            <a:ext cx="2890058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0317BB-7C1F-4B65-B6F8-E6DBF2C58B96}"/>
              </a:ext>
            </a:extLst>
          </p:cNvPr>
          <p:cNvSpPr/>
          <p:nvPr/>
        </p:nvSpPr>
        <p:spPr>
          <a:xfrm>
            <a:off x="9508863" y="5281044"/>
            <a:ext cx="1927890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A8567-CA76-4294-9E71-A0BB1FD7A236}"/>
              </a:ext>
            </a:extLst>
          </p:cNvPr>
          <p:cNvSpPr/>
          <p:nvPr/>
        </p:nvSpPr>
        <p:spPr>
          <a:xfrm>
            <a:off x="7996844" y="5281044"/>
            <a:ext cx="1436306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CF224A-5D32-4B81-9873-71EC68D1AA0F}"/>
              </a:ext>
            </a:extLst>
          </p:cNvPr>
          <p:cNvSpPr/>
          <p:nvPr/>
        </p:nvSpPr>
        <p:spPr>
          <a:xfrm>
            <a:off x="6132916" y="5309353"/>
            <a:ext cx="1681047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2BD6E8-C21F-4E02-8B66-C8D91859E834}"/>
              </a:ext>
            </a:extLst>
          </p:cNvPr>
          <p:cNvSpPr/>
          <p:nvPr/>
        </p:nvSpPr>
        <p:spPr>
          <a:xfrm>
            <a:off x="7744690" y="4722284"/>
            <a:ext cx="2682239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065692-48EA-47B3-8818-57D5853CFB38}"/>
              </a:ext>
            </a:extLst>
          </p:cNvPr>
          <p:cNvSpPr/>
          <p:nvPr/>
        </p:nvSpPr>
        <p:spPr>
          <a:xfrm>
            <a:off x="5767157" y="4722284"/>
            <a:ext cx="1647796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68600C-7837-467D-8962-D5899C20A2A0}"/>
              </a:ext>
            </a:extLst>
          </p:cNvPr>
          <p:cNvSpPr/>
          <p:nvPr/>
        </p:nvSpPr>
        <p:spPr>
          <a:xfrm>
            <a:off x="7700356" y="4163524"/>
            <a:ext cx="2682239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0488A4-4736-43E7-9EE8-6173D748384C}"/>
              </a:ext>
            </a:extLst>
          </p:cNvPr>
          <p:cNvSpPr/>
          <p:nvPr/>
        </p:nvSpPr>
        <p:spPr>
          <a:xfrm>
            <a:off x="4616335" y="4163524"/>
            <a:ext cx="2682240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A500B2-1D4B-465D-AD53-03609F34D008}"/>
              </a:ext>
            </a:extLst>
          </p:cNvPr>
          <p:cNvSpPr/>
          <p:nvPr/>
        </p:nvSpPr>
        <p:spPr>
          <a:xfrm>
            <a:off x="4225636" y="3604764"/>
            <a:ext cx="1327266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20843-CDB2-42B5-BF1E-CB4F33C15BE9}"/>
              </a:ext>
            </a:extLst>
          </p:cNvPr>
          <p:cNvSpPr/>
          <p:nvPr/>
        </p:nvSpPr>
        <p:spPr>
          <a:xfrm>
            <a:off x="5281353" y="3070017"/>
            <a:ext cx="1269076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AFECD1-329A-479B-8BC5-C3914453556C}"/>
              </a:ext>
            </a:extLst>
          </p:cNvPr>
          <p:cNvSpPr/>
          <p:nvPr/>
        </p:nvSpPr>
        <p:spPr>
          <a:xfrm>
            <a:off x="4887884" y="2545755"/>
            <a:ext cx="980901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23F9CE-7DEA-4910-B9F5-0E7A6053CE22}"/>
              </a:ext>
            </a:extLst>
          </p:cNvPr>
          <p:cNvSpPr/>
          <p:nvPr/>
        </p:nvSpPr>
        <p:spPr>
          <a:xfrm>
            <a:off x="5552902" y="1978429"/>
            <a:ext cx="543098" cy="414926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(Selector)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72353" y="1819317"/>
            <a:ext cx="11120635" cy="44710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(Universal Selector) : *{}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(Type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Selector)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ko-KR" altLang="en-US" sz="24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(Class Selector)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(ID Selector)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#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(Combinator)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 하위요소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 or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(Attribute Selectors)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]{} or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(Pseudo-Classes)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:hover{},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:link{},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:visited{}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(Group Selector)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{}</a:t>
            </a:r>
          </a:p>
        </p:txBody>
      </p:sp>
    </p:spTree>
    <p:extLst>
      <p:ext uri="{BB962C8B-B14F-4D97-AF65-F5344CB8AC3E}">
        <p14:creationId xmlns:p14="http://schemas.microsoft.com/office/powerpoint/2010/main" val="22448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2615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형태의 모든 요소를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전체 폰트 적용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margin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background-color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187DA-ED30-47BE-898A-B819CA1A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43" y="4069835"/>
            <a:ext cx="7539703" cy="1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BB06F-DAD4-4229-98DF-F5EF6E82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0" y="3025216"/>
            <a:ext cx="4872732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969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객체에 적용 가능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A13E1-64D6-46A5-B638-5B213837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3" y="3645232"/>
            <a:ext cx="4846902" cy="1734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59E67C-2D5B-4FD6-B4D9-BF21492C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3643728"/>
            <a:ext cx="3640974" cy="16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2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969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객체에는 하나의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적용 가능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738DE8-56A2-4784-B7FB-32BBA038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1" y="3938697"/>
            <a:ext cx="5183475" cy="1454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37B76-21CE-4ECF-BA0D-5550DFEB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137" y="3938696"/>
            <a:ext cx="4533207" cy="14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9894293" cy="2615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 하위요소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6362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39852F-B17B-4604-86CC-35295D57EEA2}"/>
              </a:ext>
            </a:extLst>
          </p:cNvPr>
          <p:cNvSpPr/>
          <p:nvPr/>
        </p:nvSpPr>
        <p:spPr>
          <a:xfrm flipV="1">
            <a:off x="5075695" y="3437706"/>
            <a:ext cx="5402665" cy="296183"/>
          </a:xfrm>
          <a:prstGeom prst="rect">
            <a:avLst/>
          </a:prstGeom>
          <a:solidFill>
            <a:srgbClr val="E6E23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70989-1727-4436-9E7D-255D161BCC58}"/>
              </a:ext>
            </a:extLst>
          </p:cNvPr>
          <p:cNvSpPr/>
          <p:nvPr/>
        </p:nvSpPr>
        <p:spPr>
          <a:xfrm flipV="1">
            <a:off x="1713640" y="3454406"/>
            <a:ext cx="3292313" cy="296184"/>
          </a:xfrm>
          <a:prstGeom prst="rect">
            <a:avLst/>
          </a:prstGeom>
          <a:solidFill>
            <a:srgbClr val="E6E23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E2B02-5142-48D8-B9A4-E1AB378B0ED4}"/>
              </a:ext>
            </a:extLst>
          </p:cNvPr>
          <p:cNvSpPr txBox="1"/>
          <p:nvPr/>
        </p:nvSpPr>
        <p:spPr>
          <a:xfrm>
            <a:off x="1093706" y="2338911"/>
            <a:ext cx="1000458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= </a:t>
            </a:r>
          </a:p>
          <a:p>
            <a:pPr algn="ctr"/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yper </a:t>
            </a:r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 </a:t>
            </a:r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arkup </a:t>
            </a:r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anguage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0" y="90415"/>
            <a:ext cx="36772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HTML/CSS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52A80-3E9C-4058-B1EE-1B69A35EBD91}"/>
              </a:ext>
            </a:extLst>
          </p:cNvPr>
          <p:cNvSpPr txBox="1"/>
          <p:nvPr/>
        </p:nvSpPr>
        <p:spPr>
          <a:xfrm>
            <a:off x="2789321" y="3908571"/>
            <a:ext cx="17671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=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E19C1-05F0-4B13-AA45-8D2DAB6CF894}"/>
              </a:ext>
            </a:extLst>
          </p:cNvPr>
          <p:cNvSpPr txBox="1"/>
          <p:nvPr/>
        </p:nvSpPr>
        <p:spPr>
          <a:xfrm>
            <a:off x="6568325" y="3939983"/>
            <a:ext cx="17671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=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구조화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20E63-29E1-464E-9863-826F2B189423}"/>
              </a:ext>
            </a:extLst>
          </p:cNvPr>
          <p:cNvSpPr txBox="1"/>
          <p:nvPr/>
        </p:nvSpPr>
        <p:spPr>
          <a:xfrm>
            <a:off x="5699219" y="5510736"/>
            <a:ext cx="38312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뼈대를 잡는 일</a:t>
            </a:r>
          </a:p>
        </p:txBody>
      </p:sp>
      <p:pic>
        <p:nvPicPr>
          <p:cNvPr id="24" name="그래픽 23" descr="시계 방향으로 굽은 화살표 단색으로 채워진">
            <a:extLst>
              <a:ext uri="{FF2B5EF4-FFF2-40B4-BE49-F238E27FC236}">
                <a16:creationId xmlns:a16="http://schemas.microsoft.com/office/drawing/2014/main" id="{20733831-181E-4C3D-AFE4-6D4CECF5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157633" y="446320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34797B-75C3-4A3A-BB72-1CAF6246AB3B}"/>
              </a:ext>
            </a:extLst>
          </p:cNvPr>
          <p:cNvSpPr txBox="1"/>
          <p:nvPr/>
        </p:nvSpPr>
        <p:spPr>
          <a:xfrm>
            <a:off x="-76979" y="5510736"/>
            <a:ext cx="3831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언어 </a:t>
            </a:r>
            <a:endParaRPr lang="en-US" altLang="ko-KR" sz="2800" b="1" strike="sngStrike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마크업 언어 </a:t>
            </a:r>
            <a:r>
              <a:rPr lang="en-US" altLang="ko-KR" sz="2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sz="28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381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6039449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조건을 만족해야 선택이 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 하위요소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6999D-41AD-4875-9586-927FFFB9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32" y="3205129"/>
            <a:ext cx="3825112" cy="2177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B934BB-7074-4F2B-B0C7-182BC32FF244}"/>
              </a:ext>
            </a:extLst>
          </p:cNvPr>
          <p:cNvSpPr txBox="1"/>
          <p:nvPr/>
        </p:nvSpPr>
        <p:spPr>
          <a:xfrm>
            <a:off x="7133646" y="5374778"/>
            <a:ext cx="4303107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&lt;span&gt;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중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“orange”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있는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245E782-ABE9-42B0-B901-EF3A97878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2986225"/>
            <a:ext cx="5161459" cy="3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자식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6310339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자식 요소를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934BB-7074-4F2B-B0C7-182BC32FF244}"/>
              </a:ext>
            </a:extLst>
          </p:cNvPr>
          <p:cNvSpPr txBox="1"/>
          <p:nvPr/>
        </p:nvSpPr>
        <p:spPr>
          <a:xfrm>
            <a:off x="7183916" y="5166489"/>
            <a:ext cx="5074586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ul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자식들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“orange”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있는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23783-C074-4A27-907B-16FFE52F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31" y="3249828"/>
            <a:ext cx="3689058" cy="19166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CDC7AD5-C6F0-4C22-99E0-AEE4A584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2986225"/>
            <a:ext cx="5161459" cy="3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후손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6310339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934BB-7074-4F2B-B0C7-182BC32FF244}"/>
              </a:ext>
            </a:extLst>
          </p:cNvPr>
          <p:cNvSpPr txBox="1"/>
          <p:nvPr/>
        </p:nvSpPr>
        <p:spPr>
          <a:xfrm>
            <a:off x="6791843" y="5222701"/>
            <a:ext cx="531051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&lt;span&gt;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안에 있는 모든 태그들 중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“orange“ 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있는 모든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3B9EA-A313-4934-83EE-EE5310F1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25" y="3129379"/>
            <a:ext cx="4143028" cy="19971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C9AC5E-5899-4D1B-B382-3162DC22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2986225"/>
            <a:ext cx="5161459" cy="3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 형제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6310339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다음 형제 요소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하나만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934BB-7074-4F2B-B0C7-182BC32FF244}"/>
              </a:ext>
            </a:extLst>
          </p:cNvPr>
          <p:cNvSpPr txBox="1"/>
          <p:nvPr/>
        </p:nvSpPr>
        <p:spPr>
          <a:xfrm>
            <a:off x="6791843" y="5222701"/>
            <a:ext cx="531051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“orange” 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가지고 있는 태그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다음에 나타나는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086AF-91A3-4B67-9CED-00B200AB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3131035"/>
            <a:ext cx="3952453" cy="20790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CE4B1B-1C07-4B58-B5E7-52BC8430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2986225"/>
            <a:ext cx="5161459" cy="36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형제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783583"/>
            <a:ext cx="6310339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다음 형제 요소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934BB-7074-4F2B-B0C7-182BC32FF244}"/>
              </a:ext>
            </a:extLst>
          </p:cNvPr>
          <p:cNvSpPr txBox="1"/>
          <p:nvPr/>
        </p:nvSpPr>
        <p:spPr>
          <a:xfrm>
            <a:off x="6791843" y="5222701"/>
            <a:ext cx="531051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“orange” 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가지고 있는 태그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다음에 나타나는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모두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037DE3-A5B6-4DAD-AE9D-C0545430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" y="2986225"/>
            <a:ext cx="5161459" cy="3635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E422B2-6C86-4561-A2AD-61F17B5C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2986225"/>
            <a:ext cx="4149930" cy="19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8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871341" y="2003979"/>
            <a:ext cx="9894293" cy="39081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 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^=“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$= 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0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포함한 요소를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49768-AECA-4E63-9BC2-81C7DF9A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58" y="3399905"/>
            <a:ext cx="3363884" cy="1844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701221-4BF9-426B-AE49-6F9FC80C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3398151"/>
            <a:ext cx="5961204" cy="1892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BEBE3-3754-4FCA-ADC8-464F08C7A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281" y="5683571"/>
            <a:ext cx="8424144" cy="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=value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포함하며 속성값이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요소를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01221-4BF9-426B-AE49-6F9FC80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" y="3398151"/>
            <a:ext cx="5961204" cy="1892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A0873C-F77F-4398-9AB6-860D481B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354" y="3398151"/>
            <a:ext cx="3388776" cy="189221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D580CFB-5487-408F-996C-A4E97DB4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0" y="5773342"/>
            <a:ext cx="79521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2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^=value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^=“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포함하며 속성값이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시작하는 요소를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57AD6-DD66-4209-9D23-A5682A20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5" y="3429001"/>
            <a:ext cx="5293515" cy="1861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3C6BE-461D-4511-90C1-4B65547A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10" y="3442617"/>
            <a:ext cx="4371634" cy="1861360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DB1AC8A-3A5C-4E04-BFB7-7BE82153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93" y="5666868"/>
            <a:ext cx="5293515" cy="8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8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$=value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$= 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“]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포함하며 속성값이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끝나는 요소를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57AD6-DD66-4209-9D23-A5682A20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5" y="3429001"/>
            <a:ext cx="5293515" cy="1861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2C89B1-A1F1-4C08-B665-CB180BC4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85" y="3429000"/>
            <a:ext cx="4152684" cy="1861360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A1A7E7B1-4120-426B-ADD6-6FDDDF00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86" y="5703126"/>
            <a:ext cx="4921134" cy="7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8F279B-4536-4A58-9B32-E5B74BA0DA74}"/>
              </a:ext>
            </a:extLst>
          </p:cNvPr>
          <p:cNvSpPr/>
          <p:nvPr/>
        </p:nvSpPr>
        <p:spPr>
          <a:xfrm flipV="1">
            <a:off x="6006321" y="3451371"/>
            <a:ext cx="1449838" cy="288367"/>
          </a:xfrm>
          <a:prstGeom prst="rect">
            <a:avLst/>
          </a:prstGeom>
          <a:solidFill>
            <a:srgbClr val="E6E23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E2B02-5142-48D8-B9A4-E1AB378B0ED4}"/>
              </a:ext>
            </a:extLst>
          </p:cNvPr>
          <p:cNvSpPr txBox="1"/>
          <p:nvPr/>
        </p:nvSpPr>
        <p:spPr>
          <a:xfrm>
            <a:off x="1093706" y="2338911"/>
            <a:ext cx="1000458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= </a:t>
            </a:r>
          </a:p>
          <a:p>
            <a:pPr algn="ctr"/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ascading </a:t>
            </a:r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tyle </a:t>
            </a:r>
            <a:r>
              <a:rPr lang="en-US" altLang="ko-KR" sz="48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0" y="90415"/>
            <a:ext cx="36772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HTML/CSS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E19C1-05F0-4B13-AA45-8D2DAB6CF894}"/>
              </a:ext>
            </a:extLst>
          </p:cNvPr>
          <p:cNvSpPr txBox="1"/>
          <p:nvPr/>
        </p:nvSpPr>
        <p:spPr>
          <a:xfrm>
            <a:off x="5847650" y="3873417"/>
            <a:ext cx="17671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=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20E63-29E1-464E-9863-826F2B189423}"/>
              </a:ext>
            </a:extLst>
          </p:cNvPr>
          <p:cNvSpPr txBox="1"/>
          <p:nvPr/>
        </p:nvSpPr>
        <p:spPr>
          <a:xfrm>
            <a:off x="4970799" y="5510736"/>
            <a:ext cx="38312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배치하고 꾸미는 일</a:t>
            </a:r>
          </a:p>
        </p:txBody>
      </p:sp>
      <p:pic>
        <p:nvPicPr>
          <p:cNvPr id="24" name="그래픽 23" descr="시계 방향으로 굽은 화살표 단색으로 채워진">
            <a:extLst>
              <a:ext uri="{FF2B5EF4-FFF2-40B4-BE49-F238E27FC236}">
                <a16:creationId xmlns:a16="http://schemas.microsoft.com/office/drawing/2014/main" id="{20733831-181E-4C3D-AFE4-6D4CECF5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29213" y="43966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34797B-75C3-4A3A-BB72-1CAF6246AB3B}"/>
              </a:ext>
            </a:extLst>
          </p:cNvPr>
          <p:cNvSpPr txBox="1"/>
          <p:nvPr/>
        </p:nvSpPr>
        <p:spPr>
          <a:xfrm>
            <a:off x="-76979" y="5510736"/>
            <a:ext cx="3831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trike="sngStrike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언어 </a:t>
            </a:r>
            <a:endParaRPr lang="en-US" altLang="ko-KR" sz="2800" b="1" strike="sngStrike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Sheet</a:t>
            </a:r>
            <a:r>
              <a:rPr lang="ko-KR" altLang="en-US" sz="2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언어 </a:t>
            </a:r>
            <a:r>
              <a:rPr lang="en-US" altLang="ko-KR" sz="28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sz="28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745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}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 }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요소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770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hover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10510994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:hover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마우스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올라가 있는 동안에만 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선택함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A71171-3E42-47AE-9617-DB3909FB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2" y="3429000"/>
            <a:ext cx="5484322" cy="29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active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10510994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:active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마우스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포인터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클릭하는 동안에만 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선택함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EC4B71-327D-4F32-951B-AFB8C34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42" y="3672840"/>
            <a:ext cx="5960115" cy="2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1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focus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613356"/>
            <a:ext cx="10510994" cy="1969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:focus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포커스된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동안에만 요소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선택함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콘텐츠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(input,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tabindex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부여된 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 가능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74B17-83E9-4ADA-8926-0A37596C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5" y="3628268"/>
            <a:ext cx="4874184" cy="29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last-child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613356"/>
            <a:ext cx="10510994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:last-child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요소 중 마지막 요소인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6B206-5A6C-4A5B-AAD8-B0BB70DF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71" y="3272185"/>
            <a:ext cx="4138593" cy="1748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4E285F-07D9-4E79-9190-B9DCF555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" y="3272186"/>
            <a:ext cx="4447204" cy="26018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52481A-01B7-48A7-BED0-C7E63B627EFC}"/>
              </a:ext>
            </a:extLst>
          </p:cNvPr>
          <p:cNvSpPr txBox="1"/>
          <p:nvPr/>
        </p:nvSpPr>
        <p:spPr>
          <a:xfrm>
            <a:off x="6622961" y="5049869"/>
            <a:ext cx="471965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“fruits” 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중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마지막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태그인 망고를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53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클래스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nth-child(n)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72352" y="1613356"/>
            <a:ext cx="10510994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:nth-child(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n)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요소 중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요소인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E285F-07D9-4E79-9190-B9DCF555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" y="3272186"/>
            <a:ext cx="4447204" cy="26018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52481A-01B7-48A7-BED0-C7E63B627EFC}"/>
              </a:ext>
            </a:extLst>
          </p:cNvPr>
          <p:cNvSpPr txBox="1"/>
          <p:nvPr/>
        </p:nvSpPr>
        <p:spPr>
          <a:xfrm>
            <a:off x="6622961" y="5049869"/>
            <a:ext cx="471965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“fruits” 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중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&lt;li&gt;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태그인 바나나를 선택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ECAFA-60C8-4ADF-904B-941B6B87A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30" y="3272186"/>
            <a:ext cx="4530224" cy="17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4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48443" y="818972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</a:t>
            </a:r>
            <a:r>
              <a:rPr lang="ko-KR" altLang="en-US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0600D6-9CC1-4993-9B05-C4CC489BF42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230-6104-45AF-BEB3-7C2391CCFA99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A807B-1F95-4F27-977F-194A24C9CFDD}"/>
              </a:ext>
            </a:extLst>
          </p:cNvPr>
          <p:cNvSpPr txBox="1"/>
          <p:nvPr/>
        </p:nvSpPr>
        <p:spPr>
          <a:xfrm>
            <a:off x="628061" y="1777476"/>
            <a:ext cx="9894293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{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}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요소들에 같은 속성값을 주고 싶을 때 사용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05C22-D884-4DA6-85F3-F7678BB7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77" y="3757662"/>
            <a:ext cx="5524045" cy="18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4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84370D-C4F9-4610-9574-130302BB064F}"/>
              </a:ext>
            </a:extLst>
          </p:cNvPr>
          <p:cNvSpPr/>
          <p:nvPr/>
        </p:nvSpPr>
        <p:spPr>
          <a:xfrm>
            <a:off x="1745672" y="3611512"/>
            <a:ext cx="764771" cy="457770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570843-349E-4312-BE9B-736DB968B3EA}"/>
              </a:ext>
            </a:extLst>
          </p:cNvPr>
          <p:cNvSpPr/>
          <p:nvPr/>
        </p:nvSpPr>
        <p:spPr>
          <a:xfrm>
            <a:off x="1745673" y="3100077"/>
            <a:ext cx="349134" cy="457770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5BBB3-9BC0-4E35-9FDF-6BA541952CB1}"/>
              </a:ext>
            </a:extLst>
          </p:cNvPr>
          <p:cNvSpPr/>
          <p:nvPr/>
        </p:nvSpPr>
        <p:spPr>
          <a:xfrm>
            <a:off x="6424180" y="6058443"/>
            <a:ext cx="3484592" cy="496701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A647CD-E52C-49D6-BC97-0C53F9E9B08B}"/>
              </a:ext>
            </a:extLst>
          </p:cNvPr>
          <p:cNvSpPr txBox="1"/>
          <p:nvPr/>
        </p:nvSpPr>
        <p:spPr>
          <a:xfrm>
            <a:off x="500638" y="5878613"/>
            <a:ext cx="11355185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우선순위가 같을 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시트에서 가장 아래에 있는 스타일이 적용됨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우선 순위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72352" y="1782972"/>
            <a:ext cx="7490746" cy="3499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!important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Inline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정의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id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지정된 스타일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class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지정된 스타일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태그로 지정된 스타일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(*)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지정된 스타일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F9CD2-5F8E-4143-AEA6-445B10ECDC2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8F6C175-E6FB-4A1A-8188-CCB5D4117168}"/>
              </a:ext>
            </a:extLst>
          </p:cNvPr>
          <p:cNvSpPr/>
          <p:nvPr/>
        </p:nvSpPr>
        <p:spPr>
          <a:xfrm>
            <a:off x="6500553" y="3429000"/>
            <a:ext cx="1479665" cy="66501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23177-FC11-474C-90C8-8C558967BDA8}"/>
              </a:ext>
            </a:extLst>
          </p:cNvPr>
          <p:cNvSpPr txBox="1"/>
          <p:nvPr/>
        </p:nvSpPr>
        <p:spPr>
          <a:xfrm>
            <a:off x="8025263" y="3100077"/>
            <a:ext cx="4010138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</a:t>
            </a:r>
            <a:r>
              <a:rPr lang="ko-KR" altLang="en-US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특정적</a:t>
            </a:r>
            <a:r>
              <a:rPr lang="en-US" altLang="ko-KR" sz="2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구체적</a:t>
            </a:r>
            <a:r>
              <a:rPr lang="ko-KR" altLang="en-US" sz="2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것이 우선순위가 높음</a:t>
            </a:r>
            <a:endParaRPr lang="en-US" altLang="ko-KR" sz="28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235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1" y="89647"/>
            <a:ext cx="4931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스타일 우선 순위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B8640-3FFE-410C-9365-5511C1AD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5" y="980434"/>
            <a:ext cx="11478735" cy="57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4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FFCC93-A0A7-4391-9EA4-2B8B6AF77469}"/>
              </a:ext>
            </a:extLst>
          </p:cNvPr>
          <p:cNvSpPr/>
          <p:nvPr/>
        </p:nvSpPr>
        <p:spPr>
          <a:xfrm>
            <a:off x="8670174" y="4766337"/>
            <a:ext cx="838688" cy="400399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A1753-B10A-4988-8ECF-7EB26E79EA4D}"/>
              </a:ext>
            </a:extLst>
          </p:cNvPr>
          <p:cNvSpPr/>
          <p:nvPr/>
        </p:nvSpPr>
        <p:spPr>
          <a:xfrm>
            <a:off x="7749887" y="4239339"/>
            <a:ext cx="1006188" cy="400399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87DACE-DE62-4C3D-BCF0-38DE30A86223}"/>
              </a:ext>
            </a:extLst>
          </p:cNvPr>
          <p:cNvSpPr/>
          <p:nvPr/>
        </p:nvSpPr>
        <p:spPr>
          <a:xfrm>
            <a:off x="8299767" y="3656211"/>
            <a:ext cx="714979" cy="400399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819C0-142E-4F83-8D20-643EEB83D610}"/>
              </a:ext>
            </a:extLst>
          </p:cNvPr>
          <p:cNvSpPr/>
          <p:nvPr/>
        </p:nvSpPr>
        <p:spPr>
          <a:xfrm>
            <a:off x="1712459" y="4754848"/>
            <a:ext cx="598480" cy="382537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018A82-48FF-42F1-9632-4A88FC70054B}"/>
              </a:ext>
            </a:extLst>
          </p:cNvPr>
          <p:cNvSpPr/>
          <p:nvPr/>
        </p:nvSpPr>
        <p:spPr>
          <a:xfrm>
            <a:off x="1955832" y="4189463"/>
            <a:ext cx="740813" cy="382537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180A9E-55EE-422A-A091-FB41BF3BBED6}"/>
              </a:ext>
            </a:extLst>
          </p:cNvPr>
          <p:cNvSpPr/>
          <p:nvPr/>
        </p:nvSpPr>
        <p:spPr>
          <a:xfrm>
            <a:off x="2850284" y="3639586"/>
            <a:ext cx="740813" cy="400399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vs class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10768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F9CD2-5F8E-4143-AEA6-445B10ECDC2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3AA9E-94CC-4B7E-B003-0724016298AC}"/>
              </a:ext>
            </a:extLst>
          </p:cNvPr>
          <p:cNvSpPr txBox="1"/>
          <p:nvPr/>
        </p:nvSpPr>
        <p:spPr>
          <a:xfrm>
            <a:off x="675470" y="2046280"/>
            <a:ext cx="5578819" cy="42863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페이지에서 유일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태그당 한 개의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구조 나눌 때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ex. &lt;div id=“header”&gt;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적용된 스타일 덮어씌울 때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096001" y="2050401"/>
            <a:ext cx="5733990" cy="3178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페이지에서 반복 가능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태그에 여러 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재활용할 수 있는 스타일을 지정할 때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8D278-CC13-4CF8-8014-9FFC3A9FEE26}"/>
              </a:ext>
            </a:extLst>
          </p:cNvPr>
          <p:cNvSpPr txBox="1"/>
          <p:nvPr/>
        </p:nvSpPr>
        <p:spPr>
          <a:xfrm>
            <a:off x="6159261" y="5759902"/>
            <a:ext cx="5860513" cy="971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한 태그 안에서 사용이 되었을 때는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태그가 사용됨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1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3EB69-6830-4EAA-82DB-8EE9C9CE3780}"/>
              </a:ext>
            </a:extLst>
          </p:cNvPr>
          <p:cNvSpPr txBox="1"/>
          <p:nvPr/>
        </p:nvSpPr>
        <p:spPr>
          <a:xfrm>
            <a:off x="3654479" y="2523370"/>
            <a:ext cx="51667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43847A-6A47-4789-91CE-44AD1EB55374}"/>
              </a:ext>
            </a:extLst>
          </p:cNvPr>
          <p:cNvCxnSpPr>
            <a:cxnSpLocks/>
          </p:cNvCxnSpPr>
          <p:nvPr/>
        </p:nvCxnSpPr>
        <p:spPr>
          <a:xfrm>
            <a:off x="3935507" y="3254188"/>
            <a:ext cx="46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57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027BC-42D1-4B5C-A910-57A71FEFDC54}"/>
              </a:ext>
            </a:extLst>
          </p:cNvPr>
          <p:cNvSpPr txBox="1"/>
          <p:nvPr/>
        </p:nvSpPr>
        <p:spPr>
          <a:xfrm>
            <a:off x="336176" y="1136641"/>
            <a:ext cx="4135892" cy="2615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 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바깥 여백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 영역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 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안쪽 여백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 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영역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34947-1860-4E06-B44E-314C2CA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41" y="2840766"/>
            <a:ext cx="7549830" cy="38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6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CF436-8145-4C6B-926B-0BBE54C3BE60}"/>
              </a:ext>
            </a:extLst>
          </p:cNvPr>
          <p:cNvSpPr/>
          <p:nvPr/>
        </p:nvSpPr>
        <p:spPr>
          <a:xfrm>
            <a:off x="905939" y="6309960"/>
            <a:ext cx="3732564" cy="458393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080EE0-D5B0-49EC-AB11-939B48342F0F}"/>
              </a:ext>
            </a:extLst>
          </p:cNvPr>
          <p:cNvSpPr/>
          <p:nvPr/>
        </p:nvSpPr>
        <p:spPr>
          <a:xfrm>
            <a:off x="905938" y="5743124"/>
            <a:ext cx="6800109" cy="458393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73336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margin, border, padding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종류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F9CD2-5F8E-4143-AEA6-445B10ECDC2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10205-9E96-4CF6-BA53-2EBFCB64D0FE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8099D-4560-409D-B7EA-67CB5E4001E1}"/>
              </a:ext>
            </a:extLst>
          </p:cNvPr>
          <p:cNvSpPr txBox="1"/>
          <p:nvPr/>
        </p:nvSpPr>
        <p:spPr>
          <a:xfrm>
            <a:off x="537284" y="1747481"/>
            <a:ext cx="2895897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margin-top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margin-right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margin-bottom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margin-left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C3072-9A7E-4A5A-B01D-D89CC057CBB5}"/>
              </a:ext>
            </a:extLst>
          </p:cNvPr>
          <p:cNvSpPr txBox="1"/>
          <p:nvPr/>
        </p:nvSpPr>
        <p:spPr>
          <a:xfrm>
            <a:off x="4305993" y="1738801"/>
            <a:ext cx="2895897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border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border-top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border-right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border-bottom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border-left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56DAE-9B07-42E5-89C6-50AAD2DEAAAF}"/>
              </a:ext>
            </a:extLst>
          </p:cNvPr>
          <p:cNvSpPr txBox="1"/>
          <p:nvPr/>
        </p:nvSpPr>
        <p:spPr>
          <a:xfrm>
            <a:off x="8072637" y="1747481"/>
            <a:ext cx="3205261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padding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Padding-top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padding-right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padding-bottom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padding-left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15195-B3F8-42E6-861A-505F3F88D4C5}"/>
              </a:ext>
            </a:extLst>
          </p:cNvPr>
          <p:cNvSpPr txBox="1"/>
          <p:nvPr/>
        </p:nvSpPr>
        <p:spPr>
          <a:xfrm>
            <a:off x="905938" y="4558135"/>
            <a:ext cx="9490984" cy="22550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10px 5px 15px 20px; // top right bottom left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10px 5px; //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top&amp;bottom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right&amp;left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border: 10px solid green //width style color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margin: 0; //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화면과 딱 붙게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52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0D8E40-87C7-4A35-9FE2-E73D63FBE20A}"/>
              </a:ext>
            </a:extLst>
          </p:cNvPr>
          <p:cNvSpPr/>
          <p:nvPr/>
        </p:nvSpPr>
        <p:spPr>
          <a:xfrm>
            <a:off x="6217920" y="4721629"/>
            <a:ext cx="4588625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D5BA74-8162-4CDA-BD53-22E619F903AD}"/>
              </a:ext>
            </a:extLst>
          </p:cNvPr>
          <p:cNvSpPr/>
          <p:nvPr/>
        </p:nvSpPr>
        <p:spPr>
          <a:xfrm>
            <a:off x="914400" y="5203767"/>
            <a:ext cx="3275215" cy="486327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027BC-42D1-4B5C-A910-57A71FEFDC54}"/>
              </a:ext>
            </a:extLst>
          </p:cNvPr>
          <p:cNvSpPr txBox="1"/>
          <p:nvPr/>
        </p:nvSpPr>
        <p:spPr>
          <a:xfrm>
            <a:off x="2415295" y="735978"/>
            <a:ext cx="736140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박스 크기 설정과 관련해서</a:t>
            </a:r>
            <a:endParaRPr lang="en-US" altLang="ko-KR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입히기 전에 꼭 해야 하는 것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E5888-2B51-44A7-B15E-B5EA206BE621}"/>
              </a:ext>
            </a:extLst>
          </p:cNvPr>
          <p:cNvSpPr txBox="1"/>
          <p:nvPr/>
        </p:nvSpPr>
        <p:spPr>
          <a:xfrm>
            <a:off x="336176" y="2428239"/>
            <a:ext cx="5759824" cy="3261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*{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box-sizing: border-box;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border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박스 크기를 잡아라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D23D6-24A9-40B9-B487-442EC359529A}"/>
              </a:ext>
            </a:extLst>
          </p:cNvPr>
          <p:cNvSpPr txBox="1"/>
          <p:nvPr/>
        </p:nvSpPr>
        <p:spPr>
          <a:xfrm>
            <a:off x="5821177" y="2643172"/>
            <a:ext cx="6279776" cy="3261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박스 모델에서는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크기만큼만 박스 크기를 잡음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우리에게 익숙한 박스 크기는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 + padding + border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두께를 모두 포함한 크기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0980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02744-2FB8-4626-965B-56C64EF1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948873"/>
            <a:ext cx="10847293" cy="52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345F-97FE-4C6E-A2E1-AD313883DD5E}"/>
              </a:ext>
            </a:extLst>
          </p:cNvPr>
          <p:cNvSpPr/>
          <p:nvPr/>
        </p:nvSpPr>
        <p:spPr>
          <a:xfrm>
            <a:off x="5913114" y="4666288"/>
            <a:ext cx="1402078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D0D4C7-8AE0-4CCF-B8B9-C391940C5679}"/>
              </a:ext>
            </a:extLst>
          </p:cNvPr>
          <p:cNvSpPr/>
          <p:nvPr/>
        </p:nvSpPr>
        <p:spPr>
          <a:xfrm>
            <a:off x="3565175" y="4071007"/>
            <a:ext cx="2536360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A8C23-FD1D-4FBE-9596-C791487D84E4}"/>
              </a:ext>
            </a:extLst>
          </p:cNvPr>
          <p:cNvSpPr/>
          <p:nvPr/>
        </p:nvSpPr>
        <p:spPr>
          <a:xfrm>
            <a:off x="3757345" y="3463675"/>
            <a:ext cx="2211186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503CA4-B43D-4E54-816C-1176E9BDEFBA}"/>
              </a:ext>
            </a:extLst>
          </p:cNvPr>
          <p:cNvSpPr/>
          <p:nvPr/>
        </p:nvSpPr>
        <p:spPr>
          <a:xfrm>
            <a:off x="6240081" y="2386256"/>
            <a:ext cx="2056014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8F62D4-3623-4CD1-BA85-9FC535EA7BDF}"/>
              </a:ext>
            </a:extLst>
          </p:cNvPr>
          <p:cNvSpPr/>
          <p:nvPr/>
        </p:nvSpPr>
        <p:spPr>
          <a:xfrm>
            <a:off x="3757345" y="1778924"/>
            <a:ext cx="3325091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0C222-9B70-4E0A-B42D-F89B57B5B8E7}"/>
              </a:ext>
            </a:extLst>
          </p:cNvPr>
          <p:cNvSpPr txBox="1"/>
          <p:nvPr/>
        </p:nvSpPr>
        <p:spPr>
          <a:xfrm>
            <a:off x="3233379" y="1102241"/>
            <a:ext cx="5759823" cy="4722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Level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전체 사용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줄바꿈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크기를 조절할 때는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width, height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element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사용하려면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display: inline;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text-align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요소는 한 줄 아래 붙음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&lt;div&gt;,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시맨틱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요소들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781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E5DFE1-E8F0-4568-9CD1-0D7D775EF70E}"/>
              </a:ext>
            </a:extLst>
          </p:cNvPr>
          <p:cNvSpPr/>
          <p:nvPr/>
        </p:nvSpPr>
        <p:spPr>
          <a:xfrm>
            <a:off x="5820787" y="4666288"/>
            <a:ext cx="1250216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9A3EFC-67D2-4748-B7ED-A26EC6BFDCEE}"/>
              </a:ext>
            </a:extLst>
          </p:cNvPr>
          <p:cNvSpPr/>
          <p:nvPr/>
        </p:nvSpPr>
        <p:spPr>
          <a:xfrm>
            <a:off x="3514451" y="4114801"/>
            <a:ext cx="2490375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F993BA-D7AB-4F6A-9E9B-B140446F7E26}"/>
              </a:ext>
            </a:extLst>
          </p:cNvPr>
          <p:cNvSpPr/>
          <p:nvPr/>
        </p:nvSpPr>
        <p:spPr>
          <a:xfrm>
            <a:off x="3637308" y="3507469"/>
            <a:ext cx="3079378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27EB9F-A751-4944-A711-B2F6A2F0F19F}"/>
              </a:ext>
            </a:extLst>
          </p:cNvPr>
          <p:cNvSpPr/>
          <p:nvPr/>
        </p:nvSpPr>
        <p:spPr>
          <a:xfrm>
            <a:off x="3660636" y="2386256"/>
            <a:ext cx="4070201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7E26B-E952-4E05-99B8-4F896BEF79BE}"/>
              </a:ext>
            </a:extLst>
          </p:cNvPr>
          <p:cNvSpPr/>
          <p:nvPr/>
        </p:nvSpPr>
        <p:spPr>
          <a:xfrm>
            <a:off x="3660636" y="1778924"/>
            <a:ext cx="5231476" cy="482138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4216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: Box Model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C5DC7-54F9-4B3A-BD7E-346E33CA65A7}"/>
              </a:ext>
            </a:extLst>
          </p:cNvPr>
          <p:cNvSpPr txBox="1"/>
          <p:nvPr/>
        </p:nvSpPr>
        <p:spPr>
          <a:xfrm>
            <a:off x="3136670" y="1102241"/>
            <a:ext cx="5889975" cy="4722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Inline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자신의 부피만큼만 사용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줄바꿈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 조절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(width, height 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level element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사용하려면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display: inline-block;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text-align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형제 요소는 오른쪽 옆에 붙음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&lt;span&gt;, &lt;a&gt; …</a:t>
            </a:r>
          </a:p>
        </p:txBody>
      </p:sp>
    </p:spTree>
    <p:extLst>
      <p:ext uri="{BB962C8B-B14F-4D97-AF65-F5344CB8AC3E}">
        <p14:creationId xmlns:p14="http://schemas.microsoft.com/office/powerpoint/2010/main" val="2575055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38F4D-AAA7-4059-A75E-36FFDAF0B270}"/>
              </a:ext>
            </a:extLst>
          </p:cNvPr>
          <p:cNvSpPr/>
          <p:nvPr/>
        </p:nvSpPr>
        <p:spPr>
          <a:xfrm>
            <a:off x="4558145" y="3110037"/>
            <a:ext cx="1360517" cy="507944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24B4C7-E8F9-4E40-821E-40301B1B883B}"/>
              </a:ext>
            </a:extLst>
          </p:cNvPr>
          <p:cNvSpPr/>
          <p:nvPr/>
        </p:nvSpPr>
        <p:spPr>
          <a:xfrm>
            <a:off x="5762595" y="1828800"/>
            <a:ext cx="837710" cy="465513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347F2E-A2B1-4C3A-8CE8-D3C74538EFC0}"/>
              </a:ext>
            </a:extLst>
          </p:cNvPr>
          <p:cNvSpPr/>
          <p:nvPr/>
        </p:nvSpPr>
        <p:spPr>
          <a:xfrm>
            <a:off x="2460567" y="1828800"/>
            <a:ext cx="1762298" cy="465513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89647" y="89647"/>
            <a:ext cx="29860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762CC-0C0A-4CB8-8542-D744A2247579}"/>
              </a:ext>
            </a:extLst>
          </p:cNvPr>
          <p:cNvSpPr txBox="1"/>
          <p:nvPr/>
        </p:nvSpPr>
        <p:spPr>
          <a:xfrm>
            <a:off x="920837" y="1648788"/>
            <a:ext cx="10350323" cy="1969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 크기를 설정할 수 있는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레이아웃을 짜야 하는데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박스가 계속 밑으로 차곡차곡 쌓이기만 한다면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가로배치는 어떻게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39478-1169-4F84-B721-8B6BC7C48F6F}"/>
              </a:ext>
            </a:extLst>
          </p:cNvPr>
          <p:cNvSpPr txBox="1"/>
          <p:nvPr/>
        </p:nvSpPr>
        <p:spPr>
          <a:xfrm>
            <a:off x="920837" y="3998632"/>
            <a:ext cx="10350323" cy="2523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Float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Flexbox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grid, bootstrap grid …</a:t>
            </a:r>
          </a:p>
        </p:txBody>
      </p:sp>
    </p:spTree>
    <p:extLst>
      <p:ext uri="{BB962C8B-B14F-4D97-AF65-F5344CB8AC3E}">
        <p14:creationId xmlns:p14="http://schemas.microsoft.com/office/powerpoint/2010/main" val="1917971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4" y="90415"/>
            <a:ext cx="42597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Float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E14B3-C100-4BFF-825D-AA9BD286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736746"/>
            <a:ext cx="10566454" cy="56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4" y="90415"/>
            <a:ext cx="42597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Float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3BB168-3FC7-42D1-9899-400D80CB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1003578"/>
            <a:ext cx="10642534" cy="53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7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4" y="90415"/>
            <a:ext cx="42597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Float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3016A-3810-4FED-8096-0E0B6BC9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5" y="984839"/>
            <a:ext cx="10197590" cy="54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0BB829-B936-48FE-B105-7AB4E9F1ACE0}"/>
              </a:ext>
            </a:extLst>
          </p:cNvPr>
          <p:cNvSpPr/>
          <p:nvPr/>
        </p:nvSpPr>
        <p:spPr>
          <a:xfrm flipV="1">
            <a:off x="2882685" y="3446352"/>
            <a:ext cx="6137329" cy="505711"/>
          </a:xfrm>
          <a:prstGeom prst="rect">
            <a:avLst/>
          </a:prstGeom>
          <a:solidFill>
            <a:srgbClr val="E6E23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4F41B-D51A-4FAD-9F95-3B60BF997068}"/>
              </a:ext>
            </a:extLst>
          </p:cNvPr>
          <p:cNvSpPr txBox="1"/>
          <p:nvPr/>
        </p:nvSpPr>
        <p:spPr>
          <a:xfrm>
            <a:off x="1908225" y="3446355"/>
            <a:ext cx="81221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태그명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속성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“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속성값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4998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0B8B8-C2B8-4DC1-A123-8DE2BB9A86B0}"/>
              </a:ext>
            </a:extLst>
          </p:cNvPr>
          <p:cNvSpPr txBox="1"/>
          <p:nvPr/>
        </p:nvSpPr>
        <p:spPr>
          <a:xfrm>
            <a:off x="4746770" y="2028942"/>
            <a:ext cx="26984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(tag)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22791-7CEB-4E22-85E5-C9466BBF9C45}"/>
              </a:ext>
            </a:extLst>
          </p:cNvPr>
          <p:cNvSpPr txBox="1"/>
          <p:nvPr/>
        </p:nvSpPr>
        <p:spPr>
          <a:xfrm>
            <a:off x="2807128" y="4723142"/>
            <a:ext cx="51435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&lt;h1&gt;Hello&lt;/h1&gt;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&lt;h1 class=“greeting”&gt;Hello&lt;/h1&gt;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418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2C184-6C87-417E-9535-32A5AEAC1B16}"/>
              </a:ext>
            </a:extLst>
          </p:cNvPr>
          <p:cNvSpPr/>
          <p:nvPr/>
        </p:nvSpPr>
        <p:spPr>
          <a:xfrm>
            <a:off x="6267018" y="5602778"/>
            <a:ext cx="1497069" cy="531695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AC3C38-35A6-4BB7-A0F1-9EE956FD96DD}"/>
              </a:ext>
            </a:extLst>
          </p:cNvPr>
          <p:cNvSpPr/>
          <p:nvPr/>
        </p:nvSpPr>
        <p:spPr>
          <a:xfrm>
            <a:off x="3001831" y="4145588"/>
            <a:ext cx="5691489" cy="467607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4869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Flexbox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25981D-BE4E-4EFA-8C24-38F46CFD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1" y="2067380"/>
            <a:ext cx="5623153" cy="1807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B0CFCB-F720-4756-9920-93A3C4D721A3}"/>
              </a:ext>
            </a:extLst>
          </p:cNvPr>
          <p:cNvSpPr txBox="1"/>
          <p:nvPr/>
        </p:nvSpPr>
        <p:spPr>
          <a:xfrm>
            <a:off x="3001831" y="4007682"/>
            <a:ext cx="5759824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요소인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div.container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Flex Container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자식 요소인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div.item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Flex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CAC8D-4BBC-4296-A760-FB7BAB909C41}"/>
              </a:ext>
            </a:extLst>
          </p:cNvPr>
          <p:cNvSpPr txBox="1"/>
          <p:nvPr/>
        </p:nvSpPr>
        <p:spPr>
          <a:xfrm>
            <a:off x="2431272" y="5530359"/>
            <a:ext cx="7246559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Flexbox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모든 설정은 부모 요소에서 하는 것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D921E-191B-4F26-8B38-7B81251BD255}"/>
              </a:ext>
            </a:extLst>
          </p:cNvPr>
          <p:cNvSpPr txBox="1"/>
          <p:nvPr/>
        </p:nvSpPr>
        <p:spPr>
          <a:xfrm>
            <a:off x="1729049" y="723527"/>
            <a:ext cx="9075938" cy="759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레이아웃을 만들기 위한 기본적인 </a:t>
            </a: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74759A-D3E9-4965-9485-858F8BEABF5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938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4869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Flexbox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F77EF-6193-43D8-8141-111363CD0AFF}"/>
              </a:ext>
            </a:extLst>
          </p:cNvPr>
          <p:cNvSpPr/>
          <p:nvPr/>
        </p:nvSpPr>
        <p:spPr>
          <a:xfrm>
            <a:off x="1143717" y="1902078"/>
            <a:ext cx="9866627" cy="3973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01BC-EF8C-42CD-BEBB-177090877539}"/>
              </a:ext>
            </a:extLst>
          </p:cNvPr>
          <p:cNvSpPr/>
          <p:nvPr/>
        </p:nvSpPr>
        <p:spPr>
          <a:xfrm>
            <a:off x="1529542" y="2327564"/>
            <a:ext cx="2826327" cy="3132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FDF9D0-D3AB-4C15-9CE3-A8D4D73AAEE0}"/>
              </a:ext>
            </a:extLst>
          </p:cNvPr>
          <p:cNvSpPr/>
          <p:nvPr/>
        </p:nvSpPr>
        <p:spPr>
          <a:xfrm>
            <a:off x="4663866" y="2322638"/>
            <a:ext cx="2826327" cy="3132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2FCEDB-3225-49E0-A3E4-8533F38C9F19}"/>
              </a:ext>
            </a:extLst>
          </p:cNvPr>
          <p:cNvSpPr/>
          <p:nvPr/>
        </p:nvSpPr>
        <p:spPr>
          <a:xfrm>
            <a:off x="7798190" y="2322639"/>
            <a:ext cx="2826327" cy="3132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래픽 25" descr="시계 방향으로 굽은 줄 화살표 윤곽선">
            <a:extLst>
              <a:ext uri="{FF2B5EF4-FFF2-40B4-BE49-F238E27FC236}">
                <a16:creationId xmlns:a16="http://schemas.microsoft.com/office/drawing/2014/main" id="{DB1093A2-DC40-43B4-8FDF-78FC1AF67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9542" y="1346444"/>
            <a:ext cx="764771" cy="7647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39A21B-B21A-456E-9EC9-A04B7B9A0BA8}"/>
              </a:ext>
            </a:extLst>
          </p:cNvPr>
          <p:cNvSpPr txBox="1"/>
          <p:nvPr/>
        </p:nvSpPr>
        <p:spPr>
          <a:xfrm>
            <a:off x="806333" y="726884"/>
            <a:ext cx="3067397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Container</a:t>
            </a:r>
          </a:p>
        </p:txBody>
      </p:sp>
      <p:pic>
        <p:nvPicPr>
          <p:cNvPr id="28" name="그래픽 27" descr="시계 방향으로 굽은 줄 화살표 윤곽선">
            <a:extLst>
              <a:ext uri="{FF2B5EF4-FFF2-40B4-BE49-F238E27FC236}">
                <a16:creationId xmlns:a16="http://schemas.microsoft.com/office/drawing/2014/main" id="{15704A07-613C-41B7-9681-DAD918F30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1527">
            <a:off x="3870371" y="5207716"/>
            <a:ext cx="747997" cy="1146892"/>
          </a:xfrm>
          <a:prstGeom prst="rect">
            <a:avLst/>
          </a:prstGeom>
        </p:spPr>
      </p:pic>
      <p:pic>
        <p:nvPicPr>
          <p:cNvPr id="33" name="그래픽 32" descr="아래쪽 화살표 윤곽선">
            <a:extLst>
              <a:ext uri="{FF2B5EF4-FFF2-40B4-BE49-F238E27FC236}">
                <a16:creationId xmlns:a16="http://schemas.microsoft.com/office/drawing/2014/main" id="{7A7BD588-1B60-45DF-A514-1347256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5256894"/>
            <a:ext cx="914400" cy="1048535"/>
          </a:xfrm>
          <a:prstGeom prst="rect">
            <a:avLst/>
          </a:prstGeom>
        </p:spPr>
      </p:pic>
      <p:pic>
        <p:nvPicPr>
          <p:cNvPr id="37" name="그래픽 36" descr="시계 반대 방향으로 굽은 사선 화살표 윤곽선">
            <a:extLst>
              <a:ext uri="{FF2B5EF4-FFF2-40B4-BE49-F238E27FC236}">
                <a16:creationId xmlns:a16="http://schemas.microsoft.com/office/drawing/2014/main" id="{48511930-BE8D-4A53-9268-51EE05D2A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668618">
            <a:off x="7583065" y="5183327"/>
            <a:ext cx="914400" cy="10651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80D580-ADDA-4B53-BEBF-5A43D8B16983}"/>
              </a:ext>
            </a:extLst>
          </p:cNvPr>
          <p:cNvSpPr txBox="1"/>
          <p:nvPr/>
        </p:nvSpPr>
        <p:spPr>
          <a:xfrm>
            <a:off x="5258067" y="6091821"/>
            <a:ext cx="2211186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2666827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4869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Flexbox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9A21B-B21A-456E-9EC9-A04B7B9A0BA8}"/>
              </a:ext>
            </a:extLst>
          </p:cNvPr>
          <p:cNvSpPr txBox="1"/>
          <p:nvPr/>
        </p:nvSpPr>
        <p:spPr>
          <a:xfrm>
            <a:off x="2443942" y="1738906"/>
            <a:ext cx="6964232" cy="4235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flex;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방향 설정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flex-wrap(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줄넘김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설정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flex-flow(direction, wrap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번에 지정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justify-content(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메인축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align-items(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align-content(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행 정렬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4B1E0-7035-4927-9B6A-0B33B4A5C54F}"/>
              </a:ext>
            </a:extLst>
          </p:cNvPr>
          <p:cNvSpPr txBox="1"/>
          <p:nvPr/>
        </p:nvSpPr>
        <p:spPr>
          <a:xfrm>
            <a:off x="2310939" y="646331"/>
            <a:ext cx="7946069" cy="843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Container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적용하는 속성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부모요소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78AA4-B200-4189-9D59-B46A6EAB21DE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83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4869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Flexbox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4B1E0-7035-4927-9B6A-0B33B4A5C54F}"/>
              </a:ext>
            </a:extLst>
          </p:cNvPr>
          <p:cNvSpPr txBox="1"/>
          <p:nvPr/>
        </p:nvSpPr>
        <p:spPr>
          <a:xfrm>
            <a:off x="2636205" y="724201"/>
            <a:ext cx="7946069" cy="843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적용하는 속성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자식요소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78AA4-B200-4189-9D59-B46A6EAB21DE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50545-6046-4279-BE6A-7B10AC30DC45}"/>
              </a:ext>
            </a:extLst>
          </p:cNvPr>
          <p:cNvSpPr txBox="1"/>
          <p:nvPr/>
        </p:nvSpPr>
        <p:spPr>
          <a:xfrm>
            <a:off x="2636205" y="1898024"/>
            <a:ext cx="5759824" cy="4235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유연한 박스의 기본 영역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유연하게 늘리기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flex-shrink(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유연하게 줄이기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flex(grow, shrink, basis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번에 지정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align-self(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수직축으로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아이템 정렬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order(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순서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4223139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6812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아니라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이라면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2F9CD2-5F8E-4143-AEA6-445B10ECDC21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72352" y="1687909"/>
            <a:ext cx="7454174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display: block;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기본설정값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크기와는 상관 없이 모두 같은 크기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아래로 쌓임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165FA-101A-49C1-8186-650BDB941B73}"/>
              </a:ext>
            </a:extLst>
          </p:cNvPr>
          <p:cNvSpPr txBox="1"/>
          <p:nvPr/>
        </p:nvSpPr>
        <p:spPr>
          <a:xfrm>
            <a:off x="201645" y="90415"/>
            <a:ext cx="4869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Layout - Flexbox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2659-D48E-4EE6-8057-629D8B92638C}"/>
              </a:ext>
            </a:extLst>
          </p:cNvPr>
          <p:cNvSpPr/>
          <p:nvPr/>
        </p:nvSpPr>
        <p:spPr>
          <a:xfrm>
            <a:off x="592779" y="3575948"/>
            <a:ext cx="10847295" cy="2782168"/>
          </a:xfrm>
          <a:prstGeom prst="rect">
            <a:avLst/>
          </a:prstGeom>
          <a:solidFill>
            <a:srgbClr val="FFE3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8E345A-1AE0-4F27-AC19-7DDD24620A6A}"/>
              </a:ext>
            </a:extLst>
          </p:cNvPr>
          <p:cNvSpPr/>
          <p:nvPr/>
        </p:nvSpPr>
        <p:spPr>
          <a:xfrm>
            <a:off x="1014385" y="3825677"/>
            <a:ext cx="10074793" cy="663353"/>
          </a:xfrm>
          <a:prstGeom prst="rect">
            <a:avLst/>
          </a:prstGeom>
          <a:solidFill>
            <a:srgbClr val="26AE1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59457-467F-4BBD-9DA3-79F81F038201}"/>
              </a:ext>
            </a:extLst>
          </p:cNvPr>
          <p:cNvSpPr txBox="1"/>
          <p:nvPr/>
        </p:nvSpPr>
        <p:spPr>
          <a:xfrm>
            <a:off x="1207692" y="3804005"/>
            <a:ext cx="9969923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AAA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C51EF8-86BE-4293-A3F4-B3DBC213AB4A}"/>
              </a:ext>
            </a:extLst>
          </p:cNvPr>
          <p:cNvSpPr/>
          <p:nvPr/>
        </p:nvSpPr>
        <p:spPr>
          <a:xfrm>
            <a:off x="1014384" y="5475909"/>
            <a:ext cx="10074793" cy="663353"/>
          </a:xfrm>
          <a:prstGeom prst="rect">
            <a:avLst/>
          </a:prstGeom>
          <a:solidFill>
            <a:srgbClr val="26AE1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666588-1B2E-4A18-8E50-20F3A58E9B9D}"/>
              </a:ext>
            </a:extLst>
          </p:cNvPr>
          <p:cNvSpPr/>
          <p:nvPr/>
        </p:nvSpPr>
        <p:spPr>
          <a:xfrm>
            <a:off x="1014385" y="4635356"/>
            <a:ext cx="10074793" cy="663353"/>
          </a:xfrm>
          <a:prstGeom prst="rect">
            <a:avLst/>
          </a:prstGeom>
          <a:solidFill>
            <a:srgbClr val="26AE1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91AB2-5D71-4D2B-A28F-809F0EC593B1}"/>
              </a:ext>
            </a:extLst>
          </p:cNvPr>
          <p:cNvSpPr txBox="1"/>
          <p:nvPr/>
        </p:nvSpPr>
        <p:spPr>
          <a:xfrm>
            <a:off x="1207691" y="4574252"/>
            <a:ext cx="9969923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BBBBBBBBBBBBBBBBBBBB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0E012-A460-4ED5-8772-FAB3D6003469}"/>
              </a:ext>
            </a:extLst>
          </p:cNvPr>
          <p:cNvSpPr txBox="1"/>
          <p:nvPr/>
        </p:nvSpPr>
        <p:spPr>
          <a:xfrm>
            <a:off x="1293042" y="5429843"/>
            <a:ext cx="9969923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CCCCCCCCC</a:t>
            </a:r>
          </a:p>
        </p:txBody>
      </p:sp>
    </p:spTree>
    <p:extLst>
      <p:ext uri="{BB962C8B-B14F-4D97-AF65-F5344CB8AC3E}">
        <p14:creationId xmlns:p14="http://schemas.microsoft.com/office/powerpoint/2010/main" val="793580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D7A072-BBD1-4EE5-921A-C15C4EDB9D1F}"/>
              </a:ext>
            </a:extLst>
          </p:cNvPr>
          <p:cNvSpPr/>
          <p:nvPr/>
        </p:nvSpPr>
        <p:spPr>
          <a:xfrm>
            <a:off x="3090296" y="2498811"/>
            <a:ext cx="1265573" cy="431425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70529E-647C-4E8C-8846-7C36F2464D36}"/>
              </a:ext>
            </a:extLst>
          </p:cNvPr>
          <p:cNvSpPr/>
          <p:nvPr/>
        </p:nvSpPr>
        <p:spPr>
          <a:xfrm>
            <a:off x="1030728" y="1895301"/>
            <a:ext cx="2926130" cy="431425"/>
          </a:xfrm>
          <a:prstGeom prst="rect">
            <a:avLst/>
          </a:prstGeom>
          <a:solidFill>
            <a:srgbClr val="E6E236"/>
          </a:solidFill>
          <a:ln>
            <a:solidFill>
              <a:srgbClr val="E6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705570" y="1151998"/>
            <a:ext cx="10847294" cy="29013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display: flex;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내용물의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만큼만 공간을 차지함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(inline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요소처럼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아이템들은 가로 방향으로 배치됨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알아서 컨테이너 높이만큼 늘어나므로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레이아웃을 만들 때 편리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 속성을 통해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조정할 수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165FA-101A-49C1-8186-650BDB941B73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F56302-BB5C-4EB1-9BD3-77FA90573D6C}"/>
              </a:ext>
            </a:extLst>
          </p:cNvPr>
          <p:cNvCxnSpPr>
            <a:cxnSpLocks/>
          </p:cNvCxnSpPr>
          <p:nvPr/>
        </p:nvCxnSpPr>
        <p:spPr>
          <a:xfrm>
            <a:off x="1014386" y="5811020"/>
            <a:ext cx="85358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2563E2-4006-4FE4-B81A-361815D4E590}"/>
              </a:ext>
            </a:extLst>
          </p:cNvPr>
          <p:cNvCxnSpPr>
            <a:cxnSpLocks/>
          </p:cNvCxnSpPr>
          <p:nvPr/>
        </p:nvCxnSpPr>
        <p:spPr>
          <a:xfrm>
            <a:off x="2002559" y="5811020"/>
            <a:ext cx="391610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1E500A-0AF6-477B-BBFF-D421673B8D03}"/>
              </a:ext>
            </a:extLst>
          </p:cNvPr>
          <p:cNvSpPr/>
          <p:nvPr/>
        </p:nvSpPr>
        <p:spPr>
          <a:xfrm>
            <a:off x="592779" y="4540229"/>
            <a:ext cx="10847295" cy="1061298"/>
          </a:xfrm>
          <a:prstGeom prst="rect">
            <a:avLst/>
          </a:prstGeom>
          <a:solidFill>
            <a:srgbClr val="FFE3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251CE3-FE56-4E86-9A57-6C397ED2B9AC}"/>
              </a:ext>
            </a:extLst>
          </p:cNvPr>
          <p:cNvSpPr/>
          <p:nvPr/>
        </p:nvSpPr>
        <p:spPr>
          <a:xfrm>
            <a:off x="1014386" y="4812656"/>
            <a:ext cx="816898" cy="593047"/>
          </a:xfrm>
          <a:prstGeom prst="rect">
            <a:avLst/>
          </a:prstGeom>
          <a:solidFill>
            <a:srgbClr val="26AE1C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8F215-2420-4C79-B8DB-1032E22E90A0}"/>
              </a:ext>
            </a:extLst>
          </p:cNvPr>
          <p:cNvSpPr txBox="1"/>
          <p:nvPr/>
        </p:nvSpPr>
        <p:spPr>
          <a:xfrm>
            <a:off x="994045" y="4774354"/>
            <a:ext cx="837239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AAA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624F44-7A1C-4DC3-B47A-81348C999C4B}"/>
              </a:ext>
            </a:extLst>
          </p:cNvPr>
          <p:cNvSpPr/>
          <p:nvPr/>
        </p:nvSpPr>
        <p:spPr>
          <a:xfrm>
            <a:off x="6069675" y="4789956"/>
            <a:ext cx="2056852" cy="663353"/>
          </a:xfrm>
          <a:prstGeom prst="rect">
            <a:avLst/>
          </a:prstGeom>
          <a:solidFill>
            <a:srgbClr val="26AE1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48B143-F725-416D-AE50-7ECF6395FD53}"/>
              </a:ext>
            </a:extLst>
          </p:cNvPr>
          <p:cNvSpPr/>
          <p:nvPr/>
        </p:nvSpPr>
        <p:spPr>
          <a:xfrm>
            <a:off x="1982297" y="4789956"/>
            <a:ext cx="3936365" cy="663353"/>
          </a:xfrm>
          <a:prstGeom prst="rect">
            <a:avLst/>
          </a:prstGeom>
          <a:solidFill>
            <a:srgbClr val="26AE1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0B5530-C7B0-4209-AAE0-522EB3A24A1F}"/>
              </a:ext>
            </a:extLst>
          </p:cNvPr>
          <p:cNvSpPr txBox="1"/>
          <p:nvPr/>
        </p:nvSpPr>
        <p:spPr>
          <a:xfrm>
            <a:off x="1982297" y="4746279"/>
            <a:ext cx="4113703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BBBBBBBBBBBBBBBBBBBB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80CFE9-02D3-4843-9BEC-D6CA64D61718}"/>
              </a:ext>
            </a:extLst>
          </p:cNvPr>
          <p:cNvSpPr txBox="1"/>
          <p:nvPr/>
        </p:nvSpPr>
        <p:spPr>
          <a:xfrm>
            <a:off x="6112609" y="4786066"/>
            <a:ext cx="1997308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CCCCCCCCC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E37769-0C77-4BBE-AAEE-CFE85AFBAECB}"/>
              </a:ext>
            </a:extLst>
          </p:cNvPr>
          <p:cNvCxnSpPr>
            <a:cxnSpLocks/>
          </p:cNvCxnSpPr>
          <p:nvPr/>
        </p:nvCxnSpPr>
        <p:spPr>
          <a:xfrm>
            <a:off x="6069675" y="5811020"/>
            <a:ext cx="205685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41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47176" y="613251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45887-5942-458D-87CE-B5F6B3713979}"/>
              </a:ext>
            </a:extLst>
          </p:cNvPr>
          <p:cNvSpPr txBox="1"/>
          <p:nvPr/>
        </p:nvSpPr>
        <p:spPr>
          <a:xfrm>
            <a:off x="2252383" y="1172483"/>
            <a:ext cx="972956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0EA7D3-7834-4771-A869-5173E0070C9D}"/>
              </a:ext>
            </a:extLst>
          </p:cNvPr>
          <p:cNvSpPr txBox="1"/>
          <p:nvPr/>
        </p:nvSpPr>
        <p:spPr>
          <a:xfrm>
            <a:off x="8194324" y="1193510"/>
            <a:ext cx="972956" cy="676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855239-74AA-48A4-A8A4-A4EF61FD3954}"/>
              </a:ext>
            </a:extLst>
          </p:cNvPr>
          <p:cNvSpPr/>
          <p:nvPr/>
        </p:nvSpPr>
        <p:spPr>
          <a:xfrm>
            <a:off x="2576945" y="2044937"/>
            <a:ext cx="2842953" cy="1284317"/>
          </a:xfrm>
          <a:prstGeom prst="rect">
            <a:avLst/>
          </a:prstGeom>
          <a:solidFill>
            <a:srgbClr val="26AE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371983-9143-4C19-B59B-4F4FE1DB3515}"/>
              </a:ext>
            </a:extLst>
          </p:cNvPr>
          <p:cNvSpPr/>
          <p:nvPr/>
        </p:nvSpPr>
        <p:spPr>
          <a:xfrm>
            <a:off x="8680802" y="2073838"/>
            <a:ext cx="2842953" cy="3256599"/>
          </a:xfrm>
          <a:prstGeom prst="rect">
            <a:avLst/>
          </a:prstGeom>
          <a:solidFill>
            <a:srgbClr val="26AE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3EA15E-1146-475E-8624-2F2DB30FF5C1}"/>
              </a:ext>
            </a:extLst>
          </p:cNvPr>
          <p:cNvSpPr/>
          <p:nvPr/>
        </p:nvSpPr>
        <p:spPr>
          <a:xfrm>
            <a:off x="831274" y="2018078"/>
            <a:ext cx="1551251" cy="3256599"/>
          </a:xfrm>
          <a:prstGeom prst="rect">
            <a:avLst/>
          </a:prstGeom>
          <a:solidFill>
            <a:srgbClr val="FFE5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4FE693-2060-41C1-9B4C-FEB9C5DE5D45}"/>
              </a:ext>
            </a:extLst>
          </p:cNvPr>
          <p:cNvSpPr/>
          <p:nvPr/>
        </p:nvSpPr>
        <p:spPr>
          <a:xfrm>
            <a:off x="6981131" y="2073837"/>
            <a:ext cx="1551251" cy="3256599"/>
          </a:xfrm>
          <a:prstGeom prst="rect">
            <a:avLst/>
          </a:prstGeom>
          <a:solidFill>
            <a:srgbClr val="FFE5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F1C7A2-61B3-4C4E-B07E-77468B7FA472}"/>
              </a:ext>
            </a:extLst>
          </p:cNvPr>
          <p:cNvSpPr txBox="1"/>
          <p:nvPr/>
        </p:nvSpPr>
        <p:spPr>
          <a:xfrm>
            <a:off x="916943" y="1940150"/>
            <a:ext cx="1379911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BBBBBBBBBBBBBBBBBBBBBBBBBBBBBBBBBBBB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17F9F-7810-4D0F-BF5B-52F77D97A69F}"/>
              </a:ext>
            </a:extLst>
          </p:cNvPr>
          <p:cNvSpPr txBox="1"/>
          <p:nvPr/>
        </p:nvSpPr>
        <p:spPr>
          <a:xfrm>
            <a:off x="7066800" y="1994909"/>
            <a:ext cx="1379911" cy="336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BBBBBBBBBBBBBBBBBBBBBBBBBBBBBBBBBBBB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C02CC5-EF4F-47E5-AC1A-76ADCE0A97FD}"/>
              </a:ext>
            </a:extLst>
          </p:cNvPr>
          <p:cNvSpPr txBox="1"/>
          <p:nvPr/>
        </p:nvSpPr>
        <p:spPr>
          <a:xfrm>
            <a:off x="2696645" y="2069487"/>
            <a:ext cx="259025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CCCCCCCCCCCCCCCCCCCCCCCC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C0B5DA-F6D0-4DE4-9DE1-A5D2248A60D1}"/>
              </a:ext>
            </a:extLst>
          </p:cNvPr>
          <p:cNvSpPr txBox="1"/>
          <p:nvPr/>
        </p:nvSpPr>
        <p:spPr>
          <a:xfrm>
            <a:off x="8770476" y="2113572"/>
            <a:ext cx="2590250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CCCCCCCCCCCCCCCCCCCCCCCC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95274-4288-442D-B32D-2C3FFE099006}"/>
              </a:ext>
            </a:extLst>
          </p:cNvPr>
          <p:cNvSpPr txBox="1"/>
          <p:nvPr/>
        </p:nvSpPr>
        <p:spPr>
          <a:xfrm>
            <a:off x="6256713" y="5461398"/>
            <a:ext cx="5935287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높이가 자동으로 쫙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맞는다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EAA1A-0491-491B-9E4D-46B9BFA4B3E0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768760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46028" y="998217"/>
            <a:ext cx="10847294" cy="1793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flex-direction 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 방향 설정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아이템들이 배치되는 축의 방향을 결정하는 속성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메인축의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방향을 가로로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할거냐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세로로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할거냐를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66E72-6520-4872-A8E8-BA740CC4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" y="3317106"/>
            <a:ext cx="4740620" cy="809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B1275-0C10-40E6-B2AE-CFBFD355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4860028"/>
            <a:ext cx="4740619" cy="809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28602E-8B02-46BB-AB78-944B37084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33" y="3313348"/>
            <a:ext cx="5859087" cy="11714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B513DC-89C3-4CD4-A1DF-A5DDF374D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533" y="4652790"/>
            <a:ext cx="6020289" cy="11714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AB59EBC-8CAA-421A-BC87-64430C09F0BE}"/>
              </a:ext>
            </a:extLst>
          </p:cNvPr>
          <p:cNvSpPr txBox="1"/>
          <p:nvPr/>
        </p:nvSpPr>
        <p:spPr>
          <a:xfrm>
            <a:off x="698678" y="2725090"/>
            <a:ext cx="1752999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8BBC0-591F-4B75-AEB1-0B1217F123B7}"/>
              </a:ext>
            </a:extLst>
          </p:cNvPr>
          <p:cNvSpPr txBox="1"/>
          <p:nvPr/>
        </p:nvSpPr>
        <p:spPr>
          <a:xfrm>
            <a:off x="3529041" y="4266981"/>
            <a:ext cx="2007195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row-reverse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5202D8-E981-40DC-A626-E326162C0343}"/>
              </a:ext>
            </a:extLst>
          </p:cNvPr>
          <p:cNvSpPr txBox="1"/>
          <p:nvPr/>
        </p:nvSpPr>
        <p:spPr>
          <a:xfrm>
            <a:off x="5835533" y="2691537"/>
            <a:ext cx="5436525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column(block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쌓아 놓은 것 같음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B4DEA-BB4E-4ABA-A33C-6C2B621BBB27}"/>
              </a:ext>
            </a:extLst>
          </p:cNvPr>
          <p:cNvSpPr txBox="1"/>
          <p:nvPr/>
        </p:nvSpPr>
        <p:spPr>
          <a:xfrm>
            <a:off x="5835533" y="5706612"/>
            <a:ext cx="2434127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column-reverse</a:t>
            </a:r>
          </a:p>
        </p:txBody>
      </p:sp>
      <p:pic>
        <p:nvPicPr>
          <p:cNvPr id="21" name="그래픽 20" descr="아래쪽 화살표 윤곽선">
            <a:extLst>
              <a:ext uri="{FF2B5EF4-FFF2-40B4-BE49-F238E27FC236}">
                <a16:creationId xmlns:a16="http://schemas.microsoft.com/office/drawing/2014/main" id="{9EE7F3D8-E7C8-433E-9E19-DF5520BDD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2204" y="3256376"/>
            <a:ext cx="703847" cy="1113052"/>
          </a:xfrm>
          <a:prstGeom prst="rect">
            <a:avLst/>
          </a:prstGeom>
        </p:spPr>
      </p:pic>
      <p:pic>
        <p:nvPicPr>
          <p:cNvPr id="51" name="그래픽 50" descr="아래쪽 화살표 윤곽선">
            <a:extLst>
              <a:ext uri="{FF2B5EF4-FFF2-40B4-BE49-F238E27FC236}">
                <a16:creationId xmlns:a16="http://schemas.microsoft.com/office/drawing/2014/main" id="{2BBC73AA-23AA-4354-B39A-08FA97385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344057" y="4642457"/>
            <a:ext cx="703847" cy="1113052"/>
          </a:xfrm>
          <a:prstGeom prst="rect">
            <a:avLst/>
          </a:prstGeom>
        </p:spPr>
      </p:pic>
      <p:pic>
        <p:nvPicPr>
          <p:cNvPr id="52" name="그래픽 51" descr="아래쪽 화살표 윤곽선">
            <a:extLst>
              <a:ext uri="{FF2B5EF4-FFF2-40B4-BE49-F238E27FC236}">
                <a16:creationId xmlns:a16="http://schemas.microsoft.com/office/drawing/2014/main" id="{63535B40-CF80-43D0-8422-021D9D06F8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613083" y="2572914"/>
            <a:ext cx="703847" cy="1113052"/>
          </a:xfrm>
          <a:prstGeom prst="rect">
            <a:avLst/>
          </a:prstGeom>
        </p:spPr>
      </p:pic>
      <p:pic>
        <p:nvPicPr>
          <p:cNvPr id="53" name="그래픽 52" descr="아래쪽 화살표 윤곽선">
            <a:extLst>
              <a:ext uri="{FF2B5EF4-FFF2-40B4-BE49-F238E27FC236}">
                <a16:creationId xmlns:a16="http://schemas.microsoft.com/office/drawing/2014/main" id="{DA3C9CD5-57B8-4C03-B0CF-65F6991DE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2656280" y="4060912"/>
            <a:ext cx="703847" cy="111305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6BD797D-96D0-4ADF-ABCD-AF4EB00571E3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2742354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72352" y="1372033"/>
            <a:ext cx="10847294" cy="1793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flex-wrap 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줄넘김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처리 설정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컨테이너가 더 이상 아이템들을 한 줄에 담을 여유 공간이 없을 때 아이템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줄바꿈을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어떻게 할 지 결정하는 속성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25326-FC48-4DE3-AF72-00FB0573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8" y="3954004"/>
            <a:ext cx="3748457" cy="838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5833DB-9D6E-4189-953A-134690A4A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774" y="3954004"/>
            <a:ext cx="3001241" cy="1452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BD6E6-8AE7-48BB-B410-C02604A0B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3965250"/>
            <a:ext cx="2978553" cy="14304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CD8E1E-BFEE-4679-ACE2-C5AF49F601F0}"/>
              </a:ext>
            </a:extLst>
          </p:cNvPr>
          <p:cNvSpPr txBox="1"/>
          <p:nvPr/>
        </p:nvSpPr>
        <p:spPr>
          <a:xfrm>
            <a:off x="1247317" y="3463477"/>
            <a:ext cx="2486485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nowrap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F73A8-866B-4665-B641-BA5E6A5BA15E}"/>
              </a:ext>
            </a:extLst>
          </p:cNvPr>
          <p:cNvSpPr txBox="1"/>
          <p:nvPr/>
        </p:nvSpPr>
        <p:spPr>
          <a:xfrm>
            <a:off x="5436934" y="3447243"/>
            <a:ext cx="2061146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wrap(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줄바꿈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333E-0755-40F0-8AEB-ACAEA5E22F64}"/>
              </a:ext>
            </a:extLst>
          </p:cNvPr>
          <p:cNvSpPr txBox="1"/>
          <p:nvPr/>
        </p:nvSpPr>
        <p:spPr>
          <a:xfrm>
            <a:off x="8264254" y="3396068"/>
            <a:ext cx="3532155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wrap-reverse (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줄바꿈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F54DF-90DC-4947-AA4D-105E6F97E987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66689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3016542" y="2108802"/>
            <a:ext cx="6493219" cy="1793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Flex-direction, flex-wrap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한꺼번에 지정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ex. flex-flow: row wrap;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8816B-597A-4D5A-A84A-F906EC338FBB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95441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764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4085948" y="851071"/>
            <a:ext cx="4020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태그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215152" y="2048353"/>
            <a:ext cx="6325133" cy="2761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&lt;html&gt;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&lt;head&gt;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브라우저에게 정보를 주는 태그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웹페이지에 보이지 않는 내용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웹페이지에 보이는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2C272-64BE-4153-A815-154C2A1B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85" y="1904471"/>
            <a:ext cx="5436563" cy="40706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03995F-0BB5-47F8-9D0B-850CF1D0FF09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771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3181900" y="922088"/>
            <a:ext cx="5828200" cy="1322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justify :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메인축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 정렬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 :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 정렬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1A4A5-D2AA-4C78-BB32-E257A620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77" y="2430293"/>
            <a:ext cx="6666808" cy="40915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8F1803-5A08-4A67-AC22-5D7C80DB6796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297962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72351" y="849906"/>
            <a:ext cx="5944579" cy="759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justify-content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메인축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방향 정렬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81A02B-D01F-4224-A538-26BE8C27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47" y="1782434"/>
            <a:ext cx="7734300" cy="759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202AF-D7B1-4DF8-930C-597E12577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80" y="2593869"/>
            <a:ext cx="7734300" cy="72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DB9D2-0779-47B8-80EE-15B533E0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580" y="3389297"/>
            <a:ext cx="7810500" cy="619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5885C4-D38D-49B1-8C21-9D8BBBD8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348" y="3993423"/>
            <a:ext cx="7880984" cy="666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1A896-92A7-4DD3-93A7-4217B5E90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80" y="4658453"/>
            <a:ext cx="7836651" cy="7048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86EFD31-9422-4D90-A015-D5D878119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9680" y="5516459"/>
            <a:ext cx="7836651" cy="733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849774-51B3-42C2-AFF0-F044F608A8AB}"/>
              </a:ext>
            </a:extLst>
          </p:cNvPr>
          <p:cNvSpPr txBox="1"/>
          <p:nvPr/>
        </p:nvSpPr>
        <p:spPr>
          <a:xfrm>
            <a:off x="1061981" y="1798082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flex-start(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406D27-833B-4607-88C8-60B1D03D4D1D}"/>
              </a:ext>
            </a:extLst>
          </p:cNvPr>
          <p:cNvSpPr txBox="1"/>
          <p:nvPr/>
        </p:nvSpPr>
        <p:spPr>
          <a:xfrm>
            <a:off x="1742097" y="2546448"/>
            <a:ext cx="1788215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flex-end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E23CF-7F66-478F-8897-B4CFE3FC6183}"/>
              </a:ext>
            </a:extLst>
          </p:cNvPr>
          <p:cNvSpPr txBox="1"/>
          <p:nvPr/>
        </p:nvSpPr>
        <p:spPr>
          <a:xfrm>
            <a:off x="1885224" y="3339712"/>
            <a:ext cx="1134107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center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6F8FD-4104-4B9D-8658-A63735FDF1F9}"/>
              </a:ext>
            </a:extLst>
          </p:cNvPr>
          <p:cNvSpPr txBox="1"/>
          <p:nvPr/>
        </p:nvSpPr>
        <p:spPr>
          <a:xfrm>
            <a:off x="1128364" y="4077525"/>
            <a:ext cx="25376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space-between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25FA-A2CE-4503-B7DB-60E197FC69E6}"/>
              </a:ext>
            </a:extLst>
          </p:cNvPr>
          <p:cNvSpPr txBox="1"/>
          <p:nvPr/>
        </p:nvSpPr>
        <p:spPr>
          <a:xfrm>
            <a:off x="1263327" y="4774978"/>
            <a:ext cx="22677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space-around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D0ED17-5E46-425C-87E4-9C1C68CAC138}"/>
              </a:ext>
            </a:extLst>
          </p:cNvPr>
          <p:cNvSpPr txBox="1"/>
          <p:nvPr/>
        </p:nvSpPr>
        <p:spPr>
          <a:xfrm>
            <a:off x="939093" y="5546754"/>
            <a:ext cx="30263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space-evenly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0A4FE8-08FF-4ABC-9FDB-ABEA04A0BCAD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899622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BC658-2389-4EBC-9719-E90CDD2C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69" y="883306"/>
            <a:ext cx="4697384" cy="1623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D25F1F-1E93-4E21-ADC5-6C9A5AE07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70" y="2811350"/>
            <a:ext cx="4697384" cy="1799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38DB3-A923-4632-B740-DBE185C70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103" y="4828037"/>
            <a:ext cx="4718685" cy="16752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B63125-41E6-417E-A8CB-EF45C9B97BF7}"/>
              </a:ext>
            </a:extLst>
          </p:cNvPr>
          <p:cNvSpPr txBox="1"/>
          <p:nvPr/>
        </p:nvSpPr>
        <p:spPr>
          <a:xfrm>
            <a:off x="1423592" y="1248870"/>
            <a:ext cx="364717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space-between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균일한 간격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CC1A0-53A7-45EE-9D70-60EA58C6B747}"/>
              </a:ext>
            </a:extLst>
          </p:cNvPr>
          <p:cNvSpPr txBox="1"/>
          <p:nvPr/>
        </p:nvSpPr>
        <p:spPr>
          <a:xfrm>
            <a:off x="1656346" y="3185789"/>
            <a:ext cx="331074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space-around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둘레에 균일한 간격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ACAF6-446D-4A48-A571-52A0DA5608BF}"/>
              </a:ext>
            </a:extLst>
          </p:cNvPr>
          <p:cNvSpPr txBox="1"/>
          <p:nvPr/>
        </p:nvSpPr>
        <p:spPr>
          <a:xfrm>
            <a:off x="1618211" y="5122709"/>
            <a:ext cx="345255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space-evenly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 끝에 균일한 간격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6237B-8D86-495C-B4E0-DCBE2734AA93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692286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871F8-9470-4A91-B5E0-70717F9D252C}"/>
              </a:ext>
            </a:extLst>
          </p:cNvPr>
          <p:cNvSpPr txBox="1"/>
          <p:nvPr/>
        </p:nvSpPr>
        <p:spPr>
          <a:xfrm>
            <a:off x="201645" y="1871627"/>
            <a:ext cx="11456812" cy="2532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justify-content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메인축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방향 정렬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가로배치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flex-start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왼쪽부터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flex-end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오른쪽부터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세로배치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flex-start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위쪽부터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flex-end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아래쪽부터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222F-15C1-4C18-861D-624B086225E8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463814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672352" y="1053804"/>
            <a:ext cx="5944579" cy="759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align-items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수직축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방향 정렬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49774-51B3-42C2-AFF0-F044F608A8AB}"/>
              </a:ext>
            </a:extLst>
          </p:cNvPr>
          <p:cNvSpPr txBox="1"/>
          <p:nvPr/>
        </p:nvSpPr>
        <p:spPr>
          <a:xfrm>
            <a:off x="1065302" y="1824147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stretch(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639BE-8A8A-40E9-A850-77089971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6" y="2473161"/>
            <a:ext cx="3646403" cy="1297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42DA68-18E1-42E8-A3BD-E1577CDC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50" y="2428755"/>
            <a:ext cx="3572006" cy="12977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EA8757E-D83E-40F2-AA7F-86ADE617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387" y="2485720"/>
            <a:ext cx="3707288" cy="12740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F90B910-D4B4-435A-9D0A-EBCB81327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24" y="4597427"/>
            <a:ext cx="3742051" cy="12977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0166D62-96E3-4B9B-861F-CF20298F0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245" y="4597427"/>
            <a:ext cx="3370031" cy="12977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83CA12-823D-4449-A28B-76A3307A8A28}"/>
              </a:ext>
            </a:extLst>
          </p:cNvPr>
          <p:cNvSpPr txBox="1"/>
          <p:nvPr/>
        </p:nvSpPr>
        <p:spPr>
          <a:xfrm>
            <a:off x="5152852" y="1824146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Flex-start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DBD2F5-C180-46BD-86E6-259C835D9664}"/>
              </a:ext>
            </a:extLst>
          </p:cNvPr>
          <p:cNvSpPr txBox="1"/>
          <p:nvPr/>
        </p:nvSpPr>
        <p:spPr>
          <a:xfrm>
            <a:off x="8936987" y="1845154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Flex-end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E489B-B4A2-4093-B811-D4487A2596A8}"/>
              </a:ext>
            </a:extLst>
          </p:cNvPr>
          <p:cNvSpPr txBox="1"/>
          <p:nvPr/>
        </p:nvSpPr>
        <p:spPr>
          <a:xfrm>
            <a:off x="3605115" y="3996216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center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F418FB-7B1C-49D2-9401-C53F0E4F0013}"/>
              </a:ext>
            </a:extLst>
          </p:cNvPr>
          <p:cNvSpPr txBox="1"/>
          <p:nvPr/>
        </p:nvSpPr>
        <p:spPr>
          <a:xfrm>
            <a:off x="7245371" y="3988860"/>
            <a:ext cx="2582660" cy="593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042A7-505F-4AF0-887B-5D37C2E20FF2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2695709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871F8-9470-4A91-B5E0-70717F9D252C}"/>
              </a:ext>
            </a:extLst>
          </p:cNvPr>
          <p:cNvSpPr txBox="1"/>
          <p:nvPr/>
        </p:nvSpPr>
        <p:spPr>
          <a:xfrm>
            <a:off x="201645" y="1871627"/>
            <a:ext cx="11456812" cy="2532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Align-items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수직축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방향 정렬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가로배치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flex-start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위쪽부터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flex-end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아래쪽부터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세로배치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 flex-start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왼쪽부터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flex-end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오른쪽부터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329C-2130-4169-800E-3E3DF603D8EB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2210780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871F8-9470-4A91-B5E0-70717F9D252C}"/>
              </a:ext>
            </a:extLst>
          </p:cNvPr>
          <p:cNvSpPr txBox="1"/>
          <p:nvPr/>
        </p:nvSpPr>
        <p:spPr>
          <a:xfrm>
            <a:off x="336176" y="2167404"/>
            <a:ext cx="5719371" cy="2523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가운데 정렬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justify-content: center;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align-item: center;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09C12-8CE6-4913-8CDE-7D6AB481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29" y="1553556"/>
            <a:ext cx="4435545" cy="4461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DA6D50-4138-472C-A109-C0C97DE18B32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2794757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488581" y="593051"/>
            <a:ext cx="11131721" cy="1885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align-content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행 정렬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Flex-wrap: wrap;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설정된 상태에서 아이템들의 행이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 이상 되었을 때의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정렬을 결정하는 속성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49774-51B3-42C2-AFF0-F044F608A8AB}"/>
              </a:ext>
            </a:extLst>
          </p:cNvPr>
          <p:cNvSpPr txBox="1"/>
          <p:nvPr/>
        </p:nvSpPr>
        <p:spPr>
          <a:xfrm>
            <a:off x="1665753" y="2310122"/>
            <a:ext cx="1983501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stretch(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4" y="90415"/>
            <a:ext cx="8293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Container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904F2-8F0A-4CA7-9793-A0EDAC10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63" y="2763987"/>
            <a:ext cx="1768185" cy="1786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DF58EE-C944-4FAC-A557-0358305F8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148" y="2764829"/>
            <a:ext cx="1768186" cy="17860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16E1EC-82EE-4B7F-A5FA-223A7337C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687" y="2773913"/>
            <a:ext cx="1768185" cy="1767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8A08F2-61A3-4D30-B2E6-5B6BAC135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638" y="2826453"/>
            <a:ext cx="1768186" cy="17670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355AC3-B849-4012-BE70-432B65ECA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503" y="4986874"/>
            <a:ext cx="1768185" cy="17557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C21BBC-FBC7-4626-93EC-892053DE6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031" y="4980647"/>
            <a:ext cx="1768186" cy="17681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49FF2BA-CEF1-442C-A078-4EF0E8B91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1514" y="5005617"/>
            <a:ext cx="1768186" cy="17557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D0F046-C07B-4840-BF5C-73CC973EBB26}"/>
              </a:ext>
            </a:extLst>
          </p:cNvPr>
          <p:cNvSpPr txBox="1"/>
          <p:nvPr/>
        </p:nvSpPr>
        <p:spPr>
          <a:xfrm>
            <a:off x="4278860" y="2330992"/>
            <a:ext cx="1203679" cy="46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1887B-582E-4EFE-A40D-ADF45725A37B}"/>
              </a:ext>
            </a:extLst>
          </p:cNvPr>
          <p:cNvSpPr txBox="1"/>
          <p:nvPr/>
        </p:nvSpPr>
        <p:spPr>
          <a:xfrm>
            <a:off x="6519690" y="2316826"/>
            <a:ext cx="1203679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Flex-end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1250D-5A01-41E7-AEBA-B383FE186DFE}"/>
              </a:ext>
            </a:extLst>
          </p:cNvPr>
          <p:cNvSpPr txBox="1"/>
          <p:nvPr/>
        </p:nvSpPr>
        <p:spPr>
          <a:xfrm>
            <a:off x="9019251" y="2330798"/>
            <a:ext cx="1203679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center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58799A-BE1F-44FF-95BE-C51F4A07D765}"/>
              </a:ext>
            </a:extLst>
          </p:cNvPr>
          <p:cNvSpPr txBox="1"/>
          <p:nvPr/>
        </p:nvSpPr>
        <p:spPr>
          <a:xfrm>
            <a:off x="2608155" y="4593529"/>
            <a:ext cx="1983502" cy="46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Space-between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2F0F9-1A64-40E1-B7C8-BBBBFBFE2A79}"/>
              </a:ext>
            </a:extLst>
          </p:cNvPr>
          <p:cNvSpPr txBox="1"/>
          <p:nvPr/>
        </p:nvSpPr>
        <p:spPr>
          <a:xfrm>
            <a:off x="5170121" y="4543201"/>
            <a:ext cx="1983502" cy="46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Space-around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0EFB99-3BEB-45A5-B96F-B39E7A769C97}"/>
              </a:ext>
            </a:extLst>
          </p:cNvPr>
          <p:cNvSpPr txBox="1"/>
          <p:nvPr/>
        </p:nvSpPr>
        <p:spPr>
          <a:xfrm>
            <a:off x="7641855" y="4593529"/>
            <a:ext cx="1983502" cy="46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Space-evenly</a:t>
            </a:r>
          </a:p>
        </p:txBody>
      </p:sp>
    </p:spTree>
    <p:extLst>
      <p:ext uri="{BB962C8B-B14F-4D97-AF65-F5344CB8AC3E}">
        <p14:creationId xmlns:p14="http://schemas.microsoft.com/office/powerpoint/2010/main" val="3537801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677186"/>
            <a:ext cx="11131721" cy="3547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flex-basis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유연한 박스의 기본 영역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크기를 설정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Flex-direction: row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Flex-direction : column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따로 설정하지 않으면 컨텐츠의 크기가 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2F0F9-1A64-40E1-B7C8-BBBBFBFE2A79}"/>
              </a:ext>
            </a:extLst>
          </p:cNvPr>
          <p:cNvSpPr txBox="1"/>
          <p:nvPr/>
        </p:nvSpPr>
        <p:spPr>
          <a:xfrm>
            <a:off x="759441" y="3860756"/>
            <a:ext cx="3546551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flex-basis: 100px;}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04F7D-EEFE-4676-8883-BC4B3011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885" y="3792833"/>
            <a:ext cx="7071938" cy="906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F63833-AD2F-4951-B64C-29498193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85" y="4804756"/>
            <a:ext cx="7071938" cy="759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C55DB1-458B-4E1A-AE3B-15A777ED4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885" y="5669753"/>
            <a:ext cx="7071937" cy="9334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64D2A9-FF73-413A-B844-217A23EEC569}"/>
              </a:ext>
            </a:extLst>
          </p:cNvPr>
          <p:cNvSpPr txBox="1"/>
          <p:nvPr/>
        </p:nvSpPr>
        <p:spPr>
          <a:xfrm>
            <a:off x="759442" y="4831302"/>
            <a:ext cx="3032232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width: 100px;}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29463-BE55-46B0-9E1B-8C055DB89E12}"/>
              </a:ext>
            </a:extLst>
          </p:cNvPr>
          <p:cNvSpPr txBox="1"/>
          <p:nvPr/>
        </p:nvSpPr>
        <p:spPr>
          <a:xfrm>
            <a:off x="336176" y="5801848"/>
            <a:ext cx="4276726" cy="46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flex-basis: 100px; width: 100px;}</a:t>
            </a:r>
          </a:p>
        </p:txBody>
      </p:sp>
    </p:spTree>
    <p:extLst>
      <p:ext uri="{BB962C8B-B14F-4D97-AF65-F5344CB8AC3E}">
        <p14:creationId xmlns:p14="http://schemas.microsoft.com/office/powerpoint/2010/main" val="1527598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888532"/>
            <a:ext cx="11131721" cy="38291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flex-grow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유연하게 늘리기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값보다 커질 수 있는지를 결정하는 속성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일단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큰 값이 들어가면 해당 아이템이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flexible box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변하고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크기보다 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커지며 빈 공간을 메우게 됨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이기 때문에 따로 적용하기 전까지는 아이템이 늘어나지 않았던 것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값의 의미는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제외한 여백 부분을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지정된 숫자의 비율로 나누어 가짐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26736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4085948" y="851071"/>
            <a:ext cx="45621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F30F6-833F-461F-9424-2064D14C9F6A}"/>
              </a:ext>
            </a:extLst>
          </p:cNvPr>
          <p:cNvSpPr txBox="1"/>
          <p:nvPr/>
        </p:nvSpPr>
        <p:spPr>
          <a:xfrm>
            <a:off x="672352" y="1969192"/>
            <a:ext cx="10982092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&lt;meta&gt;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웹 브라우저 화면에는 보이지 않지만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문서와 관련된 정보들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&lt;meta charset=“UTF-8”&gt;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 글자를 표시할 때 어떤 인코딩 방법을 사용할지 지정하는 역할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UTF-8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문자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(char)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세트를 사용한다고 웹 브라우저에게 알려줌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&lt;link&gt;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리소스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(HTML, CSS, icon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가져오기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&lt;link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=“stylesheet”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/style.css”&gt;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폴더 안의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style.css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가져와줘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&lt;title&gt;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탭에 표시되는 문서 제목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&lt;title&gt;My diary&lt;/title&gt;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&lt;style&gt;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CSS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내부에 스타일링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EF2F8E-0F38-4F82-973D-4AA3A2CF076A}"/>
              </a:ext>
            </a:extLst>
          </p:cNvPr>
          <p:cNvSpPr/>
          <p:nvPr/>
        </p:nvSpPr>
        <p:spPr>
          <a:xfrm rot="5400000">
            <a:off x="6031693" y="-3791704"/>
            <a:ext cx="45719" cy="10764401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626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730810"/>
            <a:ext cx="11131721" cy="759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flex-grow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유연하게 늘리기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2F0F9-1A64-40E1-B7C8-BBBBFBFE2A79}"/>
              </a:ext>
            </a:extLst>
          </p:cNvPr>
          <p:cNvSpPr txBox="1"/>
          <p:nvPr/>
        </p:nvSpPr>
        <p:spPr>
          <a:xfrm>
            <a:off x="422228" y="1763531"/>
            <a:ext cx="3788155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flex-grow: 0;}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4D2A9-FF73-413A-B844-217A23EEC569}"/>
              </a:ext>
            </a:extLst>
          </p:cNvPr>
          <p:cNvSpPr txBox="1"/>
          <p:nvPr/>
        </p:nvSpPr>
        <p:spPr>
          <a:xfrm>
            <a:off x="800189" y="2673193"/>
            <a:ext cx="3032232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flex-grow: 1;}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3470E-5145-41A8-8790-0FA23FF1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83" y="1721972"/>
            <a:ext cx="7753350" cy="759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7B4072-7EE6-4AB5-A895-D6A5516C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84" y="2587706"/>
            <a:ext cx="7753349" cy="759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9E00E-53B7-4A7A-9842-5341A97F3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31" y="3510343"/>
            <a:ext cx="7705725" cy="8657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15B96E-3E3F-4107-91CB-AF38DA42643F}"/>
              </a:ext>
            </a:extLst>
          </p:cNvPr>
          <p:cNvSpPr txBox="1"/>
          <p:nvPr/>
        </p:nvSpPr>
        <p:spPr>
          <a:xfrm>
            <a:off x="553951" y="3347658"/>
            <a:ext cx="3572332" cy="17143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(1){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1;}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A07E4-C025-4B5F-8BC4-C28AD9504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631" y="4538762"/>
            <a:ext cx="7617056" cy="18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2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630554"/>
            <a:ext cx="11131721" cy="23056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flex-shrink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유연하게 줄이기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값보다 작아질 수 있는지를 결정하는 속성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일단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큰 값이 들어가면 해당 아이템이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flexible box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변하고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크기보다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작아짐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이기 때문에 따로 세팅하지 않았어도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작아질 수 있었음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2F0F9-1A64-40E1-B7C8-BBBBFBFE2A79}"/>
              </a:ext>
            </a:extLst>
          </p:cNvPr>
          <p:cNvSpPr txBox="1"/>
          <p:nvPr/>
        </p:nvSpPr>
        <p:spPr>
          <a:xfrm>
            <a:off x="268618" y="3003875"/>
            <a:ext cx="5740161" cy="1432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.container { display: flex; width: 100%;}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.item: nth-child(1) { flex-shrink:0; width: 100px;}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.item: nth-child(2) { flex-grow: 1;}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5000A6-3E06-4D82-A2A8-98DB20EB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47" y="3119824"/>
            <a:ext cx="5713776" cy="759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943C87-EE6C-453B-BBE8-E4EE2B85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76" y="4091591"/>
            <a:ext cx="2638425" cy="266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5899BE-82DA-4F73-878A-620CA1A9B774}"/>
              </a:ext>
            </a:extLst>
          </p:cNvPr>
          <p:cNvSpPr txBox="1"/>
          <p:nvPr/>
        </p:nvSpPr>
        <p:spPr>
          <a:xfrm>
            <a:off x="201645" y="4708613"/>
            <a:ext cx="5740161" cy="1432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.container { display: flex; width: 250px}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.item: nth-child(1) { flex-shrink:0; width: 100px;}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.item: nth-child(2) { flex-grow: 1;}</a:t>
            </a: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0C5D0B27-F8BD-4699-80FC-0A42AC6795ED}"/>
              </a:ext>
            </a:extLst>
          </p:cNvPr>
          <p:cNvSpPr/>
          <p:nvPr/>
        </p:nvSpPr>
        <p:spPr>
          <a:xfrm rot="12939277">
            <a:off x="6181019" y="2767871"/>
            <a:ext cx="771072" cy="381688"/>
          </a:xfrm>
          <a:prstGeom prst="halfFrame">
            <a:avLst>
              <a:gd name="adj1" fmla="val 13369"/>
              <a:gd name="adj2" fmla="val 163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1/2 액자 23">
            <a:extLst>
              <a:ext uri="{FF2B5EF4-FFF2-40B4-BE49-F238E27FC236}">
                <a16:creationId xmlns:a16="http://schemas.microsoft.com/office/drawing/2014/main" id="{8014329D-58A1-4277-BA77-36BB479503B3}"/>
              </a:ext>
            </a:extLst>
          </p:cNvPr>
          <p:cNvSpPr/>
          <p:nvPr/>
        </p:nvSpPr>
        <p:spPr>
          <a:xfrm rot="12939277">
            <a:off x="8119883" y="3794662"/>
            <a:ext cx="771072" cy="381688"/>
          </a:xfrm>
          <a:prstGeom prst="halfFrame">
            <a:avLst>
              <a:gd name="adj1" fmla="val 13369"/>
              <a:gd name="adj2" fmla="val 163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683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730810"/>
            <a:ext cx="11131721" cy="13317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flex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flex-grow, flex-shrink, flex-basis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번에 쓸 수 있는 축약형 속성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5B96E-3E3F-4107-91CB-AF38DA42643F}"/>
              </a:ext>
            </a:extLst>
          </p:cNvPr>
          <p:cNvSpPr txBox="1"/>
          <p:nvPr/>
        </p:nvSpPr>
        <p:spPr>
          <a:xfrm>
            <a:off x="201645" y="2472062"/>
            <a:ext cx="5482733" cy="15252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.container { display: flex; flex-wrap: wrap;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flex: 1 1 40%;}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8471C-D6B2-4C42-B332-25FE5E16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78" y="2229170"/>
            <a:ext cx="6169823" cy="20110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FEB699-5664-4C76-9127-F228EE0805BA}"/>
              </a:ext>
            </a:extLst>
          </p:cNvPr>
          <p:cNvSpPr txBox="1"/>
          <p:nvPr/>
        </p:nvSpPr>
        <p:spPr>
          <a:xfrm>
            <a:off x="201645" y="4482073"/>
            <a:ext cx="5482733" cy="15252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.container { display: flex; flex-wrap: wrap;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.item { flex: 1 1 30%;}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1B8BF9-9DF3-4848-AA85-F86F6723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77" y="4482073"/>
            <a:ext cx="6169823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630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730810"/>
            <a:ext cx="11131721" cy="2993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align-self (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수직축으로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아이템 정렬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align-items: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아이템의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(container)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align-self: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아이템의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수직축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 정렬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(item)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align-items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설정을 상속받음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align-self(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우선순위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&gt; align-items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EB699-5664-4C76-9127-F228EE0805BA}"/>
              </a:ext>
            </a:extLst>
          </p:cNvPr>
          <p:cNvSpPr txBox="1"/>
          <p:nvPr/>
        </p:nvSpPr>
        <p:spPr>
          <a:xfrm>
            <a:off x="201645" y="4598649"/>
            <a:ext cx="5482733" cy="971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{ align-self: center;}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(3) { align-self: flex-start;}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38555-A7E9-473E-8DB4-87907EA6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70" y="4024013"/>
            <a:ext cx="6433124" cy="24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730810"/>
            <a:ext cx="11131721" cy="2439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 (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 순서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시각적 나열 순서를 결정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구조를 바꾸진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값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숫자일수록 먼저 배치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EB699-5664-4C76-9127-F228EE0805BA}"/>
              </a:ext>
            </a:extLst>
          </p:cNvPr>
          <p:cNvSpPr txBox="1"/>
          <p:nvPr/>
        </p:nvSpPr>
        <p:spPr>
          <a:xfrm>
            <a:off x="3866066" y="3094434"/>
            <a:ext cx="4459866" cy="1432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 { order: 3; } /* A */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{ order: 1; } /* B */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(3) { order: 2; } /* C */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1B933-57DC-4E1F-B642-07F8CD70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53" y="5057619"/>
            <a:ext cx="8593801" cy="9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59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47514-7B9B-4E02-87B9-4F82799CE1A3}"/>
              </a:ext>
            </a:extLst>
          </p:cNvPr>
          <p:cNvSpPr txBox="1"/>
          <p:nvPr/>
        </p:nvSpPr>
        <p:spPr>
          <a:xfrm>
            <a:off x="530139" y="730810"/>
            <a:ext cx="11131721" cy="4101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Z-index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정렬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숫자가 클 수록 위로 올라옴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Z-index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 안 하면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설정해도 나머지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 보다 위로 올라옴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z-index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624F5-B38A-467A-ABA5-1AC96C647358}"/>
              </a:ext>
            </a:extLst>
          </p:cNvPr>
          <p:cNvSpPr txBox="1"/>
          <p:nvPr/>
        </p:nvSpPr>
        <p:spPr>
          <a:xfrm>
            <a:off x="201645" y="90415"/>
            <a:ext cx="71800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– Flex Item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적용하는 속성들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EB699-5664-4C76-9127-F228EE0805BA}"/>
              </a:ext>
            </a:extLst>
          </p:cNvPr>
          <p:cNvSpPr txBox="1"/>
          <p:nvPr/>
        </p:nvSpPr>
        <p:spPr>
          <a:xfrm>
            <a:off x="2685152" y="4556327"/>
            <a:ext cx="6149279" cy="509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item:nth-child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{ z-index: 1; transform: scale(2);}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11B19-AD20-478A-8FE1-9A90D300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03" y="5239292"/>
            <a:ext cx="9177251" cy="11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57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2B1EF-DC6C-4E0C-8C92-239B200B518D}"/>
              </a:ext>
            </a:extLst>
          </p:cNvPr>
          <p:cNvSpPr txBox="1"/>
          <p:nvPr/>
        </p:nvSpPr>
        <p:spPr>
          <a:xfrm>
            <a:off x="1263535" y="2204690"/>
            <a:ext cx="10256111" cy="2540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(Responsive Web)</a:t>
            </a: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크기에 따라서 웹페이지의 각 요소들이 반응해서 최적화된 모양으로 동작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554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2B1EF-DC6C-4E0C-8C92-239B200B518D}"/>
              </a:ext>
            </a:extLst>
          </p:cNvPr>
          <p:cNvSpPr txBox="1"/>
          <p:nvPr/>
        </p:nvSpPr>
        <p:spPr>
          <a:xfrm>
            <a:off x="967944" y="883306"/>
            <a:ext cx="10256111" cy="13317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미디어쿼리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(Media Query)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크기에 따라 화면에 보이게 했다가 안 보이게 했다가 조정 할 수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5B5F2-AF38-4115-8848-B660FEBD2220}"/>
              </a:ext>
            </a:extLst>
          </p:cNvPr>
          <p:cNvSpPr txBox="1"/>
          <p:nvPr/>
        </p:nvSpPr>
        <p:spPr>
          <a:xfrm>
            <a:off x="1951700" y="4664090"/>
            <a:ext cx="9037726" cy="1701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조정하고 싶은 화면의 크기를 알아야 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 쿼리 구분을 따로 빼놓은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작성해도 좋다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&lt;link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rel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=“stylesheet”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/mediaquery.css”&gt;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43163-427C-48A6-B7EE-21D4C75D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58" y="2651624"/>
            <a:ext cx="4103483" cy="17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150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EEF1A-D807-4CE4-BF44-472B976E6911}"/>
              </a:ext>
            </a:extLst>
          </p:cNvPr>
          <p:cNvSpPr txBox="1"/>
          <p:nvPr/>
        </p:nvSpPr>
        <p:spPr>
          <a:xfrm>
            <a:off x="201645" y="1045395"/>
            <a:ext cx="5894355" cy="3455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Min-width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적용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가로폭부터 큰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가로폭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순서로 만듦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=min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모바일기기는 해상도가 작으므로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작은게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먼저 조건에 부합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A4B86-0201-4CB8-9365-8EE5D83C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68" y="1128930"/>
            <a:ext cx="5894355" cy="38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86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EEF1A-D807-4CE4-BF44-472B976E6911}"/>
              </a:ext>
            </a:extLst>
          </p:cNvPr>
          <p:cNvSpPr txBox="1"/>
          <p:nvPr/>
        </p:nvSpPr>
        <p:spPr>
          <a:xfrm>
            <a:off x="201645" y="1045395"/>
            <a:ext cx="5894355" cy="3455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Desktop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max-width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적용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 가로폭부터 작은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가로폭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순서로 만듦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Desktop=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=max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데스크탑는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해상도가 크기 때문에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 게 먼저 조건에 부합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EE1D1-0653-4127-A8D7-ADE81920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5088"/>
            <a:ext cx="5705118" cy="35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77489-ECC9-4E28-87F3-25F6E6E4B04D}"/>
              </a:ext>
            </a:extLst>
          </p:cNvPr>
          <p:cNvSpPr txBox="1"/>
          <p:nvPr/>
        </p:nvSpPr>
        <p:spPr>
          <a:xfrm>
            <a:off x="89647" y="89647"/>
            <a:ext cx="15840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3C1-0EAD-4811-A86A-2B0DCDE2FF12}"/>
              </a:ext>
            </a:extLst>
          </p:cNvPr>
          <p:cNvSpPr txBox="1"/>
          <p:nvPr/>
        </p:nvSpPr>
        <p:spPr>
          <a:xfrm>
            <a:off x="2696645" y="795861"/>
            <a:ext cx="75612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 : 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구분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Sementic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Tag)</a:t>
            </a: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FA9B94-99FC-49E1-B073-BAF0C7F15948}"/>
              </a:ext>
            </a:extLst>
          </p:cNvPr>
          <p:cNvSpPr/>
          <p:nvPr/>
        </p:nvSpPr>
        <p:spPr>
          <a:xfrm>
            <a:off x="672353" y="1813302"/>
            <a:ext cx="10847294" cy="46511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39C91D-ED14-460E-91D5-3FD2573141CB}"/>
              </a:ext>
            </a:extLst>
          </p:cNvPr>
          <p:cNvSpPr/>
          <p:nvPr/>
        </p:nvSpPr>
        <p:spPr>
          <a:xfrm>
            <a:off x="849824" y="1984293"/>
            <a:ext cx="10492352" cy="82589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F5DBDA-2A80-408D-8D21-1B5854CACDD1}"/>
              </a:ext>
            </a:extLst>
          </p:cNvPr>
          <p:cNvSpPr/>
          <p:nvPr/>
        </p:nvSpPr>
        <p:spPr>
          <a:xfrm>
            <a:off x="849824" y="5456363"/>
            <a:ext cx="10492352" cy="82589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4BAA5B-57C2-45A1-AF8E-970F242F8917}"/>
              </a:ext>
            </a:extLst>
          </p:cNvPr>
          <p:cNvSpPr/>
          <p:nvPr/>
        </p:nvSpPr>
        <p:spPr>
          <a:xfrm>
            <a:off x="849824" y="2981176"/>
            <a:ext cx="10492352" cy="230918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8EB9-5B45-48DD-A038-F2C1DD4B8242}"/>
              </a:ext>
            </a:extLst>
          </p:cNvPr>
          <p:cNvSpPr txBox="1"/>
          <p:nvPr/>
        </p:nvSpPr>
        <p:spPr>
          <a:xfrm>
            <a:off x="5197015" y="2162521"/>
            <a:ext cx="132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</a:t>
            </a:r>
            <a:endParaRPr lang="ko-KR" altLang="en-US" sz="24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445E8-734F-4666-9B1F-D23349037B74}"/>
              </a:ext>
            </a:extLst>
          </p:cNvPr>
          <p:cNvSpPr txBox="1"/>
          <p:nvPr/>
        </p:nvSpPr>
        <p:spPr>
          <a:xfrm>
            <a:off x="5197015" y="5600474"/>
            <a:ext cx="132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footer</a:t>
            </a:r>
            <a:endParaRPr lang="ko-KR" altLang="en-US" sz="24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0ED47-1C3B-42C2-B918-B035A4A3F85E}"/>
              </a:ext>
            </a:extLst>
          </p:cNvPr>
          <p:cNvSpPr txBox="1"/>
          <p:nvPr/>
        </p:nvSpPr>
        <p:spPr>
          <a:xfrm>
            <a:off x="5438866" y="2988413"/>
            <a:ext cx="132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endParaRPr lang="ko-KR" altLang="en-US" sz="24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17B56A-3F74-4D06-AC96-7C72310EF896}"/>
              </a:ext>
            </a:extLst>
          </p:cNvPr>
          <p:cNvSpPr/>
          <p:nvPr/>
        </p:nvSpPr>
        <p:spPr>
          <a:xfrm>
            <a:off x="3161654" y="3450078"/>
            <a:ext cx="5868691" cy="1702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E3375B-7B7D-4AC3-AAC3-A3900779C5CA}"/>
              </a:ext>
            </a:extLst>
          </p:cNvPr>
          <p:cNvSpPr/>
          <p:nvPr/>
        </p:nvSpPr>
        <p:spPr>
          <a:xfrm>
            <a:off x="1020306" y="3457315"/>
            <a:ext cx="1963878" cy="170236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D63F54-6237-449E-8CB6-5276B417D13D}"/>
              </a:ext>
            </a:extLst>
          </p:cNvPr>
          <p:cNvSpPr/>
          <p:nvPr/>
        </p:nvSpPr>
        <p:spPr>
          <a:xfrm>
            <a:off x="9207816" y="3457315"/>
            <a:ext cx="1963878" cy="170236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023A27-11A5-407B-B70C-FC10811E5192}"/>
              </a:ext>
            </a:extLst>
          </p:cNvPr>
          <p:cNvSpPr txBox="1"/>
          <p:nvPr/>
        </p:nvSpPr>
        <p:spPr>
          <a:xfrm>
            <a:off x="1574750" y="3457315"/>
            <a:ext cx="85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nav</a:t>
            </a:r>
            <a:endParaRPr lang="ko-KR" altLang="en-US" sz="24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B55AD-C399-4BB7-9ABF-5201959A378A}"/>
              </a:ext>
            </a:extLst>
          </p:cNvPr>
          <p:cNvSpPr txBox="1"/>
          <p:nvPr/>
        </p:nvSpPr>
        <p:spPr>
          <a:xfrm>
            <a:off x="5334919" y="3457314"/>
            <a:ext cx="153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</a:t>
            </a:r>
            <a:endParaRPr lang="ko-KR" altLang="en-US" sz="24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E89CA-C2D4-460C-B01D-03451A1A3876}"/>
              </a:ext>
            </a:extLst>
          </p:cNvPr>
          <p:cNvSpPr txBox="1"/>
          <p:nvPr/>
        </p:nvSpPr>
        <p:spPr>
          <a:xfrm>
            <a:off x="9729483" y="3432875"/>
            <a:ext cx="10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aside</a:t>
            </a:r>
            <a:endParaRPr lang="ko-KR" altLang="en-US" sz="24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2AF90-3F3A-4DAB-ACB1-82A0B598A071}"/>
              </a:ext>
            </a:extLst>
          </p:cNvPr>
          <p:cNvSpPr/>
          <p:nvPr/>
        </p:nvSpPr>
        <p:spPr>
          <a:xfrm>
            <a:off x="3642102" y="3918979"/>
            <a:ext cx="4983008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E136A5-5E0F-4DA8-871F-46FB4BCCA264}"/>
              </a:ext>
            </a:extLst>
          </p:cNvPr>
          <p:cNvSpPr/>
          <p:nvPr/>
        </p:nvSpPr>
        <p:spPr>
          <a:xfrm>
            <a:off x="3642102" y="4507093"/>
            <a:ext cx="4983008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82EB-02ED-4C97-8639-E8259251BEC6}"/>
              </a:ext>
            </a:extLst>
          </p:cNvPr>
          <p:cNvSpPr txBox="1"/>
          <p:nvPr/>
        </p:nvSpPr>
        <p:spPr>
          <a:xfrm>
            <a:off x="5365772" y="3903925"/>
            <a:ext cx="153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article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3E0CB5-1FA6-450C-8C4C-09263C7DFCA3}"/>
              </a:ext>
            </a:extLst>
          </p:cNvPr>
          <p:cNvSpPr txBox="1"/>
          <p:nvPr/>
        </p:nvSpPr>
        <p:spPr>
          <a:xfrm>
            <a:off x="5438866" y="4523169"/>
            <a:ext cx="153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article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0810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EEF1A-D807-4CE4-BF44-472B976E6911}"/>
              </a:ext>
            </a:extLst>
          </p:cNvPr>
          <p:cNvSpPr txBox="1"/>
          <p:nvPr/>
        </p:nvSpPr>
        <p:spPr>
          <a:xfrm>
            <a:off x="3749388" y="1137967"/>
            <a:ext cx="6103638" cy="5121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@media (max-width: 800px) {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body {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background-color: pink;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#home-button {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color: red;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.home-container {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display: block;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763500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51CF3-879E-418C-A01B-48BA6A685BB8}"/>
              </a:ext>
            </a:extLst>
          </p:cNvPr>
          <p:cNvSpPr txBox="1"/>
          <p:nvPr/>
        </p:nvSpPr>
        <p:spPr>
          <a:xfrm>
            <a:off x="201645" y="90415"/>
            <a:ext cx="3987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 디자인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D51B4B-ECDE-4257-AB9F-B025A570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1" y="1169833"/>
            <a:ext cx="10691298" cy="48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183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DAB44-916B-43C2-B315-5B3366301484}"/>
              </a:ext>
            </a:extLst>
          </p:cNvPr>
          <p:cNvSpPr txBox="1"/>
          <p:nvPr/>
        </p:nvSpPr>
        <p:spPr>
          <a:xfrm>
            <a:off x="3759133" y="2689871"/>
            <a:ext cx="51667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수고하셨습니다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DB5DF-A20D-4F2D-80F7-4E7F2BC4DF1B}"/>
              </a:ext>
            </a:extLst>
          </p:cNvPr>
          <p:cNvSpPr txBox="1"/>
          <p:nvPr/>
        </p:nvSpPr>
        <p:spPr>
          <a:xfrm>
            <a:off x="10386586" y="6277980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서강대 박채린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BF7174-E563-42AC-9B0A-245360B6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2" y="210688"/>
            <a:ext cx="1960024" cy="405786"/>
          </a:xfrm>
          <a:prstGeom prst="rect">
            <a:avLst/>
          </a:prstGeom>
        </p:spPr>
      </p:pic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FE26BAC-5C02-4894-9E99-9BF9CBB03470}"/>
              </a:ext>
            </a:extLst>
          </p:cNvPr>
          <p:cNvSpPr/>
          <p:nvPr/>
        </p:nvSpPr>
        <p:spPr>
          <a:xfrm rot="5400000">
            <a:off x="3658182" y="2519667"/>
            <a:ext cx="201901" cy="209307"/>
          </a:xfrm>
          <a:prstGeom prst="rtTriangle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BC3E4292-8199-459A-9D8B-0F9866DA9642}"/>
              </a:ext>
            </a:extLst>
          </p:cNvPr>
          <p:cNvSpPr/>
          <p:nvPr/>
        </p:nvSpPr>
        <p:spPr>
          <a:xfrm rot="16200000">
            <a:off x="8615665" y="3518095"/>
            <a:ext cx="201901" cy="20930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FAF66-37FE-460F-8AE0-A5BDBED8D364}"/>
              </a:ext>
            </a:extLst>
          </p:cNvPr>
          <p:cNvSpPr/>
          <p:nvPr/>
        </p:nvSpPr>
        <p:spPr>
          <a:xfrm>
            <a:off x="0" y="0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D55C1-DFD0-4897-B028-9D4DDBA0579A}"/>
              </a:ext>
            </a:extLst>
          </p:cNvPr>
          <p:cNvSpPr/>
          <p:nvPr/>
        </p:nvSpPr>
        <p:spPr>
          <a:xfrm rot="5400000">
            <a:off x="291353" y="6477000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C50BD-2EB3-4C84-8200-24E27AC2B53D}"/>
              </a:ext>
            </a:extLst>
          </p:cNvPr>
          <p:cNvSpPr/>
          <p:nvPr/>
        </p:nvSpPr>
        <p:spPr>
          <a:xfrm>
            <a:off x="12102353" y="6185647"/>
            <a:ext cx="89647" cy="672353"/>
          </a:xfrm>
          <a:prstGeom prst="rect">
            <a:avLst/>
          </a:prstGeom>
          <a:solidFill>
            <a:srgbClr val="F39926"/>
          </a:solidFill>
          <a:ln>
            <a:solidFill>
              <a:srgbClr val="F39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1348-F055-4ED9-80AB-62698DB6B919}"/>
              </a:ext>
            </a:extLst>
          </p:cNvPr>
          <p:cNvSpPr/>
          <p:nvPr/>
        </p:nvSpPr>
        <p:spPr>
          <a:xfrm rot="5400000">
            <a:off x="11811000" y="-291353"/>
            <a:ext cx="89647" cy="672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3B5E6F-D921-48E2-82AD-496B00F7EC28}"/>
              </a:ext>
            </a:extLst>
          </p:cNvPr>
          <p:cNvSpPr/>
          <p:nvPr/>
        </p:nvSpPr>
        <p:spPr>
          <a:xfrm>
            <a:off x="10522354" y="477520"/>
            <a:ext cx="914400" cy="13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3544</Words>
  <Application>Microsoft Office PowerPoint</Application>
  <PresentationFormat>와이드스크린</PresentationFormat>
  <Paragraphs>593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7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박혜리</dc:creator>
  <cp:lastModifiedBy>박채린</cp:lastModifiedBy>
  <cp:revision>170</cp:revision>
  <dcterms:created xsi:type="dcterms:W3CDTF">2021-01-21T10:28:18Z</dcterms:created>
  <dcterms:modified xsi:type="dcterms:W3CDTF">2022-03-28T04:55:35Z</dcterms:modified>
</cp:coreProperties>
</file>