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59" r:id="rId7"/>
    <p:sldId id="268" r:id="rId8"/>
    <p:sldId id="269"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cs.uci.edu/dataset/383/cervical+cancer+risk+facto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     EARLY PREDICTION OF CERVICAL CANCER </a:t>
            </a:r>
            <a:br>
              <a:rPr lang="en-GB" dirty="0"/>
            </a:br>
            <a:r>
              <a:rPr lang="en-GB" dirty="0"/>
              <a:t>                        USING ML AND DL</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 ECM-G01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38844223"/>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20201ECI0010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 .</a:t>
                      </a:r>
                      <a:r>
                        <a:rPr lang="en-GB" dirty="0" err="1"/>
                        <a:t>Balanagasairam</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20201ECI0019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 . Venkata chandu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20201ECI0004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 . </a:t>
                      </a:r>
                      <a:r>
                        <a:rPr lang="en-GB" dirty="0" err="1"/>
                        <a:t>yaswanth</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20201ECI0022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J . Surya prakash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283631" y="2539128"/>
            <a:ext cx="5514292" cy="324977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Ms. Devi S</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sz="1700" dirty="0"/>
          </a:p>
          <a:p>
            <a:pPr algn="l"/>
            <a:r>
              <a:rPr lang="en-GB" sz="1700" dirty="0"/>
              <a:t>Project Coordinator,</a:t>
            </a:r>
          </a:p>
          <a:p>
            <a:pPr algn="l"/>
            <a:r>
              <a:rPr lang="en-GB" sz="1700" dirty="0"/>
              <a:t>Dr . Mulari </a:t>
            </a:r>
            <a:r>
              <a:rPr lang="en-GB" sz="1700" dirty="0" err="1"/>
              <a:t>parameswaran</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143001"/>
            <a:ext cx="10668000" cy="3221965"/>
          </a:xfrm>
        </p:spPr>
        <p:txBody>
          <a:bodyPr>
            <a:normAutofit fontScale="92500" lnSpcReduction="20000"/>
          </a:bodyPr>
          <a:lstStyle/>
          <a:p>
            <a:pPr algn="just">
              <a:lnSpc>
                <a:spcPct val="110000"/>
              </a:lnSpc>
            </a:pPr>
            <a:r>
              <a:rPr lang="en-US" dirty="0">
                <a:latin typeface="Times New Roman" panose="02020603050405020304" pitchFamily="18" charset="0"/>
                <a:cs typeface="Times New Roman" panose="02020603050405020304" pitchFamily="18" charset="0"/>
              </a:rPr>
              <a:t>creation of an automated method for detecting cervical cancer that can correctly </a:t>
            </a:r>
            <a:r>
              <a:rPr lang="en-US" dirty="0" err="1">
                <a:latin typeface="Times New Roman" panose="02020603050405020304" pitchFamily="18" charset="0"/>
                <a:cs typeface="Times New Roman" panose="02020603050405020304" pitchFamily="18" charset="0"/>
              </a:rPr>
              <a:t>categorise</a:t>
            </a:r>
            <a:r>
              <a:rPr lang="en-US" dirty="0">
                <a:latin typeface="Times New Roman" panose="02020603050405020304" pitchFamily="18" charset="0"/>
                <a:cs typeface="Times New Roman" panose="02020603050405020304" pitchFamily="18" charset="0"/>
              </a:rPr>
              <a:t> Pap smear slide pictures into normal and abnormal groups. MATLAB toolboxes are used to create an image processing and machine learning pipeline that can separate, extract characteristics from, and identify cancerous cells. choosing the best course of action involves evaluating several techniques and settings for preprocessing, segmentation, feature extraction, and classification. When evaluated using unseen Pap smear data, strong performance indicators like as classification accuracy, sensitivity, and specificity were achieved. superior screening consistency and efficiency as compared to manual microscope analysis. the development of a MATLAB App Designer-based graphical user interface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that is simple for doctors to use.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summary, the conducted testing has affirmed the capability of the automated cervical cancer screening system to proficiently execute critical analytical processes essential for identifying cancerous cells in cervical images. The system demonstrated adeptness in performing morphological operations, segmenting regions of interest, identifying cell edges, employing filtering techniques, and preprocessing images. It also showcased accurate categorization of malignant cells, a pivotal skill in cancer diagnosis.</a:t>
            </a:r>
          </a:p>
          <a:p>
            <a:pPr algn="just"/>
            <a:r>
              <a:rPr lang="en-US" sz="2000" dirty="0">
                <a:latin typeface="Times New Roman" panose="02020603050405020304" pitchFamily="18" charset="0"/>
                <a:cs typeface="Times New Roman" panose="02020603050405020304" pitchFamily="18" charset="0"/>
              </a:rPr>
              <a:t> The system's ability to construct a comprehensive end-to-end image processing pipeline, encompassing tasks from initial picture upload to the final cancer prediction output, underscores its competency in utilizing computer vision and machine learning for automated cervical cancer screening. The automated system possesses the requisite picture analysis and classification skills, as evidenced by the successful testing.</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https://www.kaggle.com/code/sashashirkhodaei/cervical-cancer-risk-prediction/notebook</a:t>
            </a:r>
          </a:p>
          <a:p>
            <a:r>
              <a:rPr lang="en-US" dirty="0">
                <a:hlinkClick r:id="rId2"/>
              </a:rPr>
              <a:t>Cervical cancer (Risk Factors) - UCI Machine Learning Repository</a:t>
            </a:r>
            <a:endParaRPr lang="en-US" dirty="0"/>
          </a:p>
          <a:p>
            <a:r>
              <a:rPr lang="en-US" dirty="0"/>
              <a:t>IEEE Article : </a:t>
            </a:r>
            <a:r>
              <a:rPr lang="en-US" sz="2400" dirty="0"/>
              <a:t>Cervical Cancer Diagnosis Using Very Deep Networks Over Different Activation Functions</a:t>
            </a:r>
          </a:p>
          <a:p>
            <a:r>
              <a:rPr lang="en-IN" sz="2400" dirty="0"/>
              <a:t>https://github.com/itsAPK/cervical-cancer-cell-detection</a:t>
            </a:r>
          </a:p>
          <a:p>
            <a:endParaRPr lang="en-US"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How can we predict the likelihood of lifestyle diseases early to enable preventive healthcare. This can reduce the cost of treatment significantly. Potential solution: using detailed demographic and vital stats about people who have a particular disease and those who don’t, technology companies like Google can create machine learning models to predict specific diseases in an individual during physical checkups.</a:t>
            </a:r>
            <a:endParaRPr lang="en-GB" dirty="0"/>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48" y="274638"/>
            <a:ext cx="10668000" cy="487362"/>
          </a:xfrm>
        </p:spPr>
        <p:txBody>
          <a:bodyPr/>
          <a:lstStyle/>
          <a:p>
            <a:r>
              <a:rPr lang="en-GB" dirty="0"/>
              <a:t>Literature Review</a:t>
            </a:r>
          </a:p>
        </p:txBody>
      </p:sp>
      <p:graphicFrame>
        <p:nvGraphicFramePr>
          <p:cNvPr id="7" name="Content Placeholder 6">
            <a:extLst>
              <a:ext uri="{FF2B5EF4-FFF2-40B4-BE49-F238E27FC236}">
                <a16:creationId xmlns:a16="http://schemas.microsoft.com/office/drawing/2014/main" id="{6533B5AB-15BA-88A8-001C-2CFF32DBD026}"/>
              </a:ext>
            </a:extLst>
          </p:cNvPr>
          <p:cNvGraphicFramePr>
            <a:graphicFrameLocks noGrp="1"/>
          </p:cNvGraphicFramePr>
          <p:nvPr>
            <p:ph idx="1"/>
            <p:extLst>
              <p:ext uri="{D42A27DB-BD31-4B8C-83A1-F6EECF244321}">
                <p14:modId xmlns:p14="http://schemas.microsoft.com/office/powerpoint/2010/main" val="3831917498"/>
              </p:ext>
            </p:extLst>
          </p:nvPr>
        </p:nvGraphicFramePr>
        <p:xfrm>
          <a:off x="452407" y="1108494"/>
          <a:ext cx="11010748" cy="4754880"/>
        </p:xfrm>
        <a:graphic>
          <a:graphicData uri="http://schemas.openxmlformats.org/drawingml/2006/table">
            <a:tbl>
              <a:tblPr firstRow="1" bandRow="1">
                <a:tableStyleId>{5C22544A-7EE6-4342-B048-85BDC9FD1C3A}</a:tableStyleId>
              </a:tblPr>
              <a:tblGrid>
                <a:gridCol w="786130">
                  <a:extLst>
                    <a:ext uri="{9D8B030D-6E8A-4147-A177-3AD203B41FA5}">
                      <a16:colId xmlns:a16="http://schemas.microsoft.com/office/drawing/2014/main" val="860992196"/>
                    </a:ext>
                  </a:extLst>
                </a:gridCol>
                <a:gridCol w="2624747">
                  <a:extLst>
                    <a:ext uri="{9D8B030D-6E8A-4147-A177-3AD203B41FA5}">
                      <a16:colId xmlns:a16="http://schemas.microsoft.com/office/drawing/2014/main" val="2141040615"/>
                    </a:ext>
                  </a:extLst>
                </a:gridCol>
                <a:gridCol w="2027208">
                  <a:extLst>
                    <a:ext uri="{9D8B030D-6E8A-4147-A177-3AD203B41FA5}">
                      <a16:colId xmlns:a16="http://schemas.microsoft.com/office/drawing/2014/main" val="2140932876"/>
                    </a:ext>
                  </a:extLst>
                </a:gridCol>
                <a:gridCol w="1949570">
                  <a:extLst>
                    <a:ext uri="{9D8B030D-6E8A-4147-A177-3AD203B41FA5}">
                      <a16:colId xmlns:a16="http://schemas.microsoft.com/office/drawing/2014/main" val="3435820689"/>
                    </a:ext>
                  </a:extLst>
                </a:gridCol>
                <a:gridCol w="1552754">
                  <a:extLst>
                    <a:ext uri="{9D8B030D-6E8A-4147-A177-3AD203B41FA5}">
                      <a16:colId xmlns:a16="http://schemas.microsoft.com/office/drawing/2014/main" val="92606292"/>
                    </a:ext>
                  </a:extLst>
                </a:gridCol>
                <a:gridCol w="2070339">
                  <a:extLst>
                    <a:ext uri="{9D8B030D-6E8A-4147-A177-3AD203B41FA5}">
                      <a16:colId xmlns:a16="http://schemas.microsoft.com/office/drawing/2014/main" val="2816609713"/>
                    </a:ext>
                  </a:extLst>
                </a:gridCol>
              </a:tblGrid>
              <a:tr h="845628">
                <a:tc>
                  <a:txBody>
                    <a:bodyPr/>
                    <a:lstStyle/>
                    <a:p>
                      <a:r>
                        <a:rPr lang="en-IN" dirty="0">
                          <a:solidFill>
                            <a:schemeClr val="tx1"/>
                          </a:solidFill>
                        </a:rPr>
                        <a:t>S.no</a:t>
                      </a:r>
                    </a:p>
                  </a:txBody>
                  <a:tcPr/>
                </a:tc>
                <a:tc>
                  <a:txBody>
                    <a:bodyPr/>
                    <a:lstStyle/>
                    <a:p>
                      <a:r>
                        <a:rPr lang="en-IN" dirty="0">
                          <a:solidFill>
                            <a:schemeClr val="tx1"/>
                          </a:solidFill>
                        </a:rPr>
                        <a:t>Title of the paper</a:t>
                      </a:r>
                    </a:p>
                  </a:txBody>
                  <a:tcPr/>
                </a:tc>
                <a:tc>
                  <a:txBody>
                    <a:bodyPr/>
                    <a:lstStyle/>
                    <a:p>
                      <a:r>
                        <a:rPr lang="en-IN" dirty="0">
                          <a:solidFill>
                            <a:schemeClr val="tx1"/>
                          </a:solidFill>
                        </a:rPr>
                        <a:t>Name of the Author and year </a:t>
                      </a:r>
                    </a:p>
                  </a:txBody>
                  <a:tcPr/>
                </a:tc>
                <a:tc>
                  <a:txBody>
                    <a:bodyPr/>
                    <a:lstStyle/>
                    <a:p>
                      <a:r>
                        <a:rPr lang="en-IN" dirty="0">
                          <a:solidFill>
                            <a:schemeClr val="tx1"/>
                          </a:solidFill>
                        </a:rPr>
                        <a:t>Method used</a:t>
                      </a:r>
                    </a:p>
                  </a:txBody>
                  <a:tcPr/>
                </a:tc>
                <a:tc>
                  <a:txBody>
                    <a:bodyPr/>
                    <a:lstStyle/>
                    <a:p>
                      <a:r>
                        <a:rPr lang="en-IN" dirty="0">
                          <a:solidFill>
                            <a:schemeClr val="tx1"/>
                          </a:solidFill>
                        </a:rPr>
                        <a:t>Merits </a:t>
                      </a:r>
                    </a:p>
                  </a:txBody>
                  <a:tcPr/>
                </a:tc>
                <a:tc>
                  <a:txBody>
                    <a:bodyPr/>
                    <a:lstStyle/>
                    <a:p>
                      <a:r>
                        <a:rPr lang="en-IN" dirty="0">
                          <a:solidFill>
                            <a:schemeClr val="tx1"/>
                          </a:solidFill>
                        </a:rPr>
                        <a:t>De Merits</a:t>
                      </a:r>
                    </a:p>
                  </a:txBody>
                  <a:tcPr/>
                </a:tc>
                <a:extLst>
                  <a:ext uri="{0D108BD9-81ED-4DB2-BD59-A6C34878D82A}">
                    <a16:rowId xmlns:a16="http://schemas.microsoft.com/office/drawing/2014/main" val="2173010666"/>
                  </a:ext>
                </a:extLst>
              </a:tr>
              <a:tr h="1888569">
                <a:tc>
                  <a:txBody>
                    <a:bodyPr/>
                    <a:lstStyle/>
                    <a:p>
                      <a:r>
                        <a:rPr lang="en-IN" dirty="0"/>
                        <a:t>1</a:t>
                      </a:r>
                    </a:p>
                  </a:txBody>
                  <a:tcPr/>
                </a:tc>
                <a:tc>
                  <a:txBody>
                    <a:bodyPr/>
                    <a:lstStyle/>
                    <a:p>
                      <a:r>
                        <a:rPr lang="en-IN" sz="1600" dirty="0"/>
                        <a:t>Development of cervical cancer progress prediction tool for human papillomavirus- positive Koreans A support Machine based approach </a:t>
                      </a:r>
                    </a:p>
                  </a:txBody>
                  <a:tcPr/>
                </a:tc>
                <a:tc>
                  <a:txBody>
                    <a:bodyPr/>
                    <a:lstStyle/>
                    <a:p>
                      <a:r>
                        <a:rPr lang="en-IN" sz="1600" dirty="0"/>
                        <a:t>Jimin </a:t>
                      </a:r>
                      <a:r>
                        <a:rPr lang="en-IN" sz="1600" dirty="0" err="1"/>
                        <a:t>kahng</a:t>
                      </a:r>
                      <a:r>
                        <a:rPr lang="en-IN" sz="1600" dirty="0"/>
                        <a:t>,</a:t>
                      </a:r>
                    </a:p>
                    <a:p>
                      <a:r>
                        <a:rPr lang="en-IN" sz="1600" dirty="0" err="1"/>
                        <a:t>Eung</a:t>
                      </a:r>
                      <a:r>
                        <a:rPr lang="en-IN" sz="1600" dirty="0"/>
                        <a:t> </a:t>
                      </a:r>
                      <a:r>
                        <a:rPr lang="en-IN" sz="1600" dirty="0" err="1"/>
                        <a:t>hee</a:t>
                      </a:r>
                      <a:r>
                        <a:rPr lang="en-IN" sz="1600" dirty="0"/>
                        <a:t> </a:t>
                      </a:r>
                      <a:r>
                        <a:rPr lang="en-IN" sz="1600" dirty="0" err="1"/>
                        <a:t>kim</a:t>
                      </a:r>
                      <a:endParaRPr lang="en-IN" sz="1600" dirty="0"/>
                    </a:p>
                    <a:p>
                      <a:r>
                        <a:rPr lang="en-IN" sz="1600" dirty="0"/>
                        <a:t>Hong gee</a:t>
                      </a:r>
                    </a:p>
                    <a:p>
                      <a:r>
                        <a:rPr lang="en-IN" sz="1600" dirty="0"/>
                        <a:t>Kim </a:t>
                      </a:r>
                      <a:r>
                        <a:rPr lang="en-IN" sz="1600" dirty="0" err="1"/>
                        <a:t>wonbae</a:t>
                      </a:r>
                      <a:endParaRPr lang="en-IN" sz="1600" dirty="0"/>
                    </a:p>
                    <a:p>
                      <a:r>
                        <a:rPr lang="en-IN" sz="1600" dirty="0"/>
                        <a:t>Lee </a:t>
                      </a:r>
                    </a:p>
                    <a:p>
                      <a:r>
                        <a:rPr lang="en-IN" sz="1600" dirty="0"/>
                        <a:t>And 2022</a:t>
                      </a:r>
                    </a:p>
                  </a:txBody>
                  <a:tcPr/>
                </a:tc>
                <a:tc>
                  <a:txBody>
                    <a:bodyPr/>
                    <a:lstStyle/>
                    <a:p>
                      <a:r>
                        <a:rPr lang="en-IN" sz="1600" dirty="0"/>
                        <a:t>A web based high risk cervical lesion</a:t>
                      </a:r>
                    </a:p>
                    <a:p>
                      <a:r>
                        <a:rPr lang="en-IN" sz="1600" dirty="0"/>
                        <a:t>Prediction application tool was developed using the SVM model results</a:t>
                      </a:r>
                    </a:p>
                  </a:txBody>
                  <a:tcPr/>
                </a:tc>
                <a:tc>
                  <a:txBody>
                    <a:bodyPr/>
                    <a:lstStyle/>
                    <a:p>
                      <a:r>
                        <a:rPr lang="en-IN" sz="1600" dirty="0"/>
                        <a:t>Handle high dimensional data both linear and non linear problems fast prediction</a:t>
                      </a:r>
                    </a:p>
                  </a:txBody>
                  <a:tcPr/>
                </a:tc>
                <a:tc>
                  <a:txBody>
                    <a:bodyPr/>
                    <a:lstStyle/>
                    <a:p>
                      <a:r>
                        <a:rPr lang="en-IN" sz="1600" dirty="0"/>
                        <a:t>Small sample size generalize the results Geographically focuses on </a:t>
                      </a:r>
                      <a:r>
                        <a:rPr lang="en-IN" sz="1600" dirty="0" err="1"/>
                        <a:t>asia</a:t>
                      </a:r>
                      <a:r>
                        <a:rPr lang="en-IN" sz="1600" dirty="0"/>
                        <a:t> SVM is computationally expensive</a:t>
                      </a:r>
                    </a:p>
                  </a:txBody>
                  <a:tcPr/>
                </a:tc>
                <a:extLst>
                  <a:ext uri="{0D108BD9-81ED-4DB2-BD59-A6C34878D82A}">
                    <a16:rowId xmlns:a16="http://schemas.microsoft.com/office/drawing/2014/main" val="1590578193"/>
                  </a:ext>
                </a:extLst>
              </a:tr>
              <a:tr h="342949">
                <a:tc>
                  <a:txBody>
                    <a:bodyPr/>
                    <a:lstStyle/>
                    <a:p>
                      <a:r>
                        <a:rPr lang="en-IN" dirty="0"/>
                        <a:t>2</a:t>
                      </a:r>
                    </a:p>
                  </a:txBody>
                  <a:tcPr/>
                </a:tc>
                <a:tc>
                  <a:txBody>
                    <a:bodyPr/>
                    <a:lstStyle/>
                    <a:p>
                      <a:r>
                        <a:rPr lang="en-US" sz="1600" dirty="0"/>
                        <a:t>Cervical Cancer Diagnosis Using Very Deep Networks Over Different Activation Functions</a:t>
                      </a:r>
                      <a:endParaRPr lang="en-IN" sz="1600" dirty="0"/>
                    </a:p>
                  </a:txBody>
                  <a:tcPr/>
                </a:tc>
                <a:tc>
                  <a:txBody>
                    <a:bodyPr/>
                    <a:lstStyle/>
                    <a:p>
                      <a:r>
                        <a:rPr lang="en-IN" sz="1600" i="1" dirty="0"/>
                        <a:t>Khaled  </a:t>
                      </a:r>
                      <a:r>
                        <a:rPr lang="en-IN" sz="1600" i="1" dirty="0" err="1"/>
                        <a:t>mabrok</a:t>
                      </a:r>
                      <a:r>
                        <a:rPr lang="en-IN" sz="1600" i="1" dirty="0"/>
                        <a:t> </a:t>
                      </a:r>
                      <a:r>
                        <a:rPr lang="en-IN" sz="1600" i="1" dirty="0" err="1"/>
                        <a:t>amer</a:t>
                      </a:r>
                      <a:r>
                        <a:rPr lang="en-IN" sz="1600" i="1" dirty="0"/>
                        <a:t> </a:t>
                      </a:r>
                      <a:r>
                        <a:rPr lang="en-IN" sz="1600" i="1" dirty="0" err="1"/>
                        <a:t>adwed,Nadire</a:t>
                      </a:r>
                      <a:r>
                        <a:rPr lang="en-IN" sz="1600" i="1" dirty="0"/>
                        <a:t> </a:t>
                      </a:r>
                      <a:r>
                        <a:rPr lang="en-IN" sz="1600" i="1" dirty="0" err="1"/>
                        <a:t>cavus</a:t>
                      </a:r>
                      <a:r>
                        <a:rPr lang="en-IN" sz="1600" i="1" dirty="0"/>
                        <a:t>, </a:t>
                      </a:r>
                      <a:br>
                        <a:rPr lang="en-IN" sz="1600" i="1" dirty="0"/>
                      </a:br>
                      <a:r>
                        <a:rPr lang="en-IN" sz="1600" i="1" dirty="0" err="1"/>
                        <a:t>Boran</a:t>
                      </a:r>
                      <a:r>
                        <a:rPr lang="en-IN" sz="1600" i="1" dirty="0"/>
                        <a:t> </a:t>
                      </a:r>
                      <a:r>
                        <a:rPr lang="en-IN" sz="1600" i="1" dirty="0" err="1"/>
                        <a:t>sekeroglu</a:t>
                      </a:r>
                      <a:endParaRPr lang="en-IN" sz="1600" i="1" dirty="0"/>
                    </a:p>
                    <a:p>
                      <a:r>
                        <a:rPr lang="en-IN" sz="1600" i="1" dirty="0"/>
                        <a:t>And 2021</a:t>
                      </a:r>
                    </a:p>
                  </a:txBody>
                  <a:tcPr/>
                </a:tc>
                <a:tc>
                  <a:txBody>
                    <a:bodyPr/>
                    <a:lstStyle/>
                    <a:p>
                      <a:r>
                        <a:rPr lang="en-IN" sz="1600" dirty="0"/>
                        <a:t>A deep networks used with image and numerical value based CNN architecture</a:t>
                      </a:r>
                    </a:p>
                  </a:txBody>
                  <a:tcPr/>
                </a:tc>
                <a:tc>
                  <a:txBody>
                    <a:bodyPr/>
                    <a:lstStyle/>
                    <a:p>
                      <a:r>
                        <a:rPr lang="en-IN" sz="1600" dirty="0"/>
                        <a:t>High handled dimensional data both linear and non linear data for fast </a:t>
                      </a:r>
                      <a:r>
                        <a:rPr lang="en-IN" sz="1600" dirty="0" err="1"/>
                        <a:t>predictiom</a:t>
                      </a:r>
                      <a:r>
                        <a:rPr lang="en-IN" sz="1600" dirty="0"/>
                        <a:t> </a:t>
                      </a:r>
                    </a:p>
                  </a:txBody>
                  <a:tcPr/>
                </a:tc>
                <a:tc>
                  <a:txBody>
                    <a:bodyPr/>
                    <a:lstStyle/>
                    <a:p>
                      <a:r>
                        <a:rPr lang="en-IN" sz="1600" dirty="0"/>
                        <a:t>Data which is used Colposcopy images which will be rare data to get from online used the architecture is </a:t>
                      </a:r>
                      <a:r>
                        <a:rPr lang="en-IN" sz="1600" dirty="0" err="1"/>
                        <a:t>ResNet</a:t>
                      </a:r>
                      <a:r>
                        <a:rPr lang="en-IN" sz="1600" dirty="0"/>
                        <a:t> 18</a:t>
                      </a:r>
                    </a:p>
                  </a:txBody>
                  <a:tcPr/>
                </a:tc>
                <a:extLst>
                  <a:ext uri="{0D108BD9-81ED-4DB2-BD59-A6C34878D82A}">
                    <a16:rowId xmlns:a16="http://schemas.microsoft.com/office/drawing/2014/main" val="68833939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48" y="274638"/>
            <a:ext cx="10668000" cy="487362"/>
          </a:xfrm>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C8FFBBBA-02F5-A75A-0D48-16F9BACF44E8}"/>
              </a:ext>
            </a:extLst>
          </p:cNvPr>
          <p:cNvGraphicFramePr>
            <a:graphicFrameLocks noGrp="1"/>
          </p:cNvGraphicFramePr>
          <p:nvPr>
            <p:ph idx="1"/>
            <p:extLst>
              <p:ext uri="{D42A27DB-BD31-4B8C-83A1-F6EECF244321}">
                <p14:modId xmlns:p14="http://schemas.microsoft.com/office/powerpoint/2010/main" val="2578539793"/>
              </p:ext>
            </p:extLst>
          </p:nvPr>
        </p:nvGraphicFramePr>
        <p:xfrm>
          <a:off x="215660" y="1143000"/>
          <a:ext cx="11852696" cy="5212080"/>
        </p:xfrm>
        <a:graphic>
          <a:graphicData uri="http://schemas.openxmlformats.org/drawingml/2006/table">
            <a:tbl>
              <a:tblPr firstRow="1" bandRow="1">
                <a:tableStyleId>{5C22544A-7EE6-4342-B048-85BDC9FD1C3A}</a:tableStyleId>
              </a:tblPr>
              <a:tblGrid>
                <a:gridCol w="750061">
                  <a:extLst>
                    <a:ext uri="{9D8B030D-6E8A-4147-A177-3AD203B41FA5}">
                      <a16:colId xmlns:a16="http://schemas.microsoft.com/office/drawing/2014/main" val="1184179906"/>
                    </a:ext>
                  </a:extLst>
                </a:gridCol>
                <a:gridCol w="3026406">
                  <a:extLst>
                    <a:ext uri="{9D8B030D-6E8A-4147-A177-3AD203B41FA5}">
                      <a16:colId xmlns:a16="http://schemas.microsoft.com/office/drawing/2014/main" val="3076027168"/>
                    </a:ext>
                  </a:extLst>
                </a:gridCol>
                <a:gridCol w="2372284">
                  <a:extLst>
                    <a:ext uri="{9D8B030D-6E8A-4147-A177-3AD203B41FA5}">
                      <a16:colId xmlns:a16="http://schemas.microsoft.com/office/drawing/2014/main" val="3777026220"/>
                    </a:ext>
                  </a:extLst>
                </a:gridCol>
                <a:gridCol w="2189129">
                  <a:extLst>
                    <a:ext uri="{9D8B030D-6E8A-4147-A177-3AD203B41FA5}">
                      <a16:colId xmlns:a16="http://schemas.microsoft.com/office/drawing/2014/main" val="2403064409"/>
                    </a:ext>
                  </a:extLst>
                </a:gridCol>
                <a:gridCol w="1453102">
                  <a:extLst>
                    <a:ext uri="{9D8B030D-6E8A-4147-A177-3AD203B41FA5}">
                      <a16:colId xmlns:a16="http://schemas.microsoft.com/office/drawing/2014/main" val="950844301"/>
                    </a:ext>
                  </a:extLst>
                </a:gridCol>
                <a:gridCol w="2061714">
                  <a:extLst>
                    <a:ext uri="{9D8B030D-6E8A-4147-A177-3AD203B41FA5}">
                      <a16:colId xmlns:a16="http://schemas.microsoft.com/office/drawing/2014/main" val="3175203363"/>
                    </a:ext>
                  </a:extLst>
                </a:gridCol>
              </a:tblGrid>
              <a:tr h="370840">
                <a:tc>
                  <a:txBody>
                    <a:bodyPr/>
                    <a:lstStyle/>
                    <a:p>
                      <a:r>
                        <a:rPr lang="en-US" dirty="0"/>
                        <a:t>S.no</a:t>
                      </a:r>
                      <a:endParaRPr lang="en-IN" dirty="0"/>
                    </a:p>
                  </a:txBody>
                  <a:tcPr/>
                </a:tc>
                <a:tc>
                  <a:txBody>
                    <a:bodyPr/>
                    <a:lstStyle/>
                    <a:p>
                      <a:r>
                        <a:rPr lang="en-US" dirty="0"/>
                        <a:t>Title of the Paper</a:t>
                      </a:r>
                      <a:endParaRPr lang="en-IN" dirty="0"/>
                    </a:p>
                  </a:txBody>
                  <a:tcPr/>
                </a:tc>
                <a:tc>
                  <a:txBody>
                    <a:bodyPr/>
                    <a:lstStyle/>
                    <a:p>
                      <a:r>
                        <a:rPr lang="en-US" dirty="0"/>
                        <a:t>Name of the Author and Year</a:t>
                      </a:r>
                      <a:endParaRPr lang="en-IN" dirty="0"/>
                    </a:p>
                  </a:txBody>
                  <a:tcPr/>
                </a:tc>
                <a:tc>
                  <a:txBody>
                    <a:bodyPr/>
                    <a:lstStyle/>
                    <a:p>
                      <a:r>
                        <a:rPr lang="en-US" dirty="0"/>
                        <a:t>Methods Used</a:t>
                      </a:r>
                      <a:endParaRPr lang="en-IN" dirty="0"/>
                    </a:p>
                  </a:txBody>
                  <a:tcPr/>
                </a:tc>
                <a:tc>
                  <a:txBody>
                    <a:bodyPr/>
                    <a:lstStyle/>
                    <a:p>
                      <a:r>
                        <a:rPr lang="en-US" dirty="0"/>
                        <a:t>Merits</a:t>
                      </a:r>
                      <a:endParaRPr lang="en-IN" dirty="0"/>
                    </a:p>
                  </a:txBody>
                  <a:tcPr/>
                </a:tc>
                <a:tc>
                  <a:txBody>
                    <a:bodyPr/>
                    <a:lstStyle/>
                    <a:p>
                      <a:r>
                        <a:rPr lang="en-US" dirty="0"/>
                        <a:t>Demerits</a:t>
                      </a:r>
                      <a:endParaRPr lang="en-IN" dirty="0"/>
                    </a:p>
                  </a:txBody>
                  <a:tcPr/>
                </a:tc>
                <a:extLst>
                  <a:ext uri="{0D108BD9-81ED-4DB2-BD59-A6C34878D82A}">
                    <a16:rowId xmlns:a16="http://schemas.microsoft.com/office/drawing/2014/main" val="353621493"/>
                  </a:ext>
                </a:extLst>
              </a:tr>
              <a:tr h="370840">
                <a:tc>
                  <a:txBody>
                    <a:bodyPr/>
                    <a:lstStyle/>
                    <a:p>
                      <a:r>
                        <a:rPr lang="en-US" dirty="0"/>
                        <a:t>3</a:t>
                      </a:r>
                      <a:endParaRPr lang="en-IN" dirty="0"/>
                    </a:p>
                  </a:txBody>
                  <a:tcPr/>
                </a:tc>
                <a:tc>
                  <a:txBody>
                    <a:bodyPr/>
                    <a:lstStyle/>
                    <a:p>
                      <a:r>
                        <a:rPr lang="en-US" dirty="0"/>
                        <a:t>Predictive Model to Detect Cervical Diseases Using Convolutional Neural Network Algorithms and Digital Colposcopy Images </a:t>
                      </a:r>
                      <a:endParaRPr lang="en-IN" dirty="0"/>
                    </a:p>
                  </a:txBody>
                  <a:tcPr/>
                </a:tc>
                <a:tc>
                  <a:txBody>
                    <a:bodyPr/>
                    <a:lstStyle/>
                    <a:p>
                      <a:r>
                        <a:rPr lang="en-US" dirty="0"/>
                        <a:t>Nina </a:t>
                      </a:r>
                      <a:r>
                        <a:rPr lang="en-US" dirty="0" err="1"/>
                        <a:t>Youneszade</a:t>
                      </a:r>
                      <a:r>
                        <a:rPr lang="en-US" dirty="0"/>
                        <a:t> , Mohsen </a:t>
                      </a:r>
                      <a:r>
                        <a:rPr lang="en-US" dirty="0" err="1"/>
                        <a:t>Marjani</a:t>
                      </a:r>
                      <a:r>
                        <a:rPr lang="en-US" dirty="0"/>
                        <a:t> ,</a:t>
                      </a:r>
                    </a:p>
                    <a:p>
                      <a:r>
                        <a:rPr lang="en-US" dirty="0" err="1"/>
                        <a:t>Sayan</a:t>
                      </a:r>
                      <a:r>
                        <a:rPr lang="en-US" dirty="0"/>
                        <a:t> </a:t>
                      </a:r>
                      <a:r>
                        <a:rPr lang="en-US" dirty="0" err="1"/>
                        <a:t>kumar</a:t>
                      </a:r>
                      <a:r>
                        <a:rPr lang="en-US" dirty="0"/>
                        <a:t> ray, </a:t>
                      </a:r>
                    </a:p>
                    <a:p>
                      <a:r>
                        <a:rPr lang="en-US" dirty="0"/>
                        <a:t>And 2023.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 deep networks used with image and numerical value based CNN architecture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High handled dimensional data both linear and non linear data for fast </a:t>
                      </a:r>
                      <a:r>
                        <a:rPr lang="en-IN" sz="1800" dirty="0" err="1"/>
                        <a:t>predictiom</a:t>
                      </a:r>
                      <a:r>
                        <a:rPr lang="en-IN" sz="1800" dirty="0"/>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Small sample size generalize the results Geographically focuses on </a:t>
                      </a:r>
                      <a:r>
                        <a:rPr lang="en-IN" sz="1800" dirty="0" err="1"/>
                        <a:t>asia</a:t>
                      </a:r>
                      <a:r>
                        <a:rPr lang="en-IN" sz="1800" dirty="0"/>
                        <a:t> SVM is computationally expensive</a:t>
                      </a:r>
                    </a:p>
                    <a:p>
                      <a:endParaRPr lang="en-IN" dirty="0"/>
                    </a:p>
                  </a:txBody>
                  <a:tcPr/>
                </a:tc>
                <a:extLst>
                  <a:ext uri="{0D108BD9-81ED-4DB2-BD59-A6C34878D82A}">
                    <a16:rowId xmlns:a16="http://schemas.microsoft.com/office/drawing/2014/main" val="3335386481"/>
                  </a:ext>
                </a:extLst>
              </a:tr>
              <a:tr h="370840">
                <a:tc>
                  <a:txBody>
                    <a:bodyPr/>
                    <a:lstStyle/>
                    <a:p>
                      <a:r>
                        <a:rPr lang="en-US" dirty="0"/>
                        <a:t>4</a:t>
                      </a:r>
                      <a:endParaRPr lang="en-IN" dirty="0"/>
                    </a:p>
                  </a:txBody>
                  <a:tcPr/>
                </a:tc>
                <a:tc>
                  <a:txBody>
                    <a:bodyPr/>
                    <a:lstStyle/>
                    <a:p>
                      <a:r>
                        <a:rPr lang="en-US" dirty="0"/>
                        <a:t>Rational creation and systematic analysis of Cervical Cancer</a:t>
                      </a:r>
                      <a:endParaRPr lang="en-IN" dirty="0"/>
                    </a:p>
                  </a:txBody>
                  <a:tcPr/>
                </a:tc>
                <a:tc>
                  <a:txBody>
                    <a:bodyPr/>
                    <a:lstStyle/>
                    <a:p>
                      <a:r>
                        <a:rPr lang="en-US" dirty="0"/>
                        <a:t>Min hang, </a:t>
                      </a:r>
                      <a:r>
                        <a:rPr lang="en-US" dirty="0" err="1"/>
                        <a:t>dongdong</a:t>
                      </a:r>
                      <a:r>
                        <a:rPr lang="en-US" dirty="0"/>
                        <a:t> sun and 2019</a:t>
                      </a:r>
                      <a:endParaRPr lang="en-IN" dirty="0"/>
                    </a:p>
                  </a:txBody>
                  <a:tcPr/>
                </a:tc>
                <a:tc>
                  <a:txBody>
                    <a:bodyPr/>
                    <a:lstStyle/>
                    <a:p>
                      <a:r>
                        <a:rPr lang="en-US" dirty="0"/>
                        <a:t>RMSD distribution </a:t>
                      </a:r>
                      <a:r>
                        <a:rPr lang="en-US" dirty="0" err="1"/>
                        <a:t>bw</a:t>
                      </a:r>
                      <a:r>
                        <a:rPr lang="en-US" dirty="0"/>
                        <a:t> the crystal and binding modules</a:t>
                      </a:r>
                    </a:p>
                    <a:p>
                      <a:endParaRPr lang="en-IN" dirty="0"/>
                    </a:p>
                  </a:txBody>
                  <a:tcPr/>
                </a:tc>
                <a:tc>
                  <a:txBody>
                    <a:bodyPr/>
                    <a:lstStyle/>
                    <a:p>
                      <a:r>
                        <a:rPr lang="en-US" dirty="0"/>
                        <a:t>Its have the most efficient </a:t>
                      </a:r>
                      <a:r>
                        <a:rPr lang="en-US" dirty="0" err="1"/>
                        <a:t>detatils</a:t>
                      </a:r>
                      <a:r>
                        <a:rPr lang="en-US" dirty="0"/>
                        <a:t> </a:t>
                      </a:r>
                      <a:r>
                        <a:rPr lang="en-US" dirty="0" err="1"/>
                        <a:t>regrding</a:t>
                      </a:r>
                      <a:r>
                        <a:rPr lang="en-US" dirty="0"/>
                        <a:t> data set</a:t>
                      </a:r>
                      <a:endParaRPr lang="en-IN" dirty="0"/>
                    </a:p>
                  </a:txBody>
                  <a:tcPr/>
                </a:tc>
                <a:tc>
                  <a:txBody>
                    <a:bodyPr/>
                    <a:lstStyle/>
                    <a:p>
                      <a:r>
                        <a:rPr lang="en-US" dirty="0"/>
                        <a:t>Its just did the analysis for the cervical cancer its may get or not</a:t>
                      </a:r>
                      <a:endParaRPr lang="en-IN" dirty="0"/>
                    </a:p>
                  </a:txBody>
                  <a:tcPr/>
                </a:tc>
                <a:extLst>
                  <a:ext uri="{0D108BD9-81ED-4DB2-BD59-A6C34878D82A}">
                    <a16:rowId xmlns:a16="http://schemas.microsoft.com/office/drawing/2014/main" val="2135582779"/>
                  </a:ext>
                </a:extLst>
              </a:tr>
            </a:tbl>
          </a:graphicData>
        </a:graphic>
      </p:graphicFrame>
    </p:spTree>
    <p:extLst>
      <p:ext uri="{BB962C8B-B14F-4D97-AF65-F5344CB8AC3E}">
        <p14:creationId xmlns:p14="http://schemas.microsoft.com/office/powerpoint/2010/main" val="49724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One of the most prevalent malignancies among women globally is cervical cancer. In order to improve survival rates and ensure successful treatment, early identification and diagnosis are essential. The purpose of this project is to use MATLAB image processing techniques to construct an automated system for the identification of cervical cancer cells</a:t>
            </a:r>
          </a:p>
          <a:p>
            <a:pPr marL="0" indent="0">
              <a:buNone/>
            </a:pPr>
            <a:r>
              <a:rPr lang="en-US" sz="2000" dirty="0">
                <a:latin typeface="Times New Roman" panose="02020603050405020304" pitchFamily="18" charset="0"/>
                <a:cs typeface="Times New Roman" panose="02020603050405020304" pitchFamily="18" charset="0"/>
              </a:rPr>
              <a:t>to create a cervical smear picture collection for testing and training models. This will include gathering Pap smear photos from hospitals and medical archives. Diagnostic labels that specify whether the photos are normal, precancerous, or cancerous must be attached to them. To preprocess the pictures in order to enhance their quality and retrieve pertinent information. This will involve tasks including cell segmentation, contrast improvement, noise reduction, and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normalisation</a:t>
            </a:r>
            <a:r>
              <a:rPr lang="en-US" sz="2000" dirty="0">
                <a:latin typeface="Times New Roman" panose="02020603050405020304" pitchFamily="18" charset="0"/>
                <a:cs typeface="Times New Roman" panose="02020603050405020304" pitchFamily="18" charset="0"/>
              </a:rPr>
              <a:t>. From the divided cells, pertinent morphological and textural characteristics such as cell size, shape,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and texture will be retrieved.</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PRE PROCESSING: </a:t>
            </a:r>
          </a:p>
          <a:p>
            <a:r>
              <a:rPr lang="en-US" sz="2000" dirty="0">
                <a:solidFill>
                  <a:srgbClr val="000000"/>
                </a:solidFill>
                <a:effectLst/>
                <a:latin typeface="Times New Roman" panose="02020603050405020304" pitchFamily="18" charset="0"/>
                <a:ea typeface="Times New Roman" panose="02020603050405020304" pitchFamily="18" charset="0"/>
              </a:rPr>
              <a:t>Firstly, the biological RGB cell image (bitmap image) is converted into grey-scale image. A pre-processing technique is applied to grey-scale image to improve the quality of image and also to eliminate the useless information using Gaussian Filter. </a:t>
            </a:r>
          </a:p>
          <a:p>
            <a:pPr marL="0" indent="0">
              <a:buNone/>
            </a:pPr>
            <a:r>
              <a:rPr lang="en-US" sz="2000" b="1" dirty="0">
                <a:solidFill>
                  <a:srgbClr val="000000"/>
                </a:solidFill>
                <a:latin typeface="Times New Roman" panose="02020603050405020304" pitchFamily="18" charset="0"/>
                <a:ea typeface="Times New Roman" panose="02020603050405020304" pitchFamily="18" charset="0"/>
              </a:rPr>
              <a:t>GAUSSAIN FILTER:</a:t>
            </a:r>
          </a:p>
          <a:p>
            <a:r>
              <a:rPr lang="en-US" sz="2000" dirty="0">
                <a:solidFill>
                  <a:srgbClr val="000000"/>
                </a:solidFill>
                <a:effectLst/>
                <a:latin typeface="Times New Roman" panose="02020603050405020304" pitchFamily="18" charset="0"/>
                <a:ea typeface="Times New Roman" panose="02020603050405020304" pitchFamily="18" charset="0"/>
              </a:rPr>
              <a:t>In a Gaussian filter is rolled over the cytology image to smoothen the region of interest. Filter the image with isotropous Gaussian smoothing kernels of increasing standard deviations. Gaussian filters are isotropic with the same standard deviation along both dimensions. An image can be filtered by an isotropic Gaussian filter by specifying a scalar value for sigma.</a:t>
            </a:r>
          </a:p>
          <a:p>
            <a:pPr marL="0" indent="0">
              <a:buNone/>
            </a:pPr>
            <a:r>
              <a:rPr lang="en-US" sz="2000" b="1" dirty="0">
                <a:solidFill>
                  <a:srgbClr val="000000"/>
                </a:solidFill>
                <a:latin typeface="Times New Roman" panose="02020603050405020304" pitchFamily="18" charset="0"/>
                <a:ea typeface="Times New Roman" panose="02020603050405020304" pitchFamily="18" charset="0"/>
              </a:rPr>
              <a:t>CANNY EDGE DETECTION ALGORITHM:</a:t>
            </a:r>
          </a:p>
          <a:p>
            <a:r>
              <a:rPr lang="en-US" sz="2000" dirty="0">
                <a:solidFill>
                  <a:srgbClr val="000000"/>
                </a:solidFill>
                <a:effectLst/>
                <a:latin typeface="Times New Roman" panose="02020603050405020304" pitchFamily="18" charset="0"/>
                <a:ea typeface="Times New Roman" panose="02020603050405020304" pitchFamily="18" charset="0"/>
              </a:rPr>
              <a:t>Edge function is used find edges in intensity image. The Canny edge detection is a multi-stage algorithm which is used to detect a wide range of edges in cell images. The Canny edge technique is used to extract the abrupt changes of affected cells and non- affected cells. This technique helps us to make the difference between affected and non affected cells.</a:t>
            </a:r>
          </a:p>
          <a:p>
            <a:pPr marL="0" indent="0">
              <a:buNone/>
            </a:pPr>
            <a:endParaRPr lang="en-US" sz="2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a:solidFill>
                  <a:srgbClr val="000000"/>
                </a:solidFill>
                <a:effectLst/>
                <a:latin typeface="Times New Roman" panose="02020603050405020304" pitchFamily="18" charset="0"/>
                <a:ea typeface="Times New Roman" panose="02020603050405020304" pitchFamily="18" charset="0"/>
              </a:rPr>
              <a:t>MORPHOLOGICAL OPERATIONS:</a:t>
            </a:r>
          </a:p>
          <a:p>
            <a:r>
              <a:rPr lang="en-US" sz="2000" dirty="0">
                <a:solidFill>
                  <a:srgbClr val="000000"/>
                </a:solidFill>
                <a:effectLst/>
                <a:latin typeface="Times New Roman" panose="02020603050405020304" pitchFamily="18" charset="0"/>
                <a:ea typeface="Times New Roman" panose="02020603050405020304" pitchFamily="18" charset="0"/>
              </a:rPr>
              <a:t>Morphological functions perform morphological operation on gray-scale image to detect the affected cells.</a:t>
            </a:r>
          </a:p>
          <a:p>
            <a:r>
              <a:rPr lang="en-US" sz="2000" dirty="0">
                <a:latin typeface="Times New Roman" panose="02020603050405020304" pitchFamily="18" charset="0"/>
                <a:cs typeface="Times New Roman" panose="02020603050405020304" pitchFamily="18" charset="0"/>
              </a:rPr>
              <a:t>Bridge bridges previously unconnected pixels in the gray-scale image.</a:t>
            </a:r>
          </a:p>
          <a:p>
            <a:r>
              <a:rPr lang="en-US" sz="2000" dirty="0">
                <a:latin typeface="Times New Roman" panose="02020603050405020304" pitchFamily="18" charset="0"/>
                <a:cs typeface="Times New Roman" panose="02020603050405020304" pitchFamily="18" charset="0"/>
              </a:rPr>
              <a:t>Close performs morphological closing operation (dilation operation followed by erosion)</a:t>
            </a:r>
          </a:p>
          <a:p>
            <a:r>
              <a:rPr lang="en-US" sz="2000" dirty="0">
                <a:latin typeface="Times New Roman" panose="02020603050405020304" pitchFamily="18" charset="0"/>
                <a:cs typeface="Times New Roman" panose="02020603050405020304" pitchFamily="18" charset="0"/>
              </a:rPr>
              <a:t>Open performs morphological closing operation (erosion operation followed by dilation). </a:t>
            </a:r>
          </a:p>
          <a:p>
            <a:r>
              <a:rPr lang="en-US" sz="2000" dirty="0">
                <a:latin typeface="Times New Roman" panose="02020603050405020304" pitchFamily="18" charset="0"/>
                <a:cs typeface="Times New Roman" panose="02020603050405020304" pitchFamily="18" charset="0"/>
              </a:rPr>
              <a:t>Erode performs erosion using the structuring element.</a:t>
            </a:r>
          </a:p>
          <a:p>
            <a:r>
              <a:rPr lang="en-US" sz="2000" dirty="0" err="1">
                <a:latin typeface="Times New Roman" panose="02020603050405020304" pitchFamily="18" charset="0"/>
                <a:cs typeface="Times New Roman" panose="02020603050405020304" pitchFamily="18" charset="0"/>
              </a:rPr>
              <a:t>Imfill</a:t>
            </a:r>
            <a:r>
              <a:rPr lang="en-US" sz="2000" dirty="0">
                <a:latin typeface="Times New Roman" panose="02020603050405020304" pitchFamily="18" charset="0"/>
                <a:cs typeface="Times New Roman" panose="02020603050405020304" pitchFamily="18" charset="0"/>
              </a:rPr>
              <a:t> morphological function fills image regions and holes. </a:t>
            </a:r>
          </a:p>
          <a:p>
            <a:r>
              <a:rPr lang="en-US" sz="2000" dirty="0" err="1">
                <a:latin typeface="Times New Roman" panose="02020603050405020304" pitchFamily="18" charset="0"/>
                <a:cs typeface="Times New Roman" panose="02020603050405020304" pitchFamily="18" charset="0"/>
              </a:rPr>
              <a:t>Imdilate</a:t>
            </a:r>
            <a:r>
              <a:rPr lang="en-US" sz="2000" dirty="0">
                <a:latin typeface="Times New Roman" panose="02020603050405020304" pitchFamily="18" charset="0"/>
                <a:cs typeface="Times New Roman" panose="02020603050405020304" pitchFamily="18" charset="0"/>
              </a:rPr>
              <a:t> morphological function dilates the gray-scale image and returns the dilated image.</a:t>
            </a:r>
          </a:p>
          <a:p>
            <a:pPr marL="0" indent="0">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GROUPING AFFECTED CELLS:</a:t>
            </a:r>
          </a:p>
          <a:p>
            <a:pPr marL="6350" marR="45720" indent="0" algn="just">
              <a:lnSpc>
                <a:spcPct val="120000"/>
              </a:lnSpc>
              <a:spcBef>
                <a:spcPts val="0"/>
              </a:spcBef>
              <a:spcAft>
                <a:spcPts val="20"/>
              </a:spcAft>
              <a:buNone/>
            </a:pPr>
            <a:r>
              <a:rPr lang="en-US" sz="1900" dirty="0">
                <a:solidFill>
                  <a:srgbClr val="000000"/>
                </a:solidFill>
                <a:effectLst/>
                <a:latin typeface="Times New Roman" panose="02020603050405020304" pitchFamily="18" charset="0"/>
                <a:ea typeface="Times New Roman" panose="02020603050405020304" pitchFamily="18" charset="0"/>
              </a:rPr>
              <a:t>Adaptive thresholding is an image segmentation algorithm that appears quite resistant to varying lighting conditions. The most basic thresholding method is to choose a fixed threshold value and compare each pixel to that value. </a:t>
            </a:r>
          </a:p>
          <a:p>
            <a:pPr marL="0" marR="45720" indent="0" algn="just">
              <a:lnSpc>
                <a:spcPct val="120000"/>
              </a:lnSpc>
              <a:spcBef>
                <a:spcPts val="0"/>
              </a:spcBef>
              <a:spcAft>
                <a:spcPts val="20"/>
              </a:spcAft>
              <a:buNone/>
            </a:pPr>
            <a:r>
              <a:rPr lang="en-US" sz="1900" dirty="0">
                <a:solidFill>
                  <a:srgbClr val="000000"/>
                </a:solidFill>
                <a:effectLst/>
                <a:latin typeface="Times New Roman" panose="02020603050405020304" pitchFamily="18" charset="0"/>
                <a:ea typeface="Times New Roman" panose="02020603050405020304" pitchFamily="18" charset="0"/>
              </a:rPr>
              <a:t>The affected cells will be retained by using adaptive threshold technique. The maximum intensity values of smoothen image is considered as background. </a:t>
            </a:r>
          </a:p>
          <a:p>
            <a:pPr marL="0" indent="0">
              <a:buNone/>
            </a:pP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12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EXTRACTING HOLES:</a:t>
            </a:r>
          </a:p>
          <a:p>
            <a:pPr algn="just"/>
            <a:r>
              <a:rPr lang="en-US" sz="2000" dirty="0">
                <a:solidFill>
                  <a:srgbClr val="000000"/>
                </a:solidFill>
                <a:effectLst/>
                <a:latin typeface="Times New Roman" panose="02020603050405020304" pitchFamily="18" charset="0"/>
                <a:ea typeface="Times New Roman" panose="02020603050405020304" pitchFamily="18" charset="0"/>
              </a:rPr>
              <a:t>Where, affected cells forms large sized holes and non-affected cells forms small sized holes. Some of the cells could not generate the holes, at that time bridge morphological function is used to generate the holes.</a:t>
            </a:r>
          </a:p>
          <a:p>
            <a:pPr marL="0" indent="0" algn="just">
              <a:buNone/>
            </a:pPr>
            <a:r>
              <a:rPr lang="en-US" sz="2000" b="1" dirty="0">
                <a:solidFill>
                  <a:srgbClr val="000000"/>
                </a:solidFill>
                <a:latin typeface="Times New Roman" panose="02020603050405020304" pitchFamily="18" charset="0"/>
                <a:ea typeface="Times New Roman" panose="02020603050405020304" pitchFamily="18" charset="0"/>
              </a:rPr>
              <a:t>EXTRACTING THE AFFECTED HOLES:</a:t>
            </a:r>
          </a:p>
          <a:p>
            <a:pPr marR="46990" algn="just">
              <a:spcBef>
                <a:spcPts val="0"/>
              </a:spcBef>
              <a:spcAft>
                <a:spcPts val="560"/>
              </a:spcAft>
            </a:pPr>
            <a:r>
              <a:rPr lang="en-US" sz="2000" dirty="0">
                <a:solidFill>
                  <a:srgbClr val="000000"/>
                </a:solidFill>
                <a:effectLst/>
                <a:latin typeface="Times New Roman" panose="02020603050405020304" pitchFamily="18" charset="0"/>
                <a:ea typeface="Times New Roman" panose="02020603050405020304" pitchFamily="18" charset="0"/>
              </a:rPr>
              <a:t>Extraction of Affected cells: The larger components are considered as affected cells. </a:t>
            </a:r>
          </a:p>
          <a:p>
            <a:pPr marR="45720" algn="just">
              <a:spcBef>
                <a:spcPts val="0"/>
              </a:spcBef>
              <a:spcAft>
                <a:spcPts val="560"/>
              </a:spcAft>
            </a:pPr>
            <a:r>
              <a:rPr lang="en-US" sz="2000" dirty="0">
                <a:solidFill>
                  <a:srgbClr val="000000"/>
                </a:solidFill>
                <a:effectLst/>
                <a:latin typeface="Times New Roman" panose="02020603050405020304" pitchFamily="18" charset="0"/>
                <a:ea typeface="Times New Roman" panose="02020603050405020304" pitchFamily="18" charset="0"/>
              </a:rPr>
              <a:t>To retain this larger components ,the morphological functions are used effectively. </a:t>
            </a:r>
          </a:p>
          <a:p>
            <a:pPr marL="0" indent="0" algn="just">
              <a:buNone/>
            </a:pP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27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a:xfrm>
            <a:off x="812800" y="1143002"/>
            <a:ext cx="10668000" cy="4222628"/>
          </a:xfrm>
        </p:spPr>
        <p:txBody>
          <a:bodyPr/>
          <a:lstStyle/>
          <a:p>
            <a:r>
              <a:rPr lang="en-US" b="1" dirty="0">
                <a:effectLst>
                  <a:outerShdw blurRad="38100" dist="38100" dir="2700000" algn="tl">
                    <a:srgbClr val="000000">
                      <a:alpha val="43137"/>
                    </a:srgbClr>
                  </a:outerShdw>
                </a:effectLst>
              </a:rPr>
              <a:t>At Review 0 : </a:t>
            </a:r>
            <a:r>
              <a:rPr lang="en-US" dirty="0"/>
              <a:t>we decided  our project title and shared all our knowledge to mam(10/10/2023).</a:t>
            </a:r>
          </a:p>
          <a:p>
            <a:r>
              <a:rPr lang="en-GB" b="1" dirty="0">
                <a:effectLst>
                  <a:outerShdw blurRad="38100" dist="38100" dir="2700000" algn="tl">
                    <a:srgbClr val="000000">
                      <a:alpha val="43137"/>
                    </a:srgbClr>
                  </a:outerShdw>
                </a:effectLst>
              </a:rPr>
              <a:t>At Review 1 : </a:t>
            </a:r>
            <a:r>
              <a:rPr lang="en-GB" dirty="0"/>
              <a:t>aim to find related articles and datasets regarding Project(08/11/2023).</a:t>
            </a:r>
          </a:p>
          <a:p>
            <a:r>
              <a:rPr lang="en-GB" b="1" dirty="0"/>
              <a:t>At Review 2 : </a:t>
            </a:r>
            <a:r>
              <a:rPr lang="en-GB" dirty="0"/>
              <a:t>Aim to make an article and create an datasets for the project. </a:t>
            </a:r>
          </a:p>
          <a:p>
            <a:r>
              <a:rPr lang="en-GB" b="1" dirty="0"/>
              <a:t>At Review 3 :</a:t>
            </a:r>
            <a:r>
              <a:rPr lang="en-GB" dirty="0"/>
              <a:t>Aim to complete the project at the end of the December.</a:t>
            </a:r>
          </a:p>
          <a:p>
            <a:r>
              <a:rPr lang="en-GB" b="1" dirty="0"/>
              <a:t>At Review 4 </a:t>
            </a:r>
            <a:r>
              <a:rPr lang="en-GB" dirty="0"/>
              <a:t>: Aim to complete the viva on(10/01/2024).</a:t>
            </a:r>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1016</TotalTime>
  <Words>1406</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Times New Roman</vt:lpstr>
      <vt:lpstr>Verdana</vt:lpstr>
      <vt:lpstr>Bioinformatics</vt:lpstr>
      <vt:lpstr>     EARLY PREDICTION OF CERVICAL CANCER                          USING ML AND DL</vt:lpstr>
      <vt:lpstr>Introduction</vt:lpstr>
      <vt:lpstr>Literature Review</vt:lpstr>
      <vt:lpstr>Literature Review</vt:lpstr>
      <vt:lpstr>Objectives</vt:lpstr>
      <vt:lpstr>Proposed Method</vt:lpstr>
      <vt:lpstr>Proposed Method</vt:lpstr>
      <vt:lpstr>Proposed Method</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BALA NAGA</cp:lastModifiedBy>
  <cp:revision>19</cp:revision>
  <dcterms:created xsi:type="dcterms:W3CDTF">2023-03-16T03:26:27Z</dcterms:created>
  <dcterms:modified xsi:type="dcterms:W3CDTF">2024-01-09T14:40:56Z</dcterms:modified>
</cp:coreProperties>
</file>