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0" r:id="rId2"/>
    <p:sldId id="262" r:id="rId3"/>
    <p:sldId id="286" r:id="rId4"/>
    <p:sldId id="261" r:id="rId5"/>
    <p:sldId id="287" r:id="rId6"/>
    <p:sldId id="288" r:id="rId7"/>
    <p:sldId id="284" r:id="rId8"/>
  </p:sldIdLst>
  <p:sldSz cx="12192000" cy="6858000"/>
  <p:notesSz cx="6858000" cy="9144000"/>
  <p:custDataLst>
    <p:tags r:id="rId11"/>
  </p:custDataLst>
  <p:defaultTextStyle>
    <a:defPPr>
      <a:defRPr lang="zh-CN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F"/>
    <a:srgbClr val="CE8983"/>
    <a:srgbClr val="222832"/>
    <a:srgbClr val="2C3441"/>
    <a:srgbClr val="007BC6"/>
    <a:srgbClr val="2194B3"/>
    <a:srgbClr val="225F74"/>
    <a:srgbClr val="1C2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 autoAdjust="0"/>
    <p:restoredTop sz="94660" autoAdjust="0"/>
  </p:normalViewPr>
  <p:slideViewPr>
    <p:cSldViewPr snapToGrid="0" showGuides="1">
      <p:cViewPr>
        <p:scale>
          <a:sx n="50" d="100"/>
          <a:sy n="50" d="100"/>
        </p:scale>
        <p:origin x="52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F50BDC0E-2239-45DF-9524-A1CF3E0711BE}" type="datetimeFigureOut">
              <a:rPr lang="zh-CN" altLang="en-US"/>
              <a:pPr>
                <a:defRPr/>
              </a:pPr>
              <a:t>2019/10/10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0E607BD0-D7C9-48FE-820C-9907E3322313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1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84F37D08-85E4-4BFC-AC0F-A700EED159BA}" type="datetimeFigureOut">
              <a:rPr lang="zh-CN" altLang="en-US"/>
              <a:pPr>
                <a:defRPr/>
              </a:pPr>
              <a:t>2019/10/10</a:t>
            </a:fld>
            <a:endParaRPr lang="zh-CN" altLang="en-US">
              <a:cs typeface="+mn-cs"/>
            </a:endParaRPr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5E0E6BE5-EEEF-48E6-89B7-39F5FAB15DA9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28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8C2294-2A10-4BFF-BAB4-CF89F71F9993}" type="slidenum">
              <a:rPr lang="zh-CN" altLang="en-US" smtClean="0"/>
              <a:pPr>
                <a:defRPr/>
              </a:pPr>
              <a:t>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15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pPr>
                <a:defRPr/>
              </a:pPr>
              <a:t>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81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818977-4CC0-4604-B727-B0E627050D5D}" type="slidenum">
              <a:rPr lang="zh-CN" altLang="en-US" smtClean="0"/>
              <a:pPr>
                <a:defRPr/>
              </a:pPr>
              <a:t>6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2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64090-062A-4AB0-B5F3-EB3798E9AB97}" type="slidenum">
              <a:rPr lang="zh-CN" altLang="en-US" smtClean="0"/>
              <a:pPr>
                <a:defRPr/>
              </a:pPr>
              <a:t>7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64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93513"/>
      </p:ext>
    </p:extLst>
  </p:cSld>
  <p:clrMapOvr>
    <a:masterClrMapping/>
  </p:clrMapOvr>
  <p:transition spd="slow" advTm="965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1532911"/>
      </p:ext>
    </p:extLst>
  </p:cSld>
  <p:clrMapOvr>
    <a:masterClrMapping/>
  </p:clrMapOvr>
  <p:transition spd="slow" advTm="965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9815679"/>
      </p:ext>
    </p:extLst>
  </p:cSld>
  <p:clrMapOvr>
    <a:masterClrMapping/>
  </p:clrMapOvr>
  <p:transition spd="slow" advTm="96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182642"/>
      </p:ext>
    </p:extLst>
  </p:cSld>
  <p:clrMapOvr>
    <a:masterClrMapping/>
  </p:clrMapOvr>
  <p:transition spd="slow" advTm="96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685175"/>
      </p:ext>
    </p:extLst>
  </p:cSld>
  <p:clrMapOvr>
    <a:masterClrMapping/>
  </p:clrMapOvr>
  <p:transition spd="slow" advTm="96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7921155"/>
      </p:ext>
    </p:extLst>
  </p:cSld>
  <p:clrMapOvr>
    <a:masterClrMapping/>
  </p:clrMapOvr>
  <p:transition spd="slow" advTm="965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36006389"/>
      </p:ext>
    </p:extLst>
  </p:cSld>
  <p:clrMapOvr>
    <a:masterClrMapping/>
  </p:clrMapOvr>
  <p:transition spd="slow" advTm="965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91623"/>
      </p:ext>
    </p:extLst>
  </p:cSld>
  <p:clrMapOvr>
    <a:masterClrMapping/>
  </p:clrMapOvr>
  <p:transition spd="slow" advTm="965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1365335"/>
      </p:ext>
    </p:extLst>
  </p:cSld>
  <p:clrMapOvr>
    <a:masterClrMapping/>
  </p:clrMapOvr>
  <p:transition spd="slow" advTm="965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260636"/>
      </p:ext>
    </p:extLst>
  </p:cSld>
  <p:clrMapOvr>
    <a:masterClrMapping/>
  </p:clrMapOvr>
  <p:transition spd="slow" advTm="965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8" r:id="rId1"/>
    <p:sldLayoutId id="2147484719" r:id="rId2"/>
    <p:sldLayoutId id="2147484720" r:id="rId3"/>
    <p:sldLayoutId id="2147484721" r:id="rId4"/>
    <p:sldLayoutId id="2147484722" r:id="rId5"/>
    <p:sldLayoutId id="2147484723" r:id="rId6"/>
    <p:sldLayoutId id="2147484724" r:id="rId7"/>
    <p:sldLayoutId id="2147484725" r:id="rId8"/>
    <p:sldLayoutId id="2147484726" r:id="rId9"/>
    <p:sldLayoutId id="2147484727" r:id="rId10"/>
  </p:sldLayoutIdLst>
  <p:transition spd="slow" advTm="965">
    <p:push dir="u"/>
  </p:transition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49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33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05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77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4930" indent="-227330" algn="l" defTabSz="91249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4195763" y="3111197"/>
            <a:ext cx="76049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KIEBIE analysis of </a:t>
            </a:r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ushuojingying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English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188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318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491916"/>
            <a:ext cx="5366085" cy="536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029"/>
            <a:ext cx="12322028" cy="69683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-8001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6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8" b="7591"/>
          <a:stretch>
            <a:fillRect/>
          </a:stretch>
        </p:blipFill>
        <p:spPr bwMode="auto">
          <a:xfrm>
            <a:off x="203716" y="864251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59371" y="1640879"/>
            <a:ext cx="10384939" cy="584966"/>
            <a:chOff x="129" y="2762"/>
            <a:chExt cx="16351" cy="919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 object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11" y="2883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258000" y="881438"/>
            <a:ext cx="10025458" cy="584966"/>
            <a:chOff x="129" y="2762"/>
            <a:chExt cx="15785" cy="919"/>
          </a:xfrm>
        </p:grpSpPr>
        <p:sp>
          <p:nvSpPr>
            <p:cNvPr id="3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environment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45" y="2849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phone</a:t>
              </a:r>
              <a:r>
                <a:rPr lang="zh-CN" altLang="en-U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 with WIFI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258000" y="4496626"/>
            <a:ext cx="9934000" cy="1200485"/>
            <a:chOff x="129" y="2735"/>
            <a:chExt cx="15641" cy="1886"/>
          </a:xfrm>
        </p:grpSpPr>
        <p:sp>
          <p:nvSpPr>
            <p:cNvPr id="4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experience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memory of pronunciation, mouth shapes and intonation can be acquired</a:t>
              </a:r>
              <a:r>
                <a:rPr lang="zh-CN" altLang="en-U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feel a sense of accomplishment after completing each level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258000" y="3147570"/>
            <a:ext cx="9934000" cy="1200485"/>
            <a:chOff x="129" y="2735"/>
            <a:chExt cx="15641" cy="1886"/>
          </a:xfrm>
        </p:grpSpPr>
        <p:sp>
          <p:nvSpPr>
            <p:cNvPr id="48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Behavior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the app, when learners practice a content repeatedly, their dialogue patterns and pronunciation will gradually form a specific behavior of their own. </a:t>
              </a: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258000" y="2431220"/>
            <a:ext cx="9934000" cy="584966"/>
            <a:chOff x="129" y="2762"/>
            <a:chExt cx="15641" cy="919"/>
          </a:xfrm>
        </p:grpSpPr>
        <p:sp>
          <p:nvSpPr>
            <p:cNvPr id="51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interaction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01" y="2854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dialogue, watching, touching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1983680" y="5770592"/>
            <a:ext cx="10299832" cy="1076999"/>
            <a:chOff x="129" y="2762"/>
            <a:chExt cx="16217" cy="1692"/>
          </a:xfrm>
        </p:grpSpPr>
        <p:sp>
          <p:nvSpPr>
            <p:cNvPr id="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273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Knowledge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skill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attitude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577" y="2998"/>
              <a:ext cx="11769" cy="1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their speaking and listening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skills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confidence in speaking and learning English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组合 8"/>
          <p:cNvGrpSpPr>
            <a:grpSpLocks/>
          </p:cNvGrpSpPr>
          <p:nvPr/>
        </p:nvGrpSpPr>
        <p:grpSpPr bwMode="auto">
          <a:xfrm>
            <a:off x="0" y="0"/>
            <a:ext cx="4965700" cy="6858000"/>
            <a:chOff x="0" y="0"/>
            <a:chExt cx="4965700" cy="6858000"/>
          </a:xfrm>
        </p:grpSpPr>
        <p:pic>
          <p:nvPicPr>
            <p:cNvPr id="98313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b="7591"/>
            <a:stretch>
              <a:fillRect/>
            </a:stretch>
          </p:blipFill>
          <p:spPr bwMode="auto">
            <a:xfrm>
              <a:off x="0" y="709612"/>
              <a:ext cx="4965700" cy="614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8314" name="组合 1"/>
            <p:cNvGrpSpPr>
              <a:grpSpLocks/>
            </p:cNvGrpSpPr>
            <p:nvPr/>
          </p:nvGrpSpPr>
          <p:grpSpPr bwMode="auto">
            <a:xfrm>
              <a:off x="2144315" y="0"/>
              <a:ext cx="81439" cy="6858000"/>
              <a:chOff x="2144315" y="0"/>
              <a:chExt cx="81439" cy="6858000"/>
            </a:xfrm>
          </p:grpSpPr>
          <p:sp>
            <p:nvSpPr>
              <p:cNvPr id="3" name="椭圆 2"/>
              <p:cNvSpPr/>
              <p:nvPr/>
            </p:nvSpPr>
            <p:spPr bwMode="auto">
              <a:xfrm>
                <a:off x="2144713" y="1419225"/>
                <a:ext cx="80962" cy="809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cxnSp>
            <p:nvCxnSpPr>
              <p:cNvPr id="4" name="直接连接符 3"/>
              <p:cNvCxnSpPr/>
              <p:nvPr/>
            </p:nvCxnSpPr>
            <p:spPr bwMode="auto">
              <a:xfrm>
                <a:off x="2184400" y="0"/>
                <a:ext cx="0" cy="14192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" name="直接连接符 4"/>
              <p:cNvCxnSpPr/>
              <p:nvPr/>
            </p:nvCxnSpPr>
            <p:spPr bwMode="auto">
              <a:xfrm>
                <a:off x="2184400" y="3000375"/>
                <a:ext cx="0" cy="385762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" name="椭圆 5"/>
              <p:cNvSpPr/>
              <p:nvPr/>
            </p:nvSpPr>
            <p:spPr bwMode="auto">
              <a:xfrm>
                <a:off x="2144713" y="2919413"/>
                <a:ext cx="80962" cy="825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defTabSz="912495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文本框 6"/>
            <p:cNvSpPr txBox="1">
              <a:spLocks noChangeArrowheads="1"/>
            </p:cNvSpPr>
            <p:nvPr/>
          </p:nvSpPr>
          <p:spPr bwMode="auto">
            <a:xfrm>
              <a:off x="1865313" y="1557338"/>
              <a:ext cx="658812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</p:grp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-39528" y="0"/>
            <a:ext cx="12231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86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8" b="7591"/>
          <a:stretch>
            <a:fillRect/>
          </a:stretch>
        </p:blipFill>
        <p:spPr bwMode="auto">
          <a:xfrm>
            <a:off x="203716" y="864251"/>
            <a:ext cx="4965700" cy="614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58000" y="1378142"/>
            <a:ext cx="10384939" cy="584966"/>
            <a:chOff x="129" y="2762"/>
            <a:chExt cx="16351" cy="919"/>
          </a:xfrm>
        </p:grpSpPr>
        <p:sp>
          <p:nvSpPr>
            <p:cNvPr id="952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 object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711" y="2883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2166542" y="560519"/>
            <a:ext cx="10025458" cy="584966"/>
            <a:chOff x="129" y="2762"/>
            <a:chExt cx="15785" cy="919"/>
          </a:xfrm>
        </p:grpSpPr>
        <p:sp>
          <p:nvSpPr>
            <p:cNvPr id="3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environment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145" y="2849"/>
              <a:ext cx="117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 phone</a:t>
              </a:r>
              <a:r>
                <a:rPr lang="zh-CN" altLang="en-US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 with WIFI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258000" y="4496627"/>
            <a:ext cx="9934000" cy="1200485"/>
            <a:chOff x="129" y="2735"/>
            <a:chExt cx="15641" cy="1886"/>
          </a:xfrm>
        </p:grpSpPr>
        <p:sp>
          <p:nvSpPr>
            <p:cNvPr id="43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experience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feeling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communication and collaboration with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endParaRPr lang="en-US" altLang="zh-CN" sz="2400" noProof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formed by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practical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experience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experiences such as confidence and joy gained</a:t>
              </a:r>
            </a:p>
          </p:txBody>
        </p:sp>
      </p:grp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2258000" y="3147570"/>
            <a:ext cx="9934000" cy="1200485"/>
            <a:chOff x="129" y="2735"/>
            <a:chExt cx="15641" cy="1886"/>
          </a:xfrm>
        </p:grpSpPr>
        <p:sp>
          <p:nvSpPr>
            <p:cNvPr id="48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Behavior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001" y="2735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learner has completed the meaningful knowledge construction, then he will speak loudly, fluently and quickly in the following oral English-speaking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practice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2258000" y="1882204"/>
            <a:ext cx="9934000" cy="1259045"/>
            <a:chOff x="129" y="2762"/>
            <a:chExt cx="15641" cy="1978"/>
          </a:xfrm>
        </p:grpSpPr>
        <p:sp>
          <p:nvSpPr>
            <p:cNvPr id="51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584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interaction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01" y="2854"/>
              <a:ext cx="11769" cy="1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communicate or collaborate with other real people and play a unique role in the virtual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r>
                <a:rPr lang="zh-CN" altLang="en-US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or trace their training duty by interacting with machine.</a:t>
              </a: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2166542" y="5770591"/>
            <a:ext cx="10188685" cy="1076998"/>
            <a:chOff x="129" y="2762"/>
            <a:chExt cx="16042" cy="1692"/>
          </a:xfrm>
        </p:grpSpPr>
        <p:sp>
          <p:nvSpPr>
            <p:cNvPr id="54" name="文本框 20"/>
            <p:cNvSpPr txBox="1">
              <a:spLocks noChangeArrowheads="1"/>
            </p:cNvSpPr>
            <p:nvPr/>
          </p:nvSpPr>
          <p:spPr bwMode="auto">
            <a:xfrm>
              <a:off x="129" y="2762"/>
              <a:ext cx="4273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Knowledge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skill</a:t>
              </a:r>
              <a:r>
                <a:rPr lang="zh-CN" altLang="en-US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3200" b="1" dirty="0" smtClean="0">
                  <a:latin typeface="Times New Roman" panose="02020603050405020304" pitchFamily="18" charset="0"/>
                  <a:ea typeface="幼圆" panose="02010509060101010101" pitchFamily="49" charset="-122"/>
                  <a:cs typeface="Times New Roman" panose="02020603050405020304" pitchFamily="18" charset="0"/>
                </a:rPr>
                <a:t>attitude</a:t>
              </a:r>
              <a:endParaRPr lang="en-US" altLang="zh-CN" sz="20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402" y="2884"/>
              <a:ext cx="11769" cy="1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defRPr/>
              </a:pP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learners </a:t>
              </a:r>
              <a:r>
                <a:rPr lang="en-US" altLang="zh-CN" sz="24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re-understand and re-construct the meaning of knowledge in the process of social </a:t>
              </a:r>
              <a:r>
                <a:rPr lang="en-US" altLang="zh-CN" sz="24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</a:t>
              </a:r>
              <a:endParaRPr lang="en-US" altLang="zh-CN" sz="2400" noProof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209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5"/>
          <p:cNvSpPr txBox="1">
            <a:spLocks noChangeArrowheads="1"/>
          </p:cNvSpPr>
          <p:nvPr/>
        </p:nvSpPr>
        <p:spPr bwMode="auto">
          <a:xfrm>
            <a:off x="6188170" y="3858260"/>
            <a:ext cx="1930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2844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7416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1988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656013" indent="1588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Thank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you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walliaUPC" panose="020B0604020202020204" pitchFamily="34" charset="-34"/>
                <a:cs typeface="BrowalliaUPC" panose="020B0604020202020204" pitchFamily="34" charset="-34"/>
              </a:rPr>
              <a:t>！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BrowalliaUPC" panose="020B0604020202020204" pitchFamily="34" charset="-34"/>
              <a:ea typeface="方正兰亭超细黑简体" panose="02000000000000000000" pitchFamily="2" charset="-122"/>
              <a:cs typeface="BrowalliaUPC" panose="020B0604020202020204" pitchFamily="34" charset="-34"/>
            </a:endParaRPr>
          </a:p>
        </p:txBody>
      </p:sp>
      <p:sp>
        <p:nvSpPr>
          <p:cNvPr id="93187" name="文本框 6"/>
          <p:cNvSpPr txBox="1">
            <a:spLocks noChangeArrowheads="1"/>
          </p:cNvSpPr>
          <p:nvPr/>
        </p:nvSpPr>
        <p:spPr bwMode="auto">
          <a:xfrm>
            <a:off x="6243638" y="2879725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1860" name="直接连接符 6"/>
          <p:cNvCxnSpPr>
            <a:cxnSpLocks/>
          </p:cNvCxnSpPr>
          <p:nvPr/>
        </p:nvCxnSpPr>
        <p:spPr bwMode="auto">
          <a:xfrm>
            <a:off x="4195763" y="3832225"/>
            <a:ext cx="6816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186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979488"/>
            <a:ext cx="5878513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24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Pages>0</Pages>
  <Words>213</Words>
  <Characters>0</Characters>
  <Application>Microsoft Office PowerPoint</Application>
  <DocSecurity>0</DocSecurity>
  <PresentationFormat>宽屏</PresentationFormat>
  <Lines>0</Lines>
  <Paragraphs>36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BrowalliaUPC</vt:lpstr>
      <vt:lpstr>方正兰亭超细黑简体</vt:lpstr>
      <vt:lpstr>宋体</vt:lpstr>
      <vt:lpstr>幼圆</vt:lpstr>
      <vt:lpstr>Arial</vt:lpstr>
      <vt:lpstr>Calibri</vt:lpstr>
      <vt:lpstr>Calibri Light</vt:lpstr>
      <vt:lpstr>Times New Roman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http://www.ypppt.com/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>http://www.ypppt.com/</cp:keywords>
  <dc:description>http://www.ypppt.com/</dc:description>
  <cp:lastModifiedBy>pan beibei</cp:lastModifiedBy>
  <cp:revision>92</cp:revision>
  <dcterms:created xsi:type="dcterms:W3CDTF">2014-12-22T08:14:02Z</dcterms:created>
  <dcterms:modified xsi:type="dcterms:W3CDTF">2019-10-10T02:29:21Z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  <property fmtid="{D5CDD505-2E9C-101B-9397-08002B2CF9AE}" pid="3" name="name">
    <vt:lpwstr>zPEg8nTYF159641.ppt</vt:lpwstr>
  </property>
  <property fmtid="{D5CDD505-2E9C-101B-9397-08002B2CF9AE}" pid="4" name="fileid">
    <vt:lpwstr>523738</vt:lpwstr>
  </property>
</Properties>
</file>