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265" r:id="rId5"/>
    <p:sldId id="312" r:id="rId6"/>
    <p:sldId id="313" r:id="rId7"/>
    <p:sldId id="315" r:id="rId8"/>
    <p:sldId id="316" r:id="rId9"/>
    <p:sldId id="314" r:id="rId10"/>
    <p:sldId id="340" r:id="rId11"/>
    <p:sldId id="28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18D"/>
    <a:srgbClr val="335B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8" d="100"/>
          <a:sy n="118" d="100"/>
        </p:scale>
        <p:origin x="108" y="7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vml"/><Relationship Id="rId4" Type="http://schemas.openxmlformats.org/officeDocument/2006/relationships/slideLayout" Target="../slideLayouts/slideLayout6.xml"/><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6.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直角三角形 8"/>
          <p:cNvSpPr/>
          <p:nvPr/>
        </p:nvSpPr>
        <p:spPr>
          <a:xfrm>
            <a:off x="6520815" y="3514725"/>
            <a:ext cx="643890" cy="913448"/>
          </a:xfrm>
          <a:prstGeom prst="rtTriangl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直角三角形 4"/>
          <p:cNvSpPr/>
          <p:nvPr/>
        </p:nvSpPr>
        <p:spPr>
          <a:xfrm>
            <a:off x="5615940" y="139542"/>
            <a:ext cx="491014" cy="714851"/>
          </a:xfrm>
          <a:prstGeom prst="rtTriangle">
            <a:avLst/>
          </a:prstGeom>
          <a:solidFill>
            <a:srgbClr val="51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 name="图片 2" descr="33af44c9fe23df8286f99d06e678fd1b"/>
          <p:cNvPicPr>
            <a:picLocks noChangeAspect="1"/>
          </p:cNvPicPr>
          <p:nvPr/>
        </p:nvPicPr>
        <p:blipFill>
          <a:blip r:embed="rId1">
            <a:duotone>
              <a:prstClr val="black"/>
              <a:schemeClr val="accent4">
                <a:tint val="45000"/>
                <a:satMod val="400000"/>
              </a:schemeClr>
            </a:duotone>
          </a:blip>
          <a:stretch>
            <a:fillRect/>
          </a:stretch>
        </p:blipFill>
        <p:spPr>
          <a:xfrm rot="10800000">
            <a:off x="5718334" y="-37623"/>
            <a:ext cx="4018121" cy="3860006"/>
          </a:xfrm>
          <a:prstGeom prst="rect">
            <a:avLst/>
          </a:prstGeom>
        </p:spPr>
      </p:pic>
      <p:sp>
        <p:nvSpPr>
          <p:cNvPr id="4" name="等腰三角形 3"/>
          <p:cNvSpPr/>
          <p:nvPr/>
        </p:nvSpPr>
        <p:spPr>
          <a:xfrm rot="10800000">
            <a:off x="5539264" y="1907857"/>
            <a:ext cx="702945" cy="433388"/>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直角三角形 5"/>
          <p:cNvSpPr/>
          <p:nvPr/>
        </p:nvSpPr>
        <p:spPr>
          <a:xfrm rot="10800000">
            <a:off x="5429250" y="2809875"/>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等腰三角形 6"/>
          <p:cNvSpPr/>
          <p:nvPr/>
        </p:nvSpPr>
        <p:spPr>
          <a:xfrm rot="10800000">
            <a:off x="5737860" y="3529489"/>
            <a:ext cx="504349" cy="292894"/>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直角三角形 7"/>
          <p:cNvSpPr/>
          <p:nvPr/>
        </p:nvSpPr>
        <p:spPr>
          <a:xfrm>
            <a:off x="6812757" y="3822383"/>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571499" y="1140619"/>
            <a:ext cx="3762376" cy="1014730"/>
          </a:xfrm>
          <a:prstGeom prst="rect">
            <a:avLst/>
          </a:prstGeom>
          <a:noFill/>
        </p:spPr>
        <p:txBody>
          <a:bodyPr wrap="square" rtlCol="0">
            <a:spAutoFit/>
          </a:bodyPr>
          <a:lstStyle/>
          <a:p>
            <a:r>
              <a:rPr lang="zh-CN" altLang="en-US" sz="6000" b="1" dirty="0">
                <a:solidFill>
                  <a:srgbClr val="335B74"/>
                </a:solidFill>
                <a:latin typeface="方正正大黑简体" pitchFamily="2" charset="-122"/>
                <a:ea typeface="方正正大黑简体" pitchFamily="2" charset="-122"/>
              </a:rPr>
              <a:t>安全教育</a:t>
            </a:r>
            <a:endParaRPr lang="zh-CN" altLang="en-US" sz="6000" b="1" dirty="0">
              <a:solidFill>
                <a:srgbClr val="335B74"/>
              </a:solidFill>
              <a:latin typeface="方正正大黑简体" pitchFamily="2" charset="-122"/>
              <a:ea typeface="方正正大黑简体" pitchFamily="2" charset="-122"/>
            </a:endParaRPr>
          </a:p>
        </p:txBody>
      </p:sp>
      <p:sp>
        <p:nvSpPr>
          <p:cNvPr id="11" name="文本框 10"/>
          <p:cNvSpPr txBox="1"/>
          <p:nvPr/>
        </p:nvSpPr>
        <p:spPr>
          <a:xfrm>
            <a:off x="571499" y="2124550"/>
            <a:ext cx="5102543" cy="583565"/>
          </a:xfrm>
          <a:prstGeom prst="rect">
            <a:avLst/>
          </a:prstGeom>
          <a:noFill/>
        </p:spPr>
        <p:txBody>
          <a:bodyPr wrap="square" rtlCol="0">
            <a:spAutoFit/>
          </a:bodyPr>
          <a:lstStyle/>
          <a:p>
            <a:r>
              <a:rPr lang="zh-CN" altLang="en-US" sz="3200" b="1" dirty="0">
                <a:solidFill>
                  <a:schemeClr val="tx1">
                    <a:lumMod val="65000"/>
                    <a:lumOff val="35000"/>
                  </a:schemeClr>
                </a:solidFill>
                <a:latin typeface="微软雅黑" pitchFamily="34" charset="-122"/>
                <a:ea typeface="微软雅黑" pitchFamily="34" charset="-122"/>
              </a:rPr>
              <a:t>平台设计探讨</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12" name="文本框 11"/>
          <p:cNvSpPr txBox="1"/>
          <p:nvPr/>
        </p:nvSpPr>
        <p:spPr>
          <a:xfrm>
            <a:off x="582295" y="2785110"/>
            <a:ext cx="4022090" cy="506730"/>
          </a:xfrm>
          <a:prstGeom prst="rect">
            <a:avLst/>
          </a:prstGeom>
          <a:noFill/>
        </p:spPr>
        <p:txBody>
          <a:bodyPr wrap="square" rtlCol="0">
            <a:spAutoFit/>
          </a:bodyPr>
          <a:lstStyle/>
          <a:p>
            <a:r>
              <a:rPr lang="en-US" altLang="zh-CN" sz="2700" dirty="0">
                <a:solidFill>
                  <a:schemeClr val="tx1">
                    <a:lumMod val="65000"/>
                    <a:lumOff val="35000"/>
                  </a:schemeClr>
                </a:solidFill>
              </a:rPr>
              <a:t>e-learning platform design</a:t>
            </a:r>
            <a:endParaRPr lang="en-US" altLang="zh-CN" sz="2700" dirty="0">
              <a:solidFill>
                <a:schemeClr val="tx1">
                  <a:lumMod val="65000"/>
                  <a:lumOff val="35000"/>
                </a:schemeClr>
              </a:solidFill>
            </a:endParaRPr>
          </a:p>
        </p:txBody>
      </p:sp>
      <p:sp>
        <p:nvSpPr>
          <p:cNvPr id="13" name="矩形 12"/>
          <p:cNvSpPr/>
          <p:nvPr/>
        </p:nvSpPr>
        <p:spPr>
          <a:xfrm>
            <a:off x="683419" y="3529965"/>
            <a:ext cx="3650456" cy="397669"/>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等腰三角形 1"/>
          <p:cNvSpPr/>
          <p:nvPr/>
        </p:nvSpPr>
        <p:spPr>
          <a:xfrm rot="10800000">
            <a:off x="4697730" y="79534"/>
            <a:ext cx="1234440" cy="834390"/>
          </a:xfrm>
          <a:prstGeom prst="triangle">
            <a:avLst/>
          </a:prstGeom>
          <a:noFill/>
          <a:ln>
            <a:solidFill>
              <a:srgbClr val="51718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801053" y="3563482"/>
            <a:ext cx="4553426" cy="337185"/>
          </a:xfrm>
          <a:prstGeom prst="rect">
            <a:avLst/>
          </a:prstGeom>
        </p:spPr>
        <p:txBody>
          <a:bodyPr wrap="square">
            <a:spAutoFit/>
          </a:bodyPr>
          <a:lstStyle/>
          <a:p>
            <a:r>
              <a:rPr lang="zh-CN" altLang="en-US" sz="1600" b="1" dirty="0" smtClean="0">
                <a:solidFill>
                  <a:schemeClr val="bg1"/>
                </a:solidFill>
                <a:latin typeface="微软雅黑" pitchFamily="34" charset="-122"/>
                <a:ea typeface="微软雅黑" pitchFamily="34" charset="-122"/>
              </a:rPr>
              <a:t>第一小组</a:t>
            </a:r>
            <a:r>
              <a:rPr lang="zh-CN" altLang="en-US" sz="1600" b="1" dirty="0" smtClean="0">
                <a:solidFill>
                  <a:schemeClr val="bg1"/>
                </a:solidFill>
                <a:latin typeface="微软雅黑" pitchFamily="34" charset="-122"/>
                <a:ea typeface="微软雅黑" pitchFamily="34" charset="-122"/>
              </a:rPr>
              <a:t>      </a:t>
            </a:r>
            <a:endParaRPr lang="zh-CN" altLang="en-US" sz="16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linds(horizontal)">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linds(horizontal)">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4" grpId="0" animBg="1"/>
      <p:bldP spid="6" grpId="0" animBg="1"/>
      <p:bldP spid="7" grpId="0" animBg="1"/>
      <p:bldP spid="8" grpId="0" animBg="1"/>
      <p:bldP spid="10" grpId="0"/>
      <p:bldP spid="11" grpId="0"/>
      <p:bldP spid="12" grpId="0"/>
      <p:bldP spid="13" grpId="0" animBg="1"/>
      <p:bldP spid="2" grpId="0" animBg="1"/>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44"/>
          <p:cNvSpPr txBox="1"/>
          <p:nvPr/>
        </p:nvSpPr>
        <p:spPr>
          <a:xfrm>
            <a:off x="58420" y="89535"/>
            <a:ext cx="4983480" cy="420370"/>
          </a:xfrm>
          <a:prstGeom prst="rect">
            <a:avLst/>
          </a:prstGeom>
          <a:noFill/>
        </p:spPr>
        <p:txBody>
          <a:bodyPr wrap="none" lIns="360000" tIns="0" rIns="0" bIns="0" anchor="b" anchorCtr="0">
            <a:noAutofit/>
          </a:bodyPr>
          <a:lstStyle/>
          <a:p>
            <a:r>
              <a:rPr lang="en-US" altLang="zh-CN" sz="2400" b="1" dirty="0">
                <a:solidFill>
                  <a:schemeClr val="accent2"/>
                </a:solidFill>
                <a:latin typeface="微软雅黑" pitchFamily="34" charset="-122"/>
                <a:ea typeface="微软雅黑" pitchFamily="34" charset="-122"/>
              </a:rPr>
              <a:t>How to measure the learning outcome?</a:t>
            </a:r>
            <a:endParaRPr lang="en-US" altLang="zh-CN" sz="2400" b="1" dirty="0">
              <a:solidFill>
                <a:schemeClr val="accent2"/>
              </a:solidFill>
              <a:latin typeface="微软雅黑" pitchFamily="34" charset="-122"/>
              <a:ea typeface="微软雅黑" pitchFamily="34" charset="-122"/>
            </a:endParaRPr>
          </a:p>
        </p:txBody>
      </p:sp>
      <p:pic>
        <p:nvPicPr>
          <p:cNvPr id="24" name="图片 23"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
        <p:nvSpPr>
          <p:cNvPr id="2" name="Text Box 1"/>
          <p:cNvSpPr txBox="1"/>
          <p:nvPr/>
        </p:nvSpPr>
        <p:spPr>
          <a:xfrm>
            <a:off x="406400" y="1154430"/>
            <a:ext cx="5398770" cy="2286000"/>
          </a:xfrm>
          <a:prstGeom prst="rect">
            <a:avLst/>
          </a:prstGeom>
          <a:noFill/>
        </p:spPr>
        <p:txBody>
          <a:bodyPr wrap="square" rtlCol="0" anchor="t">
            <a:spAutoFit/>
          </a:bodyPr>
          <a:p>
            <a:pPr algn="just"/>
            <a:r>
              <a:rPr lang="en-AU" altLang="en-US"/>
              <a:t>The difficulty of the level and the students' performance are used to measure what learners learn in this lesson. The difficulty of the game level is adapted to the change of students' ability. Students with different ability values can conduct personalized learning under different learning contents, so as to further adjust the matching relationship between the difficulty dimension of the game and the teaching effect dimension.</a:t>
            </a:r>
            <a:endParaRPr lang="en-AU"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44"/>
          <p:cNvSpPr txBox="1"/>
          <p:nvPr/>
        </p:nvSpPr>
        <p:spPr>
          <a:xfrm>
            <a:off x="58420" y="89535"/>
            <a:ext cx="4983480" cy="420370"/>
          </a:xfrm>
          <a:prstGeom prst="rect">
            <a:avLst/>
          </a:prstGeom>
          <a:noFill/>
        </p:spPr>
        <p:txBody>
          <a:bodyPr wrap="none" lIns="360000" tIns="0" rIns="0" bIns="0" anchor="b" anchorCtr="0">
            <a:noAutofit/>
          </a:bodyPr>
          <a:lstStyle/>
          <a:p>
            <a:r>
              <a:rPr lang="en-US" altLang="zh-CN" sz="2400" b="1" dirty="0">
                <a:solidFill>
                  <a:schemeClr val="accent2"/>
                </a:solidFill>
                <a:latin typeface="微软雅黑" pitchFamily="34" charset="-122"/>
                <a:ea typeface="微软雅黑" pitchFamily="34" charset="-122"/>
              </a:rPr>
              <a:t>What's the purpose of my project?</a:t>
            </a:r>
            <a:endParaRPr lang="en-US" altLang="zh-CN" sz="2400" b="1" dirty="0">
              <a:solidFill>
                <a:schemeClr val="accent2"/>
              </a:solidFill>
              <a:latin typeface="微软雅黑" pitchFamily="34" charset="-122"/>
              <a:ea typeface="微软雅黑" pitchFamily="34" charset="-122"/>
            </a:endParaRPr>
          </a:p>
        </p:txBody>
      </p:sp>
      <p:pic>
        <p:nvPicPr>
          <p:cNvPr id="24" name="图片 23"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44"/>
          <p:cNvSpPr txBox="1"/>
          <p:nvPr/>
        </p:nvSpPr>
        <p:spPr>
          <a:xfrm>
            <a:off x="58420" y="89535"/>
            <a:ext cx="4983480" cy="420370"/>
          </a:xfrm>
          <a:prstGeom prst="rect">
            <a:avLst/>
          </a:prstGeom>
          <a:noFill/>
        </p:spPr>
        <p:txBody>
          <a:bodyPr wrap="none" lIns="360000" tIns="0" rIns="0" bIns="0" anchor="b" anchorCtr="0">
            <a:noAutofit/>
          </a:bodyPr>
          <a:lstStyle/>
          <a:p>
            <a:r>
              <a:rPr lang="en-US" altLang="zh-CN" sz="2400" b="1" dirty="0">
                <a:solidFill>
                  <a:schemeClr val="accent2"/>
                </a:solidFill>
                <a:latin typeface="微软雅黑" pitchFamily="34" charset="-122"/>
                <a:ea typeface="微软雅黑" pitchFamily="34" charset="-122"/>
              </a:rPr>
              <a:t>Website Interface</a:t>
            </a:r>
            <a:endParaRPr lang="en-US" altLang="zh-CN" sz="2400" b="1" dirty="0">
              <a:solidFill>
                <a:schemeClr val="accent2"/>
              </a:solidFill>
              <a:latin typeface="微软雅黑" pitchFamily="34" charset="-122"/>
              <a:ea typeface="微软雅黑" pitchFamily="34" charset="-122"/>
            </a:endParaRPr>
          </a:p>
        </p:txBody>
      </p:sp>
      <p:pic>
        <p:nvPicPr>
          <p:cNvPr id="24" name="图片 23"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pic>
        <p:nvPicPr>
          <p:cNvPr id="2" name="图片 1"/>
          <p:cNvPicPr>
            <a:picLocks noChangeAspect="1"/>
          </p:cNvPicPr>
          <p:nvPr/>
        </p:nvPicPr>
        <p:blipFill>
          <a:blip r:embed="rId2"/>
          <a:stretch>
            <a:fillRect/>
          </a:stretch>
        </p:blipFill>
        <p:spPr>
          <a:xfrm>
            <a:off x="220980" y="985520"/>
            <a:ext cx="2494915" cy="2212340"/>
          </a:xfrm>
          <a:prstGeom prst="rect">
            <a:avLst/>
          </a:prstGeom>
        </p:spPr>
      </p:pic>
      <p:pic>
        <p:nvPicPr>
          <p:cNvPr id="3" name="图片 2"/>
          <p:cNvPicPr>
            <a:picLocks noChangeAspect="1"/>
          </p:cNvPicPr>
          <p:nvPr/>
        </p:nvPicPr>
        <p:blipFill>
          <a:blip r:embed="rId3"/>
          <a:stretch>
            <a:fillRect/>
          </a:stretch>
        </p:blipFill>
        <p:spPr>
          <a:xfrm>
            <a:off x="220980" y="3346450"/>
            <a:ext cx="3086100" cy="1623060"/>
          </a:xfrm>
          <a:prstGeom prst="rect">
            <a:avLst/>
          </a:prstGeom>
        </p:spPr>
      </p:pic>
      <p:pic>
        <p:nvPicPr>
          <p:cNvPr id="4" name="图片 3"/>
          <p:cNvPicPr>
            <a:picLocks noChangeAspect="1"/>
          </p:cNvPicPr>
          <p:nvPr/>
        </p:nvPicPr>
        <p:blipFill>
          <a:blip r:embed="rId4"/>
          <a:stretch>
            <a:fillRect/>
          </a:stretch>
        </p:blipFill>
        <p:spPr>
          <a:xfrm>
            <a:off x="3548380" y="716915"/>
            <a:ext cx="2392680" cy="4252595"/>
          </a:xfrm>
          <a:prstGeom prst="rect">
            <a:avLst/>
          </a:prstGeom>
        </p:spPr>
      </p:pic>
      <p:sp>
        <p:nvSpPr>
          <p:cNvPr id="5" name="TextBox 44"/>
          <p:cNvSpPr txBox="1"/>
          <p:nvPr/>
        </p:nvSpPr>
        <p:spPr>
          <a:xfrm rot="20340000">
            <a:off x="5734050" y="1482090"/>
            <a:ext cx="4983480" cy="420370"/>
          </a:xfrm>
          <a:prstGeom prst="rect">
            <a:avLst/>
          </a:prstGeom>
          <a:noFill/>
        </p:spPr>
        <p:txBody>
          <a:bodyPr wrap="none" lIns="360000" tIns="0" rIns="0" bIns="0" anchor="b" anchorCtr="0">
            <a:noAutofit/>
          </a:bodyPr>
          <a:p>
            <a:r>
              <a:rPr lang="en-US" altLang="zh-CN" sz="2400" b="1" dirty="0">
                <a:solidFill>
                  <a:schemeClr val="accent2"/>
                </a:solidFill>
                <a:latin typeface="微软雅黑" pitchFamily="34" charset="-122"/>
                <a:ea typeface="微软雅黑" pitchFamily="34" charset="-122"/>
              </a:rPr>
              <a:t>A combination...</a:t>
            </a:r>
            <a:endParaRPr lang="en-US" altLang="zh-CN" sz="2400" b="1" dirty="0">
              <a:solidFill>
                <a:schemeClr val="accent2"/>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44"/>
          <p:cNvSpPr txBox="1"/>
          <p:nvPr/>
        </p:nvSpPr>
        <p:spPr>
          <a:xfrm>
            <a:off x="58420" y="89535"/>
            <a:ext cx="4983480" cy="420370"/>
          </a:xfrm>
          <a:prstGeom prst="rect">
            <a:avLst/>
          </a:prstGeom>
          <a:noFill/>
        </p:spPr>
        <p:txBody>
          <a:bodyPr wrap="none" lIns="360000" tIns="0" rIns="0" bIns="0" anchor="b" anchorCtr="0">
            <a:noAutofit/>
          </a:bodyPr>
          <a:lstStyle/>
          <a:p>
            <a:r>
              <a:rPr lang="en-US" altLang="zh-CN" sz="2400" b="1" dirty="0">
                <a:solidFill>
                  <a:schemeClr val="accent2"/>
                </a:solidFill>
                <a:latin typeface="微软雅黑" pitchFamily="34" charset="-122"/>
                <a:ea typeface="微软雅黑" pitchFamily="34" charset="-122"/>
              </a:rPr>
              <a:t>Logic</a:t>
            </a:r>
            <a:endParaRPr lang="en-US" altLang="zh-CN" sz="2400" b="1" dirty="0">
              <a:solidFill>
                <a:schemeClr val="accent2"/>
              </a:solidFill>
              <a:latin typeface="微软雅黑" pitchFamily="34" charset="-122"/>
              <a:ea typeface="微软雅黑" pitchFamily="34" charset="-122"/>
            </a:endParaRPr>
          </a:p>
        </p:txBody>
      </p:sp>
      <p:pic>
        <p:nvPicPr>
          <p:cNvPr id="24" name="图片 23"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graphicFrame>
        <p:nvGraphicFramePr>
          <p:cNvPr id="6" name="对象 5"/>
          <p:cNvGraphicFramePr/>
          <p:nvPr/>
        </p:nvGraphicFramePr>
        <p:xfrm>
          <a:off x="2866390" y="246380"/>
          <a:ext cx="3583940" cy="7092315"/>
        </p:xfrm>
        <a:graphic>
          <a:graphicData uri="http://schemas.openxmlformats.org/presentationml/2006/ole">
            <mc:AlternateContent xmlns:mc="http://schemas.openxmlformats.org/markup-compatibility/2006">
              <mc:Choice xmlns:v="urn:schemas-microsoft-com:vml" Requires="v">
                <p:oleObj spid="_x0000_s7" name="" r:id="rId2" imgW="0" imgH="0" progId="Visio.Drawing.15">
                  <p:embed/>
                </p:oleObj>
              </mc:Choice>
              <mc:Fallback>
                <p:oleObj name="" r:id="rId2" imgW="0" imgH="0" progId="Visio.Drawing.15">
                  <p:embed/>
                  <p:pic>
                    <p:nvPicPr>
                      <p:cNvPr id="0" name="图片 6"/>
                      <p:cNvPicPr/>
                      <p:nvPr/>
                    </p:nvPicPr>
                    <p:blipFill>
                      <a:blip r:embed="rId3"/>
                      <a:stretch>
                        <a:fillRect/>
                      </a:stretch>
                    </p:blipFill>
                    <p:spPr>
                      <a:xfrm>
                        <a:off x="2866390" y="246380"/>
                        <a:ext cx="3583940" cy="7092315"/>
                      </a:xfrm>
                      <a:prstGeom prst="rect">
                        <a:avLst/>
                      </a:prstGeom>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44"/>
          <p:cNvSpPr txBox="1"/>
          <p:nvPr/>
        </p:nvSpPr>
        <p:spPr>
          <a:xfrm>
            <a:off x="58420" y="89535"/>
            <a:ext cx="4983480" cy="420370"/>
          </a:xfrm>
          <a:prstGeom prst="rect">
            <a:avLst/>
          </a:prstGeom>
          <a:noFill/>
        </p:spPr>
        <p:txBody>
          <a:bodyPr wrap="none" lIns="360000" tIns="0" rIns="0" bIns="0" anchor="b" anchorCtr="0">
            <a:noAutofit/>
          </a:bodyPr>
          <a:lstStyle/>
          <a:p>
            <a:r>
              <a:rPr lang="en-US" altLang="zh-CN" sz="2400" b="1" dirty="0">
                <a:solidFill>
                  <a:schemeClr val="accent2"/>
                </a:solidFill>
                <a:latin typeface="微软雅黑" pitchFamily="34" charset="-122"/>
                <a:ea typeface="微软雅黑" pitchFamily="34" charset="-122"/>
              </a:rPr>
              <a:t>Game Interface</a:t>
            </a:r>
            <a:endParaRPr lang="en-US" altLang="zh-CN" sz="2400" b="1" dirty="0">
              <a:solidFill>
                <a:schemeClr val="accent2"/>
              </a:solidFill>
              <a:latin typeface="微软雅黑" pitchFamily="34" charset="-122"/>
              <a:ea typeface="微软雅黑" pitchFamily="34" charset="-122"/>
            </a:endParaRPr>
          </a:p>
        </p:txBody>
      </p:sp>
      <p:pic>
        <p:nvPicPr>
          <p:cNvPr id="24" name="图片 23"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pic>
        <p:nvPicPr>
          <p:cNvPr id="2" name="图片 1" descr="img_0447"/>
          <p:cNvPicPr>
            <a:picLocks noChangeAspect="1"/>
          </p:cNvPicPr>
          <p:nvPr/>
        </p:nvPicPr>
        <p:blipFill>
          <a:blip r:embed="rId2"/>
          <a:srcRect l="18725" t="12254" r="18148" b="24029"/>
          <a:stretch>
            <a:fillRect/>
          </a:stretch>
        </p:blipFill>
        <p:spPr>
          <a:xfrm>
            <a:off x="226695" y="2002155"/>
            <a:ext cx="3863340" cy="2951480"/>
          </a:xfrm>
          <a:prstGeom prst="rect">
            <a:avLst/>
          </a:prstGeom>
        </p:spPr>
      </p:pic>
      <p:pic>
        <p:nvPicPr>
          <p:cNvPr id="3" name="图片 2" descr="img_0448"/>
          <p:cNvPicPr>
            <a:picLocks noChangeAspect="1"/>
          </p:cNvPicPr>
          <p:nvPr/>
        </p:nvPicPr>
        <p:blipFill>
          <a:blip r:embed="rId3"/>
          <a:stretch>
            <a:fillRect/>
          </a:stretch>
        </p:blipFill>
        <p:spPr>
          <a:xfrm>
            <a:off x="4591685" y="249555"/>
            <a:ext cx="3818255" cy="2148205"/>
          </a:xfrm>
          <a:prstGeom prst="rect">
            <a:avLst/>
          </a:prstGeom>
        </p:spPr>
      </p:pic>
      <p:sp>
        <p:nvSpPr>
          <p:cNvPr id="4" name="文本框 3"/>
          <p:cNvSpPr txBox="1"/>
          <p:nvPr/>
        </p:nvSpPr>
        <p:spPr>
          <a:xfrm>
            <a:off x="226695" y="3916045"/>
            <a:ext cx="5599430" cy="3538220"/>
          </a:xfrm>
          <a:prstGeom prst="rect">
            <a:avLst/>
          </a:prstGeom>
          <a:noFill/>
        </p:spPr>
        <p:txBody>
          <a:bodyPr wrap="square" rtlCol="0">
            <a:spAutoFit/>
          </a:bodyPr>
          <a:p>
            <a:pPr algn="l"/>
            <a:r>
              <a:rPr lang="zh-CN" altLang="en-US" sz="3200">
                <a:solidFill>
                  <a:srgbClr val="FF0000"/>
                </a:solidFill>
              </a:rPr>
              <a:t>🔥</a:t>
            </a:r>
            <a:r>
              <a:rPr lang="zh-CN" altLang="en-US" sz="3200">
                <a:solidFill>
                  <a:srgbClr val="FF0000"/>
                </a:solidFill>
                <a:sym typeface="+mn-ea"/>
              </a:rPr>
              <a:t>🔥</a:t>
            </a:r>
            <a:endParaRPr lang="zh-CN" altLang="en-US" sz="3200">
              <a:solidFill>
                <a:srgbClr val="FF0000"/>
              </a:solidFill>
              <a:sym typeface="+mn-ea"/>
            </a:endParaRPr>
          </a:p>
          <a:p>
            <a:pPr algn="l"/>
            <a:r>
              <a:rPr lang="zh-CN" altLang="en-US" sz="3200">
                <a:solidFill>
                  <a:srgbClr val="FF0000"/>
                </a:solidFill>
                <a:sym typeface="+mn-ea"/>
              </a:rPr>
              <a:t>🔥🔥🔥🔥🔥🔥🔥🔥🔥</a:t>
            </a:r>
            <a:endParaRPr lang="zh-CN" altLang="en-US" sz="3200">
              <a:solidFill>
                <a:srgbClr val="FF0000"/>
              </a:solidFill>
            </a:endParaRPr>
          </a:p>
          <a:p>
            <a:pPr algn="l"/>
            <a:endParaRPr lang="zh-CN" altLang="en-US" sz="3200">
              <a:solidFill>
                <a:srgbClr val="FF0000"/>
              </a:solidFill>
            </a:endParaRPr>
          </a:p>
          <a:p>
            <a:pPr algn="l"/>
            <a:endParaRPr lang="zh-CN" altLang="en-US" sz="3200">
              <a:solidFill>
                <a:srgbClr val="FF0000"/>
              </a:solidFill>
            </a:endParaRPr>
          </a:p>
          <a:p>
            <a:pPr algn="l"/>
            <a:endParaRPr lang="zh-CN" altLang="en-US" sz="3200">
              <a:solidFill>
                <a:srgbClr val="FF0000"/>
              </a:solidFill>
            </a:endParaRPr>
          </a:p>
          <a:p>
            <a:pPr algn="l"/>
            <a:endParaRPr lang="zh-CN" altLang="en-US" sz="3200">
              <a:solidFill>
                <a:srgbClr val="FF0000"/>
              </a:solidFill>
            </a:endParaRPr>
          </a:p>
          <a:p>
            <a:endParaRPr lang="zh-CN" altLang="en-US" sz="3200">
              <a:solidFill>
                <a:srgbClr val="FF0000"/>
              </a:solidFill>
            </a:endParaRPr>
          </a:p>
        </p:txBody>
      </p:sp>
      <p:sp>
        <p:nvSpPr>
          <p:cNvPr id="5" name="矩形 4"/>
          <p:cNvSpPr/>
          <p:nvPr/>
        </p:nvSpPr>
        <p:spPr>
          <a:xfrm>
            <a:off x="351790" y="2017395"/>
            <a:ext cx="720090" cy="415925"/>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window</a:t>
            </a:r>
            <a:endParaRPr lang="en-US" altLang="zh-CN" sz="1200">
              <a:solidFill>
                <a:schemeClr val="tx1"/>
              </a:solidFill>
            </a:endParaRPr>
          </a:p>
        </p:txBody>
      </p:sp>
      <p:sp>
        <p:nvSpPr>
          <p:cNvPr id="6" name="矩形 5"/>
          <p:cNvSpPr/>
          <p:nvPr/>
        </p:nvSpPr>
        <p:spPr>
          <a:xfrm>
            <a:off x="3504565" y="3372485"/>
            <a:ext cx="585470" cy="732790"/>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water chan-nel</a:t>
            </a:r>
            <a:endParaRPr lang="en-US" altLang="zh-CN" sz="1200">
              <a:solidFill>
                <a:schemeClr val="tx1"/>
              </a:solidFill>
            </a:endParaRPr>
          </a:p>
        </p:txBody>
      </p:sp>
      <p:sp>
        <p:nvSpPr>
          <p:cNvPr id="7" name="矩形 6"/>
          <p:cNvSpPr/>
          <p:nvPr/>
        </p:nvSpPr>
        <p:spPr>
          <a:xfrm>
            <a:off x="1649730" y="2017395"/>
            <a:ext cx="325120" cy="380365"/>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700">
                <a:solidFill>
                  <a:schemeClr val="tx1"/>
                </a:solidFill>
              </a:rPr>
              <a:t>towel</a:t>
            </a:r>
            <a:endParaRPr lang="en-US" altLang="zh-CN" sz="700">
              <a:solidFill>
                <a:schemeClr val="tx1"/>
              </a:solidFill>
            </a:endParaRPr>
          </a:p>
        </p:txBody>
      </p:sp>
      <p:sp>
        <p:nvSpPr>
          <p:cNvPr id="10" name="矩形 9"/>
          <p:cNvSpPr/>
          <p:nvPr/>
        </p:nvSpPr>
        <p:spPr>
          <a:xfrm>
            <a:off x="226695" y="2729230"/>
            <a:ext cx="464820" cy="833120"/>
          </a:xfrm>
          <a:prstGeom prst="rect">
            <a:avLst/>
          </a:prstGeom>
          <a:gradFill>
            <a:gsLst>
              <a:gs pos="0">
                <a:srgbClr val="FE4444"/>
              </a:gs>
              <a:gs pos="100000">
                <a:srgbClr val="832B2B"/>
              </a:gs>
            </a:gsLst>
            <a:lin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fire</a:t>
            </a:r>
            <a:endParaRPr lang="en-US" altLang="zh-CN" sz="1200">
              <a:solidFill>
                <a:schemeClr val="tx1"/>
              </a:solidFill>
            </a:endParaRPr>
          </a:p>
          <a:p>
            <a:pPr algn="ctr"/>
            <a:r>
              <a:rPr lang="en-US" altLang="zh-CN" sz="1200">
                <a:solidFill>
                  <a:schemeClr val="tx1"/>
                </a:solidFill>
              </a:rPr>
              <a:t>hydr-ant</a:t>
            </a:r>
            <a:endParaRPr lang="en-US" altLang="zh-CN" sz="1200">
              <a:solidFill>
                <a:schemeClr val="tx1"/>
              </a:solidFill>
            </a:endParaRPr>
          </a:p>
        </p:txBody>
      </p:sp>
      <p:cxnSp>
        <p:nvCxnSpPr>
          <p:cNvPr id="11" name="直接连接符 10"/>
          <p:cNvCxnSpPr/>
          <p:nvPr/>
        </p:nvCxnSpPr>
        <p:spPr>
          <a:xfrm>
            <a:off x="4768850" y="1953895"/>
            <a:ext cx="26174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754880" y="2165350"/>
            <a:ext cx="7404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44"/>
          <p:cNvSpPr txBox="1"/>
          <p:nvPr/>
        </p:nvSpPr>
        <p:spPr>
          <a:xfrm>
            <a:off x="58420" y="89535"/>
            <a:ext cx="4983480" cy="420370"/>
          </a:xfrm>
          <a:prstGeom prst="rect">
            <a:avLst/>
          </a:prstGeom>
          <a:noFill/>
        </p:spPr>
        <p:txBody>
          <a:bodyPr wrap="none" lIns="360000" tIns="0" rIns="0" bIns="0" anchor="b" anchorCtr="0">
            <a:noAutofit/>
          </a:bodyPr>
          <a:lstStyle/>
          <a:p>
            <a:r>
              <a:rPr lang="en-US" altLang="zh-CN" sz="2400" b="1" dirty="0">
                <a:solidFill>
                  <a:schemeClr val="accent2"/>
                </a:solidFill>
                <a:latin typeface="微软雅黑" pitchFamily="34" charset="-122"/>
                <a:ea typeface="微软雅黑" pitchFamily="34" charset="-122"/>
              </a:rPr>
              <a:t>How to help students to get good learning experience</a:t>
            </a:r>
            <a:endParaRPr lang="en-US" altLang="zh-CN" sz="2400" b="1" dirty="0">
              <a:solidFill>
                <a:schemeClr val="accent2"/>
              </a:solidFill>
              <a:latin typeface="微软雅黑" pitchFamily="34" charset="-122"/>
              <a:ea typeface="微软雅黑" pitchFamily="34" charset="-122"/>
            </a:endParaRPr>
          </a:p>
        </p:txBody>
      </p:sp>
      <p:pic>
        <p:nvPicPr>
          <p:cNvPr id="24" name="图片 23"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
        <p:nvSpPr>
          <p:cNvPr id="3" name="文本框 2"/>
          <p:cNvSpPr txBox="1"/>
          <p:nvPr/>
        </p:nvSpPr>
        <p:spPr>
          <a:xfrm>
            <a:off x="309880" y="1142365"/>
            <a:ext cx="5581015" cy="1753235"/>
          </a:xfrm>
          <a:prstGeom prst="rect">
            <a:avLst/>
          </a:prstGeom>
          <a:noFill/>
        </p:spPr>
        <p:txBody>
          <a:bodyPr wrap="square" rtlCol="0">
            <a:spAutoFit/>
          </a:bodyPr>
          <a:p>
            <a:pPr marL="285750" indent="-285750">
              <a:buFont typeface="Arial" charset="0"/>
              <a:buChar char="•"/>
            </a:pPr>
            <a:r>
              <a:rPr lang="zh-CN" altLang="en-US"/>
              <a:t>Pla</a:t>
            </a:r>
            <a:r>
              <a:rPr lang="en-US" altLang="zh-CN"/>
              <a:t>nt</a:t>
            </a:r>
            <a:r>
              <a:rPr lang="zh-CN" altLang="en-US"/>
              <a:t>ing the learning process into the game </a:t>
            </a:r>
            <a:r>
              <a:rPr lang="en-US" altLang="zh-CN"/>
              <a:t>process</a:t>
            </a:r>
            <a:endParaRPr lang="en-US" altLang="zh-CN"/>
          </a:p>
          <a:p>
            <a:pPr marL="285750" indent="-285750">
              <a:buFont typeface="Arial" charset="0"/>
              <a:buChar char="•"/>
            </a:pPr>
            <a:endParaRPr lang="zh-CN" altLang="en-US"/>
          </a:p>
          <a:p>
            <a:pPr marL="285750" indent="-285750">
              <a:buFont typeface="Arial" charset="0"/>
              <a:buChar char="•"/>
            </a:pPr>
            <a:r>
              <a:t>Students' behavior based on their own cognitive representation will receive </a:t>
            </a:r>
            <a:r>
              <a:rPr lang="en-US"/>
              <a:t>rapid</a:t>
            </a:r>
            <a:r>
              <a:t> feedback</a:t>
            </a:r>
          </a:p>
          <a:p>
            <a:pPr marL="285750" indent="-285750">
              <a:buFont typeface="Arial" charset="0"/>
              <a:buChar char="•"/>
            </a:pPr>
          </a:p>
          <a:p>
            <a:pPr marL="285750" indent="-285750">
              <a:buFont typeface="Arial" charset="0"/>
              <a:buChar char="•"/>
            </a:pPr>
            <a:r>
              <a:t>Interactive, immersive learning experience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44"/>
          <p:cNvSpPr txBox="1"/>
          <p:nvPr/>
        </p:nvSpPr>
        <p:spPr>
          <a:xfrm>
            <a:off x="58420" y="89535"/>
            <a:ext cx="4983480" cy="420370"/>
          </a:xfrm>
          <a:prstGeom prst="rect">
            <a:avLst/>
          </a:prstGeom>
          <a:noFill/>
        </p:spPr>
        <p:txBody>
          <a:bodyPr wrap="none" lIns="360000" tIns="0" rIns="0" bIns="0" anchor="b" anchorCtr="0">
            <a:noAutofit/>
          </a:bodyPr>
          <a:lstStyle/>
          <a:p>
            <a:r>
              <a:rPr lang="en-US" altLang="zh-CN" sz="2400" b="1" dirty="0">
                <a:solidFill>
                  <a:schemeClr val="accent2"/>
                </a:solidFill>
                <a:latin typeface="微软雅黑" pitchFamily="34" charset="-122"/>
                <a:ea typeface="微软雅黑" pitchFamily="34" charset="-122"/>
              </a:rPr>
              <a:t>What type of data do we care about and where to get</a:t>
            </a:r>
            <a:endParaRPr lang="en-US" altLang="zh-CN" sz="2400" b="1" dirty="0">
              <a:solidFill>
                <a:schemeClr val="accent2"/>
              </a:solidFill>
              <a:latin typeface="微软雅黑" pitchFamily="34" charset="-122"/>
              <a:ea typeface="微软雅黑" pitchFamily="34" charset="-122"/>
            </a:endParaRPr>
          </a:p>
        </p:txBody>
      </p:sp>
      <p:pic>
        <p:nvPicPr>
          <p:cNvPr id="24" name="图片 23"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
        <p:nvSpPr>
          <p:cNvPr id="3" name="文本框 2"/>
          <p:cNvSpPr txBox="1"/>
          <p:nvPr/>
        </p:nvSpPr>
        <p:spPr>
          <a:xfrm>
            <a:off x="309880" y="1142365"/>
            <a:ext cx="7379335" cy="2491740"/>
          </a:xfrm>
          <a:prstGeom prst="rect">
            <a:avLst/>
          </a:prstGeom>
          <a:noFill/>
        </p:spPr>
        <p:txBody>
          <a:bodyPr wrap="square" rtlCol="0">
            <a:spAutoFit/>
          </a:bodyPr>
          <a:p>
            <a:pPr marL="285750" indent="-285750">
              <a:buFont typeface="Arial" charset="0"/>
              <a:buChar char="•"/>
            </a:pPr>
            <a:r>
              <a:rPr lang="en-US" sz="1200"/>
              <a:t>Students' knowledge mastered degree ——&gt; Gaming process data ——&gt; through buttons</a:t>
            </a:r>
            <a:r>
              <a:rPr lang="zh-CN" altLang="en-US" sz="1200"/>
              <a:t>、</a:t>
            </a:r>
            <a:r>
              <a:rPr lang="en-US" altLang="zh-CN" sz="1200"/>
              <a:t>choice</a:t>
            </a:r>
            <a:r>
              <a:rPr lang="zh-CN" altLang="en-US" sz="1200"/>
              <a:t>、</a:t>
            </a:r>
            <a:r>
              <a:rPr lang="en-US" altLang="zh-CN" sz="1200"/>
              <a:t>click order</a:t>
            </a:r>
            <a:endParaRPr lang="en-US" altLang="zh-CN" sz="1200"/>
          </a:p>
          <a:p>
            <a:pPr marL="285750" indent="-285750">
              <a:buFont typeface="Arial" charset="0"/>
              <a:buChar char="•"/>
            </a:pPr>
            <a:r>
              <a:rPr lang="en-US" sz="1200">
                <a:sym typeface="+mn-ea"/>
              </a:rPr>
              <a:t>Self-protection skills ——&gt; Gaming process data ——&gt; through buttons</a:t>
            </a:r>
            <a:r>
              <a:rPr lang="zh-CN" altLang="en-US" sz="1200">
                <a:sym typeface="+mn-ea"/>
              </a:rPr>
              <a:t>、</a:t>
            </a:r>
            <a:r>
              <a:rPr lang="en-US" altLang="zh-CN" sz="1200">
                <a:sym typeface="+mn-ea"/>
              </a:rPr>
              <a:t>choice</a:t>
            </a:r>
            <a:r>
              <a:rPr lang="zh-CN" altLang="en-US" sz="1200">
                <a:sym typeface="+mn-ea"/>
              </a:rPr>
              <a:t>、</a:t>
            </a:r>
            <a:r>
              <a:rPr lang="en-US" altLang="zh-CN" sz="1200">
                <a:sym typeface="+mn-ea"/>
              </a:rPr>
              <a:t>click order</a:t>
            </a:r>
            <a:endParaRPr lang="en-US" altLang="zh-CN" sz="1200"/>
          </a:p>
          <a:p>
            <a:pPr marL="285750" indent="-285750">
              <a:buFont typeface="Arial" charset="0"/>
              <a:buChar char="•"/>
            </a:pPr>
            <a:endParaRPr lang="en-US" altLang="zh-CN" sz="1200"/>
          </a:p>
          <a:p>
            <a:pPr marL="285750" indent="-285750">
              <a:buFont typeface="Arial" charset="0"/>
              <a:buChar char="•"/>
            </a:pPr>
            <a:r>
              <a:rPr lang="en-US" altLang="zh-CN" sz="1200"/>
              <a:t>Problem-solving thoughts ——&gt; Behavioral order data ——&gt; button click order</a:t>
            </a:r>
            <a:endParaRPr lang="en-US" altLang="zh-CN" sz="1200"/>
          </a:p>
          <a:p>
            <a:pPr marL="285750" indent="-285750">
              <a:buFont typeface="Arial" charset="0"/>
              <a:buChar char="•"/>
            </a:pPr>
            <a:r>
              <a:rPr lang="en-US" altLang="zh-CN" sz="1200"/>
              <a:t>Time of students' learning knowledge  </a:t>
            </a:r>
            <a:r>
              <a:rPr lang="en-US" altLang="zh-CN" sz="1200">
                <a:sym typeface="+mn-ea"/>
              </a:rPr>
              <a:t> ——&gt; Page residence time data ——&gt; time between button click</a:t>
            </a:r>
            <a:endParaRPr lang="en-US" altLang="zh-CN" sz="1200">
              <a:sym typeface="+mn-ea"/>
            </a:endParaRPr>
          </a:p>
          <a:p>
            <a:pPr marL="285750" indent="-285750">
              <a:buFont typeface="Arial" charset="0"/>
              <a:buChar char="•"/>
            </a:pPr>
            <a:endParaRPr lang="en-US" altLang="zh-CN" sz="1200"/>
          </a:p>
          <a:p>
            <a:pPr marL="285750" indent="-285750">
              <a:buFont typeface="Arial" charset="0"/>
              <a:buChar char="•"/>
            </a:pPr>
            <a:r>
              <a:rPr lang="en-US" altLang="zh-CN" sz="1200"/>
              <a:t>Students' related safety awareness</a:t>
            </a:r>
            <a:r>
              <a:rPr lang="en-US" altLang="zh-CN" sz="1200">
                <a:sym typeface="+mn-ea"/>
              </a:rPr>
              <a:t>   ——&gt; </a:t>
            </a:r>
            <a:r>
              <a:rPr lang="en-US" sz="1200">
                <a:sym typeface="+mn-ea"/>
              </a:rPr>
              <a:t>Students' knowledge mastered degree and Self-protection skills before and after the game &amp; The extent to which students invest in games and learning process  ——&gt; </a:t>
            </a:r>
            <a:r>
              <a:rPr lang="en-US" altLang="zh-CN" sz="1200">
                <a:sym typeface="+mn-ea"/>
              </a:rPr>
              <a:t>Gaming process data</a:t>
            </a:r>
            <a:r>
              <a:rPr lang="zh-CN" altLang="en-US" sz="1200">
                <a:sym typeface="+mn-ea"/>
              </a:rPr>
              <a:t>、</a:t>
            </a:r>
            <a:r>
              <a:rPr lang="en-US" altLang="zh-CN" sz="1200">
                <a:sym typeface="+mn-ea"/>
              </a:rPr>
              <a:t>comparison data of twice-game time data  ——&gt; </a:t>
            </a:r>
            <a:r>
              <a:rPr lang="en-US" sz="1200">
                <a:sym typeface="+mn-ea"/>
              </a:rPr>
              <a:t>through buttons</a:t>
            </a:r>
            <a:r>
              <a:rPr lang="zh-CN" altLang="en-US" sz="1200">
                <a:sym typeface="+mn-ea"/>
              </a:rPr>
              <a:t>、</a:t>
            </a:r>
            <a:r>
              <a:rPr lang="en-US" altLang="zh-CN" sz="1200">
                <a:sym typeface="+mn-ea"/>
              </a:rPr>
              <a:t>choice</a:t>
            </a:r>
            <a:r>
              <a:rPr lang="zh-CN" altLang="en-US" sz="1200">
                <a:sym typeface="+mn-ea"/>
              </a:rPr>
              <a:t>、</a:t>
            </a:r>
            <a:r>
              <a:rPr lang="en-US" altLang="zh-CN" sz="1200">
                <a:sym typeface="+mn-ea"/>
              </a:rPr>
              <a:t>click order</a:t>
            </a:r>
            <a:r>
              <a:rPr lang="zh-CN" altLang="en-US" sz="1200">
                <a:sym typeface="+mn-ea"/>
              </a:rPr>
              <a:t>、</a:t>
            </a:r>
            <a:r>
              <a:rPr lang="en-US" altLang="zh-CN" sz="1200">
                <a:sym typeface="+mn-ea"/>
              </a:rPr>
              <a:t>game results</a:t>
            </a:r>
            <a:endParaRPr lang="en-US" altLang="zh-CN" sz="1200">
              <a:sym typeface="+mn-ea"/>
            </a:endParaRPr>
          </a:p>
          <a:p>
            <a:pPr marL="285750" indent="-285750">
              <a:buFont typeface="Arial" charset="0"/>
              <a:buChar char="•"/>
            </a:pPr>
            <a:endParaRPr lang="en-US" altLang="zh-CN" sz="1200">
              <a:sym typeface="+mn-ea"/>
            </a:endParaRPr>
          </a:p>
          <a:p>
            <a:pPr marL="285750" indent="-285750">
              <a:buFont typeface="Arial" charset="0"/>
              <a:buChar char="•"/>
            </a:pPr>
            <a:r>
              <a:rPr lang="en-US" altLang="zh-CN" sz="1200">
                <a:sym typeface="+mn-ea"/>
              </a:rPr>
              <a:t>... ...</a:t>
            </a:r>
            <a:endParaRPr lang="en-US" altLang="zh-CN" sz="1200">
              <a:sym typeface="+mn-ea"/>
            </a:endParaRPr>
          </a:p>
          <a:p>
            <a:pPr marL="285750" indent="-285750">
              <a:buFont typeface="Arial" charset="0"/>
              <a:buChar char="•"/>
            </a:pPr>
            <a:endParaRPr lang="en-US" altLang="zh-CN" sz="12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706327" y="833971"/>
            <a:ext cx="3372534" cy="3372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28052" y="522468"/>
            <a:ext cx="3929085" cy="3929085"/>
          </a:xfrm>
          <a:prstGeom prst="ellipse">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65114" y="642916"/>
            <a:ext cx="3675730" cy="3675729"/>
          </a:xfrm>
          <a:prstGeom prst="ellipse">
            <a:avLst/>
          </a:prstGeom>
          <a:noFill/>
          <a:ln w="22225">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03450" y="397867"/>
            <a:ext cx="4174132" cy="4174132"/>
          </a:xfrm>
          <a:prstGeom prst="ellipse">
            <a:avLst/>
          </a:prstGeom>
          <a:noFill/>
          <a:ln w="22225">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195464" y="1694834"/>
            <a:ext cx="2394442" cy="1753235"/>
          </a:xfrm>
          <a:prstGeom prst="rect">
            <a:avLst/>
          </a:prstGeom>
          <a:noFill/>
        </p:spPr>
        <p:txBody>
          <a:bodyPr wrap="square" rtlCol="0">
            <a:spAutoFit/>
          </a:bodyPr>
          <a:lstStyle/>
          <a:p>
            <a:pPr algn="ctr"/>
            <a:r>
              <a:rPr lang="en-US" altLang="zh-CN" sz="4000" b="1" dirty="0">
                <a:solidFill>
                  <a:schemeClr val="bg1"/>
                </a:solidFill>
                <a:latin typeface="微软雅黑" pitchFamily="34" charset="-122"/>
                <a:ea typeface="微软雅黑" pitchFamily="34" charset="-122"/>
              </a:rPr>
              <a:t>Thank</a:t>
            </a:r>
            <a:r>
              <a:rPr lang="en-US" altLang="zh-CN" sz="5400" b="1" dirty="0">
                <a:solidFill>
                  <a:schemeClr val="bg1"/>
                </a:solidFill>
                <a:latin typeface="微软雅黑" pitchFamily="34" charset="-122"/>
                <a:ea typeface="微软雅黑" pitchFamily="34" charset="-122"/>
              </a:rPr>
              <a:t> Q</a:t>
            </a:r>
            <a:endParaRPr lang="en-US" altLang="zh-CN" sz="5400" b="1" dirty="0">
              <a:solidFill>
                <a:schemeClr val="bg1"/>
              </a:solidFill>
              <a:latin typeface="微软雅黑" pitchFamily="34" charset="-122"/>
              <a:ea typeface="微软雅黑" pitchFamily="34" charset="-122"/>
            </a:endParaRPr>
          </a:p>
        </p:txBody>
      </p:sp>
      <p:sp>
        <p:nvSpPr>
          <p:cNvPr id="11" name="椭圆 10"/>
          <p:cNvSpPr/>
          <p:nvPr/>
        </p:nvSpPr>
        <p:spPr>
          <a:xfrm>
            <a:off x="4087537" y="4143113"/>
            <a:ext cx="709316" cy="709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pitchFamily="34" charset="-122"/>
                <a:ea typeface="微软雅黑" pitchFamily="34" charset="-122"/>
              </a:rPr>
              <a:t>过</a:t>
            </a:r>
            <a:endParaRPr lang="zh-CN" altLang="en-US" sz="3200" b="1" dirty="0">
              <a:latin typeface="微软雅黑" pitchFamily="34" charset="-122"/>
              <a:ea typeface="微软雅黑" pitchFamily="34" charset="-122"/>
            </a:endParaRPr>
          </a:p>
        </p:txBody>
      </p:sp>
      <p:pic>
        <p:nvPicPr>
          <p:cNvPr id="37" name="图片 36" descr="33af44c9fe23df8286f99d06e678fd1b"/>
          <p:cNvPicPr>
            <a:picLocks noChangeAspect="1"/>
          </p:cNvPicPr>
          <p:nvPr/>
        </p:nvPicPr>
        <p:blipFill>
          <a:blip r:embed="rId1"/>
          <a:stretch>
            <a:fillRect/>
          </a:stretch>
        </p:blipFill>
        <p:spPr>
          <a:xfrm rot="14011773">
            <a:off x="7241597" y="-385775"/>
            <a:ext cx="3148958" cy="3025045"/>
          </a:xfrm>
          <a:prstGeom prst="rect">
            <a:avLst/>
          </a:prstGeom>
        </p:spPr>
      </p:pic>
      <p:pic>
        <p:nvPicPr>
          <p:cNvPr id="38" name="图片 37" descr="33af44c9fe23df8286f99d06e678fd1b"/>
          <p:cNvPicPr>
            <a:picLocks noChangeAspect="1"/>
          </p:cNvPicPr>
          <p:nvPr/>
        </p:nvPicPr>
        <p:blipFill>
          <a:blip r:embed="rId1"/>
          <a:stretch>
            <a:fillRect/>
          </a:stretch>
        </p:blipFill>
        <p:spPr>
          <a:xfrm rot="3046168">
            <a:off x="-972041" y="3005485"/>
            <a:ext cx="3148958" cy="3025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par>
                                <p:cTn id="10" presetID="10" presetClass="entr" presetSubtype="0"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45"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500"/>
                                        <p:tgtEl>
                                          <p:spTgt spid="8"/>
                                        </p:tgtEl>
                                      </p:cBhvr>
                                    </p:animEffect>
                                    <p:anim calcmode="lin" valueType="num">
                                      <p:cBhvr>
                                        <p:cTn id="18" dur="1500" fill="hold"/>
                                        <p:tgtEl>
                                          <p:spTgt spid="8"/>
                                        </p:tgtEl>
                                        <p:attrNameLst>
                                          <p:attrName>ppt_w</p:attrName>
                                        </p:attrNameLst>
                                      </p:cBhvr>
                                      <p:tavLst>
                                        <p:tav tm="0" fmla="#ppt_w*sin(2.5*pi*$)">
                                          <p:val>
                                            <p:fltVal val="0"/>
                                          </p:val>
                                        </p:tav>
                                        <p:tav tm="100000">
                                          <p:val>
                                            <p:fltVal val="1"/>
                                          </p:val>
                                        </p:tav>
                                      </p:tavLst>
                                    </p:anim>
                                    <p:anim calcmode="lin" valueType="num">
                                      <p:cBhvr>
                                        <p:cTn id="19" dur="1500" fill="hold"/>
                                        <p:tgtEl>
                                          <p:spTgt spid="8"/>
                                        </p:tgtEl>
                                        <p:attrNameLst>
                                          <p:attrName>ppt_h</p:attrName>
                                        </p:attrNameLst>
                                      </p:cBhvr>
                                      <p:tavLst>
                                        <p:tav tm="0">
                                          <p:val>
                                            <p:strVal val="#ppt_h"/>
                                          </p:val>
                                        </p:tav>
                                        <p:tav tm="100000">
                                          <p:val>
                                            <p:strVal val="#ppt_h"/>
                                          </p:val>
                                        </p:tav>
                                      </p:tavLst>
                                    </p:anim>
                                  </p:childTnLst>
                                </p:cTn>
                              </p:par>
                              <p:par>
                                <p:cTn id="20" presetID="25" presetClass="entr" presetSubtype="0" fill="hold" grpId="0" nodeType="withEffect">
                                  <p:stCondLst>
                                    <p:cond delay="1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5" dur="1000" fill="hold"/>
                                        <p:tgtEl>
                                          <p:spTgt spid="6"/>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6"/>
                                        </p:tgtEl>
                                      </p:cBhvr>
                                    </p:animEffect>
                                  </p:childTnLst>
                                </p:cTn>
                              </p:par>
                            </p:childTnLst>
                          </p:cTn>
                        </p:par>
                        <p:par>
                          <p:cTn id="30" fill="hold">
                            <p:stCondLst>
                              <p:cond delay="2000"/>
                            </p:stCondLst>
                            <p:childTnLst>
                              <p:par>
                                <p:cTn id="31" presetID="38" presetClass="entr" presetSubtype="0" accel="50000" fill="hold" grpId="0" nodeType="afterEffect">
                                  <p:stCondLst>
                                    <p:cond delay="0"/>
                                  </p:stCondLst>
                                  <p:iterate type="lt">
                                    <p:tmPct val="30000"/>
                                  </p:iterate>
                                  <p:childTnLst>
                                    <p:set>
                                      <p:cBhvr>
                                        <p:cTn id="32" dur="1" fill="hold">
                                          <p:stCondLst>
                                            <p:cond delay="0"/>
                                          </p:stCondLst>
                                        </p:cTn>
                                        <p:tgtEl>
                                          <p:spTgt spid="14"/>
                                        </p:tgtEl>
                                        <p:attrNameLst>
                                          <p:attrName>style.visibility</p:attrName>
                                        </p:attrNameLst>
                                      </p:cBhvr>
                                      <p:to>
                                        <p:strVal val="visible"/>
                                      </p:to>
                                    </p:set>
                                    <p:set>
                                      <p:cBhvr>
                                        <p:cTn id="33" dur="455" fill="hold">
                                          <p:stCondLst>
                                            <p:cond delay="0"/>
                                          </p:stCondLst>
                                        </p:cTn>
                                        <p:tgtEl>
                                          <p:spTgt spid="14"/>
                                        </p:tgtEl>
                                        <p:attrNameLst>
                                          <p:attrName>style.rotation</p:attrName>
                                        </p:attrNameLst>
                                      </p:cBhvr>
                                      <p:to>
                                        <p:strVal val="-45.0"/>
                                      </p:to>
                                    </p:set>
                                    <p:anim calcmode="lin" valueType="num">
                                      <p:cBhvr>
                                        <p:cTn id="34"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35"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36"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37"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childTnLst>
                          </p:cTn>
                        </p:par>
                        <p:par>
                          <p:cTn id="38" fill="hold">
                            <p:stCondLst>
                              <p:cond delay="505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5550"/>
                            </p:stCondLst>
                            <p:childTnLst>
                              <p:par>
                                <p:cTn id="43" presetID="1" presetClass="path" presetSubtype="0" accel="50000" decel="50000" fill="hold" grpId="1" nodeType="afterEffect">
                                  <p:stCondLst>
                                    <p:cond delay="0"/>
                                  </p:stCondLst>
                                  <p:childTnLst>
                                    <p:animMotion origin="layout" path="M -1.11111E-6 -2.71605E-6 C 0.11823 -2.71605E-6 0.21476 -0.17284 0.21476 -0.38642 C 0.21476 -0.60031 0.11823 -0.77284 -1.11111E-6 -0.77284 C -0.11823 -0.77284 -0.21441 -0.60031 -0.21441 -0.38642 C -0.21441 -0.17284 -0.11823 -2.71605E-6 -1.11111E-6 -2.71605E-6 Z " pathEditMode="relative" rAng="0" ptsTypes="AAAAA">
                                      <p:cBhvr>
                                        <p:cTn id="44" dur="2000" fill="hold"/>
                                        <p:tgtEl>
                                          <p:spTgt spid="11"/>
                                        </p:tgtEl>
                                        <p:attrNameLst>
                                          <p:attrName>ppt_x</p:attrName>
                                          <p:attrName>ppt_y</p:attrName>
                                        </p:attrNameLst>
                                      </p:cBhvr>
                                      <p:rCtr x="17" y="-386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1" grpId="0" animBg="1"/>
      <p:bldP spid="11" grpId="1" animBg="1"/>
    </p:bldLst>
  </p:timing>
</p:sld>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全屏显示(16:9)</PresentationFormat>
  <Paragraphs>62</Paragraphs>
  <Slides>0</Slides>
  <Notes>26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8" baseType="lpstr">
      <vt:lpstr>Arial</vt:lpstr>
      <vt:lpstr>SimSun</vt:lpstr>
      <vt:lpstr>Wingdings</vt:lpstr>
      <vt:lpstr>方正正大黑简体</vt:lpstr>
      <vt:lpstr>微软雅黑</vt:lpstr>
      <vt:lpstr>Calibri</vt:lpstr>
      <vt:lpstr>等线</vt:lpstr>
      <vt:lpstr>Office Theme</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简约严谨学术报告论文答辩毕业论文PPT</dc:title>
  <dc:creator>Administrator</dc:creator>
  <cp:lastModifiedBy>尹君慧的 iPhone</cp:lastModifiedBy>
  <cp:revision>92</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3081-10.2.0</vt:lpwstr>
  </property>
</Properties>
</file>