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7" r:id="rId5"/>
    <p:sldId id="281" r:id="rId6"/>
    <p:sldId id="286" r:id="rId7"/>
    <p:sldId id="308" r:id="rId8"/>
    <p:sldId id="311" r:id="rId9"/>
    <p:sldId id="312" r:id="rId10"/>
    <p:sldId id="317" r:id="rId11"/>
    <p:sldId id="313" r:id="rId12"/>
    <p:sldId id="314" r:id="rId13"/>
    <p:sldId id="321" r:id="rId14"/>
    <p:sldId id="322" r:id="rId15"/>
    <p:sldId id="315" r:id="rId16"/>
    <p:sldId id="318" r:id="rId17"/>
    <p:sldId id="319" r:id="rId18"/>
    <p:sldId id="320" r:id="rId19"/>
    <p:sldId id="316" r:id="rId20"/>
    <p:sldId id="309" r:id="rId21"/>
    <p:sldId id="324" r:id="rId22"/>
    <p:sldId id="32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34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64" y="84"/>
      </p:cViewPr>
      <p:guideLst>
        <p:guide orient="horz" pos="2092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05230" y="1714500"/>
            <a:ext cx="4853305" cy="20656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58535" y="1713865"/>
            <a:ext cx="4884420" cy="2065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10310" y="2362200"/>
            <a:ext cx="5090795" cy="7683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400" dirty="0">
                <a:latin typeface="Broadway" panose="04040905080B02020502" charset="0"/>
                <a:ea typeface="微软雅黑" panose="020B0503020204020204" pitchFamily="34" charset="-122"/>
                <a:cs typeface="Broadway" panose="04040905080B02020502" charset="0"/>
              </a:rPr>
              <a:t>The analysis of </a:t>
            </a:r>
            <a:endParaRPr lang="en-US" altLang="zh-CN" sz="4400" dirty="0">
              <a:latin typeface="Broadway" panose="04040905080B02020502" charset="0"/>
              <a:ea typeface="微软雅黑" panose="020B0503020204020204" pitchFamily="34" charset="-122"/>
              <a:cs typeface="Broadway" panose="04040905080B0202050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62345" y="2023745"/>
            <a:ext cx="5090795" cy="15684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charset="0"/>
                <a:ea typeface="微软雅黑" panose="020B0503020204020204" pitchFamily="34" charset="-122"/>
                <a:cs typeface="Broadway" panose="04040905080B02020502" charset="0"/>
              </a:rPr>
              <a:t>Netease Cloud Classroom</a:t>
            </a:r>
            <a:endParaRPr lang="en-US" altLang="zh-CN" sz="4800" dirty="0">
              <a:solidFill>
                <a:schemeClr val="bg1"/>
              </a:solidFill>
              <a:latin typeface="Broadway" panose="04040905080B02020502" charset="0"/>
              <a:ea typeface="微软雅黑" panose="020B0503020204020204" pitchFamily="34" charset="-122"/>
              <a:cs typeface="Broadway" panose="04040905080B0202050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26945" y="4062095"/>
            <a:ext cx="8319135" cy="1383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Group: The powerpuff girls</a:t>
            </a:r>
            <a:endParaRPr lang="en-US" altLang="zh-CN" sz="28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Member:Zhang Qinna,Yin Junhui,Shen Wangqi,</a:t>
            </a:r>
            <a:endParaRPr lang="en-US" altLang="zh-CN" sz="28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Zhou Chengmao,Liao Baige</a:t>
            </a:r>
            <a:endParaRPr lang="en-US" altLang="zh-CN" sz="28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bldLvl="0" animBg="1"/>
      <p:bldP spid="5" grpId="0" bldLvl="0" animBg="1"/>
      <p:bldP spid="21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5525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elements——How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learn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3b292df5e0fe99259a082e9535a85edf8cb171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940435"/>
            <a:ext cx="7433310" cy="5745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47480" y="2554605"/>
            <a:ext cx="1760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Note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687695" y="2996565"/>
            <a:ext cx="2993390" cy="160591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6" grpId="1" animBg="1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elements——How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learn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21a4462309f79052527100fb0df3d7ca7acbd58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819150"/>
            <a:ext cx="7691755" cy="5791835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5873750" y="1584960"/>
            <a:ext cx="2781935" cy="254889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72805" y="3496945"/>
            <a:ext cx="38004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Progress Management and Learning Supervision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8" grpId="0"/>
      <p:bldP spid="16" grpId="1" animBg="1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elements——How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learn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38dbb6fd5266d016636bd9ed962bd40734fa35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792480"/>
            <a:ext cx="7499985" cy="57981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09330" y="2552065"/>
            <a:ext cx="3559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Questions and answers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83945" y="3133090"/>
            <a:ext cx="5140960" cy="163385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6" grpId="1" animBg="1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elements——The process of learning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178560"/>
            <a:ext cx="10645140" cy="4677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elements——The process of learning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906780"/>
            <a:ext cx="1022985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elements——The process of learning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838200"/>
            <a:ext cx="10277475" cy="518160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279265" y="2981960"/>
            <a:ext cx="2070100" cy="123507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elements——The process of learning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ac4bd11373f0820227f7d5fa4afbfbedaa641b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964565"/>
            <a:ext cx="6430645" cy="54527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57820" y="2962910"/>
            <a:ext cx="39293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skill atlas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elements——From who to learn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timg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1916430"/>
            <a:ext cx="3280410" cy="2192020"/>
          </a:xfrm>
          <a:prstGeom prst="rect">
            <a:avLst/>
          </a:prstGeom>
        </p:spPr>
      </p:pic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015" y="1916430"/>
            <a:ext cx="3399155" cy="2192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5480" y="4378325"/>
            <a:ext cx="3548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instructors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14265" y="4378325"/>
            <a:ext cx="3045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learners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 descr="timg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520" y="1916430"/>
            <a:ext cx="3409315" cy="21920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86520" y="4378325"/>
            <a:ext cx="2501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Ourselves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2" grpId="0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Hakuu" panose="02000609000000000000" charset="-128"/>
              </a:rPr>
              <a:t>0</a:t>
            </a:r>
            <a:r>
              <a:rPr lang="en-US" sz="8800" dirty="0" smtClean="0">
                <a:latin typeface="Hakuu" panose="02000609000000000000" charset="-128"/>
              </a:rPr>
              <a:t>3</a:t>
            </a:r>
            <a:endParaRPr lang="en-US" sz="8800" dirty="0">
              <a:latin typeface="Hakuu" panose="02000609000000000000" charset="-128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39640" y="2633980"/>
            <a:ext cx="5004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b="1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summary</a:t>
            </a:r>
            <a:endParaRPr lang="en-US" altLang="zh-CN" sz="5400" b="1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summary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 descr="e-learning platfor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792480"/>
            <a:ext cx="8682990" cy="5273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72874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534795" y="3465830"/>
            <a:ext cx="3636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826760" y="1615440"/>
            <a:ext cx="588010" cy="5848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56275" y="1616075"/>
            <a:ext cx="728345" cy="5848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74790" y="1615440"/>
            <a:ext cx="3204000" cy="86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83045" y="1722755"/>
            <a:ext cx="3089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introduction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370965" y="2629535"/>
            <a:ext cx="4043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8505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5400" b="1" dirty="0">
              <a:solidFill>
                <a:srgbClr val="48505B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9300" y="2856865"/>
            <a:ext cx="588010" cy="5848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58815" y="2857500"/>
            <a:ext cx="72834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77330" y="2856865"/>
            <a:ext cx="3204000" cy="86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83045" y="2957195"/>
            <a:ext cx="321754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key elements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32475" y="4083685"/>
            <a:ext cx="588010" cy="5848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761990" y="4084320"/>
            <a:ext cx="72834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80505" y="4083685"/>
            <a:ext cx="3204000" cy="86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83045" y="4191635"/>
            <a:ext cx="26073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summary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05230" y="1714500"/>
            <a:ext cx="4853305" cy="20656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58535" y="1713865"/>
            <a:ext cx="4884420" cy="2065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43635" y="2362200"/>
            <a:ext cx="5090795" cy="7683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400" dirty="0">
                <a:latin typeface="Broadway" panose="04040905080B02020502" charset="0"/>
                <a:ea typeface="微软雅黑" panose="020B0503020204020204" pitchFamily="34" charset="-122"/>
                <a:cs typeface="Broadway" panose="04040905080B02020502" charset="0"/>
              </a:rPr>
              <a:t>Thanks for your</a:t>
            </a:r>
            <a:endParaRPr lang="en-US" altLang="zh-CN" sz="4400" dirty="0">
              <a:latin typeface="Broadway" panose="04040905080B02020502" charset="0"/>
              <a:ea typeface="微软雅黑" panose="020B0503020204020204" pitchFamily="34" charset="-122"/>
              <a:cs typeface="Broadway" panose="04040905080B0202050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62345" y="2023745"/>
            <a:ext cx="5090795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8000" dirty="0">
                <a:solidFill>
                  <a:schemeClr val="bg1"/>
                </a:solidFill>
                <a:latin typeface="Broadway" panose="04040905080B02020502" charset="0"/>
                <a:ea typeface="微软雅黑" panose="020B0503020204020204" pitchFamily="34" charset="-122"/>
                <a:cs typeface="Broadway" panose="04040905080B02020502" charset="0"/>
              </a:rPr>
              <a:t>listening</a:t>
            </a:r>
            <a:endParaRPr lang="en-US" altLang="zh-CN" sz="8000" dirty="0">
              <a:solidFill>
                <a:schemeClr val="bg1"/>
              </a:solidFill>
              <a:latin typeface="Broadway" panose="04040905080B02020502" charset="0"/>
              <a:ea typeface="微软雅黑" panose="020B0503020204020204" pitchFamily="34" charset="-122"/>
              <a:cs typeface="Broadway" panose="04040905080B0202050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26945" y="4062095"/>
            <a:ext cx="8319135" cy="1383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Group: The powerpuff girls</a:t>
            </a:r>
            <a:endParaRPr lang="en-US" altLang="zh-CN" sz="28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Member:Zhang Qinna,Yin Junhui,Shen Wangqi,</a:t>
            </a:r>
            <a:endParaRPr lang="en-US" altLang="zh-CN" sz="28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Zhou Chengmao,Liao Baige</a:t>
            </a:r>
            <a:endParaRPr lang="en-US" altLang="zh-CN" sz="28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4" grpId="0" bldLvl="0" animBg="1"/>
      <p:bldP spid="5" grpId="0" bldLvl="0" animBg="1"/>
      <p:bldP spid="21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Hakuu" panose="02000609000000000000" charset="-128"/>
              </a:rPr>
              <a:t>01</a:t>
            </a:r>
            <a:endParaRPr lang="zh-CN" altLang="en-US" sz="8800" dirty="0">
              <a:latin typeface="Hakuu" panose="02000609000000000000" charset="-128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42535" y="2633980"/>
            <a:ext cx="5995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introduction</a:t>
            </a:r>
            <a:endParaRPr lang="en-US" altLang="zh-CN" sz="4800" b="1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343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introduction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21120" y="1219835"/>
            <a:ext cx="3239770" cy="2592070"/>
            <a:chOff x="10560" y="3359"/>
            <a:chExt cx="5102" cy="4082"/>
          </a:xfrm>
        </p:grpSpPr>
        <p:sp>
          <p:nvSpPr>
            <p:cNvPr id="39" name="矩形 38"/>
            <p:cNvSpPr/>
            <p:nvPr/>
          </p:nvSpPr>
          <p:spPr>
            <a:xfrm>
              <a:off x="10560" y="3359"/>
              <a:ext cx="5102" cy="4082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580" y="3584"/>
              <a:ext cx="5082" cy="363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4800" dirty="0">
                  <a:solidFill>
                    <a:srgbClr val="6363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Netease Cloud Classroom</a:t>
              </a:r>
              <a:endParaRPr lang="en-US" altLang="zh-CN" sz="48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38250" y="1219835"/>
            <a:ext cx="3239770" cy="2592070"/>
            <a:chOff x="2398" y="3135"/>
            <a:chExt cx="5102" cy="4082"/>
          </a:xfrm>
        </p:grpSpPr>
        <p:sp>
          <p:nvSpPr>
            <p:cNvPr id="11" name="矩形 10"/>
            <p:cNvSpPr/>
            <p:nvPr/>
          </p:nvSpPr>
          <p:spPr>
            <a:xfrm>
              <a:off x="2398" y="3135"/>
              <a:ext cx="5102" cy="40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094" y="3397"/>
              <a:ext cx="4366" cy="363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Netease </a:t>
              </a:r>
              <a:endPara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 </a:t>
              </a:r>
              <a:endPara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endPara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50950" y="4163060"/>
            <a:ext cx="3227070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>
              <a:buFont typeface="Wingdings" panose="05000000000000000000" charset="0"/>
              <a:buChar char="l"/>
            </a:pPr>
            <a:r>
              <a:rPr lang="en-US" altLang="zh-CN" sz="36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free</a:t>
            </a:r>
            <a:endParaRPr lang="en-US" altLang="zh-CN" sz="36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71500" indent="-571500">
              <a:buFont typeface="Wingdings" panose="05000000000000000000" charset="0"/>
              <a:buChar char="l"/>
            </a:pPr>
            <a:r>
              <a:rPr lang="en-US" altLang="zh-CN" sz="36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public</a:t>
            </a:r>
            <a:endParaRPr lang="en-US" altLang="zh-CN" sz="36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27470" y="4163060"/>
            <a:ext cx="5038090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>
              <a:buFont typeface="Wingdings" panose="05000000000000000000" charset="0"/>
              <a:buChar char="l"/>
            </a:pPr>
            <a:r>
              <a:rPr lang="en-US" altLang="zh-CN" sz="36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charge</a:t>
            </a:r>
            <a:endParaRPr lang="en-US" altLang="zh-CN" sz="36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71500" indent="-571500">
              <a:buFont typeface="Wingdings" panose="05000000000000000000" charset="0"/>
              <a:buChar char="l"/>
            </a:pPr>
            <a:r>
              <a:rPr lang="en-US" altLang="zh-CN" sz="36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vocational skills</a:t>
            </a:r>
            <a:endParaRPr lang="en-US" altLang="zh-CN" sz="36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9" grpId="1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Hakuu" panose="02000609000000000000" charset="-128"/>
              </a:rPr>
              <a:t>0</a:t>
            </a:r>
            <a:r>
              <a:rPr lang="en-US" sz="8800" dirty="0" smtClean="0">
                <a:latin typeface="Hakuu" panose="02000609000000000000" charset="-128"/>
              </a:rPr>
              <a:t>2</a:t>
            </a:r>
            <a:endParaRPr lang="en-US" sz="8800" dirty="0">
              <a:latin typeface="Hakuu" panose="02000609000000000000" charset="-128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98365" y="2633980"/>
            <a:ext cx="6133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</a:t>
            </a:r>
            <a:endParaRPr lang="en-US" altLang="zh-CN" sz="4800" b="1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6253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elements——Where to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learn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966470"/>
            <a:ext cx="3441700" cy="3441700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285" y="845185"/>
            <a:ext cx="3683635" cy="3683635"/>
          </a:xfrm>
          <a:prstGeom prst="rect">
            <a:avLst/>
          </a:prstGeom>
        </p:spPr>
      </p:pic>
      <p:pic>
        <p:nvPicPr>
          <p:cNvPr id="8" name="图片 7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5" y="965835"/>
            <a:ext cx="2580640" cy="34423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288415" y="4666615"/>
            <a:ext cx="9471025" cy="1753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6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 the subway         On the bus</a:t>
            </a:r>
            <a:endParaRPr lang="en-US" altLang="zh-CN" sz="36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36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 the canteen           In bed</a:t>
            </a:r>
            <a:endParaRPr lang="en-US" altLang="zh-CN" sz="36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3600" dirty="0">
                <a:solidFill>
                  <a:srgbClr val="6363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anywhere you want……</a:t>
            </a:r>
            <a:endParaRPr lang="en-US" altLang="zh-CN" sz="3600" dirty="0">
              <a:solidFill>
                <a:srgbClr val="6363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elements——What to learn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73505" y="1660525"/>
            <a:ext cx="3863975" cy="909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815340" y="3169285"/>
            <a:ext cx="3555365" cy="744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5205413" y="2721292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等线" charset="0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6146800" y="2018030"/>
            <a:ext cx="4817110" cy="7029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5205413" y="3297872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等线" charset="0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5332730" y="3297555"/>
            <a:ext cx="4196080" cy="785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7396480" y="4420870"/>
            <a:ext cx="3265805" cy="785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1663065" y="4788535"/>
            <a:ext cx="3284855" cy="805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2" grpId="1"/>
      <p:bldP spid="10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elements——What to learn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825500"/>
            <a:ext cx="9356090" cy="5617210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1762125" y="4095750"/>
            <a:ext cx="1360805" cy="44894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36675" y="4868545"/>
            <a:ext cx="2212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ED7F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knowledge</a:t>
            </a:r>
            <a:endParaRPr lang="en-US" altLang="zh-CN" sz="2800" b="1" dirty="0">
              <a:solidFill>
                <a:srgbClr val="ED7F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98595" y="2771140"/>
            <a:ext cx="1619250" cy="229933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52595" y="5077460"/>
            <a:ext cx="1111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ED7F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skills</a:t>
            </a:r>
            <a:endParaRPr lang="en-US" altLang="zh-CN" sz="2800" b="1" dirty="0">
              <a:solidFill>
                <a:srgbClr val="ED7F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340475" y="2877820"/>
            <a:ext cx="1619250" cy="84328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451600" y="3897630"/>
            <a:ext cx="172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ED7F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attitude</a:t>
            </a:r>
            <a:endParaRPr lang="en-US" altLang="zh-CN" sz="2800" b="1" dirty="0">
              <a:solidFill>
                <a:srgbClr val="ED7F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712835" y="2877820"/>
            <a:ext cx="1686560" cy="175387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64245" y="4631690"/>
            <a:ext cx="2291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ED7F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experience</a:t>
            </a:r>
            <a:endParaRPr lang="en-US" altLang="zh-CN" sz="2800" b="1" dirty="0">
              <a:solidFill>
                <a:srgbClr val="ED7F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4" grpId="1" animBg="1"/>
      <p:bldP spid="15" grpId="1"/>
      <p:bldP spid="17" grpId="0"/>
      <p:bldP spid="16" grpId="0" animBg="1"/>
      <p:bldP spid="17" grpId="1"/>
      <p:bldP spid="16" grpId="1" animBg="1"/>
      <p:bldP spid="19" grpId="0"/>
      <p:bldP spid="18" grpId="0" animBg="1"/>
      <p:bldP spid="19" grpId="1"/>
      <p:bldP spid="18" grpId="1" animBg="1"/>
      <p:bldP spid="20" grpId="0" animBg="1"/>
      <p:bldP spid="21" grpId="0"/>
      <p:bldP spid="20" grpId="1" animBg="1"/>
      <p:bldP spid="2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83945" y="278130"/>
            <a:ext cx="987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key elements——effect of learning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30070" y="1070610"/>
            <a:ext cx="7660005" cy="1532255"/>
            <a:chOff x="2882" y="1686"/>
            <a:chExt cx="12063" cy="2413"/>
          </a:xfrm>
        </p:grpSpPr>
        <p:sp>
          <p:nvSpPr>
            <p:cNvPr id="11" name="矩形 10"/>
            <p:cNvSpPr/>
            <p:nvPr/>
          </p:nvSpPr>
          <p:spPr>
            <a:xfrm>
              <a:off x="2882" y="1686"/>
              <a:ext cx="12063" cy="24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146" y="1911"/>
              <a:ext cx="11215" cy="18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Improve learners' expectation of effort.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30070" y="2924810"/>
            <a:ext cx="7793355" cy="1532255"/>
            <a:chOff x="2882" y="5005"/>
            <a:chExt cx="12273" cy="2413"/>
          </a:xfrm>
        </p:grpSpPr>
        <p:sp>
          <p:nvSpPr>
            <p:cNvPr id="3" name="矩形 2"/>
            <p:cNvSpPr/>
            <p:nvPr/>
          </p:nvSpPr>
          <p:spPr>
            <a:xfrm>
              <a:off x="2882" y="5005"/>
              <a:ext cx="12063" cy="24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52" y="5566"/>
              <a:ext cx="12103" cy="101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Improve learners' performance 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22450" y="4833620"/>
            <a:ext cx="7667625" cy="1532255"/>
            <a:chOff x="2870" y="7927"/>
            <a:chExt cx="12075" cy="2413"/>
          </a:xfrm>
        </p:grpSpPr>
        <p:sp>
          <p:nvSpPr>
            <p:cNvPr id="14" name="矩形 13"/>
            <p:cNvSpPr/>
            <p:nvPr/>
          </p:nvSpPr>
          <p:spPr>
            <a:xfrm>
              <a:off x="2870" y="7927"/>
              <a:ext cx="12075" cy="24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870" y="8189"/>
              <a:ext cx="11755" cy="18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Promote the understanding</a:t>
              </a: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of knowledge by students.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演示</Application>
  <PresentationFormat>宽屏</PresentationFormat>
  <Paragraphs>118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Broadway</vt:lpstr>
      <vt:lpstr>Hakuu</vt:lpstr>
      <vt:lpstr>Wingdings</vt:lpstr>
      <vt:lpstr>等线</vt:lpstr>
      <vt:lpstr>Times New Roman</vt:lpstr>
      <vt:lpstr>Arial Unicode MS</vt:lpstr>
      <vt:lpstr>Calibri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john</cp:lastModifiedBy>
  <cp:revision>74</cp:revision>
  <dcterms:created xsi:type="dcterms:W3CDTF">2018-03-08T13:14:00Z</dcterms:created>
  <dcterms:modified xsi:type="dcterms:W3CDTF">2019-09-26T11:30:41Z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  <property fmtid="{D5CDD505-2E9C-101B-9397-08002B2CF9AE}" pid="3" name="KSORubyTemplateID">
    <vt:lpwstr>2</vt:lpwstr>
  </property>
</Properties>
</file>