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44" r:id="rId5"/>
    <p:sldId id="272" r:id="rId6"/>
    <p:sldId id="258" r:id="rId7"/>
    <p:sldId id="329" r:id="rId8"/>
    <p:sldId id="408" r:id="rId9"/>
    <p:sldId id="356" r:id="rId10"/>
    <p:sldId id="317" r:id="rId11"/>
    <p:sldId id="357" r:id="rId12"/>
    <p:sldId id="366" r:id="rId13"/>
    <p:sldId id="367" r:id="rId14"/>
    <p:sldId id="358" r:id="rId15"/>
    <p:sldId id="376" r:id="rId16"/>
    <p:sldId id="378" r:id="rId17"/>
    <p:sldId id="362" r:id="rId18"/>
    <p:sldId id="379" r:id="rId19"/>
    <p:sldId id="380" r:id="rId20"/>
    <p:sldId id="381" r:id="rId21"/>
    <p:sldId id="395" r:id="rId22"/>
    <p:sldId id="382" r:id="rId23"/>
    <p:sldId id="363" r:id="rId24"/>
    <p:sldId id="383" r:id="rId25"/>
    <p:sldId id="385" r:id="rId26"/>
    <p:sldId id="386" r:id="rId27"/>
    <p:sldId id="364" r:id="rId28"/>
    <p:sldId id="387" r:id="rId29"/>
    <p:sldId id="388" r:id="rId30"/>
    <p:sldId id="389" r:id="rId31"/>
    <p:sldId id="334" r:id="rId32"/>
    <p:sldId id="365" r:id="rId33"/>
    <p:sldId id="261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佳镐" initials="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FCE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4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3pPr>
            <a:lvl4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96595" y="4126865"/>
            <a:ext cx="10231755" cy="89535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>
                <a:cs typeface="+mn-lt"/>
              </a:rPr>
              <a:t>									</a:t>
            </a:r>
            <a:r>
              <a:rPr lang="zh-CN" altLang="en-US" sz="2000">
                <a:latin typeface="+mj-lt"/>
                <a:cs typeface="+mn-lt"/>
              </a:rPr>
              <a:t>汇报人：王佳镐</a:t>
            </a:r>
            <a:r>
              <a:rPr lang="en-US" altLang="zh-CN" sz="2000">
                <a:cs typeface="+mn-lt"/>
              </a:rPr>
              <a:t>  </a:t>
            </a:r>
            <a:endParaRPr lang="en-US" altLang="zh-CN" sz="2000">
              <a:cs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1800">
                <a:cs typeface="+mn-lt"/>
              </a:rPr>
              <a:t>2021.12.27</a:t>
            </a:r>
            <a:endParaRPr lang="en-US" altLang="zh-CN" sz="1800" dirty="0">
              <a:cs typeface="+mn-lt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41960" y="1614170"/>
            <a:ext cx="10486390" cy="137477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dirty="0"/>
              <a:t>   </a:t>
            </a:r>
            <a:r>
              <a:rPr lang="zh-CN" altLang="en-US" sz="4400" dirty="0"/>
              <a:t>常识获取研究分享</a:t>
            </a:r>
            <a:endParaRPr lang="en-US" sz="4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Benchmark</a:t>
            </a:r>
            <a:r>
              <a:rPr lang="en-US" altLang="zh-CN" dirty="0"/>
              <a:t>——</a:t>
            </a:r>
            <a:r>
              <a:rPr lang="zh-CN" altLang="en-US" dirty="0"/>
              <a:t>ConceptNet 5.5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1"/>
                </p:custDataLst>
              </p:nvPr>
            </p:nvGraphicFramePr>
            <p:xfrm>
              <a:off x="1112520" y="1383030"/>
              <a:ext cx="9627870" cy="247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540"/>
                    <a:gridCol w="7466330"/>
                  </a:tblGrid>
                  <a:tr h="40767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000"/>
                            <a:t>改进方面</a:t>
                          </a:r>
                          <a:endParaRPr lang="zh-CN" altLang="en-US" sz="2000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000"/>
                            <a:t>方法详情</a:t>
                          </a:r>
                          <a:endParaRPr lang="zh-CN" altLang="en-US" sz="2000"/>
                        </a:p>
                      </a:txBody>
                      <a:tcPr anchor="ctr" anchorCtr="0"/>
                    </a:tc>
                  </a:tr>
                  <a:tr h="515620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知识来源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主要</a:t>
                          </a: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Wiktionary</a:t>
                          </a:r>
                          <a:r>
                            <a:rPr lang="en-US" altLang="zh-CN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 </a:t>
                          </a: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其他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游戏、OMCS等</a:t>
                          </a:r>
                          <a:endParaRPr lang="zh-CN" altLang="en-US"/>
                        </a:p>
                      </a:txBody>
                      <a:tcPr anchor="t" anchorCtr="0"/>
                    </a:tc>
                  </a:tr>
                  <a:tr h="516255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关系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新增</a:t>
                          </a: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对称关系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RelatedTo、SimilarTo等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endParaRPr lang="en-US" altLang="zh-CN" sz="1800" dirty="0">
                            <a:uFillTx/>
                            <a:latin typeface="Times New Roman" panose="02020603050405020304" charset="0"/>
                            <a:sym typeface="+mn-ea"/>
                          </a:endParaRPr>
                        </a:p>
                      </a:txBody>
                      <a:tcPr anchor="t" anchorCtr="0"/>
                    </a:tc>
                  </a:tr>
                  <a:tr h="518160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词汇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不再采用词元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driving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drive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，使用</a:t>
                          </a: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FormOf</a:t>
                          </a:r>
                          <a:r>
                            <a:rPr lang="zh-CN" altLang="en-US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关系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driving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, 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FormOf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, 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drive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endParaRPr lang="en-US" altLang="zh-CN" sz="1800" dirty="0">
                            <a:uFillTx/>
                            <a:latin typeface="Times New Roman" panose="02020603050405020304" charset="0"/>
                            <a:sym typeface="+mn-ea"/>
                          </a:endParaRPr>
                        </a:p>
                      </a:txBody>
                      <a:tcPr anchor="t" anchorCtr="0"/>
                    </a:tc>
                  </a:tr>
                  <a:tr h="516255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链接数据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ExternalURL</a:t>
                          </a:r>
                          <a:r>
                            <a:rPr lang="zh-CN" altLang="en-US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关系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链接外部词汇</a:t>
                          </a:r>
                          <a:endParaRPr lang="zh-CN" altLang="en-US" sz="1800" dirty="0">
                            <a:uFillTx/>
                            <a:latin typeface="Times New Roman" panose="02020603050405020304" charset="0"/>
                            <a:sym typeface="+mn-ea"/>
                          </a:endParaRPr>
                        </a:p>
                      </a:txBody>
                      <a:tcPr anchor="t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112520" y="1383030"/>
              <a:ext cx="9627870" cy="247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540"/>
                    <a:gridCol w="7466330"/>
                  </a:tblGrid>
                  <a:tr h="40767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000"/>
                            <a:t>改进方面</a:t>
                          </a:r>
                          <a:endParaRPr lang="zh-CN" altLang="en-US" sz="2000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000"/>
                            <a:t>方法详情</a:t>
                          </a:r>
                          <a:endParaRPr lang="zh-CN" altLang="en-US" sz="2000"/>
                        </a:p>
                      </a:txBody>
                      <a:tcPr anchor="ctr" anchorCtr="0"/>
                    </a:tc>
                  </a:tr>
                  <a:tr h="515620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知识来源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主要</a:t>
                          </a: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Wiktionary</a:t>
                          </a:r>
                          <a:r>
                            <a:rPr lang="en-US" altLang="zh-CN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 </a:t>
                          </a:r>
                          <a:r>
                            <a:rPr lang="en-US" altLang="zh-CN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其他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游戏、OMCS等</a:t>
                          </a:r>
                          <a:endParaRPr lang="zh-CN" altLang="en-US"/>
                        </a:p>
                      </a:txBody>
                      <a:tcPr anchor="t" anchorCtr="0"/>
                    </a:tc>
                  </a:tr>
                  <a:tr h="516255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关系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新增</a:t>
                          </a: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对称关系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(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RelatedTo、SimilarTo等</a:t>
                          </a:r>
                          <a:r>
                            <a:rPr lang="en-US" altLang="zh-CN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)</a:t>
                          </a:r>
                          <a:endParaRPr lang="en-US" altLang="zh-CN" sz="1800" dirty="0">
                            <a:uFillTx/>
                            <a:latin typeface="Times New Roman" panose="02020603050405020304" charset="0"/>
                            <a:sym typeface="+mn-ea"/>
                          </a:endParaRPr>
                        </a:p>
                      </a:txBody>
                      <a:tcPr anchor="t" anchorCtr="0"/>
                    </a:tc>
                  </a:tr>
                  <a:tr h="518160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词汇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t" anchorCtr="0">
                        <a:blipFill>
                          <a:blip r:embed="rId3"/>
                        </a:blipFill>
                      </a:tcPr>
                    </a:tc>
                  </a:tr>
                  <a:tr h="516255"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链接数据</a:t>
                          </a:r>
                          <a:endParaRPr lang="zh-CN" altLang="en-US"/>
                        </a:p>
                      </a:txBody>
                      <a:tcPr anchor="t" anchorCtr="0"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zh-CN" altLang="en-US" sz="1800" b="1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ExternalURL</a:t>
                          </a:r>
                          <a:r>
                            <a:rPr lang="zh-CN" altLang="en-US" sz="1800" b="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关系</a:t>
                          </a:r>
                          <a:r>
                            <a:rPr lang="zh-CN" altLang="en-US" sz="1800" dirty="0">
                              <a:uFillTx/>
                              <a:latin typeface="Times New Roman" panose="02020603050405020304" charset="0"/>
                              <a:sym typeface="+mn-ea"/>
                            </a:rPr>
                            <a:t>链接外部词汇</a:t>
                          </a:r>
                          <a:endParaRPr lang="zh-CN" altLang="en-US" sz="1800" dirty="0">
                            <a:uFillTx/>
                            <a:latin typeface="Times New Roman" panose="02020603050405020304" charset="0"/>
                            <a:sym typeface="+mn-ea"/>
                          </a:endParaRPr>
                        </a:p>
                      </a:txBody>
                      <a:tcPr anchor="t" anchorCtr="0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112520" y="4340225"/>
          <a:ext cx="9627235" cy="147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/>
                <a:gridCol w="748855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词嵌入应用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方法详情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矩阵重构</a:t>
                      </a:r>
                      <a:endParaRPr lang="zh-CN" altLang="en-US" sz="18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ConceptNet-PPMI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：使用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PPMI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构建词嵌入矩阵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  <a:tr h="5416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矩阵调整</a:t>
                      </a:r>
                      <a:endParaRPr lang="zh-CN" altLang="en-US" sz="18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ConceptNet Numberbatch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：使用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Retrofitting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调整预训练词嵌入矩阵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Benchmark</a:t>
            </a:r>
            <a:r>
              <a:rPr lang="en-US" altLang="zh-CN" dirty="0"/>
              <a:t>——</a:t>
            </a:r>
            <a:r>
              <a:rPr lang="zh-CN" altLang="en-US" dirty="0"/>
              <a:t>ConceptNet 5.5</a:t>
            </a:r>
            <a:endParaRPr lang="zh-CN" altLang="en-US" dirty="0"/>
          </a:p>
        </p:txBody>
      </p:sp>
      <p:pic>
        <p:nvPicPr>
          <p:cNvPr id="3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814830"/>
            <a:ext cx="9212580" cy="397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913130"/>
            <a:ext cx="9692640" cy="108648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</a:rPr>
              <a:t>词嵌入性能评估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单词相关性、解决SAT类比、常识故事填空</a:t>
            </a:r>
            <a:endParaRPr lang="zh-CN" altLang="en-US" dirty="0"/>
          </a:p>
        </p:txBody>
      </p:sp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976630" y="5601970"/>
            <a:ext cx="10421620" cy="92392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/>
              <a:t>小结：</a:t>
            </a:r>
            <a:r>
              <a:rPr lang="zh-CN" altLang="en-US" sz="1800" dirty="0"/>
              <a:t>【亮点】</a:t>
            </a:r>
            <a:r>
              <a:rPr lang="zh-CN" altLang="en-US" dirty="0"/>
              <a:t>关系丰富</a:t>
            </a:r>
            <a:r>
              <a:rPr lang="en-US" altLang="zh-CN" dirty="0"/>
              <a:t> &amp; </a:t>
            </a:r>
            <a:r>
              <a:rPr lang="zh-CN" altLang="en-US" dirty="0"/>
              <a:t>多语言特性</a:t>
            </a:r>
            <a:r>
              <a:rPr lang="en-US" altLang="zh-CN" dirty="0"/>
              <a:t> </a:t>
            </a:r>
            <a:endParaRPr lang="en-US" altLang="zh-CN" dirty="0"/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【不足】依赖人工，规模小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设计规则</a:t>
            </a:r>
            <a:r>
              <a:rPr lang="en-US" altLang="zh-CN" dirty="0"/>
              <a:t>——</a:t>
            </a:r>
            <a:r>
              <a:rPr lang="zh-CN" altLang="en-US" dirty="0"/>
              <a:t>Commonsense Knowledge in Wikidata</a:t>
            </a:r>
            <a:endParaRPr lang="zh-CN" altLang="en-US" dirty="0"/>
          </a:p>
        </p:txBody>
      </p:sp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149985" y="2560320"/>
            <a:ext cx="2852420" cy="157226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Motivation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常识库欠完整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uFillTx/>
                <a:latin typeface="Times New Roman" panose="02020603050405020304" charset="0"/>
              </a:rPr>
              <a:t>Wikidata</a:t>
            </a:r>
            <a:r>
              <a:rPr lang="zh-CN" altLang="en-US" dirty="0"/>
              <a:t>潜力大</a:t>
            </a:r>
            <a:endParaRPr lang="zh-CN" altLang="en-US" dirty="0"/>
          </a:p>
        </p:txBody>
      </p:sp>
      <p:sp>
        <p:nvSpPr>
          <p:cNvPr id="5" name="ísļïḑê"/>
          <p:cNvSpPr/>
          <p:nvPr/>
        </p:nvSpPr>
        <p:spPr>
          <a:xfrm>
            <a:off x="1149985" y="4132580"/>
            <a:ext cx="4410075" cy="157289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  <a:sym typeface="+mn-ea"/>
              </a:rPr>
              <a:t>Work &amp; Contribution</a:t>
            </a:r>
            <a:endParaRPr 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Wikidata中提取常识，构建Wikidata-CS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关系对齐，补充ConceptNet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9985" y="1196975"/>
          <a:ext cx="105079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395"/>
                <a:gridCol w="2039620"/>
                <a:gridCol w="5561965"/>
              </a:tblGrid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常识来源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常识类型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评估方式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793115"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知识库(Wikidata)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对比：CSKG常识库</a:t>
                      </a:r>
                      <a:endParaRPr 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内容：规模、新颖度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780415" y="6316980"/>
            <a:ext cx="9349105" cy="279400"/>
          </a:xfrm>
        </p:spPr>
        <p:txBody>
          <a:bodyPr/>
          <a:p>
            <a:r>
              <a:rPr lang="zh-CN" altLang="en-US" sz="1600" dirty="0"/>
              <a:t>Commonsense Knowledge in Wikidata. ISWC. 2020</a:t>
            </a:r>
            <a:r>
              <a:rPr lang="en-US" altLang="zh-CN" sz="1600" dirty="0"/>
              <a:t>. </a:t>
            </a:r>
            <a:r>
              <a:rPr lang="zh-CN" altLang="en-US" sz="1600" dirty="0"/>
              <a:t>https://arxiv.org/abs/2008.08114</a:t>
            </a:r>
            <a:endParaRPr lang="zh-CN" altLang="en-US" sz="1600" dirty="0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90" y="2614930"/>
            <a:ext cx="7028180" cy="3236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09675" y="1245870"/>
          <a:ext cx="8971915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20"/>
                <a:gridCol w="6957695"/>
              </a:tblGrid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提取方法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方法详情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8864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剔除命名实体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常识：抽象的</a:t>
                      </a:r>
                      <a:r>
                        <a:rPr lang="zh-CN" altLang="en-US" sz="1800" b="1" dirty="0">
                          <a:uFillTx/>
                          <a:latin typeface="Times New Roman" panose="02020603050405020304" charset="0"/>
                          <a:sym typeface="+mn-ea"/>
                        </a:rPr>
                        <a:t>概念</a:t>
                      </a: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，非具体的</a:t>
                      </a:r>
                      <a:r>
                        <a:rPr lang="zh-CN" altLang="en-US" sz="1800" b="0" dirty="0">
                          <a:uFillTx/>
                          <a:latin typeface="Times New Roman" panose="02020603050405020304" charset="0"/>
                          <a:sym typeface="+mn-ea"/>
                        </a:rPr>
                        <a:t>实体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Wikidata</a:t>
                      </a:r>
                      <a:r>
                        <a:rPr lang="en-US" altLang="zh-CN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 (en) </a:t>
                      </a: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实体大写，概念小写，可</a:t>
                      </a:r>
                      <a:r>
                        <a:rPr lang="zh-CN" altLang="en-US" sz="1800" b="1" dirty="0">
                          <a:uFillTx/>
                          <a:latin typeface="Times New Roman" panose="02020603050405020304" charset="0"/>
                          <a:sym typeface="+mn-ea"/>
                        </a:rPr>
                        <a:t>过滤实体</a:t>
                      </a:r>
                      <a:endParaRPr lang="zh-CN" altLang="en-US" sz="1800" b="1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9779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衡量平凡性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常识：普遍知晓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1800" b="0" dirty="0">
                          <a:uFillTx/>
                          <a:latin typeface="Times New Roman" panose="02020603050405020304" charset="0"/>
                          <a:sym typeface="+mn-ea"/>
                        </a:rPr>
                        <a:t>保留</a:t>
                      </a:r>
                      <a:r>
                        <a:rPr lang="zh-CN" altLang="en-US" sz="1800" b="1" dirty="0">
                          <a:uFillTx/>
                          <a:latin typeface="Times New Roman" panose="02020603050405020304" charset="0"/>
                          <a:sym typeface="+mn-ea"/>
                        </a:rPr>
                        <a:t>高词频的</a:t>
                      </a: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知识</a:t>
                      </a:r>
                      <a:endParaRPr lang="en-US" altLang="zh-CN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剔除领域知识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常识：非专家知识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zh-CN" altLang="en-US" sz="1800" b="1" dirty="0">
                          <a:uFillTx/>
                          <a:latin typeface="Times New Roman" panose="02020603050405020304" charset="0"/>
                          <a:sym typeface="+mn-ea"/>
                        </a:rPr>
                        <a:t>专业词汇</a:t>
                      </a: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以</a:t>
                      </a:r>
                      <a:r>
                        <a:rPr lang="zh-CN" altLang="en-US" sz="1800" b="1" dirty="0">
                          <a:uFillTx/>
                          <a:latin typeface="Times New Roman" panose="02020603050405020304" charset="0"/>
                          <a:sym typeface="+mn-ea"/>
                        </a:rPr>
                        <a:t>黑名单</a:t>
                      </a:r>
                      <a:r>
                        <a:rPr lang="zh-CN" altLang="en-US" sz="1800" dirty="0">
                          <a:uFillTx/>
                          <a:latin typeface="Times New Roman" panose="02020603050405020304" charset="0"/>
                          <a:sym typeface="+mn-ea"/>
                        </a:rPr>
                        <a:t>形式剔除</a:t>
                      </a:r>
                      <a:endParaRPr lang="zh-CN" altLang="en-US" sz="1800" dirty="0"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210945" y="4817110"/>
          <a:ext cx="897064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630"/>
                <a:gridCol w="697801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整合方法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方法详情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关系对齐</a:t>
                      </a:r>
                      <a:endParaRPr lang="zh-CN" altLang="en-US" sz="18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关系出现的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频次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多，对知识的贡献大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选择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T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op-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K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个关系与ConceptNet对齐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2.2 </a:t>
            </a:r>
            <a:r>
              <a:rPr lang="zh-CN" altLang="en-US" dirty="0"/>
              <a:t>设计规则</a:t>
            </a:r>
            <a:r>
              <a:rPr lang="en-US" altLang="zh-CN" dirty="0"/>
              <a:t>——</a:t>
            </a:r>
            <a:r>
              <a:rPr lang="zh-CN" altLang="en-US" dirty="0"/>
              <a:t>Commonsense Knowledge in Wikidata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ísļïḑê" descr="7b0a202020202262756c6c6574223a20227b5c2263617465676f727949645c223a31303032352c5c2274656d706c61746549645c223a32303233313339337d220a7d0a"/>
              <p:cNvSpPr/>
              <p:nvPr/>
            </p:nvSpPr>
            <p:spPr>
              <a:xfrm>
                <a:off x="976630" y="1179830"/>
                <a:ext cx="9591675" cy="1177290"/>
              </a:xfrm>
              <a:prstGeom prst="rect">
                <a:avLst/>
              </a:prstGeom>
            </p:spPr>
            <p:txBody>
              <a:bodyPr wrap="square" lIns="90000" tIns="46800" rIns="90000" bIns="46800" anchor="t">
                <a:noAutofit/>
              </a:bodyPr>
              <a:p>
                <a:pPr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ym typeface="+mn-ea"/>
                  </a:rPr>
                  <a:t>Wikidata-CS</a:t>
                </a:r>
                <a:r>
                  <a:rPr lang="en-US" altLang="zh-CN" sz="2400" b="1" dirty="0">
                    <a:sym typeface="+mn-ea"/>
                  </a:rPr>
                  <a:t> vs </a:t>
                </a:r>
                <a:r>
                  <a:rPr lang="zh-CN" altLang="en-US" sz="2400" b="1" dirty="0">
                    <a:sym typeface="+mn-ea"/>
                  </a:rPr>
                  <a:t>CSKG</a:t>
                </a:r>
                <a:endParaRPr lang="en-US" altLang="zh-CN" sz="2400" b="1" dirty="0"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常识数量少但新颖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需提高对</a:t>
                </a:r>
                <a:r>
                  <a:rPr lang="en-US" altLang="zh-CN" dirty="0">
                    <a:uFillTx/>
                    <a:latin typeface="Times New Roman" panose="02020603050405020304" charset="0"/>
                  </a:rPr>
                  <a:t>Wikidata</a:t>
                </a:r>
                <a:r>
                  <a:rPr lang="zh-CN" altLang="en-US" dirty="0"/>
                  <a:t>的关注度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ísļïḑê" descr="7b0a202020202262756c6c6574223a20227b5c2263617465676f727949645c223a31303032352c5c2274656d706c61746549645c223a32303233313339337d220a7d0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30" y="1179830"/>
                <a:ext cx="9591675" cy="11772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2.2 </a:t>
            </a:r>
            <a:r>
              <a:rPr lang="zh-CN" altLang="en-US" dirty="0"/>
              <a:t>设计规则</a:t>
            </a:r>
            <a:r>
              <a:rPr lang="en-US" altLang="zh-CN" dirty="0"/>
              <a:t>——</a:t>
            </a:r>
            <a:r>
              <a:rPr lang="zh-CN" altLang="en-US" dirty="0"/>
              <a:t>Commonsense Knowledge in Wikidata</a:t>
            </a:r>
            <a:endParaRPr lang="zh-CN" altLang="en-US" dirty="0"/>
          </a:p>
        </p:txBody>
      </p:sp>
      <p:sp>
        <p:nvSpPr>
          <p:cNvPr id="8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988060" y="5395595"/>
            <a:ext cx="9864725" cy="100266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ym typeface="+mn-ea"/>
              </a:rPr>
              <a:t>小结</a:t>
            </a:r>
            <a:r>
              <a:rPr lang="zh-CN" altLang="en-US" dirty="0">
                <a:sym typeface="+mn-ea"/>
              </a:rPr>
              <a:t>：【亮点】从百科图谱中提取常识</a:t>
            </a:r>
            <a:r>
              <a:rPr lang="en-US" altLang="zh-CN" dirty="0">
                <a:sym typeface="+mn-ea"/>
              </a:rPr>
              <a:t> &amp; </a:t>
            </a:r>
            <a:r>
              <a:rPr lang="zh-CN" altLang="en-US" dirty="0">
                <a:sym typeface="+mn-ea"/>
              </a:rPr>
              <a:t>常识库整合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【不足】</a:t>
            </a:r>
            <a:r>
              <a:rPr lang="zh-CN" altLang="en-US" dirty="0"/>
              <a:t>规则简单</a:t>
            </a:r>
            <a:r>
              <a:rPr lang="en-US" altLang="zh-CN" dirty="0"/>
              <a:t> &amp; </a:t>
            </a:r>
            <a:r>
              <a:rPr lang="zh-CN" altLang="en-US" dirty="0"/>
              <a:t>评估方案欠完善</a:t>
            </a:r>
            <a:r>
              <a:rPr lang="en-US" altLang="zh-CN" dirty="0"/>
              <a:t> &amp; </a:t>
            </a:r>
            <a:r>
              <a:rPr lang="zh-CN" altLang="en-US" dirty="0"/>
              <a:t>未考虑实体对齐、跨语言常识库整合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126865" y="3900805"/>
            <a:ext cx="667385" cy="127889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46275" y="2357120"/>
            <a:ext cx="6974840" cy="2902585"/>
            <a:chOff x="3726" y="3711"/>
            <a:chExt cx="10984" cy="45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" y="3711"/>
              <a:ext cx="10912" cy="1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6" y="5706"/>
              <a:ext cx="10984" cy="2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圆角矩形 2"/>
            <p:cNvSpPr/>
            <p:nvPr/>
          </p:nvSpPr>
          <p:spPr>
            <a:xfrm>
              <a:off x="12523" y="3851"/>
              <a:ext cx="1954" cy="19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780415" y="2418080"/>
            <a:ext cx="9692640" cy="113157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Motivation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常识库关注实体知识，忽略事件知识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80415" y="6336665"/>
            <a:ext cx="10033000" cy="279400"/>
          </a:xfrm>
        </p:spPr>
        <p:txBody>
          <a:bodyPr/>
          <a:p>
            <a:r>
              <a:rPr lang="zh-CN" altLang="en-US" sz="1600" dirty="0"/>
              <a:t>ASER: A Large-scale Eventuality Knowledge Graph. WWW. 2020</a:t>
            </a:r>
            <a:r>
              <a:rPr lang="en-US" altLang="zh-CN" sz="1600" dirty="0"/>
              <a:t>. </a:t>
            </a:r>
            <a:r>
              <a:rPr lang="zh-CN" altLang="en-US" sz="1600" dirty="0"/>
              <a:t>https://arxiv.org/abs/1905.00270</a:t>
            </a:r>
            <a:endParaRPr lang="zh-CN" altLang="en-US" sz="1600" dirty="0"/>
          </a:p>
        </p:txBody>
      </p:sp>
      <p:sp>
        <p:nvSpPr>
          <p:cNvPr id="6" name="ísļïḑê"/>
          <p:cNvSpPr/>
          <p:nvPr/>
        </p:nvSpPr>
        <p:spPr>
          <a:xfrm>
            <a:off x="780415" y="3549650"/>
            <a:ext cx="5869940" cy="233680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  <a:sym typeface="+mn-ea"/>
              </a:rPr>
              <a:t>Work &amp; Contribution</a:t>
            </a:r>
            <a:endParaRPr 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语料中抽取常识，构建事件级图谱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基于模板、依存句法分析抽取事件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基于神经网络的bootstrap方法抽取关系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多方面评估常识库</a:t>
            </a:r>
            <a:endParaRPr lang="zh-CN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66140" y="1184275"/>
          <a:ext cx="10913110" cy="12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/>
                <a:gridCol w="2146300"/>
                <a:gridCol w="6588760"/>
              </a:tblGrid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常识来源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常识类型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评估方式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22960"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语料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事件级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对比：ConceptNet常识库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内容：规模、质量(推理案例 + WSC任务 + 人工判定)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96230" y="2790825"/>
            <a:ext cx="6382385" cy="3296285"/>
            <a:chOff x="10025" y="4569"/>
            <a:chExt cx="8704" cy="47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5" y="4727"/>
              <a:ext cx="8705" cy="4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圆角矩形 7"/>
            <p:cNvSpPr/>
            <p:nvPr/>
          </p:nvSpPr>
          <p:spPr>
            <a:xfrm>
              <a:off x="13640" y="4569"/>
              <a:ext cx="2748" cy="27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ísļïḑê" descr="7b0a202020202262756c6c6574223a20227b5c2263617465676f727949645c223a31303032352c5c2274656d706c61746549645c223a32303233313339337d220a7d0a"/>
              <p:cNvSpPr/>
              <p:nvPr/>
            </p:nvSpPr>
            <p:spPr>
              <a:xfrm>
                <a:off x="1003300" y="1028700"/>
                <a:ext cx="9692640" cy="1184910"/>
              </a:xfrm>
              <a:prstGeom prst="rect">
                <a:avLst/>
              </a:prstGeom>
            </p:spPr>
            <p:txBody>
              <a:bodyPr wrap="square" lIns="90000" tIns="46800" rIns="90000" bIns="46800" anchor="t">
                <a:noAutofit/>
              </a:bodyPr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en-US" sz="2400" b="1" dirty="0">
                    <a:uFillTx/>
                    <a:latin typeface="Times New Roman" panose="02020603050405020304" charset="0"/>
                  </a:rPr>
                  <a:t>ASER</a:t>
                </a:r>
                <a:r>
                  <a:rPr lang="zh-CN" altLang="en-US" sz="2400" b="1" dirty="0">
                    <a:uFillTx/>
                    <a:latin typeface="Times New Roman" panose="02020603050405020304" charset="0"/>
                  </a:rPr>
                  <a:t>构建流程</a:t>
                </a:r>
                <a:endParaRPr lang="zh-CN" altLang="en-US" sz="2400" b="1" dirty="0"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ym typeface="+mn-ea"/>
                  </a:rPr>
                  <a:t>原始语料</a:t>
                </a:r>
                <a:r>
                  <a:rPr lang="zh-CN" altLang="en-US" b="1" dirty="0">
                    <a:sym typeface="+mn-ea"/>
                  </a:rPr>
                  <a:t>预处理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dirty="0">
                    <a:sym typeface="+mn-ea"/>
                  </a:rPr>
                  <a:t> </a:t>
                </a:r>
                <a:r>
                  <a:rPr lang="zh-CN" altLang="en-US" dirty="0">
                    <a:sym typeface="+mn-ea"/>
                  </a:rPr>
                  <a:t>提取动词短语，设计模板</a:t>
                </a:r>
                <a:r>
                  <a:rPr lang="zh-CN" altLang="en-US" b="1" dirty="0">
                    <a:sym typeface="+mn-ea"/>
                  </a:rPr>
                  <a:t>抽取事件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dirty="0">
                    <a:sym typeface="+mn-ea"/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bootstrap</a:t>
                </a:r>
                <a:r>
                  <a:rPr lang="zh-CN" altLang="en-US" dirty="0">
                    <a:sym typeface="+mn-ea"/>
                  </a:rPr>
                  <a:t>方法</a:t>
                </a:r>
                <a:r>
                  <a:rPr lang="zh-CN" altLang="en-US" b="1" dirty="0">
                    <a:sym typeface="+mn-ea"/>
                  </a:rPr>
                  <a:t>抽取关系</a:t>
                </a:r>
                <a:r>
                  <a:rPr lang="en-US" altLang="zh-CN" dirty="0">
                    <a:sym typeface="+mn-ea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ísļïḑê" descr="7b0a202020202262756c6c6574223a20227b5c2263617465676f727949645c223a31303032352c5c2274656d706c61746549645c223a32303233313339337d220a7d0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028700"/>
                <a:ext cx="9692640" cy="11849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2098675"/>
            <a:ext cx="7135495" cy="320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95" y="5170805"/>
            <a:ext cx="7374255" cy="145415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035300" y="3233420"/>
            <a:ext cx="890905" cy="39179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7465" y="2306955"/>
            <a:ext cx="1497330" cy="20701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211580"/>
            <a:ext cx="9692640" cy="204851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Bootstrap</a:t>
            </a:r>
            <a:r>
              <a:rPr lang="zh-CN" altLang="en-US" sz="2400" b="1" dirty="0">
                <a:uFillTx/>
                <a:latin typeface="Times New Roman" panose="02020603050405020304" charset="0"/>
              </a:rPr>
              <a:t>过程</a:t>
            </a:r>
            <a:endParaRPr lang="zh-CN" altLang="en-US" sz="2400" b="1" dirty="0">
              <a:uFillTx/>
              <a:latin typeface="Times New Roman" panose="0202060305040502030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Step 1：根据模板</a:t>
            </a:r>
            <a:r>
              <a:rPr lang="zh-CN" altLang="en-US" b="1" dirty="0">
                <a:sym typeface="+mn-ea"/>
              </a:rPr>
              <a:t>匹配</a:t>
            </a:r>
            <a:r>
              <a:rPr lang="zh-CN" altLang="en-US" dirty="0">
                <a:sym typeface="+mn-ea"/>
              </a:rPr>
              <a:t>(E1, E2)的</a:t>
            </a:r>
            <a:r>
              <a:rPr lang="zh-CN" altLang="en-US" b="1" dirty="0">
                <a:sym typeface="+mn-ea"/>
              </a:rPr>
              <a:t>关系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Step 2：训练基于神经网络的</a:t>
            </a:r>
            <a:r>
              <a:rPr lang="en-US" altLang="zh-CN" b="1" dirty="0">
                <a:sym typeface="+mn-ea"/>
              </a:rPr>
              <a:t>关系分类器</a:t>
            </a:r>
            <a:endParaRPr lang="en-US" altLang="zh-CN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Step 3：</a:t>
            </a:r>
            <a:r>
              <a:rPr lang="zh-CN" altLang="en-US" dirty="0">
                <a:sym typeface="+mn-ea"/>
              </a:rPr>
              <a:t>关系</a:t>
            </a:r>
            <a:r>
              <a:rPr lang="zh-CN" altLang="en-US" b="1" dirty="0">
                <a:sym typeface="+mn-ea"/>
              </a:rPr>
              <a:t>预测</a:t>
            </a:r>
            <a:r>
              <a:rPr lang="en-US" altLang="zh-CN" dirty="0">
                <a:sym typeface="+mn-ea"/>
              </a:rPr>
              <a:t> &amp; </a:t>
            </a:r>
            <a:r>
              <a:rPr lang="zh-CN" altLang="en-US" dirty="0">
                <a:sym typeface="+mn-ea"/>
              </a:rPr>
              <a:t>训练集</a:t>
            </a:r>
            <a:r>
              <a:rPr lang="zh-CN" altLang="en-US" b="1" dirty="0">
                <a:sym typeface="+mn-ea"/>
              </a:rPr>
              <a:t>添加</a:t>
            </a:r>
            <a:r>
              <a:rPr lang="zh-CN" dirty="0">
                <a:sym typeface="+mn-ea"/>
              </a:rPr>
              <a:t>三元组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8335" y="3415983"/>
            <a:ext cx="4693920" cy="236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3507105"/>
            <a:ext cx="6077585" cy="20999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359400" y="2486025"/>
            <a:ext cx="424180" cy="418465"/>
            <a:chOff x="9266" y="3915"/>
            <a:chExt cx="668" cy="659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9266" y="3915"/>
              <a:ext cx="668" cy="14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9912" y="3915"/>
              <a:ext cx="9" cy="65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9486" y="4574"/>
              <a:ext cx="43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153795"/>
            <a:ext cx="9692640" cy="123825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  <a:sym typeface="+mn-ea"/>
              </a:rPr>
              <a:t>推理实例研究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单跳、双跳的事件推理、关系推理实例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2517140"/>
            <a:ext cx="10868660" cy="349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211580"/>
            <a:ext cx="9692640" cy="157480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</a:rPr>
              <a:t>内部评估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方式：MTurk平台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人工判定</a:t>
            </a:r>
            <a:endParaRPr lang="zh-CN" altLang="en-US" b="1" dirty="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结果：比ConceptNet质量低，但</a:t>
            </a:r>
            <a:r>
              <a:rPr lang="zh-CN" altLang="en-US" b="1" dirty="0">
                <a:sym typeface="+mn-ea"/>
              </a:rPr>
              <a:t>覆盖</a:t>
            </a:r>
            <a:r>
              <a:rPr lang="zh-CN" altLang="en-US" dirty="0">
                <a:sym typeface="+mn-ea"/>
              </a:rPr>
              <a:t>大部分事件元组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1"/>
          <a:srcRect l="3461" r="4826"/>
          <a:stretch>
            <a:fillRect/>
          </a:stretch>
        </p:blipFill>
        <p:spPr>
          <a:xfrm>
            <a:off x="2229485" y="3060065"/>
            <a:ext cx="7240270" cy="279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PaperList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15695" y="1508125"/>
          <a:ext cx="9958705" cy="426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220"/>
                <a:gridCol w="1721485"/>
              </a:tblGrid>
              <a:tr h="5029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会议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405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ConceptNet 5.5: An Open Multilingual Graph of General Knowledge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AAAI 2017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9278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Commonsense Knowledge in Wikidata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ISWC 2020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3883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ASER: A Large-scale Eventuality Knowledge Graph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WWW 2020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9278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TransOMCS: From Linguistic Graphs to Commonsense Knowledge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IJCAI 2020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3883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</a:rPr>
                        <a:t>[Ascent] Advanced Semantics for Commonsense Knowledge Extraction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sym typeface="+mn-ea"/>
                        </a:rPr>
                        <a:t>WWW 2021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2.3 </a:t>
            </a:r>
            <a:r>
              <a:rPr lang="zh-CN" altLang="en-US" dirty="0"/>
              <a:t>依存分析 + Bootstrap</a:t>
            </a:r>
            <a:r>
              <a:rPr lang="en-US" altLang="zh-CN" dirty="0"/>
              <a:t> —— </a:t>
            </a:r>
            <a:r>
              <a:rPr lang="zh-CN" altLang="en-US" dirty="0"/>
              <a:t>ASER</a:t>
            </a:r>
            <a:endParaRPr lang="zh-CN" altLang="en-US" dirty="0"/>
          </a:p>
        </p:txBody>
      </p:sp>
      <p:sp>
        <p:nvSpPr>
          <p:cNvPr id="2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028700"/>
            <a:ext cx="9692640" cy="114681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</a:rPr>
              <a:t>外部评估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任务：WSC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选择正确的指代名词</a:t>
            </a:r>
            <a:endParaRPr lang="zh-CN" altLang="en-US" dirty="0"/>
          </a:p>
        </p:txBody>
      </p:sp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958850" y="5670550"/>
            <a:ext cx="10421620" cy="99631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/>
              <a:t>小结</a:t>
            </a:r>
            <a:r>
              <a:rPr lang="zh-CN" altLang="en-US" sz="1800" dirty="0"/>
              <a:t>：【亮点】规模大，</a:t>
            </a:r>
            <a:r>
              <a:rPr lang="zh-CN" altLang="en-US" dirty="0"/>
              <a:t>工作完整</a:t>
            </a:r>
            <a:endParaRPr lang="zh-CN" altLang="en-US" dirty="0"/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【不足】boostrap语义漂移</a:t>
            </a:r>
            <a:r>
              <a:rPr lang="en-US" altLang="zh-CN" dirty="0"/>
              <a:t> &amp; </a:t>
            </a:r>
            <a:r>
              <a:rPr lang="zh-CN" altLang="en-US" dirty="0"/>
              <a:t>未支持多语言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3671570"/>
            <a:ext cx="5361940" cy="192468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612255" y="2063750"/>
            <a:ext cx="5259070" cy="3531870"/>
            <a:chOff x="10384" y="3573"/>
            <a:chExt cx="8282" cy="5562"/>
          </a:xfrm>
        </p:grpSpPr>
        <p:pic>
          <p:nvPicPr>
            <p:cNvPr id="14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5" y="3573"/>
              <a:ext cx="8021" cy="5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圆角矩形 7"/>
            <p:cNvSpPr/>
            <p:nvPr/>
          </p:nvSpPr>
          <p:spPr>
            <a:xfrm>
              <a:off x="10384" y="8550"/>
              <a:ext cx="8283" cy="32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38860" y="2330450"/>
            <a:ext cx="5469890" cy="1111250"/>
            <a:chOff x="1580" y="3670"/>
            <a:chExt cx="8614" cy="1750"/>
          </a:xfrm>
        </p:grpSpPr>
        <p:pic>
          <p:nvPicPr>
            <p:cNvPr id="13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0" y="3670"/>
              <a:ext cx="8614" cy="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圆角矩形 3"/>
            <p:cNvSpPr/>
            <p:nvPr/>
          </p:nvSpPr>
          <p:spPr>
            <a:xfrm>
              <a:off x="6160" y="3670"/>
              <a:ext cx="1074" cy="5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160" y="4454"/>
              <a:ext cx="913" cy="5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07" y="4018"/>
              <a:ext cx="838" cy="486"/>
            </a:xfrm>
            <a:prstGeom prst="roundRect">
              <a:avLst>
                <a:gd name="adj" fmla="val 31893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765" y="4960"/>
              <a:ext cx="837" cy="461"/>
            </a:xfrm>
            <a:prstGeom prst="roundRect">
              <a:avLst>
                <a:gd name="adj" fmla="val 23210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dirty="0"/>
              <a:t>监督学习</a:t>
            </a:r>
            <a:r>
              <a:rPr lang="en-US" dirty="0"/>
              <a:t>——</a:t>
            </a:r>
            <a:r>
              <a:rPr dirty="0"/>
              <a:t>TransOMCS</a:t>
            </a:r>
            <a:endParaRPr dirty="0"/>
          </a:p>
        </p:txBody>
      </p:sp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780415" y="2503170"/>
            <a:ext cx="4506595" cy="115252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Motivation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语言图谱</a:t>
            </a:r>
            <a:r>
              <a:rPr lang="en-US" altLang="zh-CN" dirty="0"/>
              <a:t>(ASER)</a:t>
            </a:r>
            <a:r>
              <a:rPr lang="zh-CN" altLang="en-US" dirty="0"/>
              <a:t>可提取实体级常识</a:t>
            </a:r>
            <a:endParaRPr lang="zh-CN" altLang="en-US" dirty="0"/>
          </a:p>
        </p:txBody>
      </p:sp>
      <p:sp>
        <p:nvSpPr>
          <p:cNvPr id="6" name="ísļïḑê"/>
          <p:cNvSpPr/>
          <p:nvPr/>
        </p:nvSpPr>
        <p:spPr>
          <a:xfrm>
            <a:off x="780415" y="3796665"/>
            <a:ext cx="5294630" cy="216598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  <a:sym typeface="+mn-ea"/>
              </a:rPr>
              <a:t>Work &amp; Contribution</a:t>
            </a:r>
            <a:endParaRPr lang="en-US" sz="24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ASER中提取常识，构建实体级图谱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ConceptNet辅助，基于语言模式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事件节点中挖掘实体级常识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53440" y="1139190"/>
          <a:ext cx="10532110" cy="122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2071370"/>
                <a:gridCol w="6358890"/>
              </a:tblGrid>
              <a:tr h="434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常识来源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常识类型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评估方式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788035"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知识库(ASER)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对比：Baseline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提取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内容：规模、新颖度、质量(阅读理解 + 对话生成 + 人工判定)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0415" y="6316980"/>
            <a:ext cx="10459085" cy="279400"/>
          </a:xfrm>
        </p:spPr>
        <p:txBody>
          <a:bodyPr/>
          <a:p>
            <a:r>
              <a:rPr lang="zh-CN" altLang="en-US" sz="1600" dirty="0"/>
              <a:t>TransOMCS: From Linguistic Graphs to Commonsense Knowledge. IJCAI. 2020</a:t>
            </a:r>
            <a:r>
              <a:rPr lang="en-US" altLang="zh-CN" sz="1600" dirty="0"/>
              <a:t>. </a:t>
            </a:r>
            <a:r>
              <a:rPr lang="zh-CN" altLang="en-US" sz="1600" dirty="0"/>
              <a:t>https://arxiv.org/abs/2005.00206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0333355" y="4328795"/>
            <a:ext cx="494030" cy="158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828655" y="4142105"/>
            <a:ext cx="8255" cy="18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0574020" y="4151630"/>
            <a:ext cx="262255" cy="44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964430" y="3265170"/>
            <a:ext cx="6447155" cy="1939925"/>
            <a:chOff x="9463" y="5326"/>
            <a:chExt cx="9352" cy="2568"/>
          </a:xfrm>
        </p:grpSpPr>
        <p:grpSp>
          <p:nvGrpSpPr>
            <p:cNvPr id="11" name="组合 10"/>
            <p:cNvGrpSpPr/>
            <p:nvPr/>
          </p:nvGrpSpPr>
          <p:grpSpPr>
            <a:xfrm>
              <a:off x="9463" y="5326"/>
              <a:ext cx="9352" cy="2568"/>
              <a:chOff x="9463" y="5326"/>
              <a:chExt cx="9352" cy="2568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63" y="5326"/>
                <a:ext cx="9353" cy="2569"/>
              </a:xfrm>
              <a:prstGeom prst="rect">
                <a:avLst/>
              </a:prstGeom>
            </p:spPr>
          </p:pic>
          <p:sp>
            <p:nvSpPr>
              <p:cNvPr id="8" name="圆角矩形 7"/>
              <p:cNvSpPr/>
              <p:nvPr/>
            </p:nvSpPr>
            <p:spPr>
              <a:xfrm>
                <a:off x="14889" y="6995"/>
                <a:ext cx="1286" cy="48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7608" y="6995"/>
                <a:ext cx="957" cy="52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4354" y="6367"/>
                <a:ext cx="2270" cy="51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16752" y="6723"/>
              <a:ext cx="359" cy="317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919480"/>
            <a:ext cx="11130915" cy="229108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b="1" dirty="0">
                <a:uFillTx/>
                <a:latin typeface="Times New Roman" panose="02020603050405020304" charset="0"/>
              </a:rPr>
              <a:t>TransOMCS</a:t>
            </a:r>
            <a:r>
              <a:rPr lang="zh-CN" altLang="en-US" sz="2400" b="1" dirty="0">
                <a:uFillTx/>
                <a:latin typeface="Times New Roman" panose="02020603050405020304" charset="0"/>
              </a:rPr>
              <a:t>构建流程</a:t>
            </a:r>
            <a:endParaRPr lang="zh-CN" altLang="en-US" sz="2400" b="1" dirty="0">
              <a:uFillTx/>
              <a:latin typeface="Times New Roman" panose="0202060305040502030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Step1：选定小规模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seed常识图谱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&amp; 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大规模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语言图谱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Step2：对于常识图谱中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每个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(h, r, t)，在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语言图谱中找到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子图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(含h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t) &amp; 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提取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语言模式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Step3：使用过滤器获得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高质量模式 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&amp; 从语言图谱中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提取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常识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Step4：使用人工标注的常识子集，训练判别模型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筛选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常识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2.4 </a:t>
            </a:r>
            <a:r>
              <a:rPr dirty="0"/>
              <a:t>监督学习</a:t>
            </a:r>
            <a:r>
              <a:rPr lang="en-US" dirty="0"/>
              <a:t>——</a:t>
            </a:r>
            <a:r>
              <a:rPr dirty="0"/>
              <a:t>TransOMCS</a:t>
            </a:r>
            <a:endParaRPr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3210560"/>
            <a:ext cx="4911725" cy="359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028700"/>
            <a:ext cx="9692640" cy="157480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</a:rPr>
              <a:t>评估</a:t>
            </a:r>
            <a:r>
              <a:rPr lang="en-US" altLang="zh-CN" sz="2400" b="1" dirty="0">
                <a:uFillTx/>
                <a:latin typeface="Times New Roman" panose="02020603050405020304" charset="0"/>
              </a:rPr>
              <a:t>1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三元组实例研究：低质量三元组少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内部评估：三元组数量多、质量好、新颖度高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2.4 </a:t>
            </a:r>
            <a:r>
              <a:rPr dirty="0"/>
              <a:t>监督学习</a:t>
            </a:r>
            <a:r>
              <a:rPr lang="en-US" dirty="0"/>
              <a:t>——</a:t>
            </a:r>
            <a:r>
              <a:rPr dirty="0"/>
              <a:t>TransOMCS</a:t>
            </a:r>
            <a:endParaRPr dirty="0"/>
          </a:p>
        </p:txBody>
      </p:sp>
      <p:pic>
        <p:nvPicPr>
          <p:cNvPr id="18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690" y="3523615"/>
            <a:ext cx="5290820" cy="177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837815"/>
            <a:ext cx="5661025" cy="314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1028700"/>
            <a:ext cx="9692640" cy="120205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uFillTx/>
                <a:latin typeface="Times New Roman" panose="02020603050405020304" charset="0"/>
              </a:rPr>
              <a:t>评估</a:t>
            </a:r>
            <a:r>
              <a:rPr lang="en-US" altLang="zh-CN" sz="2400" b="1" dirty="0">
                <a:uFillTx/>
                <a:latin typeface="Times New Roman" panose="02020603050405020304" charset="0"/>
              </a:rPr>
              <a:t>2(</a:t>
            </a:r>
            <a:r>
              <a:rPr lang="zh-CN" altLang="en-US" sz="2400" b="1" dirty="0">
                <a:uFillTx/>
                <a:latin typeface="Times New Roman" panose="02020603050405020304" charset="0"/>
              </a:rPr>
              <a:t>外部评估</a:t>
            </a:r>
            <a:r>
              <a:rPr lang="en-US" altLang="zh-CN" sz="2400" b="1" dirty="0">
                <a:uFillTx/>
                <a:latin typeface="Times New Roman" panose="02020603050405020304" charset="0"/>
              </a:rPr>
              <a:t>)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任务：常识阅读理解和对话生成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38860" y="5503545"/>
            <a:ext cx="10421620" cy="57785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/>
              <a:t>小结</a:t>
            </a:r>
            <a:r>
              <a:rPr lang="zh-CN" altLang="en-US" sz="1800" dirty="0"/>
              <a:t>：【亮点】考虑</a:t>
            </a:r>
            <a:r>
              <a:rPr lang="zh-CN" dirty="0">
                <a:uFillTx/>
                <a:latin typeface="Times New Roman" panose="02020603050405020304" charset="0"/>
              </a:rPr>
              <a:t>事件节点的语言模式，提取实体级常识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2.4 </a:t>
            </a:r>
            <a:r>
              <a:rPr dirty="0"/>
              <a:t>监督学习</a:t>
            </a:r>
            <a:r>
              <a:rPr lang="en-US" dirty="0"/>
              <a:t>——</a:t>
            </a:r>
            <a:r>
              <a:rPr dirty="0"/>
              <a:t>TransOMCS</a:t>
            </a:r>
            <a:endParaRPr dirty="0"/>
          </a:p>
        </p:txBody>
      </p:sp>
      <p:pic>
        <p:nvPicPr>
          <p:cNvPr id="20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2299335"/>
            <a:ext cx="8710930" cy="288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dirty="0"/>
              <a:t>依存分析+监督学习</a:t>
            </a:r>
            <a:r>
              <a:rPr lang="en-US" dirty="0"/>
              <a:t> —— </a:t>
            </a:r>
            <a:r>
              <a:rPr dirty="0"/>
              <a:t>Ascent</a:t>
            </a:r>
            <a:endParaRPr dirty="0"/>
          </a:p>
        </p:txBody>
      </p:sp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869315" y="2506980"/>
            <a:ext cx="9692640" cy="113157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Motivation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常识库受限于主谓宾</a:t>
            </a:r>
            <a:r>
              <a:rPr lang="en-US" altLang="zh-CN" dirty="0"/>
              <a:t>(</a:t>
            </a:r>
            <a:r>
              <a:rPr lang="zh-CN" altLang="en-US" dirty="0">
                <a:uFillTx/>
                <a:latin typeface="Times New Roman" panose="02020603050405020304" charset="0"/>
              </a:rPr>
              <a:t>SPO</a:t>
            </a:r>
            <a:r>
              <a:rPr lang="en-US" altLang="zh-CN" dirty="0"/>
              <a:t>)</a:t>
            </a:r>
            <a:r>
              <a:rPr lang="zh-CN" altLang="en-US" dirty="0"/>
              <a:t>形式</a:t>
            </a:r>
            <a:endParaRPr lang="zh-CN" altLang="en-US" dirty="0"/>
          </a:p>
        </p:txBody>
      </p:sp>
      <p:sp>
        <p:nvSpPr>
          <p:cNvPr id="6" name="ísļïḑê"/>
          <p:cNvSpPr/>
          <p:nvPr/>
        </p:nvSpPr>
        <p:spPr>
          <a:xfrm>
            <a:off x="857250" y="3795395"/>
            <a:ext cx="5869940" cy="204533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  <a:sym typeface="+mn-ea"/>
              </a:rPr>
              <a:t>Work &amp; Contribution</a:t>
            </a:r>
            <a:endParaRPr 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Times New Roman" panose="02020603050405020304" charset="0"/>
                <a:sym typeface="+mn-ea"/>
              </a:rPr>
              <a:t>Web</a:t>
            </a: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检索</a:t>
            </a:r>
            <a:r>
              <a:rPr lang="en-US" altLang="zh-CN" dirty="0">
                <a:uFillTx/>
                <a:latin typeface="Times New Roman" panose="02020603050405020304" charset="0"/>
                <a:sym typeface="+mn-ea"/>
              </a:rPr>
              <a:t> + </a:t>
            </a: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OpenIE</a:t>
            </a:r>
            <a:r>
              <a:rPr lang="en-US" altLang="zh-CN" dirty="0">
                <a:uFillTx/>
                <a:latin typeface="Times New Roman" panose="02020603050405020304" charset="0"/>
                <a:sym typeface="+mn-ea"/>
              </a:rPr>
              <a:t> </a:t>
            </a:r>
            <a:r>
              <a:rPr lang="en-US" dirty="0">
                <a:uFillTx/>
                <a:latin typeface="Times New Roman" panose="02020603050405020304" charset="0"/>
                <a:sym typeface="+mn-ea"/>
              </a:rPr>
              <a:t>+ facet</a:t>
            </a: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四元组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无人工，</a:t>
            </a:r>
            <a:r>
              <a:rPr lang="en-US" altLang="zh-CN" dirty="0">
                <a:uFillTx/>
                <a:latin typeface="Times New Roman" panose="02020603050405020304" charset="0"/>
                <a:sym typeface="+mn-ea"/>
              </a:rPr>
              <a:t>自动构建</a:t>
            </a:r>
            <a:r>
              <a:rPr lang="zh-CN" altLang="en-US" dirty="0">
                <a:uFillTx/>
                <a:latin typeface="Times New Roman" panose="02020603050405020304" charset="0"/>
                <a:sym typeface="+mn-ea"/>
              </a:rPr>
              <a:t>常识库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39165" y="1219835"/>
          <a:ext cx="10740390" cy="124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0"/>
                <a:gridCol w="2112010"/>
                <a:gridCol w="6484620"/>
              </a:tblGrid>
              <a:tr h="441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常识来源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常识类型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评估方式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00100"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语料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多个常识库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内容：规模、质量(QA任务 + 人工判定)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32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60" y="2578735"/>
            <a:ext cx="6970395" cy="36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80415" y="6316980"/>
            <a:ext cx="10551795" cy="279400"/>
          </a:xfrm>
        </p:spPr>
        <p:txBody>
          <a:bodyPr/>
          <a:p>
            <a:r>
              <a:rPr lang="zh-CN" altLang="en-US" sz="1600" dirty="0"/>
              <a:t>Advanced Semantics for Commonsense Knowledge Extraction. WWW. 2021</a:t>
            </a:r>
            <a:r>
              <a:rPr lang="en-US" altLang="zh-CN" sz="1600" dirty="0"/>
              <a:t>. </a:t>
            </a:r>
            <a:r>
              <a:rPr lang="zh-CN" altLang="en-US" sz="1600" dirty="0"/>
              <a:t>https://arxiv.org/abs/2011.00905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919480"/>
            <a:ext cx="11130915" cy="201485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Ascent</a:t>
            </a:r>
            <a:r>
              <a:rPr lang="zh-CN" altLang="en-US" sz="2400" b="1" dirty="0">
                <a:uFillTx/>
                <a:latin typeface="Times New Roman" panose="02020603050405020304" charset="0"/>
              </a:rPr>
              <a:t>构建流程</a:t>
            </a:r>
            <a:endParaRPr lang="zh-CN" altLang="en-US" sz="2400" b="1" dirty="0">
              <a:uFillTx/>
              <a:latin typeface="Times New Roman" panose="0202060305040502030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Step1：语料获取。词表WordNet，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检索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语料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 &amp; 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与Wikipedia定义比较，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过滤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低相关性结果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Step2：OpenIE。基于依存分析进行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OpenIE 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&amp; 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根据动词补语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抽取facet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，有监督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分类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Step3：知识整合。word2vec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 + 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RoBERTa比较知识相似性，三元组和facet分别</a:t>
            </a:r>
            <a:r>
              <a:rPr lang="zh-CN" altLang="en-US" b="1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聚类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整合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dirty="0"/>
              <a:t>依存分析+监督学习</a:t>
            </a:r>
            <a:r>
              <a:rPr lang="en-US" dirty="0"/>
              <a:t> —— </a:t>
            </a:r>
            <a:r>
              <a:rPr dirty="0"/>
              <a:t>Ascent</a:t>
            </a:r>
            <a:endParaRPr dirty="0"/>
          </a:p>
        </p:txBody>
      </p:sp>
      <p:pic>
        <p:nvPicPr>
          <p:cNvPr id="31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2795905"/>
            <a:ext cx="7755255" cy="399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ísļïḑê" descr="7b0a202020202262756c6c6574223a20227b5c2263617465676f727949645c223a31303032352c5c2274656d706c61746549645c223a32303233313339337d220a7d0a"/>
              <p:cNvSpPr/>
              <p:nvPr/>
            </p:nvSpPr>
            <p:spPr>
              <a:xfrm>
                <a:off x="1003300" y="1028700"/>
                <a:ext cx="9692640" cy="1527175"/>
              </a:xfrm>
              <a:prstGeom prst="rect">
                <a:avLst/>
              </a:prstGeom>
            </p:spPr>
            <p:txBody>
              <a:bodyPr wrap="square" lIns="90000" tIns="46800" rIns="90000" bIns="46800" anchor="t">
                <a:noAutofit/>
              </a:bodyPr>
              <a:p>
                <a:pPr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uFillTx/>
                    <a:latin typeface="Times New Roman" panose="02020603050405020304" charset="0"/>
                  </a:rPr>
                  <a:t>评估</a:t>
                </a:r>
                <a:r>
                  <a:rPr lang="en-US" altLang="zh-CN" sz="2400" b="1" dirty="0">
                    <a:uFillTx/>
                    <a:latin typeface="Times New Roman" panose="02020603050405020304" charset="0"/>
                  </a:rPr>
                  <a:t>1</a:t>
                </a:r>
                <a:endParaRPr lang="en-US" altLang="zh-CN" sz="2400" b="1" dirty="0"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</a:rPr>
                  <a:t>内部评估：准确率、召回率高</a:t>
                </a:r>
                <a:endParaRPr lang="zh-CN" altLang="en-US" dirty="0">
                  <a:solidFill>
                    <a:schemeClr val="tx1"/>
                  </a:solidFill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外部评估：QA评估准确性和信息量</a:t>
                </a:r>
                <a:r>
                  <a:rPr lang="en-US" altLang="zh-CN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Ascent整体贡献大</a:t>
                </a:r>
                <a:endParaRPr lang="zh-CN" altLang="en-US" dirty="0">
                  <a:solidFill>
                    <a:schemeClr val="tx1"/>
                  </a:solidFill>
                  <a:uFillTx/>
                  <a:latin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0" name="ísļïḑê" descr="7b0a202020202262756c6c6574223a20227b5c2263617465676f727949645c223a31303032352c5c2274656d706c61746549645c223a32303233313339337d220a7d0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028700"/>
                <a:ext cx="9692640" cy="15271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2.5 </a:t>
            </a:r>
            <a:r>
              <a:rPr dirty="0"/>
              <a:t>依存分析+监督学习</a:t>
            </a:r>
            <a:r>
              <a:rPr lang="en-US" dirty="0"/>
              <a:t> —— </a:t>
            </a:r>
            <a:r>
              <a:rPr dirty="0"/>
              <a:t>Ascent</a:t>
            </a:r>
            <a:endParaRPr dirty="0"/>
          </a:p>
        </p:txBody>
      </p:sp>
      <p:pic>
        <p:nvPicPr>
          <p:cNvPr id="36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3124835"/>
            <a:ext cx="6009640" cy="248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2466975"/>
            <a:ext cx="489394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ísļïḑê" descr="7b0a202020202262756c6c6574223a20227b5c2263617465676f727949645c223a31303032352c5c2274656d706c61746549645c223a32303233313339337d220a7d0a"/>
              <p:cNvSpPr/>
              <p:nvPr/>
            </p:nvSpPr>
            <p:spPr>
              <a:xfrm>
                <a:off x="1003300" y="1028700"/>
                <a:ext cx="9692640" cy="1527175"/>
              </a:xfrm>
              <a:prstGeom prst="rect">
                <a:avLst/>
              </a:prstGeom>
            </p:spPr>
            <p:txBody>
              <a:bodyPr wrap="square" lIns="90000" tIns="46800" rIns="90000" bIns="46800" anchor="t">
                <a:noAutofit/>
              </a:bodyPr>
              <a:p>
                <a:pPr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uFillTx/>
                    <a:latin typeface="Times New Roman" panose="02020603050405020304" charset="0"/>
                  </a:rPr>
                  <a:t>评估</a:t>
                </a:r>
                <a:r>
                  <a:rPr lang="en-US" altLang="zh-CN" sz="2400" b="1" dirty="0">
                    <a:uFillTx/>
                    <a:latin typeface="Times New Roman" panose="02020603050405020304" charset="0"/>
                  </a:rPr>
                  <a:t>2(facet)</a:t>
                </a:r>
                <a:endParaRPr lang="en-US" altLang="zh-CN" sz="2400" b="1" dirty="0"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</a:rPr>
                  <a:t>对比</a:t>
                </a:r>
                <a:r>
                  <a:rPr lang="en-US" altLang="zh-CN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</a:rPr>
                  <a:t>GPT-2</a:t>
                </a: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</a:rPr>
                  <a:t>生成的facet</a:t>
                </a:r>
                <a:endParaRPr lang="zh-CN" altLang="en-US" dirty="0">
                  <a:solidFill>
                    <a:schemeClr val="tx1"/>
                  </a:solidFill>
                  <a:uFillTx/>
                  <a:latin typeface="Times New Roman" panose="0202060305040502030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对比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Ascent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𝑡𝑟𝑖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uFillTx/>
                    <a:latin typeface="Times New Roman" panose="02020603050405020304" charset="0"/>
                    <a:sym typeface="+mn-ea"/>
                  </a:rPr>
                  <a:t>无facet）对QA的贡献</a:t>
                </a:r>
                <a:endParaRPr lang="zh-CN" altLang="en-US" dirty="0">
                  <a:solidFill>
                    <a:schemeClr val="tx1"/>
                  </a:solidFill>
                  <a:uFillTx/>
                  <a:latin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0" name="ísļïḑê" descr="7b0a202020202262756c6c6574223a20227b5c2263617465676f727949645c223a31303032352c5c2274656d706c61746549645c223a32303233313339337d220a7d0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028700"/>
                <a:ext cx="9692640" cy="15271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2.5 </a:t>
            </a:r>
            <a:r>
              <a:rPr dirty="0"/>
              <a:t>依存分析+监督学习</a:t>
            </a:r>
            <a:r>
              <a:rPr lang="en-US" dirty="0"/>
              <a:t> —— </a:t>
            </a:r>
            <a:r>
              <a:rPr dirty="0"/>
              <a:t>Ascent</a:t>
            </a:r>
            <a:endParaRPr dirty="0"/>
          </a:p>
        </p:txBody>
      </p:sp>
      <p:pic>
        <p:nvPicPr>
          <p:cNvPr id="37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3107055"/>
            <a:ext cx="4877435" cy="168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690495"/>
            <a:ext cx="5269230" cy="248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1003300" y="5457190"/>
            <a:ext cx="8833485" cy="63246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/>
              <a:t>小结</a:t>
            </a:r>
            <a:r>
              <a:rPr lang="zh-CN" altLang="en-US" sz="1800" dirty="0"/>
              <a:t>：【亮点】</a:t>
            </a:r>
            <a:r>
              <a:rPr lang="zh-CN" dirty="0">
                <a:uFillTx/>
                <a:latin typeface="Times New Roman" panose="02020603050405020304" charset="0"/>
              </a:rPr>
              <a:t>四元组</a:t>
            </a:r>
            <a:r>
              <a:rPr lang="en-US" altLang="zh-CN" dirty="0">
                <a:uFillTx/>
                <a:latin typeface="Times New Roman" panose="02020603050405020304" charset="0"/>
              </a:rPr>
              <a:t>facet &amp; </a:t>
            </a:r>
            <a:r>
              <a:rPr lang="zh-CN" dirty="0"/>
              <a:t>常识库自动构建流程</a:t>
            </a:r>
            <a:endParaRPr 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总结与展望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/>
          <p:cNvGrpSpPr/>
          <p:nvPr/>
        </p:nvGrpSpPr>
        <p:grpSpPr>
          <a:xfrm rot="0">
            <a:off x="-930275" y="1051560"/>
            <a:ext cx="2490470" cy="4778375"/>
            <a:chOff x="-930109" y="1051361"/>
            <a:chExt cx="2490640" cy="4778319"/>
          </a:xfrm>
        </p:grpSpPr>
        <p:sp>
          <p:nvSpPr>
            <p:cNvPr id="27" name="îSľïďe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ṡļîḍe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9" name="ïŝ1ïḋ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" name="ïsḷíḑè"/>
          <p:cNvSpPr/>
          <p:nvPr/>
        </p:nvSpPr>
        <p:spPr>
          <a:xfrm>
            <a:off x="1543050" y="2978785"/>
            <a:ext cx="3742690" cy="923290"/>
          </a:xfrm>
          <a:prstGeom prst="rect">
            <a:avLst/>
          </a:prstGeom>
        </p:spPr>
        <p:txBody>
          <a:bodyPr wrap="square" anchor="ctr" anchorCtr="1">
            <a:normAutofit fontScale="850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  <a:endParaRPr lang="en-US" altLang="zh-CN" sz="5400" b="1" spc="300" dirty="0">
              <a:solidFill>
                <a:schemeClr val="tx2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89625" y="2089785"/>
            <a:ext cx="5337810" cy="2701925"/>
            <a:chOff x="9276" y="4050"/>
            <a:chExt cx="8406" cy="4255"/>
          </a:xfrm>
        </p:grpSpPr>
        <p:grpSp>
          <p:nvGrpSpPr>
            <p:cNvPr id="13" name="组合 12"/>
            <p:cNvGrpSpPr/>
            <p:nvPr/>
          </p:nvGrpSpPr>
          <p:grpSpPr>
            <a:xfrm>
              <a:off x="9276" y="4050"/>
              <a:ext cx="8406" cy="1122"/>
              <a:chOff x="9276" y="4050"/>
              <a:chExt cx="8406" cy="1122"/>
            </a:xfrm>
          </p:grpSpPr>
          <p:sp>
            <p:nvSpPr>
              <p:cNvPr id="12" name="isḻïḋé"/>
              <p:cNvSpPr/>
              <p:nvPr/>
            </p:nvSpPr>
            <p:spPr>
              <a:xfrm>
                <a:off x="9276" y="4050"/>
                <a:ext cx="1080" cy="1123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îṧļïďé"/>
              <p:cNvSpPr txBox="1"/>
              <p:nvPr/>
            </p:nvSpPr>
            <p:spPr>
              <a:xfrm>
                <a:off x="10604" y="4203"/>
                <a:ext cx="7078" cy="81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Autofit/>
              </a:bodyPr>
              <a:lstStyle/>
              <a:p>
                <a:r>
                  <a:rPr lang="zh-CN" altLang="en-US" sz="2600" b="1" dirty="0"/>
                  <a:t>引入</a:t>
                </a:r>
                <a:endParaRPr lang="zh-CN" altLang="en-US" sz="2600" b="1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276" y="5630"/>
              <a:ext cx="8406" cy="1122"/>
              <a:chOff x="9276" y="5630"/>
              <a:chExt cx="8406" cy="1122"/>
            </a:xfrm>
          </p:grpSpPr>
          <p:sp>
            <p:nvSpPr>
              <p:cNvPr id="11" name="ïşḻíḋê"/>
              <p:cNvSpPr/>
              <p:nvPr/>
            </p:nvSpPr>
            <p:spPr>
              <a:xfrm>
                <a:off x="9276" y="5630"/>
                <a:ext cx="1080" cy="112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" name="îṧļïďé"/>
              <p:cNvSpPr txBox="1"/>
              <p:nvPr/>
            </p:nvSpPr>
            <p:spPr>
              <a:xfrm>
                <a:off x="10604" y="5786"/>
                <a:ext cx="7078" cy="81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Autofit/>
              </a:bodyPr>
              <a:p>
                <a:r>
                  <a:rPr lang="zh-CN" altLang="en-US" sz="2600" b="1" dirty="0"/>
                  <a:t>论文详解</a:t>
                </a:r>
                <a:endParaRPr lang="zh-CN" altLang="en-US" sz="2600" b="1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276" y="7183"/>
              <a:ext cx="8406" cy="1122"/>
              <a:chOff x="9276" y="5630"/>
              <a:chExt cx="8406" cy="1122"/>
            </a:xfrm>
          </p:grpSpPr>
          <p:sp>
            <p:nvSpPr>
              <p:cNvPr id="8" name="ïşḻíḋê"/>
              <p:cNvSpPr/>
              <p:nvPr/>
            </p:nvSpPr>
            <p:spPr>
              <a:xfrm>
                <a:off x="9276" y="5630"/>
                <a:ext cx="1080" cy="112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Autofit/>
              </a:bodyPr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îṧļïďé"/>
              <p:cNvSpPr txBox="1"/>
              <p:nvPr/>
            </p:nvSpPr>
            <p:spPr>
              <a:xfrm>
                <a:off x="10604" y="5786"/>
                <a:ext cx="7078" cy="81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Autofit/>
              </a:bodyPr>
              <a:p>
                <a:r>
                  <a:rPr lang="zh-CN" altLang="en-US" sz="2600" b="1" dirty="0"/>
                  <a:t>总结与展望</a:t>
                </a:r>
                <a:endParaRPr lang="zh-CN" altLang="en-US" sz="2600" b="1" dirty="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dirty="0"/>
              <a:t>总结与展望</a:t>
            </a:r>
            <a:endParaRPr 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90295" y="1191895"/>
            <a:ext cx="10943590" cy="4965700"/>
            <a:chOff x="1367" y="1877"/>
            <a:chExt cx="17234" cy="7820"/>
          </a:xfrm>
        </p:grpSpPr>
        <p:grpSp>
          <p:nvGrpSpPr>
            <p:cNvPr id="11" name="iṧ1îdè"/>
            <p:cNvGrpSpPr/>
            <p:nvPr/>
          </p:nvGrpSpPr>
          <p:grpSpPr>
            <a:xfrm rot="0">
              <a:off x="8279" y="1958"/>
              <a:ext cx="1352" cy="1387"/>
              <a:chOff x="7209746" y="4153276"/>
              <a:chExt cx="675000" cy="675005"/>
            </a:xfrm>
          </p:grpSpPr>
          <p:sp>
            <p:nvSpPr>
              <p:cNvPr id="30" name="islíď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1" name="ïsliḍ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grpSp>
          <p:nvGrpSpPr>
            <p:cNvPr id="12" name="íṧ1ïḓè"/>
            <p:cNvGrpSpPr/>
            <p:nvPr/>
          </p:nvGrpSpPr>
          <p:grpSpPr>
            <a:xfrm rot="0">
              <a:off x="8295" y="4826"/>
              <a:ext cx="1336" cy="1351"/>
              <a:chOff x="7209746" y="4153276"/>
              <a:chExt cx="675000" cy="675005"/>
            </a:xfrm>
          </p:grpSpPr>
          <p:sp>
            <p:nvSpPr>
              <p:cNvPr id="28" name="ïṩ1íd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29" name="ísļï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grpSp>
          <p:nvGrpSpPr>
            <p:cNvPr id="13" name="îṥļîḍê"/>
            <p:cNvGrpSpPr/>
            <p:nvPr/>
          </p:nvGrpSpPr>
          <p:grpSpPr>
            <a:xfrm rot="0">
              <a:off x="8295" y="7658"/>
              <a:ext cx="1360" cy="1318"/>
              <a:chOff x="7209746" y="4153276"/>
              <a:chExt cx="675000" cy="675005"/>
            </a:xfrm>
          </p:grpSpPr>
          <p:sp>
            <p:nvSpPr>
              <p:cNvPr id="26" name="íṩľid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27" name="ïṡḻíḓ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cxnSp>
          <p:nvCxnSpPr>
            <p:cNvPr id="16" name="肘形连接符 8"/>
            <p:cNvCxnSpPr/>
            <p:nvPr/>
          </p:nvCxnSpPr>
          <p:spPr>
            <a:xfrm flipV="1">
              <a:off x="3746" y="2655"/>
              <a:ext cx="4977" cy="2858"/>
            </a:xfrm>
            <a:prstGeom prst="bentConnector3">
              <a:avLst>
                <a:gd name="adj1" fmla="val 5001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9"/>
            <p:cNvCxnSpPr>
              <a:stCxn id="115" idx="6"/>
              <a:endCxn id="26" idx="2"/>
            </p:cNvCxnSpPr>
            <p:nvPr/>
          </p:nvCxnSpPr>
          <p:spPr>
            <a:xfrm>
              <a:off x="3689" y="5513"/>
              <a:ext cx="4606" cy="2804"/>
            </a:xfrm>
            <a:prstGeom prst="bentConnector3">
              <a:avLst>
                <a:gd name="adj1" fmla="val 55297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š1ïḋé"/>
            <p:cNvSpPr/>
            <p:nvPr/>
          </p:nvSpPr>
          <p:spPr bwMode="auto">
            <a:xfrm>
              <a:off x="6030" y="5348"/>
              <a:ext cx="415" cy="41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p>
              <a:pPr algn="ct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íśḻíďè"/>
                <p:cNvSpPr txBox="1"/>
                <p:nvPr/>
              </p:nvSpPr>
              <p:spPr>
                <a:xfrm>
                  <a:off x="9944" y="2650"/>
                  <a:ext cx="8207" cy="698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>
                  <a:noAutofit/>
                </a:bodyPr>
                <a:p>
                  <a:pPr marL="285750" indent="-285750" algn="l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000" dirty="0">
                      <a:sym typeface="+mn-ea"/>
                    </a:rPr>
                    <a:t>选数据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→</m:t>
                      </m:r>
                      <m:r>
                        <a:rPr lang="zh-CN" altLang="en-US" sz="2000" dirty="0">
                          <a:latin typeface="Cambria Math" panose="02040503050406030204" charset="0"/>
                        </a:rPr>
                        <m:t> </m:t>
                      </m:r>
                    </m:oMath>
                  </a14:m>
                  <a:r>
                    <a:rPr lang="zh-CN" altLang="en-US" sz="2000" dirty="0">
                      <a:sym typeface="+mn-ea"/>
                    </a:rPr>
                    <a:t>获取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→</m:t>
                      </m:r>
                      <m:r>
                        <a:rPr lang="zh-CN" altLang="en-US" sz="2000" dirty="0">
                          <a:latin typeface="Cambria Math" panose="02040503050406030204" charset="0"/>
                        </a:rPr>
                        <m:t> </m:t>
                      </m:r>
                    </m:oMath>
                  </a14:m>
                  <a:r>
                    <a:rPr lang="zh-CN" altLang="en-US" sz="2000" dirty="0">
                      <a:sym typeface="+mn-ea"/>
                    </a:rPr>
                    <a:t>评估</a:t>
                  </a:r>
                  <a:endParaRPr lang="zh-CN" altLang="en-US" sz="2000" dirty="0">
                    <a:sym typeface="+mn-ea"/>
                  </a:endParaRPr>
                </a:p>
              </p:txBody>
            </p:sp>
          </mc:Choice>
          <mc:Fallback>
            <p:sp>
              <p:nvSpPr>
                <p:cNvPr id="24" name="íśḻíďè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" y="2650"/>
                  <a:ext cx="8207" cy="698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îṧḻîḍê"/>
            <p:cNvSpPr txBox="1"/>
            <p:nvPr/>
          </p:nvSpPr>
          <p:spPr>
            <a:xfrm>
              <a:off x="9948" y="1877"/>
              <a:ext cx="7794" cy="855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p>
              <a:r>
                <a:rPr lang="zh-CN" altLang="en-US" sz="2400" b="1" dirty="0">
                  <a:solidFill>
                    <a:schemeClr val="accent1"/>
                  </a:solidFill>
                </a:rPr>
                <a:t>任务流程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î$ḻíďé"/>
            <p:cNvSpPr txBox="1"/>
            <p:nvPr/>
          </p:nvSpPr>
          <p:spPr>
            <a:xfrm>
              <a:off x="9944" y="5348"/>
              <a:ext cx="8606" cy="139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20000"/>
            </a:bodyPr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ym typeface="+mn-ea"/>
                </a:rPr>
                <a:t>人工介入，偏工程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ym typeface="+mn-ea"/>
                </a:rPr>
                <a:t>主要关注英文常识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23" name="îş1îḋe"/>
            <p:cNvSpPr txBox="1"/>
            <p:nvPr/>
          </p:nvSpPr>
          <p:spPr>
            <a:xfrm>
              <a:off x="9995" y="4632"/>
              <a:ext cx="8606" cy="765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任务特点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îṣḷiḋe"/>
            <p:cNvSpPr txBox="1"/>
            <p:nvPr/>
          </p:nvSpPr>
          <p:spPr>
            <a:xfrm>
              <a:off x="9995" y="8177"/>
              <a:ext cx="6502" cy="15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p>
              <a:pPr marL="285750" lvl="0" indent="-28575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ym typeface="+mn-ea"/>
                </a:rPr>
                <a:t>探索中文常识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 marL="285750" lvl="0" indent="-28575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ym typeface="+mn-ea"/>
                </a:rPr>
                <a:t>减少人工介入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113" name="íṣḻiḑê"/>
            <p:cNvSpPr txBox="1"/>
            <p:nvPr/>
          </p:nvSpPr>
          <p:spPr>
            <a:xfrm>
              <a:off x="10072" y="7493"/>
              <a:ext cx="6502" cy="684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未来工作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14" name="肘形连接符 201"/>
            <p:cNvCxnSpPr>
              <a:stCxn id="115" idx="6"/>
              <a:endCxn id="28" idx="2"/>
            </p:cNvCxnSpPr>
            <p:nvPr/>
          </p:nvCxnSpPr>
          <p:spPr>
            <a:xfrm flipV="1">
              <a:off x="3689" y="5502"/>
              <a:ext cx="4606" cy="1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ïşľiḋè"/>
            <p:cNvSpPr/>
            <p:nvPr/>
          </p:nvSpPr>
          <p:spPr>
            <a:xfrm>
              <a:off x="1367" y="4465"/>
              <a:ext cx="2322" cy="2095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p>
              <a:pPr algn="ctr"/>
              <a:r>
                <a:rPr lang="zh-CN" altLang="en-US" sz="2400" b="1" dirty="0"/>
                <a:t>常识获取</a:t>
              </a:r>
              <a:endParaRPr lang="zh-CN" altLang="en-US" sz="2400" b="1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5" y="2649855"/>
            <a:ext cx="2998470" cy="81216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感谢</a:t>
            </a:r>
            <a:endParaRPr lang="zh-CN" altLang="en-US" sz="4000" b="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944370" y="3232150"/>
            <a:ext cx="9576435" cy="768985"/>
          </a:xfrm>
        </p:spPr>
        <p:txBody>
          <a:bodyPr>
            <a:normAutofit/>
          </a:bodyPr>
          <a:p>
            <a:pPr algn="l"/>
            <a:r>
              <a:rPr lang="en-US" altLang="zh-CN" sz="1800"/>
              <a:t>									</a:t>
            </a:r>
            <a:endParaRPr lang="zh-CN" altLang="en-US" sz="1800"/>
          </a:p>
          <a:p>
            <a:pPr algn="l"/>
            <a:r>
              <a:rPr lang="en-US" altLang="zh-CN" sz="1800"/>
              <a:t>									2021.12.27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/>
              <a:t>引入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472180"/>
            <a:ext cx="10850880" cy="624840"/>
          </a:xfrm>
        </p:spPr>
        <p:txBody>
          <a:bodyPr>
            <a:noAutofit/>
          </a:bodyPr>
          <a:lstStyle/>
          <a:p>
            <a:pPr lvl="0"/>
            <a:r>
              <a:rPr lang="zh-CN" altLang="en-US" sz="2400"/>
              <a:t>任务介绍、论文分类</a:t>
            </a:r>
            <a:r>
              <a:rPr lang="en-US" altLang="zh-CN" sz="2400"/>
              <a:t> 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任务介绍</a:t>
            </a:r>
            <a:endParaRPr lang="zh-CN" altLang="en-US" dirty="0"/>
          </a:p>
        </p:txBody>
      </p:sp>
      <p:sp>
        <p:nvSpPr>
          <p:cNvPr id="10" name="ísļïḑê"/>
          <p:cNvSpPr/>
          <p:nvPr/>
        </p:nvSpPr>
        <p:spPr>
          <a:xfrm>
            <a:off x="1139825" y="1241425"/>
            <a:ext cx="9692640" cy="76136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dirty="0"/>
              <a:t>常识是人类对同一事物普遍存在的日常共识，通常不明确出现在人们的日常交流中</a:t>
            </a:r>
            <a:endParaRPr 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4180" y="6157595"/>
            <a:ext cx="11468735" cy="618490"/>
          </a:xfrm>
        </p:spPr>
        <p:txBody>
          <a:bodyPr/>
          <a:p>
            <a:r>
              <a:rPr lang="zh-CN" altLang="en-US" sz="1600" dirty="0">
                <a:sym typeface="+mn-ea"/>
              </a:rPr>
              <a:t>Zang L J, Cao C, Cao Y N, et al. A Survey of Commonsense Knowledge Acquisition. Journal of Computer Science&amp;Technology, 2013.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1572260" y="3206750"/>
            <a:ext cx="3390900" cy="2024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2564130" y="2294890"/>
            <a:ext cx="1407160" cy="653415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698FCE"/>
                </a:solidFill>
                <a:uFillTx/>
                <a:latin typeface="Times New Roman" panose="02020603050405020304" charset="0"/>
              </a:rPr>
              <a:t>常识特点</a:t>
            </a:r>
            <a:endParaRPr lang="zh-CN" altLang="en-US" sz="2400" b="1" dirty="0">
              <a:solidFill>
                <a:srgbClr val="698FCE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478780" y="4002405"/>
            <a:ext cx="1482725" cy="3829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59915" y="4002405"/>
            <a:ext cx="1359535" cy="454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95980" y="3414395"/>
            <a:ext cx="1359535" cy="464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大规模的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95980" y="4580255"/>
            <a:ext cx="1359535" cy="454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59915" y="3415665"/>
            <a:ext cx="1359535" cy="454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95980" y="3997960"/>
            <a:ext cx="1359535" cy="454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开放领域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59915" y="4589780"/>
            <a:ext cx="1359535" cy="454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隐性的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7858760" y="2215515"/>
            <a:ext cx="1481455" cy="70358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698FCE"/>
                </a:solidFill>
                <a:uFillTx/>
                <a:latin typeface="Times New Roman" panose="02020603050405020304" charset="0"/>
                <a:sym typeface="+mn-ea"/>
              </a:rPr>
              <a:t>常识获取</a:t>
            </a:r>
            <a:endParaRPr lang="zh-CN" altLang="en-US" sz="2400" b="1" dirty="0">
              <a:solidFill>
                <a:srgbClr val="698FCE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57110" y="2981960"/>
            <a:ext cx="2422525" cy="27044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719695" y="3262630"/>
            <a:ext cx="1758315" cy="518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如何表示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720330" y="4065905"/>
            <a:ext cx="1758315" cy="518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如何获取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706995" y="4855210"/>
            <a:ext cx="1758315" cy="518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如何评估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任务介绍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05230" y="1311910"/>
          <a:ext cx="9908540" cy="490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090"/>
                <a:gridCol w="7918450"/>
              </a:tblGrid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Q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1737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常识获取方法</a:t>
                      </a:r>
                      <a:endParaRPr lang="zh-CN" altLang="en-US" sz="1800" b="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    </a:t>
                      </a:r>
                      <a:r>
                        <a:rPr lang="zh-CN" altLang="en-US" sz="1800" dirty="0"/>
                        <a:t>人工众包：知识工程、人机交互技术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Cyc、OMCS，</a:t>
                      </a:r>
                      <a:r>
                        <a:rPr lang="en-US" altLang="zh-CN" sz="1800" dirty="0"/>
                        <a:t>ConceptNet)</a:t>
                      </a:r>
                      <a:endParaRPr lang="zh-CN" altLang="en-US" sz="1800" dirty="0"/>
                    </a:p>
                    <a:p>
                      <a:pPr algn="l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    </a:t>
                      </a:r>
                      <a:r>
                        <a:rPr lang="zh-CN" altLang="en-US" sz="1800" dirty="0"/>
                        <a:t>机器获取：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来源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结构化知识库、非结构化语料</a:t>
                      </a:r>
                      <a:r>
                        <a:rPr lang="en-US" altLang="zh-CN" sz="1800" dirty="0"/>
                        <a:t> (</a:t>
                      </a:r>
                      <a:r>
                        <a:rPr lang="zh-CN" altLang="en-US" sz="1800" dirty="0"/>
                        <a:t>方法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设计规则、依存</a:t>
                      </a:r>
                      <a:endParaRPr lang="zh-CN" altLang="en-US" sz="1800" dirty="0"/>
                    </a:p>
                    <a:p>
                      <a:pPr algn="l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                     </a:t>
                      </a:r>
                      <a:r>
                        <a:rPr lang="zh-CN" altLang="en-US" sz="1800" dirty="0"/>
                        <a:t>分析、监督学习、无监督学习、远程监督学习、bootstrap</a:t>
                      </a:r>
                      <a:endParaRPr lang="zh-CN" altLang="en-US" sz="1800" dirty="0"/>
                    </a:p>
                  </a:txBody>
                  <a:tcPr anchor="ctr" anchorCtr="0"/>
                </a:tc>
              </a:tr>
              <a:tr h="71818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/>
                        <a:t>常识表示</a:t>
                      </a:r>
                      <a:endParaRPr lang="zh-CN" altLang="en-US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dirty="0">
                          <a:sym typeface="+mn-ea"/>
                        </a:rPr>
                        <a:t>一阶逻辑、三元组、四元组等</a:t>
                      </a:r>
                      <a:endParaRPr lang="zh-CN" sz="1800" dirty="0">
                        <a:sym typeface="+mn-ea"/>
                      </a:endParaRPr>
                    </a:p>
                  </a:txBody>
                  <a:tcPr anchor="ctr" anchorCtr="0"/>
                </a:tc>
              </a:tr>
              <a:tr h="10782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/>
                        <a:t>常识分类</a:t>
                      </a:r>
                      <a:endParaRPr lang="zh-CN" altLang="en-US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               </a:t>
                      </a:r>
                      <a:r>
                        <a:rPr lang="zh-CN" altLang="en-US" sz="1800" dirty="0">
                          <a:sym typeface="+mn-ea"/>
                        </a:rPr>
                        <a:t>实体级：关注事物（鸟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zh-CN" altLang="en-US" sz="1800" dirty="0">
                          <a:sym typeface="+mn-ea"/>
                        </a:rPr>
                        <a:t>可以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zh-CN" altLang="en-US" sz="1800" dirty="0">
                          <a:sym typeface="+mn-ea"/>
                        </a:rPr>
                        <a:t>飞）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                        </a:t>
                      </a:r>
                      <a:r>
                        <a:rPr lang="zh-CN" altLang="en-US"/>
                        <a:t>事件级：关注事件（我饿了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导致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我要吃饭）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5501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ym typeface="+mn-ea"/>
                        </a:rPr>
                        <a:t>常识库评估</a:t>
                      </a:r>
                      <a:endParaRPr lang="zh-CN" altLang="en-US" sz="1800" b="0" dirty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规模、质量</a:t>
                      </a:r>
                      <a:r>
                        <a:rPr lang="en-US" altLang="zh-CN" sz="1800" dirty="0">
                          <a:sym typeface="+mn-ea"/>
                        </a:rPr>
                        <a:t>(</a:t>
                      </a:r>
                      <a:r>
                        <a:rPr lang="zh-CN" altLang="en-US" sz="1800" dirty="0">
                          <a:sym typeface="+mn-ea"/>
                        </a:rPr>
                        <a:t>人工判定、下游任务</a:t>
                      </a:r>
                      <a:r>
                        <a:rPr lang="en-US" altLang="zh-CN" sz="1800" dirty="0">
                          <a:sym typeface="+mn-ea"/>
                        </a:rPr>
                        <a:t>)</a:t>
                      </a:r>
                      <a:r>
                        <a:rPr lang="zh-CN" altLang="en-US" sz="1800" dirty="0">
                          <a:sym typeface="+mn-ea"/>
                        </a:rPr>
                        <a:t>、新颖度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5645" y="1120140"/>
          <a:ext cx="10761345" cy="561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220"/>
                <a:gridCol w="3296285"/>
                <a:gridCol w="1724025"/>
                <a:gridCol w="3091815"/>
              </a:tblGrid>
              <a:tr h="61849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论文名称</a:t>
                      </a:r>
                      <a:endParaRPr lang="en-US" altLang="en-US" sz="1800" b="1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获取方法</a:t>
                      </a:r>
                      <a:endParaRPr lang="zh-CN" altLang="en-US" sz="1800" b="1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表示与分类</a:t>
                      </a:r>
                      <a:endParaRPr lang="zh-CN" altLang="en-US" sz="1800" b="1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评估方面</a:t>
                      </a:r>
                      <a:endParaRPr lang="zh-CN" altLang="en-US" sz="1800" b="1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2801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ConceptNet 5.5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人工众包、多源整合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实体级三元组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词嵌入性能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14808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Commonsense Knowledge 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 Wikidata 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设计常识判定规则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从知识库Wikidata中提取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实体级三元组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对比：CSKG常识库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内容：规模、新颖度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16903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ASER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使用依存分析、bootstrap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从语料中抽取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事件级三元组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对比：ConceptNet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内容：规模、质量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94170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TransOMCS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使用监督学习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从知识库ASER中提取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实体级三元组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对比：Baseline提取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内容：规模、质量、新颖度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2362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Ascent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使用依存分析、监督学习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从语料中抽取</a:t>
                      </a:r>
                      <a:endParaRPr lang="en-US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实体级四元组</a:t>
                      </a:r>
                      <a:endParaRPr lang="zh-CN" alt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对比：多个常识库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lvl="0" algn="ctr">
                        <a:lnSpc>
                          <a:spcPct val="125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内容：规模、质量</a:t>
                      </a:r>
                      <a:endParaRPr lang="en-US" sz="18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p>
            <a:r>
              <a:rPr lang="en-US" altLang="zh-CN" dirty="0"/>
              <a:t>1.2 </a:t>
            </a:r>
            <a:r>
              <a:rPr lang="zh-CN" altLang="en-US" dirty="0"/>
              <a:t>论文分类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论文详解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472180"/>
            <a:ext cx="10850880" cy="624840"/>
          </a:xfrm>
        </p:spPr>
        <p:txBody>
          <a:bodyPr/>
          <a:p>
            <a:pPr lvl="0"/>
            <a:r>
              <a:rPr lang="zh-CN" altLang="en-US" sz="2000"/>
              <a:t>工作、方法、评估、小结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179" y="1"/>
            <a:ext cx="10850563" cy="1028699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Benchmark</a:t>
            </a:r>
            <a:r>
              <a:rPr lang="en-US" altLang="zh-CN" dirty="0"/>
              <a:t>——</a:t>
            </a:r>
            <a:r>
              <a:rPr lang="zh-CN" altLang="en-US" dirty="0"/>
              <a:t>ConceptNet 5.5</a:t>
            </a:r>
            <a:endParaRPr lang="zh-CN" altLang="en-US" dirty="0"/>
          </a:p>
        </p:txBody>
      </p:sp>
      <p:sp>
        <p:nvSpPr>
          <p:cNvPr id="10" name="ísļïḑê" descr="7b0a202020202262756c6c6574223a20227b5c2263617465676f727949645c223a31303032352c5c2274656d706c61746549645c223a32303233313339337d220a7d0a"/>
          <p:cNvSpPr/>
          <p:nvPr/>
        </p:nvSpPr>
        <p:spPr>
          <a:xfrm>
            <a:off x="780415" y="2418080"/>
            <a:ext cx="9692640" cy="113157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uFillTx/>
                <a:latin typeface="Times New Roman" panose="02020603050405020304" charset="0"/>
              </a:rPr>
              <a:t>Motivation</a:t>
            </a:r>
            <a:endParaRPr lang="en-US" altLang="zh-CN" sz="2400" b="1" dirty="0">
              <a:uFillTx/>
              <a:latin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知识库规模较小、非常识性知识多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79145" y="6376035"/>
            <a:ext cx="10739120" cy="279400"/>
          </a:xfrm>
        </p:spPr>
        <p:txBody>
          <a:bodyPr/>
          <a:p>
            <a:r>
              <a:rPr lang="zh-CN" altLang="en-US" sz="1600" dirty="0"/>
              <a:t>ConceptNet 5.5: An Open Multilingual Graph of General Knowledge. AAAI. 2017</a:t>
            </a:r>
            <a:r>
              <a:rPr lang="en-US" altLang="zh-CN" sz="1600" dirty="0"/>
              <a:t>. </a:t>
            </a:r>
            <a:r>
              <a:rPr lang="zh-CN" altLang="en-US" sz="1600" dirty="0"/>
              <a:t>https://arxiv.org/abs/1612.03975</a:t>
            </a:r>
            <a:endParaRPr lang="zh-CN" altLang="en-US" sz="1600" dirty="0"/>
          </a:p>
        </p:txBody>
      </p:sp>
      <p:sp>
        <p:nvSpPr>
          <p:cNvPr id="6" name="ísļïḑê"/>
          <p:cNvSpPr/>
          <p:nvPr/>
        </p:nvSpPr>
        <p:spPr>
          <a:xfrm>
            <a:off x="780415" y="3549650"/>
            <a:ext cx="5222875" cy="2336800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Work </a:t>
            </a:r>
            <a:r>
              <a:rPr lang="en-US" altLang="zh-CN" sz="2400" b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&amp; Contribution</a:t>
            </a:r>
            <a:endParaRPr 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整合多语言、多来源知识，构建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5.5</a:t>
            </a: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版本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提供新的词嵌入模型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关系对齐的标准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 &amp; Benchmark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66140" y="1211580"/>
          <a:ext cx="10652760" cy="94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/>
                <a:gridCol w="2602865"/>
                <a:gridCol w="5639435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常识来源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常识类型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评估方式</a:t>
                      </a:r>
                      <a:endParaRPr lang="en-US" altLang="en-US" sz="1800" b="1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众包+整合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实体级(多语言)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词嵌入性能</a:t>
                      </a:r>
                      <a:endParaRPr lang="en-US" altLang="en-US" sz="1800" b="0">
                        <a:latin typeface="Times New Roman" panose="020206030504050203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003925" y="2340610"/>
            <a:ext cx="5514340" cy="3836670"/>
            <a:chOff x="9455" y="3686"/>
            <a:chExt cx="8684" cy="60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5" y="3686"/>
              <a:ext cx="8685" cy="6043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4301" y="6578"/>
              <a:ext cx="1440" cy="604"/>
            </a:xfrm>
            <a:prstGeom prst="roundRect">
              <a:avLst>
                <a:gd name="adj" fmla="val 31952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6103" y="6564"/>
              <a:ext cx="1514" cy="604"/>
            </a:xfrm>
            <a:prstGeom prst="roundRect">
              <a:avLst>
                <a:gd name="adj" fmla="val 31952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457" y="7764"/>
              <a:ext cx="1284" cy="458"/>
            </a:xfrm>
            <a:prstGeom prst="roundRect">
              <a:avLst>
                <a:gd name="adj" fmla="val 31952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659abc5-0fe7-4ec4-9481-e63a4ec5e49a}"/>
  <p:tag name="TABLE_ENDDRAG_ORIGIN_RECT" val="784*331"/>
  <p:tag name="TABLE_ENDDRAG_RECT" val="83*143*784*331"/>
</p:tagLst>
</file>

<file path=ppt/tags/tag10.xml><?xml version="1.0" encoding="utf-8"?>
<p:tagLst xmlns:p="http://schemas.openxmlformats.org/presentationml/2006/main">
  <p:tag name="KSO_WM_UNIT_TABLE_BEAUTIFY" val="smartTable{8ff21d8c-bb2a-43b3-9356-f4770384002a}"/>
  <p:tag name="TABLE_ENDDRAG_ORIGIN_RECT" val="706*103"/>
  <p:tag name="TABLE_ENDDRAG_RECT" val="117*380*706*103"/>
</p:tagLst>
</file>

<file path=ppt/tags/tag11.xml><?xml version="1.0" encoding="utf-8"?>
<p:tagLst xmlns:p="http://schemas.openxmlformats.org/presentationml/2006/main">
  <p:tag name="KSO_WM_UNIT_TABLE_BEAUTIFY" val="smartTable{ede85058-3c67-431c-8af8-d272144e5fe4}"/>
  <p:tag name="TABLE_ENDDRAG_ORIGIN_RECT" val="859*97"/>
  <p:tag name="TABLE_ENDDRAG_RECT" val="68*95*859*97"/>
</p:tagLst>
</file>

<file path=ppt/tags/tag12.xml><?xml version="1.0" encoding="utf-8"?>
<p:tagLst xmlns:p="http://schemas.openxmlformats.org/presentationml/2006/main">
  <p:tag name="KSO_WM_UNIT_TABLE_BEAUTIFY" val="smartTable{ede85058-3c67-431c-8af8-d272144e5fe4}"/>
  <p:tag name="TABLE_ENDDRAG_ORIGIN_RECT" val="829*96"/>
  <p:tag name="TABLE_ENDDRAG_RECT" val="67*89*829*96"/>
</p:tagLst>
</file>

<file path=ppt/tags/tag13.xml><?xml version="1.0" encoding="utf-8"?>
<p:tagLst xmlns:p="http://schemas.openxmlformats.org/presentationml/2006/main">
  <p:tag name="KSO_WM_UNIT_TABLE_BEAUTIFY" val="smartTable{ede85058-3c67-431c-8af8-d272144e5fe4}"/>
  <p:tag name="TABLE_ENDDRAG_ORIGIN_RECT" val="845*97"/>
  <p:tag name="TABLE_ENDDRAG_RECT" val="73*96*845*97"/>
</p:tagLst>
</file>

<file path=ppt/tags/tag1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p="http://schemas.openxmlformats.org/presentationml/2006/main">
  <p:tag name="KSO_WM_UNIT_TABLE_BEAUTIFY" val="smartTable{6a6b6f68-eb61-47d1-867f-5b8fdc3c61a3}"/>
  <p:tag name="TABLE_ENDDRAG_ORIGIN_RECT" val="780*397"/>
  <p:tag name="TABLE_ENDDRAG_RECT" val="99*104*780*397"/>
</p:tagLst>
</file>

<file path=ppt/tags/tag3.xml><?xml version="1.0" encoding="utf-8"?>
<p:tagLst xmlns:p="http://schemas.openxmlformats.org/presentationml/2006/main">
  <p:tag name="KSO_WM_UNIT_TABLE_BEAUTIFY" val="smartTable{a0a4d3dc-f78f-4e56-a75a-147d1f2e6a69}"/>
  <p:tag name="TABLE_ENDDRAG_ORIGIN_RECT" val="861*413"/>
  <p:tag name="TABLE_ENDDRAG_RECT" val="88*91*861*413"/>
</p:tagLst>
</file>

<file path=ppt/tags/tag4.xml><?xml version="1.0" encoding="utf-8"?>
<p:tagLst xmlns:p="http://schemas.openxmlformats.org/presentationml/2006/main">
  <p:tag name="KSO_WM_UNIT_TABLE_BEAUTIFY" val="smartTable{ede85058-3c67-431c-8af8-d272144e5fe4}"/>
  <p:tag name="TABLE_ENDDRAG_ORIGIN_RECT" val="804*74"/>
  <p:tag name="TABLE_ENDDRAG_RECT" val="68*95*804*74"/>
</p:tagLst>
</file>

<file path=ppt/tags/tag5.xml><?xml version="1.0" encoding="utf-8"?>
<p:tagLst xmlns:p="http://schemas.openxmlformats.org/presentationml/2006/main">
  <p:tag name="KSO_WM_UNIT_TABLE_BEAUTIFY" val="smartTable{544a83c2-33d7-4cae-b1cb-b410ad0f91db}"/>
  <p:tag name="TABLE_ENDDRAG_ORIGIN_RECT" val="758*194"/>
  <p:tag name="TABLE_ENDDRAG_RECT" val="87*108*758*194"/>
</p:tagLst>
</file>

<file path=ppt/tags/tag6.xml><?xml version="1.0" encoding="utf-8"?>
<p:tagLst xmlns:p="http://schemas.openxmlformats.org/presentationml/2006/main">
  <p:tag name="KSO_WM_UNIT_TABLE_BEAUTIFY" val="smartTable{544a83c2-33d7-4cae-b1cb-b410ad0f91db}"/>
  <p:tag name="TABLE_ENDDRAG_ORIGIN_RECT" val="758*194"/>
  <p:tag name="TABLE_ENDDRAG_RECT" val="87*108*758*194"/>
</p:tagLst>
</file>

<file path=ppt/tags/tag7.xml><?xml version="1.0" encoding="utf-8"?>
<p:tagLst xmlns:p="http://schemas.openxmlformats.org/presentationml/2006/main">
  <p:tag name="KSO_WM_UNIT_TABLE_BEAUTIFY" val="smartTable{8ff21d8c-bb2a-43b3-9356-f4770384002a}"/>
  <p:tag name="TABLE_ENDDRAG_ORIGIN_RECT" val="758*116"/>
  <p:tag name="TABLE_ENDDRAG_RECT" val="87*342*758*116"/>
</p:tagLst>
</file>

<file path=ppt/tags/tag8.xml><?xml version="1.0" encoding="utf-8"?>
<p:tagLst xmlns:p="http://schemas.openxmlformats.org/presentationml/2006/main">
  <p:tag name="KSO_WM_UNIT_TABLE_BEAUTIFY" val="smartTable{ede85058-3c67-431c-8af8-d272144e5fe4}"/>
  <p:tag name="TABLE_ENDDRAG_ORIGIN_RECT" val="827*98"/>
  <p:tag name="TABLE_ENDDRAG_RECT" val="90*94*827*98"/>
</p:tagLst>
</file>

<file path=ppt/tags/tag9.xml><?xml version="1.0" encoding="utf-8"?>
<p:tagLst xmlns:p="http://schemas.openxmlformats.org/presentationml/2006/main">
  <p:tag name="KSO_WM_UNIT_TABLE_BEAUTIFY" val="smartTable{544a83c2-33d7-4cae-b1cb-b410ad0f91db}"/>
  <p:tag name="TABLE_ENDDRAG_ORIGIN_RECT" val="706*236"/>
  <p:tag name="TABLE_ENDDRAG_RECT" val="117*113*706*236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4451</Words>
  <Application>WPS 演示</Application>
  <PresentationFormat>宽屏</PresentationFormat>
  <Paragraphs>473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Impact</vt:lpstr>
      <vt:lpstr>Wingdings</vt:lpstr>
      <vt:lpstr>Cambria Math</vt:lpstr>
      <vt:lpstr>MS Mincho</vt:lpstr>
      <vt:lpstr>Segoe Print</vt:lpstr>
      <vt:lpstr>Arial Unicode MS</vt:lpstr>
      <vt:lpstr>Calibri</vt:lpstr>
      <vt:lpstr>主题5</vt:lpstr>
      <vt:lpstr>   常识获取研究分享</vt:lpstr>
      <vt:lpstr>PaperList</vt:lpstr>
      <vt:lpstr>PowerPoint 演示文稿</vt:lpstr>
      <vt:lpstr>引入</vt:lpstr>
      <vt:lpstr>1.1 任务介绍</vt:lpstr>
      <vt:lpstr>1.1 任务介绍</vt:lpstr>
      <vt:lpstr>1.2 论文分类</vt:lpstr>
      <vt:lpstr>论文详解</vt:lpstr>
      <vt:lpstr>2.1 Benchmark——ConceptNet 5.5</vt:lpstr>
      <vt:lpstr>2.1 Benchmark——ConceptNet 5.5</vt:lpstr>
      <vt:lpstr>2.1 Benchmark——ConceptNet 5.5</vt:lpstr>
      <vt:lpstr>2.2 设计规则——Commonsense Knowledge in Wikidata</vt:lpstr>
      <vt:lpstr>2.2 设计规则——Commonsense Knowledge in Wikidata</vt:lpstr>
      <vt:lpstr>2.2 设计规则——Commonsense Knowledge in Wikidata</vt:lpstr>
      <vt:lpstr>2.3 依存分析 + Bootstrap —— ASER</vt:lpstr>
      <vt:lpstr>2.3 依存分析 + Bootstrap —— ASER</vt:lpstr>
      <vt:lpstr>2.3 依存分析 + Bootstrap —— ASER</vt:lpstr>
      <vt:lpstr>2.3 依存分析 + Bootstrap —— ASER</vt:lpstr>
      <vt:lpstr>2.3 依存分析 + Bootstrap —— ASER</vt:lpstr>
      <vt:lpstr>2.3 依存分析 + Bootstrap —— ASER</vt:lpstr>
      <vt:lpstr>2.4 监督学习——TransOMCS</vt:lpstr>
      <vt:lpstr>2.4 监督学习——TransOMCS</vt:lpstr>
      <vt:lpstr>2.4 监督学习——TransOMCS</vt:lpstr>
      <vt:lpstr>2.4 监督学习——TransOMCS</vt:lpstr>
      <vt:lpstr>2.5 依存分析+监督学习 —— Ascent</vt:lpstr>
      <vt:lpstr>2.5 依存分析+监督学习 —— Ascent</vt:lpstr>
      <vt:lpstr>2.5 依存分析+监督学习 —— Ascent</vt:lpstr>
      <vt:lpstr>2.5 依存分析+监督学习 —— Ascent</vt:lpstr>
      <vt:lpstr>总结与展望</vt:lpstr>
      <vt:lpstr>3 总结与展望</vt:lpstr>
      <vt:lpstr>感谢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+</cp:lastModifiedBy>
  <cp:revision>860</cp:revision>
  <cp:lastPrinted>2018-02-05T16:00:00Z</cp:lastPrinted>
  <dcterms:created xsi:type="dcterms:W3CDTF">2018-02-05T16:00:00Z</dcterms:created>
  <dcterms:modified xsi:type="dcterms:W3CDTF">2021-12-27T04:59:09Z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CE31D2B6DAF645BEBB2178369A1016DC</vt:lpwstr>
  </property>
  <property fmtid="{D5CDD505-2E9C-101B-9397-08002B2CF9AE}" pid="12" name="KSOProductBuildVer">
    <vt:lpwstr>2052-11.1.0.11194</vt:lpwstr>
  </property>
</Properties>
</file>