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70" r:id="rId6"/>
    <p:sldId id="271" r:id="rId7"/>
    <p:sldId id="259" r:id="rId8"/>
    <p:sldId id="261" r:id="rId9"/>
    <p:sldId id="264" r:id="rId10"/>
    <p:sldId id="263" r:id="rId11"/>
    <p:sldId id="267" r:id="rId12"/>
    <p:sldId id="265" r:id="rId13"/>
    <p:sldId id="262" r:id="rId14"/>
    <p:sldId id="274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93DED-1C52-4CE8-9936-7904A7A6C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F497F-7C25-49C7-BD51-980FF65D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EA92B-97BC-40D5-A184-5960DB6A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829B5-D66E-43F3-93F7-A0555E6A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4B2EA-1B78-4F32-9AA8-051E9460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5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FC20-C974-4107-B7B1-40325A3B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8DBC1-AB1E-4135-B2C1-B6205348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3F10C-F151-49A4-A20D-3E7A08A7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844C3-0C9B-4E0C-9A17-9BEF8B3B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B3991-A8E7-4C25-939A-A46DFC9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30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B4D80-9C2A-4031-B6CE-B53AAAE6D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AEAEA-0798-4649-9B58-ADC0C822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FC050-C012-470D-A011-8F9BF6E4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C3E93-2A5E-4890-9E42-7B512F7D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BF6DC-8556-481E-9151-042B31AB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4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D84BD-4D70-4882-8B53-0EEC7011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5CB3F-2289-4DAB-A508-9245B01C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0FE77-5AB9-4EC8-80FD-F505052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B9709-15FE-41AA-AB4D-C7D395E9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49219-F3F5-40AB-A6F1-84F26D81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7DD34-E2B2-4D18-AFE8-00909C82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70C06-E3A4-4E16-9209-C8DD7C8C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8ED85-8CB0-4D72-B54A-C728A44B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D4112-A2A4-453B-80E2-8761486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CB111-B5D0-4ACA-BB70-B4D92977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1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D912B-F466-4645-A18A-E76E939B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35F45-8A4F-48D7-B1AF-CA2A94CB2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F8637-3F65-4ED1-A2CF-86297FE86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47081-B94D-4492-8452-6CA4DD9C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C2750-1B97-4ADF-8F53-B3FF4C6B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6E6EB-01E9-4294-93C7-374FB61A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ECEC4-83C4-42BD-B389-2FE2B130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2A236-3A93-444E-838D-086F0C1C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8D4DE-40A4-4D5F-880A-49F747B16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B7783-DBFE-4585-B6B8-7ECA5AAD4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A346B8-58CC-419C-AF95-470D951B8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EC5587-1181-4B21-9EDA-A25CFD6F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729D1F-62A6-4E0A-B0EC-BD3B6F88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2DAB8-3A80-47C7-8650-55C5C90C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0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AFA96-5950-4E5A-89F4-C418533B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5F98C0-4C82-4B1A-9EAA-56A95428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DE841-3704-425F-8B33-B5B0EDC1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2CCD9D-B544-4CC1-AD1E-5B31E942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2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72CC53-7303-4779-A173-72B162FB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3A0100-159D-42D6-8526-1A39F658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3BA81-596B-4691-9338-2978F5CB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90BC-461C-4D21-9348-AA68C201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4D6FD-A05A-46F1-8235-E9592E8F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A33B2-449F-422E-AD8A-3C6EA6928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5D555-BD22-4795-AC2E-8B695861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AE318-3630-4EF5-93F1-C887EF72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F6D41-2715-44BD-A0B1-97DF59AF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8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ED17E-10D2-4C39-9686-16928327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23A61F-2626-4993-A375-A5CA041DE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5EE84-F864-4E48-8CF9-85E1F4C8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0C2FD-B063-47EE-824C-CCC51085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200D2-E036-4FB1-8970-F038F332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D70DA-C44C-4E83-BC16-D81F59AD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0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72E4B-4758-4CE2-BFB5-79A8D734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8C7D6B-0D6F-49D9-A52C-BE0EACEA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4B65D-24BA-4F34-9305-A5FE1EB43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0E1F-AB69-4031-A07E-71694717F156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3B0C8-D827-46FA-89E4-CACC6EBB3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BA971-E81D-4502-A371-C678B43BD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DD72-8010-4ADB-8742-F054C151D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6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8021C-6276-4CC6-A120-8FD82EA07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Supervised </a:t>
            </a:r>
            <a:br>
              <a:rPr lang="en-US" altLang="zh-CN" sz="5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Information Extraction</a:t>
            </a:r>
            <a:br>
              <a:rPr lang="en-US" altLang="zh-CN" sz="5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(OIE /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OpenIE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监督的开放信息抽取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E763BC-CDF1-429A-AF2D-38043D4C4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/>
              <a:t>虞扬</a:t>
            </a:r>
            <a:endParaRPr lang="en-US" altLang="zh-CN" sz="2000" dirty="0"/>
          </a:p>
          <a:p>
            <a:r>
              <a:rPr lang="en-US" altLang="zh-CN" sz="2000" dirty="0" err="1"/>
              <a:t>Github</a:t>
            </a:r>
            <a:r>
              <a:rPr lang="en-US" altLang="zh-CN" sz="2000"/>
              <a:t> @ yuto3o</a:t>
            </a:r>
            <a:endParaRPr lang="en-US" altLang="zh-CN" sz="2000" dirty="0"/>
          </a:p>
          <a:p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09</a:t>
            </a:r>
            <a:r>
              <a:rPr lang="zh-CN" altLang="en-US" sz="2000" dirty="0"/>
              <a:t>月</a:t>
            </a:r>
            <a:r>
              <a:rPr lang="en-US" altLang="zh-CN" sz="2000" dirty="0"/>
              <a:t>27</a:t>
            </a:r>
            <a:r>
              <a:rPr lang="zh-CN" altLang="en-US" sz="2000" dirty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892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50F2D0-1B67-4CF3-986D-C3432DCBC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055" y="2000882"/>
            <a:ext cx="5246588" cy="395592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65F362-07E2-406D-973E-1CF751F1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Seq2Seq Labeling: OpenIE6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61BF63-4FE9-4308-B5AA-9E803654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81" y="2695852"/>
            <a:ext cx="5539424" cy="26427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166D19-3991-4CFE-9986-C94EE105C67C}"/>
              </a:ext>
            </a:extLst>
          </p:cNvPr>
          <p:cNvSpPr txBox="1"/>
          <p:nvPr/>
        </p:nvSpPr>
        <p:spPr>
          <a:xfrm>
            <a:off x="838200" y="6348557"/>
            <a:ext cx="113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OpenIE6: Iterative Grid Labeling and Coordination Analysis for Open Information Extraction. EMNLP. 2020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01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45F585-BCBA-4817-BEBF-F75EC3381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018" y="2604705"/>
            <a:ext cx="10301012" cy="230904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22BFEA4-C160-4F58-BEA5-DDEF568B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Seq2Seq Labeling: OpenIE6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B881F8-230C-4184-AB28-F8D507829C4E}"/>
              </a:ext>
            </a:extLst>
          </p:cNvPr>
          <p:cNvSpPr txBox="1"/>
          <p:nvPr/>
        </p:nvSpPr>
        <p:spPr>
          <a:xfrm>
            <a:off x="838200" y="6348557"/>
            <a:ext cx="113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OpenIE6: Iterative Grid Labeling and Coordination Analysis for Open Information Extraction. EMNLP. 2020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5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5F7B-5881-48BF-8E7B-3D4CD1FC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Seq2Seq Generation+ 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IMoJIE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6D7000B-3F37-422B-9475-1B91B3B26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10515600" cy="24286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6D9283-6BC4-4826-AD73-7844E086C38A}"/>
              </a:ext>
            </a:extLst>
          </p:cNvPr>
          <p:cNvSpPr txBox="1"/>
          <p:nvPr/>
        </p:nvSpPr>
        <p:spPr>
          <a:xfrm>
            <a:off x="838200" y="6348557"/>
            <a:ext cx="926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IMoJIE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Iterative Memory-Based Joint Open Information Extraction. ACL. 2020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47C805-9447-4694-A8E1-323616AF72F4}"/>
              </a:ext>
            </a:extLst>
          </p:cNvPr>
          <p:cNvSpPr/>
          <p:nvPr/>
        </p:nvSpPr>
        <p:spPr>
          <a:xfrm>
            <a:off x="1394309" y="4648868"/>
            <a:ext cx="4134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美国总统奥巴马对中国和俄罗斯进行了国事访问。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DDEEF0-31F0-4491-A219-B2E57CE6660E}"/>
              </a:ext>
            </a:extLst>
          </p:cNvPr>
          <p:cNvSpPr txBox="1"/>
          <p:nvPr/>
        </p:nvSpPr>
        <p:spPr>
          <a:xfrm>
            <a:off x="755073" y="4648868"/>
            <a:ext cx="63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A52A36-85C8-46D1-8761-D58F212C53D3}"/>
              </a:ext>
            </a:extLst>
          </p:cNvPr>
          <p:cNvSpPr txBox="1"/>
          <p:nvPr/>
        </p:nvSpPr>
        <p:spPr>
          <a:xfrm>
            <a:off x="755073" y="5018200"/>
            <a:ext cx="63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146E94-7403-4B90-B021-198DD15C194C}"/>
              </a:ext>
            </a:extLst>
          </p:cNvPr>
          <p:cNvSpPr/>
          <p:nvPr/>
        </p:nvSpPr>
        <p:spPr>
          <a:xfrm>
            <a:off x="7685165" y="4648868"/>
            <a:ext cx="2827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奥巴马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国事访问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&lt;obj&gt;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F96E8C-DB5E-4BB9-B863-CFC9BC9E4668}"/>
              </a:ext>
            </a:extLst>
          </p:cNvPr>
          <p:cNvSpPr/>
          <p:nvPr/>
        </p:nvSpPr>
        <p:spPr>
          <a:xfrm>
            <a:off x="1394309" y="5018200"/>
            <a:ext cx="5929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美国总统奥巴马对中国和俄罗斯进行了国事访问。奥巴马国事访问中国。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4B714F-D91C-4EB9-9399-1C177F7E0B87}"/>
              </a:ext>
            </a:extLst>
          </p:cNvPr>
          <p:cNvSpPr/>
          <p:nvPr/>
        </p:nvSpPr>
        <p:spPr>
          <a:xfrm>
            <a:off x="7685165" y="5024495"/>
            <a:ext cx="3006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奥巴马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国事访问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&lt;obj&gt;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俄罗斯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7422AA-97A6-46B4-8D6E-CCB72E88B3E1}"/>
              </a:ext>
            </a:extLst>
          </p:cNvPr>
          <p:cNvSpPr txBox="1"/>
          <p:nvPr/>
        </p:nvSpPr>
        <p:spPr>
          <a:xfrm>
            <a:off x="755073" y="5356754"/>
            <a:ext cx="63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49ECC3-553D-4196-B020-EDD5865DA4B0}"/>
              </a:ext>
            </a:extLst>
          </p:cNvPr>
          <p:cNvSpPr/>
          <p:nvPr/>
        </p:nvSpPr>
        <p:spPr>
          <a:xfrm>
            <a:off x="1394309" y="5406380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美国总统奥巴马对中国和俄罗斯进行了国事访问。奥巴马国事访问中国。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奥巴马国事访问俄罗斯。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97561D-8617-4866-AB77-C8D38BFF49E8}"/>
              </a:ext>
            </a:extLst>
          </p:cNvPr>
          <p:cNvSpPr/>
          <p:nvPr/>
        </p:nvSpPr>
        <p:spPr>
          <a:xfrm>
            <a:off x="7685165" y="5387531"/>
            <a:ext cx="1695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EndOfExtractions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5BEF51-1BEB-4C03-B4BD-313C72E793CE}"/>
              </a:ext>
            </a:extLst>
          </p:cNvPr>
          <p:cNvSpPr txBox="1"/>
          <p:nvPr/>
        </p:nvSpPr>
        <p:spPr>
          <a:xfrm>
            <a:off x="7685165" y="4276220"/>
            <a:ext cx="112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B8B783-1EC3-4F7C-BFC0-712323C9AB07}"/>
              </a:ext>
            </a:extLst>
          </p:cNvPr>
          <p:cNvSpPr txBox="1"/>
          <p:nvPr/>
        </p:nvSpPr>
        <p:spPr>
          <a:xfrm>
            <a:off x="1412401" y="428839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96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BFE1D-A9B0-47D8-A24A-D806A0A0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Span-based: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SpanOIE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8B2045-D1F5-458F-8F00-C26C8385A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803" y="1380834"/>
            <a:ext cx="8440393" cy="32269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2FEFB1-2FA0-4FDF-8A18-313AB54AD151}"/>
              </a:ext>
            </a:extLst>
          </p:cNvPr>
          <p:cNvSpPr txBox="1"/>
          <p:nvPr/>
        </p:nvSpPr>
        <p:spPr>
          <a:xfrm>
            <a:off x="838200" y="6348557"/>
            <a:ext cx="926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 Model for Open Information Extraction on Accurate Corpus. AAAI. 2020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C64751-73A0-4631-83B7-A90EE5F77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03" y="4476232"/>
            <a:ext cx="8601364" cy="157625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E3AF18C-FB27-4E60-825F-7C54EC96DD04}"/>
              </a:ext>
            </a:extLst>
          </p:cNvPr>
          <p:cNvSpPr/>
          <p:nvPr/>
        </p:nvSpPr>
        <p:spPr>
          <a:xfrm>
            <a:off x="8974953" y="5654655"/>
            <a:ext cx="816746" cy="39061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FB5B92-65DB-48B3-B377-DFBC7B9FA767}"/>
              </a:ext>
            </a:extLst>
          </p:cNvPr>
          <p:cNvSpPr/>
          <p:nvPr/>
        </p:nvSpPr>
        <p:spPr>
          <a:xfrm>
            <a:off x="2760850" y="5675940"/>
            <a:ext cx="65775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13F23AC-DC1B-4CD9-AAD1-3CC726FE955C}"/>
              </a:ext>
            </a:extLst>
          </p:cNvPr>
          <p:cNvSpPr/>
          <p:nvPr/>
        </p:nvSpPr>
        <p:spPr>
          <a:xfrm>
            <a:off x="3645897" y="5683150"/>
            <a:ext cx="65775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2CC8914-9579-45B3-98D6-4B1FFD9E8B47}"/>
              </a:ext>
            </a:extLst>
          </p:cNvPr>
          <p:cNvSpPr/>
          <p:nvPr/>
        </p:nvSpPr>
        <p:spPr>
          <a:xfrm>
            <a:off x="2689933" y="5577381"/>
            <a:ext cx="1714990" cy="53102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D467D64-7D6D-41C0-99CA-380E9C8997B5}"/>
              </a:ext>
            </a:extLst>
          </p:cNvPr>
          <p:cNvSpPr/>
          <p:nvPr/>
        </p:nvSpPr>
        <p:spPr>
          <a:xfrm>
            <a:off x="2588661" y="5514243"/>
            <a:ext cx="2712189" cy="664885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668E048-198E-41B1-A0D2-248F055E919C}"/>
              </a:ext>
            </a:extLst>
          </p:cNvPr>
          <p:cNvSpPr/>
          <p:nvPr/>
        </p:nvSpPr>
        <p:spPr>
          <a:xfrm>
            <a:off x="7262280" y="5697225"/>
            <a:ext cx="64322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2DA2433-4ECF-4213-AA71-4F21743D5261}"/>
              </a:ext>
            </a:extLst>
          </p:cNvPr>
          <p:cNvSpPr/>
          <p:nvPr/>
        </p:nvSpPr>
        <p:spPr>
          <a:xfrm>
            <a:off x="8079026" y="5691295"/>
            <a:ext cx="64322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287FB38-9C52-45B5-B970-E1CC341C0C6B}"/>
              </a:ext>
            </a:extLst>
          </p:cNvPr>
          <p:cNvSpPr/>
          <p:nvPr/>
        </p:nvSpPr>
        <p:spPr>
          <a:xfrm>
            <a:off x="7192023" y="5641296"/>
            <a:ext cx="1618646" cy="46711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467EE1-1240-4482-9860-BB0A560777EF}"/>
              </a:ext>
            </a:extLst>
          </p:cNvPr>
          <p:cNvSpPr/>
          <p:nvPr/>
        </p:nvSpPr>
        <p:spPr>
          <a:xfrm>
            <a:off x="7122071" y="5557418"/>
            <a:ext cx="2712189" cy="62170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AE6A29-F56E-4EC0-B401-4B39604AD1EF}"/>
              </a:ext>
            </a:extLst>
          </p:cNvPr>
          <p:cNvSpPr/>
          <p:nvPr/>
        </p:nvSpPr>
        <p:spPr>
          <a:xfrm>
            <a:off x="6369986" y="5675940"/>
            <a:ext cx="64322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4EC1623-E992-4E3D-B38E-8337EC2EA9CF}"/>
              </a:ext>
            </a:extLst>
          </p:cNvPr>
          <p:cNvSpPr/>
          <p:nvPr/>
        </p:nvSpPr>
        <p:spPr>
          <a:xfrm>
            <a:off x="5672331" y="5626962"/>
            <a:ext cx="1407179" cy="481448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73C7A28-43D9-425E-91EF-A05C4889F8D3}"/>
              </a:ext>
            </a:extLst>
          </p:cNvPr>
          <p:cNvSpPr/>
          <p:nvPr/>
        </p:nvSpPr>
        <p:spPr>
          <a:xfrm>
            <a:off x="4569207" y="5675940"/>
            <a:ext cx="64505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46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2E8A405-4D6E-40C1-9A0C-20DAC0C7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Span-based: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SpanOIE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A78050-2C06-4E13-96E9-0971D48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54" y="1406603"/>
            <a:ext cx="8601364" cy="157625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A1BBC9-15F5-495E-880A-C48B0459CBA0}"/>
              </a:ext>
            </a:extLst>
          </p:cNvPr>
          <p:cNvSpPr/>
          <p:nvPr/>
        </p:nvSpPr>
        <p:spPr>
          <a:xfrm>
            <a:off x="8397904" y="2585026"/>
            <a:ext cx="816746" cy="39061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AA2817-372F-4BEE-8009-7B070DBBFA6E}"/>
              </a:ext>
            </a:extLst>
          </p:cNvPr>
          <p:cNvSpPr/>
          <p:nvPr/>
        </p:nvSpPr>
        <p:spPr>
          <a:xfrm>
            <a:off x="2183801" y="2606311"/>
            <a:ext cx="65775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E7F607-1BAB-40DC-B422-C9CDE187EE06}"/>
              </a:ext>
            </a:extLst>
          </p:cNvPr>
          <p:cNvSpPr/>
          <p:nvPr/>
        </p:nvSpPr>
        <p:spPr>
          <a:xfrm>
            <a:off x="3068848" y="2613521"/>
            <a:ext cx="65775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D4FB6AE-4037-4ECF-B21F-673F98CA1339}"/>
              </a:ext>
            </a:extLst>
          </p:cNvPr>
          <p:cNvSpPr/>
          <p:nvPr/>
        </p:nvSpPr>
        <p:spPr>
          <a:xfrm>
            <a:off x="2112884" y="2507752"/>
            <a:ext cx="1714990" cy="53102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C3DB2FB-5102-4A1F-A19D-0788CA4CA282}"/>
              </a:ext>
            </a:extLst>
          </p:cNvPr>
          <p:cNvSpPr/>
          <p:nvPr/>
        </p:nvSpPr>
        <p:spPr>
          <a:xfrm>
            <a:off x="2011612" y="2444614"/>
            <a:ext cx="2712189" cy="664885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2B9C327-3095-47C5-A6BB-48C2D3442187}"/>
              </a:ext>
            </a:extLst>
          </p:cNvPr>
          <p:cNvSpPr/>
          <p:nvPr/>
        </p:nvSpPr>
        <p:spPr>
          <a:xfrm>
            <a:off x="6685231" y="2627596"/>
            <a:ext cx="64322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C3FBFD-DF50-496A-ACD9-6D8A6D6A454B}"/>
              </a:ext>
            </a:extLst>
          </p:cNvPr>
          <p:cNvSpPr/>
          <p:nvPr/>
        </p:nvSpPr>
        <p:spPr>
          <a:xfrm>
            <a:off x="7501977" y="2621666"/>
            <a:ext cx="64322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D1FF64A-8AEC-43E4-8685-82A2C7CAED58}"/>
              </a:ext>
            </a:extLst>
          </p:cNvPr>
          <p:cNvSpPr/>
          <p:nvPr/>
        </p:nvSpPr>
        <p:spPr>
          <a:xfrm>
            <a:off x="6614974" y="2571667"/>
            <a:ext cx="1618646" cy="46711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4817DE6-273C-445E-9CDE-A74B5CF7723A}"/>
              </a:ext>
            </a:extLst>
          </p:cNvPr>
          <p:cNvSpPr/>
          <p:nvPr/>
        </p:nvSpPr>
        <p:spPr>
          <a:xfrm>
            <a:off x="6545022" y="2487789"/>
            <a:ext cx="2712189" cy="62170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9B9AD71-7CDF-4EBC-A8BB-D57279F7F333}"/>
              </a:ext>
            </a:extLst>
          </p:cNvPr>
          <p:cNvSpPr/>
          <p:nvPr/>
        </p:nvSpPr>
        <p:spPr>
          <a:xfrm>
            <a:off x="5792937" y="2606311"/>
            <a:ext cx="64322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850036C-7567-4F83-8DA8-DE5914449E69}"/>
              </a:ext>
            </a:extLst>
          </p:cNvPr>
          <p:cNvSpPr/>
          <p:nvPr/>
        </p:nvSpPr>
        <p:spPr>
          <a:xfrm>
            <a:off x="5095282" y="2557333"/>
            <a:ext cx="1407179" cy="481448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9E977E-1594-4964-BE19-955BB62DE022}"/>
              </a:ext>
            </a:extLst>
          </p:cNvPr>
          <p:cNvSpPr/>
          <p:nvPr/>
        </p:nvSpPr>
        <p:spPr>
          <a:xfrm>
            <a:off x="3992158" y="2606311"/>
            <a:ext cx="645055" cy="3693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2455F7EA-4EF2-4066-9748-4032A6BAABC6}"/>
              </a:ext>
            </a:extLst>
          </p:cNvPr>
          <p:cNvSpPr/>
          <p:nvPr/>
        </p:nvSpPr>
        <p:spPr>
          <a:xfrm>
            <a:off x="4469242" y="3237905"/>
            <a:ext cx="1252080" cy="254607"/>
          </a:xfrm>
          <a:prstGeom prst="downArrow">
            <a:avLst>
              <a:gd name="adj1" fmla="val 50000"/>
              <a:gd name="adj2" fmla="val 5348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11489C-35A6-466E-9E73-F81465432E97}"/>
              </a:ext>
            </a:extLst>
          </p:cNvPr>
          <p:cNvSpPr txBox="1"/>
          <p:nvPr/>
        </p:nvSpPr>
        <p:spPr>
          <a:xfrm>
            <a:off x="1321516" y="4149385"/>
            <a:ext cx="69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美国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48B0F5-D515-4704-ABBF-8FDCE8C8C05B}"/>
              </a:ext>
            </a:extLst>
          </p:cNvPr>
          <p:cNvSpPr/>
          <p:nvPr/>
        </p:nvSpPr>
        <p:spPr>
          <a:xfrm>
            <a:off x="2013974" y="4125942"/>
            <a:ext cx="955427" cy="3667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36D308A-FDF3-40F6-B902-6812ADFB13C1}"/>
              </a:ext>
            </a:extLst>
          </p:cNvPr>
          <p:cNvSpPr/>
          <p:nvPr/>
        </p:nvSpPr>
        <p:spPr>
          <a:xfrm>
            <a:off x="2055628" y="4161452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A3122F8-0D94-4567-B8C3-5F22EC3BE856}"/>
              </a:ext>
            </a:extLst>
          </p:cNvPr>
          <p:cNvSpPr/>
          <p:nvPr/>
        </p:nvSpPr>
        <p:spPr>
          <a:xfrm>
            <a:off x="2358352" y="4164199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5FE80F1-678A-44DE-8B3D-D0EE2655C7E4}"/>
              </a:ext>
            </a:extLst>
          </p:cNvPr>
          <p:cNvSpPr/>
          <p:nvPr/>
        </p:nvSpPr>
        <p:spPr>
          <a:xfrm>
            <a:off x="2671805" y="4161452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F9E9A4-21D2-4071-AED2-C0FE652635D9}"/>
              </a:ext>
            </a:extLst>
          </p:cNvPr>
          <p:cNvSpPr txBox="1"/>
          <p:nvPr/>
        </p:nvSpPr>
        <p:spPr>
          <a:xfrm>
            <a:off x="1321516" y="4588256"/>
            <a:ext cx="69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总统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15A1B95-635E-4EE1-BB15-8FFA8E51E3EB}"/>
              </a:ext>
            </a:extLst>
          </p:cNvPr>
          <p:cNvSpPr/>
          <p:nvPr/>
        </p:nvSpPr>
        <p:spPr>
          <a:xfrm>
            <a:off x="2013974" y="4564813"/>
            <a:ext cx="955427" cy="3667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06D2BA9-A080-4A71-8B99-2A022054302B}"/>
              </a:ext>
            </a:extLst>
          </p:cNvPr>
          <p:cNvSpPr/>
          <p:nvPr/>
        </p:nvSpPr>
        <p:spPr>
          <a:xfrm>
            <a:off x="2055628" y="4600323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7E36AEC-9C82-4460-B73F-31D352985BEF}"/>
              </a:ext>
            </a:extLst>
          </p:cNvPr>
          <p:cNvSpPr/>
          <p:nvPr/>
        </p:nvSpPr>
        <p:spPr>
          <a:xfrm>
            <a:off x="2358352" y="4603070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5239514-9347-4A48-AF1C-BA533AB7C292}"/>
              </a:ext>
            </a:extLst>
          </p:cNvPr>
          <p:cNvSpPr/>
          <p:nvPr/>
        </p:nvSpPr>
        <p:spPr>
          <a:xfrm>
            <a:off x="2671805" y="4600323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BD752C-BC57-48F6-B5C6-51A183213CF8}"/>
              </a:ext>
            </a:extLst>
          </p:cNvPr>
          <p:cNvSpPr txBox="1"/>
          <p:nvPr/>
        </p:nvSpPr>
        <p:spPr>
          <a:xfrm>
            <a:off x="1204145" y="5036974"/>
            <a:ext cx="92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奥巴马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82B82ED-25E3-4862-B779-5D7D905092FC}"/>
              </a:ext>
            </a:extLst>
          </p:cNvPr>
          <p:cNvSpPr/>
          <p:nvPr/>
        </p:nvSpPr>
        <p:spPr>
          <a:xfrm>
            <a:off x="2013974" y="5007498"/>
            <a:ext cx="955427" cy="3667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9E9A91-CD45-4A59-9E52-43367E93C0AD}"/>
              </a:ext>
            </a:extLst>
          </p:cNvPr>
          <p:cNvSpPr/>
          <p:nvPr/>
        </p:nvSpPr>
        <p:spPr>
          <a:xfrm>
            <a:off x="2055628" y="5043008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C357B24-2961-4B33-9C97-E8072FB823E6}"/>
              </a:ext>
            </a:extLst>
          </p:cNvPr>
          <p:cNvSpPr/>
          <p:nvPr/>
        </p:nvSpPr>
        <p:spPr>
          <a:xfrm>
            <a:off x="2358352" y="5045755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07F107D-1FF8-4E77-946E-4A2B7C87EE93}"/>
              </a:ext>
            </a:extLst>
          </p:cNvPr>
          <p:cNvSpPr/>
          <p:nvPr/>
        </p:nvSpPr>
        <p:spPr>
          <a:xfrm>
            <a:off x="2671805" y="5043008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89EEB7-24A7-49F8-B413-DC767BB44945}"/>
              </a:ext>
            </a:extLst>
          </p:cNvPr>
          <p:cNvSpPr txBox="1"/>
          <p:nvPr/>
        </p:nvSpPr>
        <p:spPr>
          <a:xfrm>
            <a:off x="1128429" y="5800609"/>
            <a:ext cx="92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国事访问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B61F022-8A0A-4393-9118-E51DCAE15BAA}"/>
              </a:ext>
            </a:extLst>
          </p:cNvPr>
          <p:cNvSpPr/>
          <p:nvPr/>
        </p:nvSpPr>
        <p:spPr>
          <a:xfrm>
            <a:off x="2013974" y="5741197"/>
            <a:ext cx="955427" cy="3667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8EA73F0-4751-4EC1-8CC9-7052150F3CA8}"/>
              </a:ext>
            </a:extLst>
          </p:cNvPr>
          <p:cNvSpPr/>
          <p:nvPr/>
        </p:nvSpPr>
        <p:spPr>
          <a:xfrm>
            <a:off x="2055628" y="5776707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B80BE2F-A0D0-44F6-B781-0256D85728F0}"/>
              </a:ext>
            </a:extLst>
          </p:cNvPr>
          <p:cNvSpPr/>
          <p:nvPr/>
        </p:nvSpPr>
        <p:spPr>
          <a:xfrm>
            <a:off x="2358352" y="5779454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6213E20-3C12-4273-82DD-CCB78138352E}"/>
              </a:ext>
            </a:extLst>
          </p:cNvPr>
          <p:cNvSpPr/>
          <p:nvPr/>
        </p:nvSpPr>
        <p:spPr>
          <a:xfrm>
            <a:off x="2671805" y="5776707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F337AE0-6166-4AA4-A223-093EB5C1BAF1}"/>
              </a:ext>
            </a:extLst>
          </p:cNvPr>
          <p:cNvSpPr/>
          <p:nvPr/>
        </p:nvSpPr>
        <p:spPr>
          <a:xfrm>
            <a:off x="2273852" y="5569980"/>
            <a:ext cx="45719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74A33-4145-4E78-828B-EB3D7EB5A658}"/>
              </a:ext>
            </a:extLst>
          </p:cNvPr>
          <p:cNvSpPr/>
          <p:nvPr/>
        </p:nvSpPr>
        <p:spPr>
          <a:xfrm>
            <a:off x="2423182" y="5569980"/>
            <a:ext cx="45719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D7D4D53-24B3-48E7-AB8A-43C25A665C77}"/>
              </a:ext>
            </a:extLst>
          </p:cNvPr>
          <p:cNvSpPr/>
          <p:nvPr/>
        </p:nvSpPr>
        <p:spPr>
          <a:xfrm>
            <a:off x="2572512" y="5569980"/>
            <a:ext cx="45719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8641E60-9413-4D33-9136-9552373F4ABF}"/>
              </a:ext>
            </a:extLst>
          </p:cNvPr>
          <p:cNvSpPr/>
          <p:nvPr/>
        </p:nvSpPr>
        <p:spPr>
          <a:xfrm>
            <a:off x="3403188" y="4513235"/>
            <a:ext cx="258671" cy="265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BDF7389-F7F5-43A0-B68C-5DBD8A9C3DBC}"/>
              </a:ext>
            </a:extLst>
          </p:cNvPr>
          <p:cNvSpPr/>
          <p:nvPr/>
        </p:nvSpPr>
        <p:spPr>
          <a:xfrm>
            <a:off x="3403188" y="4891008"/>
            <a:ext cx="258671" cy="2566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348036E-DCBA-4CDC-9E1B-97E031D5F654}"/>
              </a:ext>
            </a:extLst>
          </p:cNvPr>
          <p:cNvSpPr/>
          <p:nvPr/>
        </p:nvSpPr>
        <p:spPr>
          <a:xfrm>
            <a:off x="3403188" y="5274271"/>
            <a:ext cx="261071" cy="24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A8B45B2-6832-4A00-B7A4-8C0DFF467A63}"/>
              </a:ext>
            </a:extLst>
          </p:cNvPr>
          <p:cNvSpPr/>
          <p:nvPr/>
        </p:nvSpPr>
        <p:spPr>
          <a:xfrm>
            <a:off x="3886044" y="4664663"/>
            <a:ext cx="258671" cy="2668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9E70DB7-42F9-4383-837F-5EAE851F939D}"/>
              </a:ext>
            </a:extLst>
          </p:cNvPr>
          <p:cNvSpPr/>
          <p:nvPr/>
        </p:nvSpPr>
        <p:spPr>
          <a:xfrm>
            <a:off x="3886043" y="5108846"/>
            <a:ext cx="258671" cy="265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2C7008-D14D-4E4F-B094-5CC031623056}"/>
              </a:ext>
            </a:extLst>
          </p:cNvPr>
          <p:cNvSpPr txBox="1"/>
          <p:nvPr/>
        </p:nvSpPr>
        <p:spPr>
          <a:xfrm>
            <a:off x="4427480" y="5483400"/>
            <a:ext cx="92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国事访问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1F20AAC-9228-488B-8905-55D4B1E9742E}"/>
              </a:ext>
            </a:extLst>
          </p:cNvPr>
          <p:cNvSpPr txBox="1"/>
          <p:nvPr/>
        </p:nvSpPr>
        <p:spPr>
          <a:xfrm>
            <a:off x="4638841" y="4519049"/>
            <a:ext cx="69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总统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7E91669-4F8D-4892-B357-D0DF65C83457}"/>
              </a:ext>
            </a:extLst>
          </p:cNvPr>
          <p:cNvSpPr/>
          <p:nvPr/>
        </p:nvSpPr>
        <p:spPr>
          <a:xfrm>
            <a:off x="5331299" y="4495606"/>
            <a:ext cx="955427" cy="3667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6E0DFF9-1F85-4A45-B02E-1F6F5A806683}"/>
              </a:ext>
            </a:extLst>
          </p:cNvPr>
          <p:cNvSpPr/>
          <p:nvPr/>
        </p:nvSpPr>
        <p:spPr>
          <a:xfrm>
            <a:off x="5372953" y="4531116"/>
            <a:ext cx="261071" cy="2957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A1BD488-4B81-4C3A-8864-CAE470D2D940}"/>
              </a:ext>
            </a:extLst>
          </p:cNvPr>
          <p:cNvSpPr/>
          <p:nvPr/>
        </p:nvSpPr>
        <p:spPr>
          <a:xfrm>
            <a:off x="5675677" y="4533863"/>
            <a:ext cx="261071" cy="2957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36BB261-83DD-48CB-B65F-DFE8314E1069}"/>
              </a:ext>
            </a:extLst>
          </p:cNvPr>
          <p:cNvSpPr/>
          <p:nvPr/>
        </p:nvSpPr>
        <p:spPr>
          <a:xfrm>
            <a:off x="5989130" y="4531116"/>
            <a:ext cx="261071" cy="2957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026C935-5615-4861-BE56-948195BB8727}"/>
              </a:ext>
            </a:extLst>
          </p:cNvPr>
          <p:cNvCxnSpPr>
            <a:stCxn id="44" idx="6"/>
            <a:endCxn id="47" idx="2"/>
          </p:cNvCxnSpPr>
          <p:nvPr/>
        </p:nvCxnSpPr>
        <p:spPr>
          <a:xfrm>
            <a:off x="3661859" y="4645927"/>
            <a:ext cx="224185" cy="1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B84353C-D93B-48D4-B367-477EAADB6421}"/>
              </a:ext>
            </a:extLst>
          </p:cNvPr>
          <p:cNvCxnSpPr/>
          <p:nvPr/>
        </p:nvCxnSpPr>
        <p:spPr>
          <a:xfrm>
            <a:off x="3661859" y="5068547"/>
            <a:ext cx="224185" cy="1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5476714-C1AE-4E07-A15F-B01085B9F4E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661859" y="4645926"/>
            <a:ext cx="224184" cy="59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842ABD5-240E-4351-8219-BA15352166BB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 flipV="1">
            <a:off x="3661859" y="4798104"/>
            <a:ext cx="224185" cy="22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3D7E55A-E3B1-4C7F-9906-73606297A547}"/>
              </a:ext>
            </a:extLst>
          </p:cNvPr>
          <p:cNvCxnSpPr>
            <a:cxnSpLocks/>
          </p:cNvCxnSpPr>
          <p:nvPr/>
        </p:nvCxnSpPr>
        <p:spPr>
          <a:xfrm flipV="1">
            <a:off x="3655355" y="5193629"/>
            <a:ext cx="224185" cy="22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8BDF131-3639-48DB-B88C-1E83F14C3AFA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669901" y="4798104"/>
            <a:ext cx="216143" cy="60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04A9619-4F8A-4F74-A73B-1E793EEB1F37}"/>
              </a:ext>
            </a:extLst>
          </p:cNvPr>
          <p:cNvSpPr/>
          <p:nvPr/>
        </p:nvSpPr>
        <p:spPr>
          <a:xfrm>
            <a:off x="6788664" y="4029420"/>
            <a:ext cx="955427" cy="3667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FE2A25B-CA3A-4201-A6B0-2492A91ED1EA}"/>
              </a:ext>
            </a:extLst>
          </p:cNvPr>
          <p:cNvSpPr/>
          <p:nvPr/>
        </p:nvSpPr>
        <p:spPr>
          <a:xfrm>
            <a:off x="6830318" y="4064930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37C3C0A-1B98-4E55-97B1-333957654391}"/>
              </a:ext>
            </a:extLst>
          </p:cNvPr>
          <p:cNvSpPr/>
          <p:nvPr/>
        </p:nvSpPr>
        <p:spPr>
          <a:xfrm>
            <a:off x="7133042" y="4067677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8BFF795-F1B9-4F3D-A4D3-88A2F7D0E97F}"/>
              </a:ext>
            </a:extLst>
          </p:cNvPr>
          <p:cNvSpPr/>
          <p:nvPr/>
        </p:nvSpPr>
        <p:spPr>
          <a:xfrm>
            <a:off x="7446495" y="4064930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2E41186-D165-4192-94E2-60358D699A9A}"/>
              </a:ext>
            </a:extLst>
          </p:cNvPr>
          <p:cNvSpPr/>
          <p:nvPr/>
        </p:nvSpPr>
        <p:spPr>
          <a:xfrm>
            <a:off x="6783792" y="4495606"/>
            <a:ext cx="955427" cy="3667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659BD81-179E-487F-B997-8515289E812F}"/>
              </a:ext>
            </a:extLst>
          </p:cNvPr>
          <p:cNvSpPr/>
          <p:nvPr/>
        </p:nvSpPr>
        <p:spPr>
          <a:xfrm>
            <a:off x="6825446" y="4531116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3228252-7C38-4653-B0FE-2D1482BA8AFF}"/>
              </a:ext>
            </a:extLst>
          </p:cNvPr>
          <p:cNvSpPr/>
          <p:nvPr/>
        </p:nvSpPr>
        <p:spPr>
          <a:xfrm>
            <a:off x="7128170" y="4533863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B8A9BFE-310C-4027-A226-42F68586DEA3}"/>
              </a:ext>
            </a:extLst>
          </p:cNvPr>
          <p:cNvSpPr/>
          <p:nvPr/>
        </p:nvSpPr>
        <p:spPr>
          <a:xfrm>
            <a:off x="5285394" y="3976143"/>
            <a:ext cx="5269292" cy="2096275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5280155-1C34-4116-BBCA-900C93EB0856}"/>
              </a:ext>
            </a:extLst>
          </p:cNvPr>
          <p:cNvSpPr/>
          <p:nvPr/>
        </p:nvSpPr>
        <p:spPr>
          <a:xfrm>
            <a:off x="5235250" y="5160615"/>
            <a:ext cx="1262371" cy="960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7BD0FAF-16C7-44C1-A77A-87297C815DDF}"/>
              </a:ext>
            </a:extLst>
          </p:cNvPr>
          <p:cNvSpPr/>
          <p:nvPr/>
        </p:nvSpPr>
        <p:spPr>
          <a:xfrm>
            <a:off x="7441623" y="4531116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75EA769-3ECF-4C9C-A0D3-95A44E4D1460}"/>
              </a:ext>
            </a:extLst>
          </p:cNvPr>
          <p:cNvCxnSpPr>
            <a:cxnSpLocks/>
          </p:cNvCxnSpPr>
          <p:nvPr/>
        </p:nvCxnSpPr>
        <p:spPr>
          <a:xfrm>
            <a:off x="6515247" y="5147625"/>
            <a:ext cx="0" cy="92479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0C25636-B577-4E8C-A8FF-4117D9D37E89}"/>
              </a:ext>
            </a:extLst>
          </p:cNvPr>
          <p:cNvCxnSpPr/>
          <p:nvPr/>
        </p:nvCxnSpPr>
        <p:spPr>
          <a:xfrm>
            <a:off x="5285394" y="5147625"/>
            <a:ext cx="1225846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C533B3B-CD7B-4858-80D5-F2D820AF2BD1}"/>
              </a:ext>
            </a:extLst>
          </p:cNvPr>
          <p:cNvSpPr/>
          <p:nvPr/>
        </p:nvSpPr>
        <p:spPr>
          <a:xfrm>
            <a:off x="5313025" y="5423988"/>
            <a:ext cx="955427" cy="3667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A4A24EC-5151-4A8B-B0B0-D853E23B8216}"/>
              </a:ext>
            </a:extLst>
          </p:cNvPr>
          <p:cNvSpPr/>
          <p:nvPr/>
        </p:nvSpPr>
        <p:spPr>
          <a:xfrm>
            <a:off x="5354679" y="5459498"/>
            <a:ext cx="261071" cy="2957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6172358-F336-4FDD-BEE6-3A0A4457B96D}"/>
              </a:ext>
            </a:extLst>
          </p:cNvPr>
          <p:cNvSpPr/>
          <p:nvPr/>
        </p:nvSpPr>
        <p:spPr>
          <a:xfrm>
            <a:off x="5657403" y="5462245"/>
            <a:ext cx="261071" cy="2957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307FF05-8B51-4698-98BE-CB5DC973CB79}"/>
              </a:ext>
            </a:extLst>
          </p:cNvPr>
          <p:cNvSpPr/>
          <p:nvPr/>
        </p:nvSpPr>
        <p:spPr>
          <a:xfrm>
            <a:off x="5970856" y="5459498"/>
            <a:ext cx="261071" cy="2957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99A1B82-3322-424A-AD0F-1BD0AD028727}"/>
              </a:ext>
            </a:extLst>
          </p:cNvPr>
          <p:cNvSpPr/>
          <p:nvPr/>
        </p:nvSpPr>
        <p:spPr>
          <a:xfrm>
            <a:off x="6786555" y="4999685"/>
            <a:ext cx="955427" cy="3667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4BFCF27-61B7-4B8A-9EC4-AF0E8852E46B}"/>
              </a:ext>
            </a:extLst>
          </p:cNvPr>
          <p:cNvSpPr/>
          <p:nvPr/>
        </p:nvSpPr>
        <p:spPr>
          <a:xfrm>
            <a:off x="6828209" y="5035195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4D31284-5D6F-4D7B-A2A5-F10C0E8470EF}"/>
              </a:ext>
            </a:extLst>
          </p:cNvPr>
          <p:cNvSpPr/>
          <p:nvPr/>
        </p:nvSpPr>
        <p:spPr>
          <a:xfrm>
            <a:off x="7130933" y="5037942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84EB74F8-CBB9-4904-9D2F-0BE429B418A7}"/>
              </a:ext>
            </a:extLst>
          </p:cNvPr>
          <p:cNvSpPr/>
          <p:nvPr/>
        </p:nvSpPr>
        <p:spPr>
          <a:xfrm>
            <a:off x="7444386" y="5035195"/>
            <a:ext cx="261071" cy="295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9C8405F-78C0-4A4C-9CD4-0DFCEFB8AAFE}"/>
              </a:ext>
            </a:extLst>
          </p:cNvPr>
          <p:cNvSpPr/>
          <p:nvPr/>
        </p:nvSpPr>
        <p:spPr>
          <a:xfrm>
            <a:off x="6428686" y="4574185"/>
            <a:ext cx="237649" cy="226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03B788B-9062-4991-976E-863CC2F3A5BE}"/>
              </a:ext>
            </a:extLst>
          </p:cNvPr>
          <p:cNvSpPr txBox="1"/>
          <p:nvPr/>
        </p:nvSpPr>
        <p:spPr>
          <a:xfrm>
            <a:off x="6380212" y="4493005"/>
            <a:ext cx="4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33BAE8E-EE9B-41C3-AE96-258B9EA1FFF8}"/>
              </a:ext>
            </a:extLst>
          </p:cNvPr>
          <p:cNvSpPr txBox="1"/>
          <p:nvPr/>
        </p:nvSpPr>
        <p:spPr>
          <a:xfrm>
            <a:off x="7907705" y="4046541"/>
            <a:ext cx="692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美国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EC2F87E-7836-4EAC-9EEA-E70F86DF65EE}"/>
              </a:ext>
            </a:extLst>
          </p:cNvPr>
          <p:cNvSpPr txBox="1"/>
          <p:nvPr/>
        </p:nvSpPr>
        <p:spPr>
          <a:xfrm>
            <a:off x="7907705" y="4536670"/>
            <a:ext cx="88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奥巴马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EF9EF82-8885-45C8-8AF7-64DA8138A2FB}"/>
              </a:ext>
            </a:extLst>
          </p:cNvPr>
          <p:cNvSpPr txBox="1"/>
          <p:nvPr/>
        </p:nvSpPr>
        <p:spPr>
          <a:xfrm>
            <a:off x="7910340" y="4990746"/>
            <a:ext cx="88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中国</a:t>
            </a: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2D4EF68-3D82-466D-824C-B70C347757A9}"/>
              </a:ext>
            </a:extLst>
          </p:cNvPr>
          <p:cNvSpPr/>
          <p:nvPr/>
        </p:nvSpPr>
        <p:spPr>
          <a:xfrm>
            <a:off x="7666106" y="5660070"/>
            <a:ext cx="45719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D0F4F815-FA33-488B-BCEA-0C1AB93783FE}"/>
              </a:ext>
            </a:extLst>
          </p:cNvPr>
          <p:cNvSpPr/>
          <p:nvPr/>
        </p:nvSpPr>
        <p:spPr>
          <a:xfrm>
            <a:off x="7815436" y="5660070"/>
            <a:ext cx="45719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10E4CE-59F9-4376-8C40-3723CD336617}"/>
              </a:ext>
            </a:extLst>
          </p:cNvPr>
          <p:cNvSpPr/>
          <p:nvPr/>
        </p:nvSpPr>
        <p:spPr>
          <a:xfrm>
            <a:off x="7964766" y="5660070"/>
            <a:ext cx="45719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09AD645-AE85-490A-AA40-21648DBF2139}"/>
              </a:ext>
            </a:extLst>
          </p:cNvPr>
          <p:cNvSpPr/>
          <p:nvPr/>
        </p:nvSpPr>
        <p:spPr>
          <a:xfrm>
            <a:off x="8808426" y="4299621"/>
            <a:ext cx="258671" cy="265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41904F5-04A5-4996-8D12-F4760EA7E7AC}"/>
              </a:ext>
            </a:extLst>
          </p:cNvPr>
          <p:cNvSpPr/>
          <p:nvPr/>
        </p:nvSpPr>
        <p:spPr>
          <a:xfrm>
            <a:off x="8808426" y="4677394"/>
            <a:ext cx="258671" cy="2566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CB1C09B-2551-40F2-B94F-25C5849C85E3}"/>
              </a:ext>
            </a:extLst>
          </p:cNvPr>
          <p:cNvSpPr/>
          <p:nvPr/>
        </p:nvSpPr>
        <p:spPr>
          <a:xfrm>
            <a:off x="8808426" y="5060657"/>
            <a:ext cx="261071" cy="24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E38F746-1A90-4C44-88A0-2D634E197670}"/>
              </a:ext>
            </a:extLst>
          </p:cNvPr>
          <p:cNvSpPr/>
          <p:nvPr/>
        </p:nvSpPr>
        <p:spPr>
          <a:xfrm>
            <a:off x="9291282" y="4451049"/>
            <a:ext cx="258671" cy="2668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3233A66-8F8B-4798-83C5-58C5C79A8F90}"/>
              </a:ext>
            </a:extLst>
          </p:cNvPr>
          <p:cNvSpPr/>
          <p:nvPr/>
        </p:nvSpPr>
        <p:spPr>
          <a:xfrm>
            <a:off x="9291281" y="4895232"/>
            <a:ext cx="258671" cy="265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921D0E4-6FF0-46B0-AC5A-C8AB72F41B14}"/>
              </a:ext>
            </a:extLst>
          </p:cNvPr>
          <p:cNvCxnSpPr>
            <a:stCxn id="96" idx="6"/>
            <a:endCxn id="99" idx="2"/>
          </p:cNvCxnSpPr>
          <p:nvPr/>
        </p:nvCxnSpPr>
        <p:spPr>
          <a:xfrm>
            <a:off x="9067097" y="4432313"/>
            <a:ext cx="224185" cy="1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A86A1B5-EB7F-4D75-8B91-8D615CC92538}"/>
              </a:ext>
            </a:extLst>
          </p:cNvPr>
          <p:cNvCxnSpPr/>
          <p:nvPr/>
        </p:nvCxnSpPr>
        <p:spPr>
          <a:xfrm>
            <a:off x="9067097" y="4854933"/>
            <a:ext cx="224185" cy="1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052EADB-5E46-4902-82AE-8BA2D8E4642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9067097" y="4432312"/>
            <a:ext cx="224184" cy="59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C574753-16B4-4ECB-8523-BD4ADF3D6666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 flipV="1">
            <a:off x="9067097" y="4584490"/>
            <a:ext cx="224185" cy="22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28DAE8E-F85D-4FA1-B320-4A8ECCD7E943}"/>
              </a:ext>
            </a:extLst>
          </p:cNvPr>
          <p:cNvCxnSpPr>
            <a:cxnSpLocks/>
          </p:cNvCxnSpPr>
          <p:nvPr/>
        </p:nvCxnSpPr>
        <p:spPr>
          <a:xfrm flipV="1">
            <a:off x="9060593" y="4980015"/>
            <a:ext cx="224185" cy="22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0913529-67B6-4090-89F7-0FEE7E3886ED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9075139" y="4584490"/>
            <a:ext cx="216143" cy="60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F0FFA0F5-2C4A-41D2-A2F2-F28E3E8494E3}"/>
              </a:ext>
            </a:extLst>
          </p:cNvPr>
          <p:cNvSpPr/>
          <p:nvPr/>
        </p:nvSpPr>
        <p:spPr>
          <a:xfrm>
            <a:off x="9291281" y="5305567"/>
            <a:ext cx="258671" cy="2668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F5604943-74E9-48E7-BC79-23DF1F656FD0}"/>
              </a:ext>
            </a:extLst>
          </p:cNvPr>
          <p:cNvSpPr/>
          <p:nvPr/>
        </p:nvSpPr>
        <p:spPr>
          <a:xfrm>
            <a:off x="8823450" y="5403733"/>
            <a:ext cx="258671" cy="2668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586A1EE-E3BF-42FB-BAA3-156E4981E2D3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9085106" y="4584490"/>
            <a:ext cx="206176" cy="93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2D33AD62-80A7-4C41-82A6-A63E9F90F0F5}"/>
              </a:ext>
            </a:extLst>
          </p:cNvPr>
          <p:cNvCxnSpPr>
            <a:cxnSpLocks/>
            <a:stCxn id="98" idx="6"/>
            <a:endCxn id="107" idx="2"/>
          </p:cNvCxnSpPr>
          <p:nvPr/>
        </p:nvCxnSpPr>
        <p:spPr>
          <a:xfrm>
            <a:off x="9069497" y="5183112"/>
            <a:ext cx="221784" cy="25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B48F075-58CA-4633-9777-F3E9127C1CF7}"/>
              </a:ext>
            </a:extLst>
          </p:cNvPr>
          <p:cNvCxnSpPr>
            <a:cxnSpLocks/>
            <a:stCxn id="108" idx="6"/>
            <a:endCxn id="100" idx="2"/>
          </p:cNvCxnSpPr>
          <p:nvPr/>
        </p:nvCxnSpPr>
        <p:spPr>
          <a:xfrm flipV="1">
            <a:off x="9082121" y="5027924"/>
            <a:ext cx="209160" cy="50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26A13B2-02CA-4549-8D3D-1B3DBEC880BD}"/>
              </a:ext>
            </a:extLst>
          </p:cNvPr>
          <p:cNvCxnSpPr>
            <a:cxnSpLocks/>
            <a:stCxn id="108" idx="6"/>
            <a:endCxn id="107" idx="2"/>
          </p:cNvCxnSpPr>
          <p:nvPr/>
        </p:nvCxnSpPr>
        <p:spPr>
          <a:xfrm flipV="1">
            <a:off x="9082121" y="5439008"/>
            <a:ext cx="209160" cy="9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3F4FBDBA-66A3-4A08-957E-2E11C0977DFC}"/>
              </a:ext>
            </a:extLst>
          </p:cNvPr>
          <p:cNvCxnSpPr>
            <a:cxnSpLocks/>
            <a:stCxn id="96" idx="6"/>
            <a:endCxn id="107" idx="2"/>
          </p:cNvCxnSpPr>
          <p:nvPr/>
        </p:nvCxnSpPr>
        <p:spPr>
          <a:xfrm>
            <a:off x="9067097" y="4432313"/>
            <a:ext cx="224184" cy="100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BDF5ABA-2B3D-446F-B970-BE309A84B72D}"/>
              </a:ext>
            </a:extLst>
          </p:cNvPr>
          <p:cNvCxnSpPr>
            <a:cxnSpLocks/>
            <a:stCxn id="97" idx="6"/>
            <a:endCxn id="107" idx="2"/>
          </p:cNvCxnSpPr>
          <p:nvPr/>
        </p:nvCxnSpPr>
        <p:spPr>
          <a:xfrm>
            <a:off x="9067097" y="4805703"/>
            <a:ext cx="224184" cy="63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2CB3712-7434-4AA3-A309-98F413315C8F}"/>
              </a:ext>
            </a:extLst>
          </p:cNvPr>
          <p:cNvSpPr txBox="1"/>
          <p:nvPr/>
        </p:nvSpPr>
        <p:spPr>
          <a:xfrm>
            <a:off x="9667831" y="4070731"/>
            <a:ext cx="8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ARG0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3A48245-3ED4-49F6-9000-0C43515EE51C}"/>
              </a:ext>
            </a:extLst>
          </p:cNvPr>
          <p:cNvSpPr txBox="1"/>
          <p:nvPr/>
        </p:nvSpPr>
        <p:spPr>
          <a:xfrm>
            <a:off x="9678021" y="4488271"/>
            <a:ext cx="8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ARG1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0399E08-F358-4C4B-A945-A7F1565613A5}"/>
              </a:ext>
            </a:extLst>
          </p:cNvPr>
          <p:cNvSpPr txBox="1"/>
          <p:nvPr/>
        </p:nvSpPr>
        <p:spPr>
          <a:xfrm>
            <a:off x="9669816" y="4969386"/>
            <a:ext cx="8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Others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9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3AD74-1B14-4A54-8A11-9AA2A6EB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Gap (speed &amp; acc)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2951D6-B02B-4438-BD44-A727B2FC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0" y="2149237"/>
            <a:ext cx="11419047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7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4D2B4-ED1D-4FD6-9EEE-1413A3E7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Gap (Deployment)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D5257E-B174-46B1-A5ED-23827B01E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383" y="1845612"/>
            <a:ext cx="6708162" cy="21740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735FF8-67DE-43B7-832A-A82D6BDB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47" y="-113881"/>
            <a:ext cx="4831483" cy="64624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2BC3DA-62F3-4ABD-8E07-C72A5898268C}"/>
              </a:ext>
            </a:extLst>
          </p:cNvPr>
          <p:cNvSpPr txBox="1"/>
          <p:nvPr/>
        </p:nvSpPr>
        <p:spPr>
          <a:xfrm>
            <a:off x="838199" y="6348557"/>
            <a:ext cx="936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(Comet-) Atomic 2020: On Symbolic and Neural Commonsense Knowledge Graphs</a:t>
            </a:r>
          </a:p>
        </p:txBody>
      </p:sp>
    </p:spTree>
    <p:extLst>
      <p:ext uri="{BB962C8B-B14F-4D97-AF65-F5344CB8AC3E}">
        <p14:creationId xmlns:p14="http://schemas.microsoft.com/office/powerpoint/2010/main" val="118603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9B11E-800E-48AF-8347-11337F1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Further Works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D68C0-E3BB-4BF7-AD9D-17168E5F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Efficient </a:t>
            </a:r>
            <a:r>
              <a:rPr lang="en-US" altLang="zh-CN" dirty="0" err="1"/>
              <a:t>OpenIE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Span-Based &amp; YOLO</a:t>
            </a:r>
          </a:p>
          <a:p>
            <a:pPr marL="0" indent="0">
              <a:buNone/>
            </a:pPr>
            <a:r>
              <a:rPr lang="en-US" altLang="zh-CN" dirty="0"/>
              <a:t>    Span proposal / Span filter</a:t>
            </a:r>
          </a:p>
          <a:p>
            <a:pPr marL="0" indent="0">
              <a:buNone/>
            </a:pPr>
            <a:r>
              <a:rPr lang="en-US" altLang="zh-CN" sz="1800" dirty="0"/>
              <a:t>      	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Locate and Label: A Two-stage Identifier for Nested Named Entity Recognition. ACL. 2020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    Capture dependencies between extractions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Noun Relational Phase &amp; Conjunctive Sentence ?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20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6B71B-2CBA-4CE0-830C-FFA3BA67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奥巴马访华是指应中国国家主席胡锦涛邀请，美国总统奥巴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2009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月对中国进行了国事访问。 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日深夜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点在雨中抵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达上海，到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日下午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点飞离北京，奥巴马在中国停留了约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时。 期间，两国领导人在北京就中美关系及重大国际与地区问题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深入交换了意见，发布了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中美联合声明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39048C-FC85-4507-9FD9-290AD4AF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DA6CDD-11E0-4C59-A279-F0CB30959D3C}"/>
              </a:ext>
            </a:extLst>
          </p:cNvPr>
          <p:cNvSpPr/>
          <p:nvPr/>
        </p:nvSpPr>
        <p:spPr>
          <a:xfrm>
            <a:off x="1393794" y="5362113"/>
            <a:ext cx="816746" cy="3906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主语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2D9525-BE30-45F6-8570-92ADC149E015}"/>
              </a:ext>
            </a:extLst>
          </p:cNvPr>
          <p:cNvSpPr/>
          <p:nvPr/>
        </p:nvSpPr>
        <p:spPr>
          <a:xfrm>
            <a:off x="2460594" y="5362112"/>
            <a:ext cx="816746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BAE7E78-400D-4555-9ABE-94B6D3CD8696}"/>
              </a:ext>
            </a:extLst>
          </p:cNvPr>
          <p:cNvSpPr/>
          <p:nvPr/>
        </p:nvSpPr>
        <p:spPr>
          <a:xfrm>
            <a:off x="3527394" y="5362112"/>
            <a:ext cx="816746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宾语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C2E4E7-6363-4CB9-B9AA-AA5D4986914F}"/>
              </a:ext>
            </a:extLst>
          </p:cNvPr>
          <p:cNvSpPr/>
          <p:nvPr/>
        </p:nvSpPr>
        <p:spPr>
          <a:xfrm>
            <a:off x="4594194" y="5362111"/>
            <a:ext cx="816746" cy="39061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EF1EF3-CB8B-4416-8225-4FD8F3039BF0}"/>
              </a:ext>
            </a:extLst>
          </p:cNvPr>
          <p:cNvSpPr/>
          <p:nvPr/>
        </p:nvSpPr>
        <p:spPr>
          <a:xfrm>
            <a:off x="5660994" y="5362111"/>
            <a:ext cx="816746" cy="390617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E4774C-F336-49EB-AC68-FC8B3C041A93}"/>
              </a:ext>
            </a:extLst>
          </p:cNvPr>
          <p:cNvSpPr/>
          <p:nvPr/>
        </p:nvSpPr>
        <p:spPr>
          <a:xfrm>
            <a:off x="6792449" y="2374150"/>
            <a:ext cx="1095406" cy="3906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32A34D6-7B24-48F7-8843-0BDA287D0227}"/>
              </a:ext>
            </a:extLst>
          </p:cNvPr>
          <p:cNvSpPr/>
          <p:nvPr/>
        </p:nvSpPr>
        <p:spPr>
          <a:xfrm>
            <a:off x="7887855" y="2374149"/>
            <a:ext cx="766618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18B65C7-DA6A-4F6F-9139-289289EBAA8B}"/>
              </a:ext>
            </a:extLst>
          </p:cNvPr>
          <p:cNvSpPr/>
          <p:nvPr/>
        </p:nvSpPr>
        <p:spPr>
          <a:xfrm>
            <a:off x="1802167" y="2374148"/>
            <a:ext cx="1095406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BA2117-77E5-4DB2-9B54-AE719DC5DD88}"/>
              </a:ext>
            </a:extLst>
          </p:cNvPr>
          <p:cNvSpPr/>
          <p:nvPr/>
        </p:nvSpPr>
        <p:spPr>
          <a:xfrm>
            <a:off x="10406142" y="2374145"/>
            <a:ext cx="766618" cy="3906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49B48F-7D05-4BA3-8746-06F9B245A1EE}"/>
              </a:ext>
            </a:extLst>
          </p:cNvPr>
          <p:cNvSpPr/>
          <p:nvPr/>
        </p:nvSpPr>
        <p:spPr>
          <a:xfrm>
            <a:off x="9675348" y="2783205"/>
            <a:ext cx="714485" cy="101115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F008D41-99FA-4952-AAE3-CB5B4CFF2A67}"/>
              </a:ext>
            </a:extLst>
          </p:cNvPr>
          <p:cNvSpPr/>
          <p:nvPr/>
        </p:nvSpPr>
        <p:spPr>
          <a:xfrm>
            <a:off x="914400" y="3290596"/>
            <a:ext cx="365734" cy="88393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C6D3376-27F1-4010-8570-68F103F8E50A}"/>
              </a:ext>
            </a:extLst>
          </p:cNvPr>
          <p:cNvSpPr/>
          <p:nvPr/>
        </p:nvSpPr>
        <p:spPr>
          <a:xfrm>
            <a:off x="10406142" y="2783207"/>
            <a:ext cx="766618" cy="101114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95DD8F7-97DD-4F2B-A099-E4C5F4D22356}"/>
              </a:ext>
            </a:extLst>
          </p:cNvPr>
          <p:cNvSpPr/>
          <p:nvPr/>
        </p:nvSpPr>
        <p:spPr>
          <a:xfrm>
            <a:off x="9014691" y="2783205"/>
            <a:ext cx="644348" cy="10111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C9FC0F1-464D-42D6-837E-68B991CDD27B}"/>
              </a:ext>
            </a:extLst>
          </p:cNvPr>
          <p:cNvSpPr/>
          <p:nvPr/>
        </p:nvSpPr>
        <p:spPr>
          <a:xfrm>
            <a:off x="1650293" y="2878417"/>
            <a:ext cx="1739451" cy="39061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E50D25-AC96-413F-A34C-F55B17E2C82B}"/>
              </a:ext>
            </a:extLst>
          </p:cNvPr>
          <p:cNvSpPr/>
          <p:nvPr/>
        </p:nvSpPr>
        <p:spPr>
          <a:xfrm>
            <a:off x="3796437" y="2899979"/>
            <a:ext cx="720145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4170F90-9B85-4EC3-A70F-8699071AE0FC}"/>
              </a:ext>
            </a:extLst>
          </p:cNvPr>
          <p:cNvSpPr/>
          <p:nvPr/>
        </p:nvSpPr>
        <p:spPr>
          <a:xfrm>
            <a:off x="914400" y="2878416"/>
            <a:ext cx="365734" cy="3906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54A295-F01C-4CF2-8782-C7C81BB5BB55}"/>
              </a:ext>
            </a:extLst>
          </p:cNvPr>
          <p:cNvSpPr/>
          <p:nvPr/>
        </p:nvSpPr>
        <p:spPr>
          <a:xfrm>
            <a:off x="5522737" y="2881505"/>
            <a:ext cx="1510148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634C2D9-C05F-454F-8BD5-D722501DBA63}"/>
              </a:ext>
            </a:extLst>
          </p:cNvPr>
          <p:cNvSpPr/>
          <p:nvPr/>
        </p:nvSpPr>
        <p:spPr>
          <a:xfrm>
            <a:off x="10894291" y="2936923"/>
            <a:ext cx="365734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6AC8DBB-5E4F-4044-B584-DB3F5B312970}"/>
              </a:ext>
            </a:extLst>
          </p:cNvPr>
          <p:cNvSpPr/>
          <p:nvPr/>
        </p:nvSpPr>
        <p:spPr>
          <a:xfrm>
            <a:off x="914400" y="3429000"/>
            <a:ext cx="365734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8252BA2-D925-4EEF-8D83-EE067B23888A}"/>
              </a:ext>
            </a:extLst>
          </p:cNvPr>
          <p:cNvSpPr/>
          <p:nvPr/>
        </p:nvSpPr>
        <p:spPr>
          <a:xfrm>
            <a:off x="1290220" y="3420686"/>
            <a:ext cx="720145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86D0801-0C15-4031-8484-F8B2210E4894}"/>
              </a:ext>
            </a:extLst>
          </p:cNvPr>
          <p:cNvSpPr/>
          <p:nvPr/>
        </p:nvSpPr>
        <p:spPr>
          <a:xfrm>
            <a:off x="7785885" y="2899979"/>
            <a:ext cx="2087788" cy="39061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B835582-4224-40E8-9EBB-787A4A191C45}"/>
              </a:ext>
            </a:extLst>
          </p:cNvPr>
          <p:cNvSpPr/>
          <p:nvPr/>
        </p:nvSpPr>
        <p:spPr>
          <a:xfrm>
            <a:off x="2682794" y="3408316"/>
            <a:ext cx="2027751" cy="39061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75D3E99-2B6A-48D8-B4F1-1824928E7DD6}"/>
              </a:ext>
            </a:extLst>
          </p:cNvPr>
          <p:cNvSpPr/>
          <p:nvPr/>
        </p:nvSpPr>
        <p:spPr>
          <a:xfrm>
            <a:off x="4710544" y="3403740"/>
            <a:ext cx="672429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E31FE97-DCBB-4E68-A997-1954D1367E75}"/>
              </a:ext>
            </a:extLst>
          </p:cNvPr>
          <p:cNvSpPr/>
          <p:nvPr/>
        </p:nvSpPr>
        <p:spPr>
          <a:xfrm>
            <a:off x="5410940" y="3407059"/>
            <a:ext cx="720145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BBAA3B4-EC07-422D-92E1-1E12882B1E15}"/>
              </a:ext>
            </a:extLst>
          </p:cNvPr>
          <p:cNvSpPr/>
          <p:nvPr/>
        </p:nvSpPr>
        <p:spPr>
          <a:xfrm>
            <a:off x="6425719" y="3414509"/>
            <a:ext cx="1055737" cy="3906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C39A02-D2D6-469E-AFA9-F1E39AB2ADAC}"/>
              </a:ext>
            </a:extLst>
          </p:cNvPr>
          <p:cNvSpPr/>
          <p:nvPr/>
        </p:nvSpPr>
        <p:spPr>
          <a:xfrm>
            <a:off x="8567603" y="3378989"/>
            <a:ext cx="1091436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A4CBC58-E226-4344-A6D8-EEBE691711B8}"/>
              </a:ext>
            </a:extLst>
          </p:cNvPr>
          <p:cNvSpPr/>
          <p:nvPr/>
        </p:nvSpPr>
        <p:spPr>
          <a:xfrm>
            <a:off x="7512090" y="3403740"/>
            <a:ext cx="1055514" cy="390617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12C049C-195E-4292-A965-8B6FF2EAA069}"/>
              </a:ext>
            </a:extLst>
          </p:cNvPr>
          <p:cNvSpPr/>
          <p:nvPr/>
        </p:nvSpPr>
        <p:spPr>
          <a:xfrm>
            <a:off x="9672517" y="3383988"/>
            <a:ext cx="1392647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9923BB-2814-41A0-ABEB-0DF62B01C5F2}"/>
              </a:ext>
            </a:extLst>
          </p:cNvPr>
          <p:cNvSpPr/>
          <p:nvPr/>
        </p:nvSpPr>
        <p:spPr>
          <a:xfrm>
            <a:off x="914401" y="3923170"/>
            <a:ext cx="375820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8523E34-9D17-4CE5-B187-596D28286669}"/>
              </a:ext>
            </a:extLst>
          </p:cNvPr>
          <p:cNvSpPr/>
          <p:nvPr/>
        </p:nvSpPr>
        <p:spPr>
          <a:xfrm>
            <a:off x="2791963" y="3920721"/>
            <a:ext cx="1777596" cy="3906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8BA788B-DA15-4DDB-9796-AD80777C199B}"/>
              </a:ext>
            </a:extLst>
          </p:cNvPr>
          <p:cNvSpPr/>
          <p:nvPr/>
        </p:nvSpPr>
        <p:spPr>
          <a:xfrm>
            <a:off x="4569559" y="3923191"/>
            <a:ext cx="1091435" cy="390617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F1C60EC-0BE2-4DEB-9A3B-5D66A1DE3967}"/>
              </a:ext>
            </a:extLst>
          </p:cNvPr>
          <p:cNvSpPr/>
          <p:nvPr/>
        </p:nvSpPr>
        <p:spPr>
          <a:xfrm>
            <a:off x="2648234" y="4413705"/>
            <a:ext cx="816746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F434E5-B4D0-40E2-B71F-BA8141439F73}"/>
              </a:ext>
            </a:extLst>
          </p:cNvPr>
          <p:cNvSpPr/>
          <p:nvPr/>
        </p:nvSpPr>
        <p:spPr>
          <a:xfrm>
            <a:off x="908783" y="4424989"/>
            <a:ext cx="1739451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51785ED-AE8C-4280-BAAA-B21A3B7C2F69}"/>
              </a:ext>
            </a:extLst>
          </p:cNvPr>
          <p:cNvSpPr/>
          <p:nvPr/>
        </p:nvSpPr>
        <p:spPr>
          <a:xfrm>
            <a:off x="3796437" y="4419213"/>
            <a:ext cx="1046242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8D3F6DC-8723-45D6-AA25-F82CCDEAAA27}"/>
              </a:ext>
            </a:extLst>
          </p:cNvPr>
          <p:cNvSpPr/>
          <p:nvPr/>
        </p:nvSpPr>
        <p:spPr>
          <a:xfrm>
            <a:off x="4954266" y="4427416"/>
            <a:ext cx="2846650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980C197-EF69-4CB0-8F9F-563801A34615}"/>
              </a:ext>
            </a:extLst>
          </p:cNvPr>
          <p:cNvSpPr/>
          <p:nvPr/>
        </p:nvSpPr>
        <p:spPr>
          <a:xfrm>
            <a:off x="4728548" y="2722736"/>
            <a:ext cx="644348" cy="10111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39A8E54-A5AC-4FDE-BD9F-52AC9A629AE2}"/>
              </a:ext>
            </a:extLst>
          </p:cNvPr>
          <p:cNvSpPr/>
          <p:nvPr/>
        </p:nvSpPr>
        <p:spPr>
          <a:xfrm>
            <a:off x="5425203" y="2732647"/>
            <a:ext cx="1350937" cy="101115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E481A1D-CD8C-461E-A10F-EC992BBCBAF8}"/>
              </a:ext>
            </a:extLst>
          </p:cNvPr>
          <p:cNvSpPr/>
          <p:nvPr/>
        </p:nvSpPr>
        <p:spPr>
          <a:xfrm>
            <a:off x="1290219" y="5264459"/>
            <a:ext cx="3157493" cy="58586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2ACA7-6D2D-486D-8730-FDB8F03F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65AA2-A22A-4957-B767-1B47B9F5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CN" sz="2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Example:   </a:t>
            </a:r>
            <a:r>
              <a:rPr lang="zh-CN" altLang="en-US" sz="2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2009</a:t>
            </a:r>
            <a:r>
              <a:rPr lang="zh-CN" altLang="en-US" sz="2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年，奥巴马从上海开始访问中国。</a:t>
            </a:r>
            <a:endParaRPr lang="en-US" altLang="zh-CN" sz="2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&amp; Relation Extraction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Extract predefined entities and relations from free text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2009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年，奥巴马从上海开始访问中国。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nformation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xtraction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100" dirty="0"/>
              <a:t>从自然语言语料中抽取无预定义结构的信息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9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9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9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2009</a:t>
            </a:r>
            <a:r>
              <a:rPr lang="zh-CN" altLang="en-US" sz="29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年，奥巴马从上海开始访问中国。</a:t>
            </a:r>
            <a:r>
              <a:rPr lang="en-US" altLang="zh-CN" sz="29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emantic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abeling (SRL)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从自然语言语料中抽取明确的语义角色相关的信息</a:t>
            </a: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2009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年，奥巴马从上海开始访问中国。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D1CF010-D270-4BBA-9461-CA7C37051528}"/>
              </a:ext>
            </a:extLst>
          </p:cNvPr>
          <p:cNvCxnSpPr>
            <a:cxnSpLocks/>
          </p:cNvCxnSpPr>
          <p:nvPr/>
        </p:nvCxnSpPr>
        <p:spPr>
          <a:xfrm>
            <a:off x="1757777" y="6130345"/>
            <a:ext cx="12073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79B7A51-A40E-47B7-AAF5-36E7DE364BC6}"/>
              </a:ext>
            </a:extLst>
          </p:cNvPr>
          <p:cNvCxnSpPr>
            <a:cxnSpLocks/>
          </p:cNvCxnSpPr>
          <p:nvPr/>
        </p:nvCxnSpPr>
        <p:spPr>
          <a:xfrm>
            <a:off x="3170806" y="6130345"/>
            <a:ext cx="702080" cy="670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BCC8E69-8C6A-4101-9F76-4FF6E731D05D}"/>
              </a:ext>
            </a:extLst>
          </p:cNvPr>
          <p:cNvCxnSpPr>
            <a:cxnSpLocks/>
          </p:cNvCxnSpPr>
          <p:nvPr/>
        </p:nvCxnSpPr>
        <p:spPr>
          <a:xfrm>
            <a:off x="5188040" y="6137052"/>
            <a:ext cx="5257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90F1BB-6FA3-4D7D-854D-876CAF1B9C12}"/>
              </a:ext>
            </a:extLst>
          </p:cNvPr>
          <p:cNvCxnSpPr>
            <a:cxnSpLocks/>
          </p:cNvCxnSpPr>
          <p:nvPr/>
        </p:nvCxnSpPr>
        <p:spPr>
          <a:xfrm>
            <a:off x="5763821" y="6130345"/>
            <a:ext cx="47791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8570E4A-F63F-4B6D-85AE-4D4630D579F5}"/>
              </a:ext>
            </a:extLst>
          </p:cNvPr>
          <p:cNvCxnSpPr>
            <a:cxnSpLocks/>
          </p:cNvCxnSpPr>
          <p:nvPr/>
        </p:nvCxnSpPr>
        <p:spPr>
          <a:xfrm>
            <a:off x="4150308" y="6130345"/>
            <a:ext cx="6036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9B64128-2388-499D-85E6-FB22FE993A93}"/>
              </a:ext>
            </a:extLst>
          </p:cNvPr>
          <p:cNvSpPr txBox="1"/>
          <p:nvPr/>
        </p:nvSpPr>
        <p:spPr>
          <a:xfrm>
            <a:off x="1634262" y="6140163"/>
            <a:ext cx="1571347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ARGM-TMP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E49DFC-77BB-4656-AD5A-343355428373}"/>
              </a:ext>
            </a:extLst>
          </p:cNvPr>
          <p:cNvSpPr txBox="1"/>
          <p:nvPr/>
        </p:nvSpPr>
        <p:spPr>
          <a:xfrm>
            <a:off x="3340226" y="6127234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DD63D7-6AA0-4AE2-885C-01F1543D2D1D}"/>
              </a:ext>
            </a:extLst>
          </p:cNvPr>
          <p:cNvSpPr txBox="1"/>
          <p:nvPr/>
        </p:nvSpPr>
        <p:spPr>
          <a:xfrm>
            <a:off x="3905605" y="6139213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ARGM-DIR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B03CD9-BF8A-438E-A0CC-C1A2587FA6DB}"/>
              </a:ext>
            </a:extLst>
          </p:cNvPr>
          <p:cNvSpPr txBox="1"/>
          <p:nvPr/>
        </p:nvSpPr>
        <p:spPr>
          <a:xfrm>
            <a:off x="5781689" y="6139213"/>
            <a:ext cx="47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22A39EA-5E93-4481-8DCD-89D8788F2143}"/>
              </a:ext>
            </a:extLst>
          </p:cNvPr>
          <p:cNvCxnSpPr>
            <a:cxnSpLocks/>
          </p:cNvCxnSpPr>
          <p:nvPr/>
        </p:nvCxnSpPr>
        <p:spPr>
          <a:xfrm>
            <a:off x="3224074" y="3445671"/>
            <a:ext cx="702080" cy="670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24FF274-E6A7-41C1-87F6-3DB31904241A}"/>
              </a:ext>
            </a:extLst>
          </p:cNvPr>
          <p:cNvCxnSpPr>
            <a:cxnSpLocks/>
          </p:cNvCxnSpPr>
          <p:nvPr/>
        </p:nvCxnSpPr>
        <p:spPr>
          <a:xfrm>
            <a:off x="5817089" y="3445671"/>
            <a:ext cx="47791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D104EEF-1084-4884-B874-994C6EAFD823}"/>
              </a:ext>
            </a:extLst>
          </p:cNvPr>
          <p:cNvSpPr txBox="1"/>
          <p:nvPr/>
        </p:nvSpPr>
        <p:spPr>
          <a:xfrm>
            <a:off x="3393494" y="3442560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8F84286-2E4B-4558-9990-036D5A074E71}"/>
              </a:ext>
            </a:extLst>
          </p:cNvPr>
          <p:cNvSpPr txBox="1"/>
          <p:nvPr/>
        </p:nvSpPr>
        <p:spPr>
          <a:xfrm>
            <a:off x="5834957" y="3454539"/>
            <a:ext cx="47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A1B9F4-EC0F-4D9C-B0FF-003A2272ADAA}"/>
              </a:ext>
            </a:extLst>
          </p:cNvPr>
          <p:cNvCxnSpPr>
            <a:cxnSpLocks/>
          </p:cNvCxnSpPr>
          <p:nvPr/>
        </p:nvCxnSpPr>
        <p:spPr>
          <a:xfrm>
            <a:off x="5227031" y="4824194"/>
            <a:ext cx="5257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B2C9667-90F8-4EE2-9D61-CE78AF174C0C}"/>
              </a:ext>
            </a:extLst>
          </p:cNvPr>
          <p:cNvCxnSpPr>
            <a:cxnSpLocks/>
          </p:cNvCxnSpPr>
          <p:nvPr/>
        </p:nvCxnSpPr>
        <p:spPr>
          <a:xfrm>
            <a:off x="5802812" y="4817487"/>
            <a:ext cx="47791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60998F0-93B3-46F0-BA57-52F98818A8AB}"/>
              </a:ext>
            </a:extLst>
          </p:cNvPr>
          <p:cNvCxnSpPr>
            <a:cxnSpLocks/>
          </p:cNvCxnSpPr>
          <p:nvPr/>
        </p:nvCxnSpPr>
        <p:spPr>
          <a:xfrm>
            <a:off x="4189299" y="4817487"/>
            <a:ext cx="6036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E2FDCB6-49A3-43DC-81D8-E6B2CA519FA7}"/>
              </a:ext>
            </a:extLst>
          </p:cNvPr>
          <p:cNvSpPr txBox="1"/>
          <p:nvPr/>
        </p:nvSpPr>
        <p:spPr>
          <a:xfrm>
            <a:off x="2055702" y="4805147"/>
            <a:ext cx="5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E2BA65A-3A00-4A38-9DEE-D2FDEAD04176}"/>
              </a:ext>
            </a:extLst>
          </p:cNvPr>
          <p:cNvSpPr txBox="1"/>
          <p:nvPr/>
        </p:nvSpPr>
        <p:spPr>
          <a:xfrm>
            <a:off x="3379217" y="4814376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C2961C-8E6E-4E7B-ACE9-9292B19E420A}"/>
              </a:ext>
            </a:extLst>
          </p:cNvPr>
          <p:cNvSpPr txBox="1"/>
          <p:nvPr/>
        </p:nvSpPr>
        <p:spPr>
          <a:xfrm>
            <a:off x="4261283" y="4826355"/>
            <a:ext cx="4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A3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5DC7D0D-E525-4F1D-9D94-036A4EB0D35C}"/>
              </a:ext>
            </a:extLst>
          </p:cNvPr>
          <p:cNvSpPr txBox="1"/>
          <p:nvPr/>
        </p:nvSpPr>
        <p:spPr>
          <a:xfrm>
            <a:off x="5820680" y="4826355"/>
            <a:ext cx="47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B4E52F9-15C6-4A84-BBD7-47672726C41E}"/>
              </a:ext>
            </a:extLst>
          </p:cNvPr>
          <p:cNvCxnSpPr>
            <a:cxnSpLocks/>
          </p:cNvCxnSpPr>
          <p:nvPr/>
        </p:nvCxnSpPr>
        <p:spPr>
          <a:xfrm>
            <a:off x="3190783" y="4831857"/>
            <a:ext cx="702080" cy="670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851708-4E4C-40D0-AC42-38CE0D0A38B3}"/>
              </a:ext>
            </a:extLst>
          </p:cNvPr>
          <p:cNvCxnSpPr>
            <a:cxnSpLocks/>
          </p:cNvCxnSpPr>
          <p:nvPr/>
        </p:nvCxnSpPr>
        <p:spPr>
          <a:xfrm>
            <a:off x="1757777" y="4811731"/>
            <a:ext cx="12073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9D51576-F8F0-4899-B86C-9BF3B5156444}"/>
              </a:ext>
            </a:extLst>
          </p:cNvPr>
          <p:cNvCxnSpPr>
            <a:cxnSpLocks/>
          </p:cNvCxnSpPr>
          <p:nvPr/>
        </p:nvCxnSpPr>
        <p:spPr>
          <a:xfrm>
            <a:off x="3974536" y="3605692"/>
            <a:ext cx="17392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1B7DE98-A8B0-48CB-8AF0-B737D0168451}"/>
              </a:ext>
            </a:extLst>
          </p:cNvPr>
          <p:cNvSpPr/>
          <p:nvPr/>
        </p:nvSpPr>
        <p:spPr>
          <a:xfrm>
            <a:off x="4261284" y="3492731"/>
            <a:ext cx="1215668" cy="253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国事访问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0A4A16A-FAFF-40A4-8A0A-FE791BD84A6E}"/>
              </a:ext>
            </a:extLst>
          </p:cNvPr>
          <p:cNvSpPr txBox="1"/>
          <p:nvPr/>
        </p:nvSpPr>
        <p:spPr>
          <a:xfrm>
            <a:off x="6889178" y="3119398"/>
            <a:ext cx="374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（国事访问，奥巴马，中国）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C0D90F-8D5D-460C-B06D-FE8D1990A54B}"/>
              </a:ext>
            </a:extLst>
          </p:cNvPr>
          <p:cNvSpPr txBox="1"/>
          <p:nvPr/>
        </p:nvSpPr>
        <p:spPr>
          <a:xfrm>
            <a:off x="6889178" y="4469232"/>
            <a:ext cx="470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（访问，奥巴马，中国，在</a:t>
            </a:r>
            <a:r>
              <a:rPr lang="en-US" altLang="zh-CN" dirty="0"/>
              <a:t>2009</a:t>
            </a:r>
            <a:r>
              <a:rPr lang="zh-CN" altLang="en-US" dirty="0"/>
              <a:t>年，上海）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C17138-166E-4FCF-87FC-A8DCF769F7BB}"/>
              </a:ext>
            </a:extLst>
          </p:cNvPr>
          <p:cNvSpPr txBox="1"/>
          <p:nvPr/>
        </p:nvSpPr>
        <p:spPr>
          <a:xfrm>
            <a:off x="6903237" y="5287267"/>
            <a:ext cx="4708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（访问，</a:t>
            </a:r>
            <a:endParaRPr lang="en-US" altLang="zh-CN" dirty="0"/>
          </a:p>
          <a:p>
            <a:r>
              <a:rPr lang="en-US" altLang="zh-CN" dirty="0"/>
              <a:t>	A0</a:t>
            </a:r>
            <a:r>
              <a:rPr lang="zh-CN" altLang="en-US" dirty="0"/>
              <a:t>：奥巴马，</a:t>
            </a:r>
            <a:endParaRPr lang="en-US" altLang="zh-CN" dirty="0"/>
          </a:p>
          <a:p>
            <a:r>
              <a:rPr lang="en-US" altLang="zh-CN" dirty="0"/>
              <a:t>	A1</a:t>
            </a:r>
            <a:r>
              <a:rPr lang="zh-CN" altLang="en-US" dirty="0"/>
              <a:t>：中国</a:t>
            </a:r>
            <a:endParaRPr lang="en-US" altLang="zh-CN" dirty="0"/>
          </a:p>
          <a:p>
            <a:r>
              <a:rPr lang="en-US" altLang="zh-CN" dirty="0"/>
              <a:t>	ARGM-TMP</a:t>
            </a:r>
            <a:r>
              <a:rPr lang="zh-CN" altLang="en-US" dirty="0"/>
              <a:t>：在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endParaRPr lang="en-US" altLang="zh-CN" dirty="0"/>
          </a:p>
          <a:p>
            <a:r>
              <a:rPr lang="en-US" altLang="zh-CN" dirty="0"/>
              <a:t>	ARGM-DIR</a:t>
            </a:r>
            <a:r>
              <a:rPr lang="zh-CN" altLang="en-US" dirty="0"/>
              <a:t>：上海）</a:t>
            </a:r>
          </a:p>
        </p:txBody>
      </p:sp>
    </p:spTree>
    <p:extLst>
      <p:ext uri="{BB962C8B-B14F-4D97-AF65-F5344CB8AC3E}">
        <p14:creationId xmlns:p14="http://schemas.microsoft.com/office/powerpoint/2010/main" val="39938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381FF-3947-47C5-A0CD-4B634F03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Early work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12AEA-0390-4616-BBBC-37732B8D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/>
              <a:t>[</a:t>
            </a:r>
            <a:r>
              <a:rPr lang="en-US" altLang="zh-CN" b="1" dirty="0" err="1"/>
              <a:t>OpenIE</a:t>
            </a:r>
            <a:r>
              <a:rPr lang="en-US" altLang="zh-CN" b="1" dirty="0"/>
              <a:t> 1.x] </a:t>
            </a:r>
            <a:r>
              <a:rPr lang="en-US" altLang="zh-CN" dirty="0" err="1"/>
              <a:t>TextRunner</a:t>
            </a:r>
            <a:r>
              <a:rPr lang="en-US" altLang="zh-CN" dirty="0"/>
              <a:t>: Open Information Extraction on the Web. NAACL. 2007. </a:t>
            </a:r>
          </a:p>
          <a:p>
            <a:pPr marL="0" indent="0">
              <a:buNone/>
            </a:pPr>
            <a:r>
              <a:rPr lang="en-US" altLang="zh-CN" dirty="0"/>
              <a:t>    The Tradeoffs Between Open and Traditional Relation Extraction. ACL. 2008. </a:t>
            </a:r>
          </a:p>
          <a:p>
            <a:pPr marL="0" indent="0">
              <a:buNone/>
            </a:pPr>
            <a:r>
              <a:rPr lang="en-US" altLang="zh-CN" dirty="0"/>
              <a:t>    Using Wikipedia to bootstrap open information extraction. SIGMOD. 2008. 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StatSnowball</a:t>
            </a:r>
            <a:r>
              <a:rPr lang="en-US" altLang="zh-CN" dirty="0"/>
              <a:t>: a statistical approach to extracting entity relationships. WWW. 2009. </a:t>
            </a:r>
          </a:p>
          <a:p>
            <a:pPr marL="0" indent="0">
              <a:buNone/>
            </a:pPr>
            <a:r>
              <a:rPr lang="en-US" altLang="zh-CN" dirty="0"/>
              <a:t>    Open information extraction using </a:t>
            </a:r>
            <a:r>
              <a:rPr lang="en-US" altLang="zh-CN" dirty="0" err="1"/>
              <a:t>wikipedia</a:t>
            </a:r>
            <a:r>
              <a:rPr lang="en-US" altLang="zh-CN" dirty="0"/>
              <a:t>. ACL. 2010. </a:t>
            </a:r>
          </a:p>
          <a:p>
            <a:r>
              <a:rPr lang="en-US" altLang="zh-CN" b="1" dirty="0"/>
              <a:t>[</a:t>
            </a:r>
            <a:r>
              <a:rPr lang="en-US" altLang="zh-CN" b="1" dirty="0" err="1"/>
              <a:t>OpenIE</a:t>
            </a:r>
            <a:r>
              <a:rPr lang="en-US" altLang="zh-CN" b="1" dirty="0"/>
              <a:t> 2.x; </a:t>
            </a:r>
            <a:r>
              <a:rPr lang="en-US" altLang="zh-CN" b="1" dirty="0" err="1"/>
              <a:t>ReVerb</a:t>
            </a:r>
            <a:r>
              <a:rPr lang="en-US" altLang="zh-CN" b="1" dirty="0"/>
              <a:t>]</a:t>
            </a:r>
            <a:r>
              <a:rPr lang="en-US" altLang="zh-CN" dirty="0"/>
              <a:t> Identifying Relations for Open Information Extraction. EMNLP. 2011. </a:t>
            </a:r>
          </a:p>
          <a:p>
            <a:r>
              <a:rPr lang="en-US" altLang="zh-CN" b="1" dirty="0"/>
              <a:t>[</a:t>
            </a:r>
            <a:r>
              <a:rPr lang="en-US" altLang="zh-CN" b="1" dirty="0" err="1"/>
              <a:t>OpenIE</a:t>
            </a:r>
            <a:r>
              <a:rPr lang="en-US" altLang="zh-CN" b="1" dirty="0"/>
              <a:t> 3.x; OLLIE]</a:t>
            </a:r>
            <a:r>
              <a:rPr lang="en-US" altLang="zh-CN" dirty="0"/>
              <a:t> Open Language Learning for Information Extraction. EMNLP-</a:t>
            </a:r>
            <a:r>
              <a:rPr lang="en-US" altLang="zh-CN" dirty="0" err="1"/>
              <a:t>CoNLL</a:t>
            </a:r>
            <a:r>
              <a:rPr lang="en-US" altLang="zh-CN" dirty="0"/>
              <a:t>. 2012. </a:t>
            </a:r>
          </a:p>
          <a:p>
            <a:pPr marL="0" indent="0">
              <a:buNone/>
            </a:pPr>
            <a:r>
              <a:rPr lang="en-US" altLang="zh-CN" dirty="0"/>
              <a:t>    Effectiveness and efficiency of open relation extraction. EMNLP. 2013. </a:t>
            </a:r>
          </a:p>
          <a:p>
            <a:r>
              <a:rPr lang="en-US" altLang="zh-CN" b="1" dirty="0"/>
              <a:t>[</a:t>
            </a:r>
            <a:r>
              <a:rPr lang="en-US" altLang="zh-CN" b="1" dirty="0" err="1"/>
              <a:t>OpenIE</a:t>
            </a:r>
            <a:r>
              <a:rPr lang="en-US" altLang="zh-CN" b="1" dirty="0"/>
              <a:t> 4.x]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 </a:t>
            </a:r>
            <a:r>
              <a:rPr lang="en-US" altLang="zh-CN" b="1" dirty="0"/>
              <a:t>[SRLIE]</a:t>
            </a:r>
            <a:r>
              <a:rPr lang="en-US" altLang="zh-CN" dirty="0"/>
              <a:t> An Analysis of Open Information Extraction based on Semantic Role Labeling. KCAP. 2011. </a:t>
            </a:r>
          </a:p>
          <a:p>
            <a:pPr marL="0" indent="0">
              <a:buNone/>
            </a:pPr>
            <a:r>
              <a:rPr lang="en-US" altLang="zh-CN" b="1" dirty="0"/>
              <a:t>    [</a:t>
            </a:r>
            <a:r>
              <a:rPr lang="en-US" altLang="zh-CN" b="1" dirty="0" err="1"/>
              <a:t>RelNoun</a:t>
            </a:r>
            <a:r>
              <a:rPr lang="en-US" altLang="zh-CN" b="1" dirty="0"/>
              <a:t>]</a:t>
            </a:r>
            <a:r>
              <a:rPr lang="en-US" altLang="zh-CN" dirty="0"/>
              <a:t> Demonyms and Compound Relational Nouns in Nominal Open IE. NAACL. 2016.</a:t>
            </a:r>
          </a:p>
          <a:p>
            <a:r>
              <a:rPr lang="en-US" altLang="zh-CN" b="1" dirty="0"/>
              <a:t>[</a:t>
            </a:r>
            <a:r>
              <a:rPr lang="en-US" altLang="zh-CN" b="1" dirty="0" err="1"/>
              <a:t>OpenIE</a:t>
            </a:r>
            <a:r>
              <a:rPr lang="en-US" altLang="zh-CN" b="1" dirty="0"/>
              <a:t> 5.x]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 </a:t>
            </a:r>
            <a:r>
              <a:rPr lang="en-US" altLang="zh-CN" b="1" dirty="0"/>
              <a:t>[BONIE]</a:t>
            </a:r>
            <a:r>
              <a:rPr lang="en-US" altLang="zh-CN" dirty="0"/>
              <a:t> Bootstrapping for Numerical Open IE. ACL. 2017. </a:t>
            </a:r>
          </a:p>
          <a:p>
            <a:pPr marL="0" indent="0">
              <a:buNone/>
            </a:pPr>
            <a:r>
              <a:rPr lang="en-US" altLang="zh-CN" b="1" dirty="0"/>
              <a:t>    [CALMIE]</a:t>
            </a:r>
            <a:r>
              <a:rPr lang="en-US" altLang="zh-CN" dirty="0"/>
              <a:t> Open Information Extraction from Conjunctive Sentences. COLING. 2018. </a:t>
            </a:r>
          </a:p>
        </p:txBody>
      </p:sp>
    </p:spTree>
    <p:extLst>
      <p:ext uri="{BB962C8B-B14F-4D97-AF65-F5344CB8AC3E}">
        <p14:creationId xmlns:p14="http://schemas.microsoft.com/office/powerpoint/2010/main" val="69577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B92D3-4A44-49C6-A08B-A758F90D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Early work: Pipeline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93CFFB-8494-434F-981A-7A07EC3AC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863" y="1636920"/>
            <a:ext cx="8634274" cy="22799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9FD810-FC4D-4FA1-A1EE-B048AE4C8366}"/>
              </a:ext>
            </a:extLst>
          </p:cNvPr>
          <p:cNvSpPr txBox="1"/>
          <p:nvPr/>
        </p:nvSpPr>
        <p:spPr>
          <a:xfrm>
            <a:off x="1091953" y="4341181"/>
            <a:ext cx="6462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1. Part-of-speech / Dependency Parse / NER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2. Phase Tuple Mining 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3. N-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Tuple Classification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00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4AB58-522E-4526-BEE4-C47890E3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Early work: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Misc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745DF-6F06-45E4-A7F9-F7FB4619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/>
              <a:t>Heuristic Rule</a:t>
            </a:r>
            <a:r>
              <a:rPr lang="en-US" altLang="zh-CN" sz="1600" b="1" dirty="0"/>
              <a:t>: </a:t>
            </a:r>
            <a:r>
              <a:rPr lang="en-US" altLang="zh-CN" sz="1600" dirty="0" err="1"/>
              <a:t>TextRunner</a:t>
            </a:r>
            <a:r>
              <a:rPr lang="en-US" altLang="zh-CN" sz="1600" dirty="0"/>
              <a:t> [2007]</a:t>
            </a:r>
          </a:p>
          <a:p>
            <a:pPr marL="0" indent="0">
              <a:buNone/>
            </a:pPr>
            <a:r>
              <a:rPr lang="en-US" altLang="zh-CN" sz="1600" dirty="0"/>
              <a:t>Constraint Template: </a:t>
            </a:r>
            <a:r>
              <a:rPr lang="en-US" altLang="zh-CN" sz="1600" dirty="0" err="1"/>
              <a:t>ReVerb</a:t>
            </a:r>
            <a:r>
              <a:rPr lang="en-US" altLang="zh-CN" sz="1600" dirty="0"/>
              <a:t> [2011] </a:t>
            </a:r>
          </a:p>
          <a:p>
            <a:pPr marL="0" indent="0">
              <a:buNone/>
            </a:pPr>
            <a:r>
              <a:rPr lang="en-US" altLang="zh-CN" sz="1600" dirty="0"/>
              <a:t>Bootstrap:</a:t>
            </a:r>
            <a:r>
              <a:rPr lang="zh-CN" altLang="en-US" sz="1600" dirty="0"/>
              <a:t> </a:t>
            </a:r>
            <a:r>
              <a:rPr lang="en-US" altLang="zh-CN" sz="1600" dirty="0"/>
              <a:t>OLLIE [2012]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SRL-Based: SRLIE [2011]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Compound Relational Nouns: </a:t>
            </a:r>
            <a:r>
              <a:rPr lang="en-US" altLang="zh-CN" sz="1600" dirty="0" err="1"/>
              <a:t>RelNoun</a:t>
            </a:r>
            <a:r>
              <a:rPr lang="en-US" altLang="zh-CN" sz="1600" dirty="0"/>
              <a:t> [2016]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Conjunctive Sentence: CALMIE [2017]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A13C43-49A0-4AF7-88F1-AA7F9E5E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309" y="1308032"/>
            <a:ext cx="5761235" cy="1521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2BF33-75B8-404A-8EAF-02B98BB06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2" y="3016348"/>
            <a:ext cx="6066667" cy="8190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969C25-0FA9-4E48-9DF1-EB6183F6D020}"/>
              </a:ext>
            </a:extLst>
          </p:cNvPr>
          <p:cNvSpPr txBox="1"/>
          <p:nvPr/>
        </p:nvSpPr>
        <p:spPr>
          <a:xfrm>
            <a:off x="6004262" y="3952516"/>
            <a:ext cx="618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美国 总统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奥巴马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 (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奥巴马，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担任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总统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，美国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AA0D5-F53B-4887-8462-DA82B9E2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592" y="4487109"/>
            <a:ext cx="3988442" cy="1878427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052A2B-5758-476A-ACAF-9779DEB6C588}"/>
              </a:ext>
            </a:extLst>
          </p:cNvPr>
          <p:cNvCxnSpPr>
            <a:cxnSpLocks/>
          </p:cNvCxnSpPr>
          <p:nvPr/>
        </p:nvCxnSpPr>
        <p:spPr>
          <a:xfrm>
            <a:off x="944731" y="2998847"/>
            <a:ext cx="1084481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AFEBCB-D6B0-453C-8AD9-AA60AD1278A2}"/>
              </a:ext>
            </a:extLst>
          </p:cNvPr>
          <p:cNvCxnSpPr>
            <a:cxnSpLocks/>
          </p:cNvCxnSpPr>
          <p:nvPr/>
        </p:nvCxnSpPr>
        <p:spPr>
          <a:xfrm>
            <a:off x="944731" y="3835396"/>
            <a:ext cx="1084481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331207-9207-4995-BD98-06638213849B}"/>
              </a:ext>
            </a:extLst>
          </p:cNvPr>
          <p:cNvCxnSpPr>
            <a:cxnSpLocks/>
          </p:cNvCxnSpPr>
          <p:nvPr/>
        </p:nvCxnSpPr>
        <p:spPr>
          <a:xfrm>
            <a:off x="944731" y="4404478"/>
            <a:ext cx="1084481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8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B224F-10AD-44FD-BFCE-2584D44B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B059BC-2233-40C7-9BA0-A3EF03B4D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Give an input Sentence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 tuple consists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 a contiguous sub-span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b="1" dirty="0">
                    <a:solidFill>
                      <a:srgbClr val="00B0F0"/>
                    </a:solidFill>
                  </a:rPr>
                  <a:t>Mercury filling</a:t>
                </a:r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particularly prevalent </a:t>
                </a:r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</a:rPr>
                  <a:t>in the USA,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was banned</a:t>
                </a:r>
              </a:p>
              <a:p>
                <a:pPr marL="457200" lvl="1" indent="0">
                  <a:buNone/>
                </a:pPr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</a:rPr>
                  <a:t>In the EU, partly because it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causes</a:t>
                </a:r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</a:rPr>
                  <a:t> antibiotic resistance.</a:t>
                </a:r>
              </a:p>
              <a:p>
                <a:pPr marL="457200" lvl="1" indent="0">
                  <a:buNone/>
                </a:pPr>
                <a:endParaRPr lang="en-US" altLang="zh-CN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zh-CN" sz="1800" dirty="0"/>
                  <a:t>(</a:t>
                </a:r>
                <a:r>
                  <a:rPr lang="en-US" altLang="zh-CN" sz="1800" b="1" dirty="0">
                    <a:solidFill>
                      <a:srgbClr val="00B0F0"/>
                    </a:solidFill>
                  </a:rPr>
                  <a:t>mercury filling</a:t>
                </a:r>
                <a:r>
                  <a:rPr lang="en-US" altLang="zh-CN" sz="1800" b="1" dirty="0"/>
                  <a:t>; 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particularly prevalent</a:t>
                </a:r>
                <a:r>
                  <a:rPr lang="en-US" altLang="zh-CN" sz="1800" b="1" dirty="0"/>
                  <a:t>; in the USA</a:t>
                </a:r>
                <a:r>
                  <a:rPr lang="en-US" altLang="zh-CN" sz="1800" dirty="0"/>
                  <a:t>) </a:t>
                </a:r>
              </a:p>
              <a:p>
                <a:pPr marL="457200" lvl="1" indent="0">
                  <a:buNone/>
                </a:pPr>
                <a:r>
                  <a:rPr lang="en-US" altLang="zh-CN" sz="1800" dirty="0"/>
                  <a:t>(</a:t>
                </a:r>
                <a:r>
                  <a:rPr lang="en-US" altLang="zh-CN" sz="1800" b="1" dirty="0">
                    <a:solidFill>
                      <a:srgbClr val="00B0F0"/>
                    </a:solidFill>
                  </a:rPr>
                  <a:t>mercury filling</a:t>
                </a:r>
                <a:r>
                  <a:rPr lang="en-US" altLang="zh-CN" sz="1800" b="1" dirty="0"/>
                  <a:t>; 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causes</a:t>
                </a:r>
                <a:r>
                  <a:rPr lang="en-US" altLang="zh-CN" sz="1800" b="1" dirty="0"/>
                  <a:t>; antibiotic resistance</a:t>
                </a:r>
                <a:r>
                  <a:rPr lang="en-US" altLang="zh-CN" sz="1800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zh-CN" sz="1800" dirty="0"/>
                  <a:t>(</a:t>
                </a:r>
                <a:r>
                  <a:rPr lang="en-US" altLang="zh-CN" sz="1800" b="1" dirty="0">
                    <a:solidFill>
                      <a:srgbClr val="00B0F0"/>
                    </a:solidFill>
                  </a:rPr>
                  <a:t>mercury filling</a:t>
                </a:r>
                <a:r>
                  <a:rPr lang="en-US" altLang="zh-CN" sz="1800" b="1" dirty="0"/>
                  <a:t>; 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was banned</a:t>
                </a:r>
                <a:r>
                  <a:rPr lang="en-US" altLang="zh-CN" sz="1800" b="1" dirty="0"/>
                  <a:t>; in the EU; </a:t>
                </a:r>
                <a:r>
                  <a:rPr lang="en-US" altLang="zh-CN" sz="1800" b="1" u="sng" dirty="0"/>
                  <a:t>partly because it causes antibiotic resistance</a:t>
                </a:r>
                <a:r>
                  <a:rPr lang="en-US" altLang="zh-CN" sz="1800" dirty="0"/>
                  <a:t>)</a:t>
                </a:r>
                <a:endParaRPr lang="en-US" altLang="zh-CN" sz="18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B059BC-2233-40C7-9BA0-A3EF03B4D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7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2D18-3BFE-456B-A861-E5689283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Seq2Seq Labeling: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RnnOIE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C73A59-FC82-4527-860F-B30BAE605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48" y="1637861"/>
            <a:ext cx="5948864" cy="41217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2474BA-B16C-4AF5-9335-DCD6C1A03B7C}"/>
              </a:ext>
            </a:extLst>
          </p:cNvPr>
          <p:cNvSpPr txBox="1"/>
          <p:nvPr/>
        </p:nvSpPr>
        <p:spPr>
          <a:xfrm>
            <a:off x="838200" y="6348557"/>
            <a:ext cx="76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Supervised Open Information Extraction. ACL-HLT.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58EFD8-2484-4E55-8877-A4732CEEDB25}"/>
              </a:ext>
            </a:extLst>
          </p:cNvPr>
          <p:cNvSpPr txBox="1"/>
          <p:nvPr/>
        </p:nvSpPr>
        <p:spPr>
          <a:xfrm>
            <a:off x="6642589" y="5021127"/>
            <a:ext cx="496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美国总统 奥巴马 对 中国 进行了 国事访问。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7327B7-E99F-4CDF-A15F-F2AA0523C4A2}"/>
              </a:ext>
            </a:extLst>
          </p:cNvPr>
          <p:cNvSpPr/>
          <p:nvPr/>
        </p:nvSpPr>
        <p:spPr>
          <a:xfrm>
            <a:off x="7803831" y="5021127"/>
            <a:ext cx="816746" cy="3906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8A2776-5EFE-421C-A3E0-896C36B9D750}"/>
              </a:ext>
            </a:extLst>
          </p:cNvPr>
          <p:cNvSpPr/>
          <p:nvPr/>
        </p:nvSpPr>
        <p:spPr>
          <a:xfrm>
            <a:off x="10385395" y="5030620"/>
            <a:ext cx="1049224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957D4CD-68F9-4A16-9A63-893ECF947C73}"/>
              </a:ext>
            </a:extLst>
          </p:cNvPr>
          <p:cNvSpPr/>
          <p:nvPr/>
        </p:nvSpPr>
        <p:spPr>
          <a:xfrm>
            <a:off x="8950037" y="5021126"/>
            <a:ext cx="628073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54570B-0E11-41B5-96A1-9E7E322DD3F5}"/>
              </a:ext>
            </a:extLst>
          </p:cNvPr>
          <p:cNvSpPr txBox="1"/>
          <p:nvPr/>
        </p:nvSpPr>
        <p:spPr>
          <a:xfrm rot="19360121">
            <a:off x="7786091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A0-B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6C7115-84ED-4987-ADF6-07CE1B42649B}"/>
              </a:ext>
            </a:extLst>
          </p:cNvPr>
          <p:cNvSpPr txBox="1"/>
          <p:nvPr/>
        </p:nvSpPr>
        <p:spPr>
          <a:xfrm rot="19360121">
            <a:off x="8051418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A0-I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6035EF-610B-4606-88E8-C5253667179D}"/>
              </a:ext>
            </a:extLst>
          </p:cNvPr>
          <p:cNvSpPr txBox="1"/>
          <p:nvPr/>
        </p:nvSpPr>
        <p:spPr>
          <a:xfrm rot="19360121">
            <a:off x="8295060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A0-I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9945F5-016C-4722-B30E-571A4C741F06}"/>
              </a:ext>
            </a:extLst>
          </p:cNvPr>
          <p:cNvSpPr txBox="1"/>
          <p:nvPr/>
        </p:nvSpPr>
        <p:spPr>
          <a:xfrm rot="19360121">
            <a:off x="10379941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A1-B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847833-23CB-496C-A4C2-DB95FA191EB9}"/>
              </a:ext>
            </a:extLst>
          </p:cNvPr>
          <p:cNvSpPr txBox="1"/>
          <p:nvPr/>
        </p:nvSpPr>
        <p:spPr>
          <a:xfrm rot="19360121">
            <a:off x="10630812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A1-I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6BCDEB-0924-4715-9E03-7C095F734B66}"/>
              </a:ext>
            </a:extLst>
          </p:cNvPr>
          <p:cNvSpPr txBox="1"/>
          <p:nvPr/>
        </p:nvSpPr>
        <p:spPr>
          <a:xfrm rot="19360121">
            <a:off x="10881683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A1-I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84E0A2-EEEE-4EC1-BD5A-4A3CF986C435}"/>
              </a:ext>
            </a:extLst>
          </p:cNvPr>
          <p:cNvSpPr txBox="1"/>
          <p:nvPr/>
        </p:nvSpPr>
        <p:spPr>
          <a:xfrm rot="19360121">
            <a:off x="11132553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A1-I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D4002C-9FFD-4320-BCB6-9B1BD206FD24}"/>
              </a:ext>
            </a:extLst>
          </p:cNvPr>
          <p:cNvSpPr txBox="1"/>
          <p:nvPr/>
        </p:nvSpPr>
        <p:spPr>
          <a:xfrm rot="19360121">
            <a:off x="8934376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P-B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374655-8A6C-4750-BC20-846E354B4F19}"/>
              </a:ext>
            </a:extLst>
          </p:cNvPr>
          <p:cNvSpPr txBox="1"/>
          <p:nvPr/>
        </p:nvSpPr>
        <p:spPr>
          <a:xfrm rot="19360121">
            <a:off x="9199703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P-I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9378DD-6AB1-4833-9E98-DC75433B4607}"/>
              </a:ext>
            </a:extLst>
          </p:cNvPr>
          <p:cNvSpPr txBox="1"/>
          <p:nvPr/>
        </p:nvSpPr>
        <p:spPr>
          <a:xfrm rot="19360121">
            <a:off x="6690577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50D627-9804-4B76-A0B0-AD31D9B4CC7D}"/>
              </a:ext>
            </a:extLst>
          </p:cNvPr>
          <p:cNvSpPr txBox="1"/>
          <p:nvPr/>
        </p:nvSpPr>
        <p:spPr>
          <a:xfrm rot="19360121">
            <a:off x="6924822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8A24A8-5373-45A6-BD31-F5D9F605E119}"/>
              </a:ext>
            </a:extLst>
          </p:cNvPr>
          <p:cNvSpPr txBox="1"/>
          <p:nvPr/>
        </p:nvSpPr>
        <p:spPr>
          <a:xfrm rot="19360121">
            <a:off x="7156285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BA5311-FECA-4036-B399-0DCD60C864E8}"/>
              </a:ext>
            </a:extLst>
          </p:cNvPr>
          <p:cNvSpPr txBox="1"/>
          <p:nvPr/>
        </p:nvSpPr>
        <p:spPr>
          <a:xfrm rot="19360121">
            <a:off x="7425681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863C66-8730-44AA-8EA6-44599341EF28}"/>
              </a:ext>
            </a:extLst>
          </p:cNvPr>
          <p:cNvSpPr txBox="1"/>
          <p:nvPr/>
        </p:nvSpPr>
        <p:spPr>
          <a:xfrm rot="19360121">
            <a:off x="8615842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 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4336DA-A86B-4FEF-AE03-11906CD97718}"/>
              </a:ext>
            </a:extLst>
          </p:cNvPr>
          <p:cNvSpPr txBox="1"/>
          <p:nvPr/>
        </p:nvSpPr>
        <p:spPr>
          <a:xfrm rot="19360121">
            <a:off x="9504957" y="4680315"/>
            <a:ext cx="65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DD2B47-5736-4FAA-964F-0A294572FAB6}"/>
              </a:ext>
            </a:extLst>
          </p:cNvPr>
          <p:cNvSpPr txBox="1"/>
          <p:nvPr/>
        </p:nvSpPr>
        <p:spPr>
          <a:xfrm rot="19360121">
            <a:off x="9766944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3499C1-C35C-49D8-8745-830917A02768}"/>
              </a:ext>
            </a:extLst>
          </p:cNvPr>
          <p:cNvSpPr txBox="1"/>
          <p:nvPr/>
        </p:nvSpPr>
        <p:spPr>
          <a:xfrm rot="19360121">
            <a:off x="10002101" y="4680315"/>
            <a:ext cx="6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6BA9D5-2FFD-46EF-8271-EB152C31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37" y="1636818"/>
            <a:ext cx="3073121" cy="26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2E78734-21A6-4FBF-A27D-0743C530D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727" y="1690688"/>
            <a:ext cx="8878454" cy="334799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A014B66-EA4F-4A10-B610-91DFC56B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Seq2Seq Generation: CopyAttention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EE70D3-F0E9-4D4A-96AA-CEC747AFBBC0}"/>
              </a:ext>
            </a:extLst>
          </p:cNvPr>
          <p:cNvSpPr txBox="1"/>
          <p:nvPr/>
        </p:nvSpPr>
        <p:spPr>
          <a:xfrm>
            <a:off x="838200" y="6348557"/>
            <a:ext cx="76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Open Information Extraction. ACL.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F3C4DC-7243-480B-81FC-51C536CDA3CB}"/>
              </a:ext>
            </a:extLst>
          </p:cNvPr>
          <p:cNvSpPr txBox="1"/>
          <p:nvPr/>
        </p:nvSpPr>
        <p:spPr>
          <a:xfrm>
            <a:off x="951345" y="5493566"/>
            <a:ext cx="1059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美国总统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&lt;arg1&gt;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奥巴马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&lt;/arg1&gt;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&lt;arg2&gt;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&lt;/arg2&gt;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国事访问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870CD15-8315-4BFE-A2A4-D784C017AD50}"/>
              </a:ext>
            </a:extLst>
          </p:cNvPr>
          <p:cNvSpPr/>
          <p:nvPr/>
        </p:nvSpPr>
        <p:spPr>
          <a:xfrm>
            <a:off x="2962563" y="5511088"/>
            <a:ext cx="816746" cy="390617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3CE5684-FD75-4A9C-82EB-19372F8115F5}"/>
              </a:ext>
            </a:extLst>
          </p:cNvPr>
          <p:cNvSpPr/>
          <p:nvPr/>
        </p:nvSpPr>
        <p:spPr>
          <a:xfrm>
            <a:off x="8918014" y="5493566"/>
            <a:ext cx="1049224" cy="390617"/>
          </a:xfrm>
          <a:prstGeom prst="round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9E7001-B452-4AF7-B67D-5794459D387A}"/>
              </a:ext>
            </a:extLst>
          </p:cNvPr>
          <p:cNvSpPr/>
          <p:nvPr/>
        </p:nvSpPr>
        <p:spPr>
          <a:xfrm>
            <a:off x="5934364" y="5498247"/>
            <a:ext cx="549564" cy="390617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63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1113</Words>
  <Application>Microsoft Office PowerPoint</Application>
  <PresentationFormat>宽屏</PresentationFormat>
  <Paragraphs>159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微软雅黑 Light</vt:lpstr>
      <vt:lpstr>Arial</vt:lpstr>
      <vt:lpstr>Cambria Math</vt:lpstr>
      <vt:lpstr>Office 主题​​</vt:lpstr>
      <vt:lpstr>Supervised  Open Information Extraction (OIE / OpenIE) 监督的开放信息抽取</vt:lpstr>
      <vt:lpstr>Preliminary</vt:lpstr>
      <vt:lpstr>Preliminary </vt:lpstr>
      <vt:lpstr>Early work</vt:lpstr>
      <vt:lpstr>Early work: Pipeline</vt:lpstr>
      <vt:lpstr>Early work: Misc</vt:lpstr>
      <vt:lpstr>Definition</vt:lpstr>
      <vt:lpstr>Seq2Seq Labeling: RnnOIE</vt:lpstr>
      <vt:lpstr>Seq2Seq Generation: CopyAttention</vt:lpstr>
      <vt:lpstr>Seq2Seq Labeling: OpenIE6</vt:lpstr>
      <vt:lpstr>Seq2Seq Labeling: OpenIE6</vt:lpstr>
      <vt:lpstr>Seq2Seq Generation+ : IMoJIE</vt:lpstr>
      <vt:lpstr>Span-based: SpanOIE</vt:lpstr>
      <vt:lpstr>Span-based: SpanOIE</vt:lpstr>
      <vt:lpstr>Gap (speed &amp; acc)</vt:lpstr>
      <vt:lpstr>Gap (Deployment)</vt:lpstr>
      <vt:lpstr>Further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OIE</dc:title>
  <dc:creator>虞扬</dc:creator>
  <cp:lastModifiedBy>虞扬</cp:lastModifiedBy>
  <cp:revision>79</cp:revision>
  <dcterms:created xsi:type="dcterms:W3CDTF">2021-09-18T11:19:37Z</dcterms:created>
  <dcterms:modified xsi:type="dcterms:W3CDTF">2021-09-27T02:28:04Z</dcterms:modified>
</cp:coreProperties>
</file>