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1"/>
  </p:handoutMasterIdLst>
  <p:sldIdLst>
    <p:sldId id="256" r:id="rId3"/>
    <p:sldId id="257" r:id="rId4"/>
    <p:sldId id="258" r:id="rId5"/>
    <p:sldId id="259" r:id="rId7"/>
    <p:sldId id="260" r:id="rId8"/>
    <p:sldId id="263" r:id="rId9"/>
    <p:sldId id="262" r:id="rId10"/>
    <p:sldId id="273" r:id="rId11"/>
    <p:sldId id="267" r:id="rId12"/>
    <p:sldId id="275" r:id="rId13"/>
    <p:sldId id="268" r:id="rId14"/>
    <p:sldId id="269" r:id="rId15"/>
    <p:sldId id="270" r:id="rId16"/>
    <p:sldId id="276" r:id="rId17"/>
    <p:sldId id="271" r:id="rId18"/>
    <p:sldId id="272" r:id="rId19"/>
    <p:sldId id="26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5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会话推荐系统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62693"/>
            <a:ext cx="9144000" cy="1655762"/>
          </a:xfrm>
        </p:spPr>
        <p:txBody>
          <a:bodyPr/>
          <a:p>
            <a:pPr algn="r"/>
            <a:r>
              <a:rPr lang="en-US" altLang="zh-CN"/>
              <a:t>2021/9/27</a:t>
            </a:r>
            <a:endParaRPr lang="en-US" altLang="zh-CN"/>
          </a:p>
          <a:p>
            <a:pPr algn="r"/>
            <a:r>
              <a:rPr lang="zh-CN" altLang="en-US"/>
              <a:t>凌静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05-</a:t>
            </a:r>
            <a:r>
              <a:rPr lang="zh-CN" altLang="en-US">
                <a:sym typeface="+mn-ea"/>
              </a:rPr>
              <a:t>Suggest me a movie for tonight: Leveraging Knowledge Graphs for Conversational Recommendation</a:t>
            </a:r>
            <a:r>
              <a:rPr lang="en-US" altLang="zh-CN">
                <a:sym typeface="+mn-ea"/>
              </a:rPr>
              <a:t>-coling2020</a:t>
            </a:r>
            <a:endParaRPr lang="zh-CN" altLang="en-US"/>
          </a:p>
        </p:txBody>
      </p:sp>
      <p:pic>
        <p:nvPicPr>
          <p:cNvPr id="4" name="ee853db6-00ea-11ec-a5d7-0e486dc819db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45515" y="1274445"/>
            <a:ext cx="4927600" cy="6160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75" y="2887980"/>
            <a:ext cx="4810125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188065" cy="1325880"/>
          </a:xfrm>
        </p:spPr>
        <p:txBody>
          <a:bodyPr/>
          <a:p>
            <a:r>
              <a:rPr lang="en-US" altLang="zh-CN"/>
              <a:t>05-</a:t>
            </a:r>
            <a:r>
              <a:rPr lang="zh-CN" altLang="en-US"/>
              <a:t>RevCore: Review-augmented Conversational Recommendation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9705" y="2145030"/>
            <a:ext cx="4086225" cy="2809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45" y="1290320"/>
            <a:ext cx="3257550" cy="5429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29825" y="4309745"/>
            <a:ext cx="2227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情绪预测器预测</a:t>
            </a:r>
            <a:r>
              <a:rPr lang="en-US" altLang="zh-CN"/>
              <a:t>[0,1]</a:t>
            </a:r>
            <a:endParaRPr lang="en-US" altLang="zh-CN"/>
          </a:p>
          <a:p>
            <a:r>
              <a:rPr lang="zh-CN" altLang="en-US"/>
              <a:t>的情绪值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113135" cy="1325880"/>
          </a:xfrm>
        </p:spPr>
        <p:txBody>
          <a:bodyPr/>
          <a:p>
            <a:r>
              <a:rPr lang="en-US" altLang="zh-CN">
                <a:sym typeface="+mn-ea"/>
              </a:rPr>
              <a:t>05-</a:t>
            </a:r>
            <a:r>
              <a:rPr lang="zh-CN" altLang="en-US">
                <a:sym typeface="+mn-ea"/>
              </a:rPr>
              <a:t>RevCore: Review-augmented Conversational 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ecommendation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0" y="1366520"/>
            <a:ext cx="3573145" cy="176911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90" y="1366520"/>
            <a:ext cx="7519035" cy="4048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25" y="3146425"/>
            <a:ext cx="3648075" cy="1840865"/>
          </a:xfrm>
          <a:prstGeom prst="rect">
            <a:avLst/>
          </a:prstGeom>
        </p:spPr>
      </p:pic>
      <p:pic>
        <p:nvPicPr>
          <p:cNvPr id="13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420" y="4885690"/>
            <a:ext cx="3742055" cy="19259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5741670"/>
            <a:ext cx="3020060" cy="62547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2266950" y="4773930"/>
            <a:ext cx="1352550" cy="1028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390" y="5541645"/>
            <a:ext cx="2219960" cy="127000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4267200" y="4897755"/>
            <a:ext cx="304800" cy="581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350" y="5928360"/>
            <a:ext cx="2848610" cy="5302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0820" y="6468110"/>
            <a:ext cx="2943860" cy="252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5" y="258445"/>
            <a:ext cx="11144250" cy="1325880"/>
          </a:xfrm>
        </p:spPr>
        <p:txBody>
          <a:bodyPr/>
          <a:p>
            <a:r>
              <a:rPr lang="en-US" altLang="zh-CN">
                <a:sym typeface="+mn-ea"/>
              </a:rPr>
              <a:t>05-</a:t>
            </a:r>
            <a:r>
              <a:rPr lang="zh-CN" altLang="en-US">
                <a:sym typeface="+mn-ea"/>
              </a:rPr>
              <a:t>User Memory Reasoning for Conversational Recommendation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835785"/>
            <a:ext cx="4109720" cy="4266565"/>
          </a:xfrm>
          <a:prstGeom prst="rect">
            <a:avLst/>
          </a:prstGeom>
        </p:spPr>
      </p:pic>
      <p:pic>
        <p:nvPicPr>
          <p:cNvPr id="1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060" y="1835785"/>
            <a:ext cx="4869815" cy="413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106150" cy="1325880"/>
          </a:xfrm>
        </p:spPr>
        <p:txBody>
          <a:bodyPr/>
          <a:p>
            <a:r>
              <a:rPr lang="en-US" altLang="zh-CN">
                <a:sym typeface="+mn-ea"/>
              </a:rPr>
              <a:t>05-</a:t>
            </a:r>
            <a:r>
              <a:rPr lang="zh-CN" altLang="en-US">
                <a:sym typeface="+mn-ea"/>
              </a:rPr>
              <a:t>User Memory Reasoning for Conversational Recommendation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1"/>
          <a:srcRect l="854" r="69638"/>
          <a:stretch>
            <a:fillRect/>
          </a:stretch>
        </p:blipFill>
        <p:spPr>
          <a:xfrm>
            <a:off x="1299210" y="1825625"/>
            <a:ext cx="2611120" cy="3028950"/>
          </a:xfrm>
          <a:prstGeom prst="rect">
            <a:avLst/>
          </a:prstGeom>
        </p:spPr>
      </p:pic>
      <p:pic>
        <p:nvPicPr>
          <p:cNvPr id="14" name="内容占位符 3"/>
          <p:cNvPicPr>
            <a:picLocks noChangeAspect="1"/>
          </p:cNvPicPr>
          <p:nvPr/>
        </p:nvPicPr>
        <p:blipFill>
          <a:blip r:embed="rId1"/>
          <a:srcRect l="68145"/>
          <a:stretch>
            <a:fillRect/>
          </a:stretch>
        </p:blipFill>
        <p:spPr>
          <a:xfrm>
            <a:off x="8344535" y="1739265"/>
            <a:ext cx="2818765" cy="3028950"/>
          </a:xfrm>
          <a:prstGeom prst="rect">
            <a:avLst/>
          </a:prstGeom>
        </p:spPr>
      </p:pic>
      <p:pic>
        <p:nvPicPr>
          <p:cNvPr id="13" name="内容占位符 3"/>
          <p:cNvPicPr>
            <a:picLocks noChangeAspect="1"/>
          </p:cNvPicPr>
          <p:nvPr/>
        </p:nvPicPr>
        <p:blipFill>
          <a:blip r:embed="rId1"/>
          <a:srcRect l="33864" r="35249"/>
          <a:stretch>
            <a:fillRect/>
          </a:stretch>
        </p:blipFill>
        <p:spPr>
          <a:xfrm>
            <a:off x="4729480" y="1739265"/>
            <a:ext cx="2733040" cy="3028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20" y="5082540"/>
            <a:ext cx="57150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210290" cy="1325880"/>
          </a:xfrm>
        </p:spPr>
        <p:txBody>
          <a:bodyPr/>
          <a:p>
            <a:r>
              <a:rPr lang="en-US" altLang="zh-CN">
                <a:sym typeface="+mn-ea"/>
              </a:rPr>
              <a:t>05-</a:t>
            </a:r>
            <a:r>
              <a:rPr lang="zh-CN" altLang="en-US">
                <a:sym typeface="+mn-ea"/>
              </a:rPr>
              <a:t>User Memory Reasoning for Conversational Recommendation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211070"/>
            <a:ext cx="10515600" cy="3579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153140" cy="1325880"/>
          </a:xfrm>
        </p:spPr>
        <p:txBody>
          <a:bodyPr/>
          <a:p>
            <a:r>
              <a:rPr lang="en-US" altLang="zh-CN">
                <a:sym typeface="+mn-ea"/>
              </a:rPr>
              <a:t>05-</a:t>
            </a:r>
            <a:r>
              <a:rPr lang="zh-CN" altLang="en-US">
                <a:sym typeface="+mn-ea"/>
              </a:rPr>
              <a:t>User Memory Reasoning for Conversational Recommendation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4610" y="2273300"/>
            <a:ext cx="5552440" cy="3349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30" y="2640330"/>
            <a:ext cx="6521450" cy="2310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06. </a:t>
            </a:r>
            <a:r>
              <a:rPr lang="zh-CN" altLang="en-US"/>
              <a:t>未来研究方向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对CRS的三个模块进行协同优化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关注CRS中的偏差并进行去偏差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设计更智能的对话策略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融入额外信息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开发更好的评测方式以及模拟用户的方法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en-US"/>
              <a:t>定义</a:t>
            </a:r>
            <a:r>
              <a:rPr lang="en-US" altLang="zh-CN"/>
              <a:t>&amp;</a:t>
            </a:r>
            <a:r>
              <a:rPr lang="zh-CN" altLang="en-US"/>
              <a:t>动机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主要挑战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数据集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>
                <a:sym typeface="+mn-ea"/>
              </a:rPr>
              <a:t>评估指标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部分相关工作介绍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未来研究方向</a:t>
            </a: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01. </a:t>
            </a:r>
            <a:r>
              <a:rPr lang="zh-CN" altLang="en-US"/>
              <a:t>定义</a:t>
            </a:r>
            <a:r>
              <a:rPr lang="en-US" altLang="zh-CN"/>
              <a:t>&amp;</a:t>
            </a:r>
            <a:r>
              <a:rPr lang="zh-CN" altLang="en-US"/>
              <a:t>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061710" cy="45891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 i="1">
                <a:latin typeface="Calibri" panose="020F0502020204030204" charset="0"/>
                <a:cs typeface="Calibri" panose="020F0502020204030204" charset="0"/>
              </a:rPr>
              <a:t>A recommendation system that can elicit the dynamic preferences of users and take actions based on their current needs through real-time multiturn interactions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通过</a:t>
            </a:r>
            <a:r>
              <a:rPr lang="zh-CN" altLang="en-US" sz="1800" b="1"/>
              <a:t>实时多回合互动</a:t>
            </a:r>
            <a:r>
              <a:rPr lang="zh-CN" altLang="en-US" sz="1800"/>
              <a:t>，引出用户动态偏好，并根据用户当前需求采取行动的推荐系统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解决传统推荐不能解决的问题：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a.</a:t>
            </a:r>
            <a:r>
              <a:rPr lang="zh-CN" altLang="en-US"/>
              <a:t>用户喜欢什么</a:t>
            </a:r>
            <a:endParaRPr lang="zh-CN" altLang="en-US"/>
          </a:p>
          <a:p>
            <a:pPr lvl="1"/>
            <a:r>
              <a:rPr lang="zh-CN" altLang="en-US" sz="1800"/>
              <a:t>传统推荐利用历史信息，存在稀疏性问题（冷启动）、噪音以及偏好改变问题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b.</a:t>
            </a:r>
            <a:r>
              <a:rPr lang="zh-CN" altLang="en-US"/>
              <a:t>为什么喜欢</a:t>
            </a:r>
            <a:endParaRPr lang="zh-CN" altLang="en-US"/>
          </a:p>
          <a:p>
            <a:pPr lvl="1"/>
            <a:r>
              <a:rPr lang="zh-CN" altLang="en-US"/>
              <a:t>不同用户购买相同产品动机可能不同，应该被区别对待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8775" y="554355"/>
            <a:ext cx="5012690" cy="5578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01. </a:t>
            </a:r>
            <a:r>
              <a:rPr lang="zh-CN" altLang="en-US"/>
              <a:t>定义</a:t>
            </a:r>
            <a:r>
              <a:rPr lang="en-US" altLang="zh-CN"/>
              <a:t>&amp;</a:t>
            </a:r>
            <a:r>
              <a:rPr lang="zh-CN" altLang="en-US"/>
              <a:t>动机</a:t>
            </a:r>
            <a:r>
              <a:rPr lang="en-US" altLang="zh-CN"/>
              <a:t>-</a:t>
            </a:r>
            <a:r>
              <a:rPr lang="zh-CN" altLang="en-US"/>
              <a:t>与其他任务的联系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交互式推荐（Interactive Recommendations）</a:t>
            </a:r>
            <a:endParaRPr lang="zh-CN" altLang="en-US" b="1"/>
          </a:p>
          <a:p>
            <a:pPr lvl="1"/>
            <a:r>
              <a:rPr lang="zh-CN" altLang="en-US"/>
              <a:t>重复“推荐-反馈”，效率低下（可供推荐的商品数量庞大）</a:t>
            </a:r>
            <a:endParaRPr lang="zh-CN" altLang="en-US"/>
          </a:p>
          <a:p>
            <a:pPr lvl="1"/>
            <a:r>
              <a:rPr lang="zh-CN" altLang="en-US"/>
              <a:t>容易使用户失去耐心</a:t>
            </a:r>
            <a:endParaRPr lang="zh-CN" altLang="en-US"/>
          </a:p>
          <a:p>
            <a:pPr lvl="1"/>
            <a:r>
              <a:rPr lang="zh-CN" altLang="en-US"/>
              <a:t>不符合高质量推荐（好的推荐应该在置信度高的情况下执行）</a:t>
            </a:r>
            <a:endParaRPr lang="zh-CN" altLang="en-US"/>
          </a:p>
          <a:p>
            <a:pPr marL="0" lvl="0" indent="0">
              <a:buNone/>
            </a:pPr>
            <a:r>
              <a:rPr lang="zh-CN" altLang="en-US" b="1"/>
              <a:t>其他任务型对话系统</a:t>
            </a:r>
            <a:endParaRPr lang="zh-CN" altLang="en-US"/>
          </a:p>
          <a:p>
            <a:pPr lvl="1"/>
            <a:r>
              <a:rPr lang="zh-CN" altLang="en-US"/>
              <a:t>侧重于对话本身，拟合训练数据中的一些固有的模式，结合辅助信息（如图谱）生成自然的自然语言回复来完成特定的任务。</a:t>
            </a:r>
            <a:r>
              <a:rPr lang="zh-CN" altLang="en-US" sz="1800"/>
              <a:t>CRS还是侧重推荐，利用</a:t>
            </a:r>
            <a:r>
              <a:rPr lang="zh-CN" altLang="en-US" sz="1800" b="1"/>
              <a:t>交互能力</a:t>
            </a:r>
            <a:r>
              <a:rPr lang="zh-CN" altLang="en-US" sz="1800"/>
              <a:t>进行偏好估计，给出高质量推荐，输入输出可以用文本模板来实现</a:t>
            </a:r>
            <a:endParaRPr lang="zh-CN" altLang="en-US" sz="1800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695" y="4359275"/>
            <a:ext cx="6992620" cy="2365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02. </a:t>
            </a:r>
            <a:r>
              <a:rPr lang="zh-CN" altLang="en-US"/>
              <a:t>主要挑战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Question-based User Preference Elicitation</a:t>
            </a:r>
            <a:endParaRPr lang="zh-CN" altLang="en-US"/>
          </a:p>
          <a:p>
            <a:pPr lvl="1"/>
            <a:r>
              <a:rPr lang="zh-CN" altLang="en-US"/>
              <a:t>问什么问题？</a:t>
            </a:r>
            <a:endParaRPr lang="zh-CN" altLang="en-US"/>
          </a:p>
          <a:p>
            <a:pPr lvl="1"/>
            <a:r>
              <a:rPr lang="zh-CN" altLang="en-US"/>
              <a:t>怎样根据反馈进行调整</a:t>
            </a:r>
            <a:endParaRPr lang="zh-CN" altLang="en-US"/>
          </a:p>
          <a:p>
            <a:r>
              <a:rPr lang="zh-CN" altLang="en-US"/>
              <a:t>Multi-turn Conversational Recommendation Strategies</a:t>
            </a:r>
            <a:endParaRPr lang="zh-CN" altLang="en-US"/>
          </a:p>
          <a:p>
            <a:pPr lvl="1"/>
            <a:r>
              <a:rPr lang="zh-CN" altLang="en-US"/>
              <a:t>提问还是推荐</a:t>
            </a:r>
            <a:endParaRPr lang="zh-CN" altLang="en-US"/>
          </a:p>
          <a:p>
            <a:pPr lvl="1"/>
            <a:r>
              <a:rPr lang="zh-CN" altLang="en-US"/>
              <a:t>不同场景下的策略，如主动引导会话</a:t>
            </a:r>
            <a:endParaRPr lang="zh-CN" altLang="en-US"/>
          </a:p>
          <a:p>
            <a:r>
              <a:rPr lang="zh-CN" altLang="en-US"/>
              <a:t>Natural Language Understanding and Generation</a:t>
            </a:r>
            <a:endParaRPr lang="zh-CN" altLang="en-US"/>
          </a:p>
          <a:p>
            <a:pPr lvl="1"/>
            <a:r>
              <a:rPr lang="zh-CN" altLang="en-US"/>
              <a:t>会话模块的提升，帮助理解用户意图</a:t>
            </a:r>
            <a:endParaRPr lang="zh-CN" altLang="en-US"/>
          </a:p>
          <a:p>
            <a:r>
              <a:rPr lang="zh-CN" altLang="en-US"/>
              <a:t>Trade-offs between Exploration and Exploitation </a:t>
            </a:r>
            <a:endParaRPr lang="zh-CN" altLang="en-US"/>
          </a:p>
          <a:p>
            <a:pPr lvl="1"/>
            <a:r>
              <a:rPr lang="zh-CN" altLang="en-US"/>
              <a:t>新的偏好与推荐成功率之间的权衡</a:t>
            </a:r>
            <a:endParaRPr lang="zh-CN" altLang="en-US"/>
          </a:p>
          <a:p>
            <a:r>
              <a:rPr lang="zh-CN" altLang="en-US"/>
              <a:t>Evaluation and User Simulation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03. </a:t>
            </a:r>
            <a:r>
              <a:rPr lang="zh-CN" altLang="en-US"/>
              <a:t>数据集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66140" y="1948815"/>
          <a:ext cx="100787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40"/>
                <a:gridCol w="1225557"/>
                <a:gridCol w="1464945"/>
                <a:gridCol w="2463800"/>
                <a:gridCol w="3397948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数据集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#Dialogs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#Turns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Domain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Dialogue Type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REDIAL</a:t>
                      </a:r>
                      <a:endParaRPr lang="en-US" altLang="zh-CN" sz="18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10,006 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182,150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Movie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Rec., chitchat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DuRecDial</a:t>
                      </a:r>
                      <a:endParaRPr lang="en-US" altLang="zh-CN" sz="18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10,190 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155,477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Movie, restaurant, etc.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Rec., QA, etc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TG-Redial</a:t>
                      </a:r>
                      <a:endParaRPr lang="en-US" altLang="zh-CN" sz="18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10,000 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129,392</a:t>
                      </a:r>
                      <a:endParaRPr lang="zh-CN" altLang="en-US" sz="18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Movie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Rec.chitchat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INSPIRED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1,001 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35,811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Movie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Rec.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MGConvRex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7.6K+ 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73K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Restaurant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Rec.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MMConv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5.1K 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39.7K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 domains in travel</a:t>
                      </a: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04.</a:t>
            </a:r>
            <a:r>
              <a:rPr lang="zh-CN" altLang="en-US"/>
              <a:t>评估指标</a:t>
            </a:r>
            <a:r>
              <a:rPr lang="en-US" altLang="zh-CN"/>
              <a:t>-</a:t>
            </a:r>
            <a:r>
              <a:rPr lang="zh-CN" altLang="en-US"/>
              <a:t>传统推荐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739775" y="1180465"/>
          <a:ext cx="10655935" cy="570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  <a:gridCol w="4903470"/>
                <a:gridCol w="3324225"/>
              </a:tblGrid>
              <a:tr h="3416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dk1"/>
                          </a:solidFill>
                        </a:rPr>
                        <a:t>指标</a:t>
                      </a:r>
                      <a:endParaRPr lang="zh-CN" altLang="en-US" b="1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dk1"/>
                          </a:solidFill>
                        </a:rPr>
                        <a:t>解释</a:t>
                      </a:r>
                      <a:endParaRPr lang="zh-CN" altLang="en-US" b="1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dk1"/>
                          </a:solidFill>
                        </a:rPr>
                        <a:t>公式</a:t>
                      </a:r>
                      <a:endParaRPr lang="zh-CN" altLang="en-US" b="1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7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准确率</a:t>
                      </a:r>
                      <a:r>
                        <a:rPr lang="en-US" altLang="zh-CN" sz="1600"/>
                        <a:t>P</a:t>
                      </a:r>
                      <a:endParaRPr lang="en-US" altLang="zh-CN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推荐给用户的商品中，属于测试集的比例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召回率</a:t>
                      </a:r>
                      <a:r>
                        <a:rPr lang="en-US" altLang="zh-CN" sz="1600"/>
                        <a:t>R</a:t>
                      </a:r>
                      <a:endParaRPr lang="en-US" altLang="zh-CN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测试集中有多少在用户的推荐列表中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7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F1</a:t>
                      </a:r>
                      <a:endParaRPr lang="en-US" altLang="zh-CN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7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NDCG@k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评价排序列表的准确性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19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hit ratio@k</a:t>
                      </a:r>
                      <a:endParaRPr lang="en-US" altLang="zh-CN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每个用户前K个中属于测试集合的个数总和在测试集中的比例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MAE</a:t>
                      </a:r>
                      <a:endParaRPr lang="en-US" altLang="zh-CN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适合对</a:t>
                      </a:r>
                      <a:r>
                        <a:rPr lang="zh-CN" altLang="en-US" sz="1600">
                          <a:sym typeface="+mn-ea"/>
                        </a:rPr>
                        <a:t>拥有打分的</a:t>
                      </a:r>
                      <a:r>
                        <a:rPr lang="zh-CN" altLang="en-US" sz="1600"/>
                        <a:t>数据集进行评估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RMAE</a:t>
                      </a:r>
                      <a:endParaRPr lang="en-US" altLang="zh-CN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适合对拥有打分的数据集进行评估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Diversity</a:t>
                      </a:r>
                      <a:r>
                        <a:rPr lang="zh-CN" altLang="en-US" sz="1600"/>
                        <a:t>多样性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衡量推荐给用户的物件之间的不同程度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https://zhuanlan.zhihu.com/p/411553235</a:t>
                      </a:r>
                      <a:endParaRPr lang="zh-CN" altLang="en-US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serendipity惊喜度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偏主观，很难直接使用在线行为计算。一般只能用问卷或者用户评分、转发等行为来间接佐证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220000"/>
                        </a:lnSpc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Novelty新颖性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562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MRR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推荐列表中第一个在ground-truth结果中的item所在的排列位置</a:t>
                      </a:r>
                      <a:endParaRPr lang="zh-CN" altLang="en-US" sz="1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2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7355" y="2816225"/>
            <a:ext cx="1471930" cy="320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55" y="2798445"/>
            <a:ext cx="1442720" cy="438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240" y="1584325"/>
            <a:ext cx="1084580" cy="3816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80" y="1965960"/>
            <a:ext cx="1231900" cy="374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280" y="2418080"/>
            <a:ext cx="897255" cy="325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445" y="3331210"/>
            <a:ext cx="1995805" cy="4083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835" y="3842385"/>
            <a:ext cx="1812925" cy="4959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8220" y="4400550"/>
            <a:ext cx="2068195" cy="428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6960" y="6014085"/>
            <a:ext cx="1955800" cy="569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04.</a:t>
            </a:r>
            <a:r>
              <a:rPr lang="zh-CN" altLang="en-US"/>
              <a:t>评估指标</a:t>
            </a:r>
            <a:r>
              <a:rPr lang="en-US" altLang="zh-CN"/>
              <a:t>-CRS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477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3242945"/>
              </a:tblGrid>
              <a:tr h="381000"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solidFill>
                            <a:schemeClr val="dk1"/>
                          </a:solidFill>
                        </a:rPr>
                        <a:t>分类</a:t>
                      </a:r>
                      <a:endParaRPr lang="zh-CN" altLang="en-US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solidFill>
                            <a:schemeClr val="dk1"/>
                          </a:solidFill>
                        </a:rPr>
                        <a:t>推荐指标</a:t>
                      </a:r>
                      <a:endParaRPr lang="zh-CN" altLang="en-US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 row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turn-level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Rating-based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MSE/RMSE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Ranking-based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hits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P/</a:t>
                      </a:r>
                      <a:r>
                        <a:rPr lang="zh-CN" altLang="en-US"/>
                        <a:t> </a:t>
                      </a:r>
                      <a:r>
                        <a:rPr lang="en-US" altLang="zh-CN" b="1"/>
                        <a:t>R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F1</a:t>
                      </a:r>
                      <a:r>
                        <a:rPr lang="en-US" altLang="zh-CN"/>
                        <a:t>/</a:t>
                      </a:r>
                      <a:r>
                        <a:rPr lang="zh-CN" altLang="en-US" b="1"/>
                        <a:t>MRR</a:t>
                      </a:r>
                      <a:r>
                        <a:rPr lang="en-US" altLang="zh-CN"/>
                        <a:t>/</a:t>
                      </a:r>
                      <a:r>
                        <a:rPr lang="zh-CN" altLang="en-US" b="1"/>
                        <a:t>NDCG</a:t>
                      </a:r>
                      <a:endParaRPr lang="en-US" altLang="zh-CN" b="1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 rowSpan="2" grid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ym typeface="Arial" panose="020B0604020202020204" pitchFamily="34" charset="0"/>
                        </a:rPr>
                        <a:t>dialog-level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Average Turn,AT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Success Rate@t, SR@t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47700" y="4001770"/>
          <a:ext cx="930529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415"/>
                <a:gridCol w="5222875"/>
              </a:tblGrid>
              <a:tr h="3810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solidFill>
                            <a:schemeClr val="dk1"/>
                          </a:solidFill>
                        </a:rPr>
                        <a:t>对话指标</a:t>
                      </a:r>
                      <a:endParaRPr lang="zh-CN" altLang="en-US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solidFill>
                            <a:schemeClr val="dk1"/>
                          </a:solidFill>
                        </a:rPr>
                        <a:t>解释</a:t>
                      </a:r>
                      <a:endParaRPr lang="zh-CN" altLang="en-US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BLEU/ROUGE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测量生成的单词或n-gram与ground-truth单词的精确度和召回率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distinct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计算词或字级别多样性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PPL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给测试集的句子赋予较高概率值的语言模型较好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fluency/consistency/informativeness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人工评估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05-</a:t>
            </a:r>
            <a:r>
              <a:rPr lang="zh-CN" altLang="en-US">
                <a:sym typeface="+mn-ea"/>
              </a:rPr>
              <a:t>Suggest me a movie for tonight: Leveraging Knowledge Graphs for Conversational Recommendation</a:t>
            </a:r>
            <a:r>
              <a:rPr lang="en-US" altLang="zh-CN">
                <a:sym typeface="+mn-ea"/>
              </a:rPr>
              <a:t>-coling2020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0600" y="2176780"/>
            <a:ext cx="4610100" cy="2505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80" y="2697480"/>
            <a:ext cx="4810125" cy="1790700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8" y="4983480"/>
            <a:ext cx="38385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2468</Words>
  <Application>WPS 演示</Application>
  <PresentationFormat>宽屏</PresentationFormat>
  <Paragraphs>256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Wingdings</vt:lpstr>
      <vt:lpstr>微软雅黑</vt:lpstr>
      <vt:lpstr>Arial Black</vt:lpstr>
      <vt:lpstr>Arial Unicode MS</vt:lpstr>
      <vt:lpstr>黑体</vt:lpstr>
      <vt:lpstr>Office 主题​​</vt:lpstr>
      <vt:lpstr>会话推荐系统</vt:lpstr>
      <vt:lpstr>目录</vt:lpstr>
      <vt:lpstr>01. 定义&amp;动机</vt:lpstr>
      <vt:lpstr>01. 定义&amp;动机-与其他任务的联系</vt:lpstr>
      <vt:lpstr>02. 主要挑战</vt:lpstr>
      <vt:lpstr>03. 数据集</vt:lpstr>
      <vt:lpstr>04.评估指标-传统推荐</vt:lpstr>
      <vt:lpstr>04.评估指标-CRS</vt:lpstr>
      <vt:lpstr>05-Suggest me a movie for tonight: Leveraging Knowledge Graphs for Conversational Recommendation-coling2020</vt:lpstr>
      <vt:lpstr>05-Suggest me a movie for tonight: Leveraging Knowledge Graphs for Conversational Recommendation-coling2020</vt:lpstr>
      <vt:lpstr>05-RevCore: Review-augmented Conversational Recommendation</vt:lpstr>
      <vt:lpstr>05-RevCore: Review-augmented Conversational Recommendation</vt:lpstr>
      <vt:lpstr>05-User Memory Reasoning for Conversational Recommendation</vt:lpstr>
      <vt:lpstr>05-User Memory Reasoning for Conversational Recommendation </vt:lpstr>
      <vt:lpstr>05-User Memory Reasoning for Conversational Recommendation</vt:lpstr>
      <vt:lpstr>05-User Memory Reasoning for Conversational Recommendation </vt:lpstr>
      <vt:lpstr>06. 未来研究方向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铜镜</cp:lastModifiedBy>
  <cp:revision>113</cp:revision>
  <dcterms:created xsi:type="dcterms:W3CDTF">2021-09-25T20:41:00Z</dcterms:created>
  <dcterms:modified xsi:type="dcterms:W3CDTF">2021-09-27T06:42:38Z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