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7" r:id="rId5"/>
    <p:sldId id="258" r:id="rId6"/>
    <p:sldId id="260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313" r:id="rId17"/>
    <p:sldId id="314" r:id="rId18"/>
    <p:sldId id="315" r:id="rId19"/>
    <p:sldId id="316" r:id="rId20"/>
    <p:sldId id="295" r:id="rId21"/>
    <p:sldId id="302" r:id="rId22"/>
    <p:sldId id="297" r:id="rId23"/>
    <p:sldId id="298" r:id="rId24"/>
    <p:sldId id="30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5" autoAdjust="0"/>
  </p:normalViewPr>
  <p:slideViewPr>
    <p:cSldViewPr snapToGrid="0">
      <p:cViewPr varScale="1">
        <p:scale>
          <a:sx n="88" d="100"/>
          <a:sy n="88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1353-65DF-40B9-A52C-D1C3FA0AB9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自由形式的语料库通常有更好的覆盖范围，而结构化数据有更好的组合性来处理复杂的多跳问题。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D4C7-FAA0-4CBD-B29B-5DA19B59A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14AB-9F3A-400C-9650-F39046CFA3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A2B6-90EA-40BF-8B1D-50C0D98A6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01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QA with 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Tabular and Textual D</a:t>
            </a: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endParaRPr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9450" y="405796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/>
              <a:t>鲁梦洁</a:t>
            </a:r>
            <a:endParaRPr lang="zh-CN" altLang="en-US" sz="2000" dirty="0"/>
          </a:p>
          <a:p>
            <a:pPr algn="r"/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25</a:t>
            </a:r>
            <a:r>
              <a:rPr lang="zh-CN" altLang="en-US" sz="2000" dirty="0"/>
              <a:t>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(2021EMNLP)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第一个处理基于真实财务文件的复杂QA任务的数据集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解决金融领域深层次</a:t>
            </a:r>
            <a:r>
              <a:rPr lang="zh-CN" altLang="en-US" sz="1600" dirty="0"/>
              <a:t>问题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可能</a:t>
            </a:r>
            <a:r>
              <a:rPr lang="zh-CN" altLang="en-US" sz="1600" dirty="0">
                <a:sym typeface="+mn-ea"/>
              </a:rPr>
              <a:t>需要进行多次计算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有辅助程序记录计算过程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需要专业的财务知识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FINQA: A Dataset of Numerical Reasoning over Financial Data</a:t>
            </a:r>
            <a:endParaRPr lang="en-US" altLang="zh-CN" sz="1400" dirty="0"/>
          </a:p>
        </p:txBody>
      </p:sp>
      <p:pic>
        <p:nvPicPr>
          <p:cNvPr id="4" name="图片 3" descr="WT2HNM7J_R$}[E1D[TL7B$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680" y="2600960"/>
            <a:ext cx="835406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2021EMNLP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ym typeface="+mn-ea"/>
              </a:rPr>
              <a:t>FINQANet</a:t>
            </a:r>
            <a:r>
              <a:rPr lang="zh-CN" altLang="en-US" sz="1600" dirty="0">
                <a:sym typeface="+mn-ea"/>
              </a:rPr>
              <a:t>模型结构：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检索：与问题相关的文本和表格内容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生成：生成可执行程序来回答问题</a:t>
            </a: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FINQA: A Dataset of Numerical Reasoning over Financial Data</a:t>
            </a:r>
            <a:endParaRPr lang="en-US" altLang="zh-CN" sz="1400" dirty="0"/>
          </a:p>
        </p:txBody>
      </p:sp>
      <p:pic>
        <p:nvPicPr>
          <p:cNvPr id="5" name="图片 4" descr="4{OY2E{88384_H]L1KFP4J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690" y="896620"/>
            <a:ext cx="4514850" cy="2365375"/>
          </a:xfrm>
          <a:prstGeom prst="rect">
            <a:avLst/>
          </a:prstGeom>
        </p:spPr>
      </p:pic>
      <p:pic>
        <p:nvPicPr>
          <p:cNvPr id="6" name="图片 5" descr="AVITIU~1DUY$1]KDC@@~EN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" y="3127375"/>
            <a:ext cx="947737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2021EMNLP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实验</a:t>
            </a: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FINQA: A Dataset of Numerical Reasoning over Financial Data</a:t>
            </a:r>
            <a:endParaRPr lang="en-US" altLang="zh-CN" sz="1400" dirty="0"/>
          </a:p>
        </p:txBody>
      </p:sp>
      <p:pic>
        <p:nvPicPr>
          <p:cNvPr id="4" name="图片 3" descr="238J8%PVVJ}1{H28@264C1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1319530"/>
            <a:ext cx="455295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TSQA (2021AAAI)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415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TSQA: Tabular Scenario Based Question Answering</a:t>
            </a:r>
            <a:endParaRPr lang="en-US" altLang="zh-CN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表格场景问答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由文本段落和一组表格组成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从高考地理试卷中收集了</a:t>
            </a:r>
            <a:r>
              <a:rPr lang="en-US" altLang="zh-CN" sz="1600" dirty="0">
                <a:sym typeface="+mn-ea"/>
              </a:rPr>
              <a:t>1k</a:t>
            </a:r>
            <a:r>
              <a:rPr lang="zh-CN" altLang="en-US" sz="1600" dirty="0">
                <a:sym typeface="+mn-ea"/>
              </a:rPr>
              <a:t>个问题</a:t>
            </a:r>
            <a:endParaRPr lang="zh-CN" altLang="en-US" sz="1600" dirty="0">
              <a:sym typeface="+mn-ea"/>
            </a:endParaRPr>
          </a:p>
        </p:txBody>
      </p:sp>
      <p:pic>
        <p:nvPicPr>
          <p:cNvPr id="6" name="图片 5" descr="IS1QWO]17HU$}@SBYQXSUC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2125" y="1712595"/>
            <a:ext cx="7332345" cy="3433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ZE[)I{5F2JEKSJ4S~R{0`Y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4420" y="2270760"/>
            <a:ext cx="3672205" cy="216217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TSQA</a:t>
            </a:r>
            <a:r>
              <a:rPr lang="zh-CN" altLang="en-US" sz="1600" dirty="0"/>
              <a:t>模型结构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TTGen </a:t>
            </a:r>
            <a:r>
              <a:rPr lang="en-US" altLang="zh-CN" sz="1600" dirty="0">
                <a:sym typeface="+mn-ea"/>
              </a:rPr>
              <a:t>table-to- text </a:t>
            </a:r>
            <a:r>
              <a:rPr lang="zh-CN" altLang="en-US" sz="1600" dirty="0">
                <a:sym typeface="+mn-ea"/>
              </a:rPr>
              <a:t>生成器。在一个场景中hp, Ti, TTGen会生成最适合回答问题的top-ksentence。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基于K-BERT 的MRC方法，K-BERT是一种最先进的知识支持语言模型。它融合了passageP、生成的句子、问题和领域知识中的信息，对选项进行排序。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TSQA (2021AAAI)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415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TSQA: Tabular Scenario Based Question Answering</a:t>
            </a:r>
            <a:endParaRPr lang="en-US" altLang="zh-CN" sz="1400" dirty="0"/>
          </a:p>
        </p:txBody>
      </p:sp>
      <p:pic>
        <p:nvPicPr>
          <p:cNvPr id="4" name="图片 3" descr="O(8_%XFY}S[(KOV5BL0M{O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4989830"/>
            <a:ext cx="4714875" cy="323850"/>
          </a:xfrm>
          <a:prstGeom prst="rect">
            <a:avLst/>
          </a:prstGeom>
        </p:spPr>
      </p:pic>
      <p:pic>
        <p:nvPicPr>
          <p:cNvPr id="8" name="图片 7" descr="0]TJ_8Z4QL%{19N_($2]7`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20" y="5384165"/>
            <a:ext cx="3381375" cy="352425"/>
          </a:xfrm>
          <a:prstGeom prst="rect">
            <a:avLst/>
          </a:prstGeom>
        </p:spPr>
      </p:pic>
      <p:pic>
        <p:nvPicPr>
          <p:cNvPr id="9" name="图片 8" descr="]YUE{{RUMUSPG)497K0LYK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20" y="5736590"/>
            <a:ext cx="35814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实验结果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        </a:t>
            </a: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、缺乏数值推理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        </a:t>
            </a:r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、大部分错误缺乏外部知识</a:t>
            </a:r>
            <a:endParaRPr lang="zh-CN" altLang="en-US" sz="16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TSQA (2021AAAI)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415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TSQA: Tabular Scenario Based Question Answering</a:t>
            </a:r>
            <a:endParaRPr lang="en-US" altLang="zh-CN" sz="1400" dirty="0"/>
          </a:p>
        </p:txBody>
      </p:sp>
      <p:pic>
        <p:nvPicPr>
          <p:cNvPr id="10" name="图片 9" descr="ZCCH[@C[]~`PA`DW`BV00E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785" y="2190750"/>
            <a:ext cx="462915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QTT-QA (2021ICLR)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415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TSQA: Tabular Scenario Based Question Answering</a:t>
            </a:r>
            <a:endParaRPr lang="en-US" altLang="zh-CN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第一个联合利用表格和文本的开放领域</a:t>
            </a:r>
            <a:r>
              <a:rPr lang="en-US" altLang="zh-CN" sz="1600" dirty="0">
                <a:sym typeface="+mn-ea"/>
              </a:rPr>
              <a:t>QA</a:t>
            </a:r>
            <a:r>
              <a:rPr lang="zh-CN" altLang="en-US" sz="1600" dirty="0">
                <a:sym typeface="+mn-ea"/>
              </a:rPr>
              <a:t>数据集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文本与问题不绑定</a:t>
            </a:r>
            <a:endParaRPr lang="zh-CN" altLang="en-US" sz="1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2827655"/>
            <a:ext cx="7668895" cy="31286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FeTaQA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(ar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Xiv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从结构化的知识来源检索、推断和集成多个不连续事实后生成自由形式的文本答案</a:t>
            </a: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FeTaQA: Free-form Table Question Answering</a:t>
            </a:r>
            <a:endParaRPr lang="en-US" altLang="zh-CN" sz="1400" dirty="0"/>
          </a:p>
        </p:txBody>
      </p:sp>
      <p:pic>
        <p:nvPicPr>
          <p:cNvPr id="5" name="图片 4" descr="_VM(IHQL7$~%DKG){LMQQ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2366010"/>
            <a:ext cx="7676515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[{C6G9BTQ`4988J86WYLJ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2736850"/>
            <a:ext cx="8629650" cy="3276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FeTaQA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(ar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Xiv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FeTaQA</a:t>
            </a:r>
            <a:r>
              <a:rPr lang="zh-CN" altLang="en-US" sz="1600" dirty="0"/>
              <a:t>模型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pipeline</a:t>
            </a:r>
            <a:endParaRPr lang="en-US" altLang="zh-CN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end to end</a:t>
            </a:r>
            <a:endParaRPr lang="en-US" altLang="zh-CN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FeTaQA: Free-form Table Question Answering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MULTIMODALQA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(2021ICLR)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需要对文本、表格和图像进行联合推理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MULTIMODALQA:COMPLEX QUESTION ANSWERING OVER TEXT,TABLES AND IMAGES</a:t>
            </a:r>
            <a:endParaRPr lang="en-US" altLang="zh-CN" sz="1400" dirty="0"/>
          </a:p>
        </p:txBody>
      </p:sp>
      <p:pic>
        <p:nvPicPr>
          <p:cNvPr id="4" name="图片 3" descr="ST{0]QHZC@})PHO]7A4%)L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2484755"/>
            <a:ext cx="8067675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总结和展望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MULTIMODALQA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(2021ICLR)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920" y="1319530"/>
            <a:ext cx="5316855" cy="47504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MULTIMODALQA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模型结构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多跳隐式分解</a:t>
            </a:r>
            <a:r>
              <a:rPr lang="en-US" altLang="zh-CN" sz="1600" dirty="0">
                <a:sym typeface="+mn-ea"/>
              </a:rPr>
              <a:t>——</a:t>
            </a:r>
            <a:r>
              <a:rPr lang="zh-CN" altLang="en-US" sz="1600" dirty="0">
                <a:sym typeface="+mn-ea"/>
              </a:rPr>
              <a:t>结合分散在多模态中的的信息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单跳路由</a:t>
            </a:r>
            <a:r>
              <a:rPr lang="en-US" altLang="zh-CN" sz="1600" dirty="0">
                <a:sym typeface="+mn-ea"/>
              </a:rPr>
              <a:t>——</a:t>
            </a:r>
            <a:r>
              <a:rPr lang="zh-CN" altLang="en-US" sz="1600" dirty="0">
                <a:sym typeface="+mn-ea"/>
              </a:rPr>
              <a:t>无需跨模态推理就可以回答问题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基于问题</a:t>
            </a:r>
            <a:r>
              <a:rPr lang="en-US" altLang="zh-CN" sz="1600" dirty="0">
                <a:sym typeface="+mn-ea"/>
              </a:rPr>
              <a:t>——</a:t>
            </a:r>
            <a:r>
              <a:rPr lang="zh-CN" altLang="en-US" sz="1600" dirty="0">
                <a:sym typeface="+mn-ea"/>
              </a:rPr>
              <a:t>BART-large一个序列到序列模型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基于上下文</a:t>
            </a:r>
            <a:r>
              <a:rPr lang="en-US" altLang="zh-CN" sz="1600" dirty="0">
                <a:sym typeface="+mn-ea"/>
              </a:rPr>
              <a:t>——</a:t>
            </a:r>
            <a:r>
              <a:rPr lang="zh-CN" altLang="en-US" sz="1600" dirty="0">
                <a:sym typeface="+mn-ea"/>
              </a:rPr>
              <a:t>依据</a:t>
            </a:r>
            <a:r>
              <a:rPr lang="zh-CN" altLang="en-US" sz="1600" dirty="0">
                <a:sym typeface="+mn-ea"/>
              </a:rPr>
              <a:t>相关上下文，用空字符串替换问题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MULTIMODALQA:COMPLEX QUESTION ANSWERING OVER TEXT,TABLES AND IMAGES</a:t>
            </a: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4090" y="1669415"/>
            <a:ext cx="5878830" cy="4282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5" y="3947795"/>
            <a:ext cx="2822575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MULTIMODALQA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(2021ICLR)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MULTIMODALQA:COMPLEX QUESTION ANSWERING OVER TEXT,TABLES AND IMAGES</a:t>
            </a:r>
            <a:endParaRPr lang="en-US" altLang="zh-CN" sz="1400" dirty="0"/>
          </a:p>
        </p:txBody>
      </p:sp>
      <p:pic>
        <p:nvPicPr>
          <p:cNvPr id="4" name="图片 3" descr="~R8F]FWXUI6P9KIN8}W`_(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0" y="1983740"/>
            <a:ext cx="6786245" cy="23475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总结和展望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8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/>
              <a:t>总结</a:t>
            </a:r>
            <a:endParaRPr lang="en-US" altLang="zh-CN" sz="18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HybridQA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表格链接文本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TAT-QA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数值推理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金融专业知识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FeTaQA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生成长答案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外部知识、场景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QA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OTTQA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开放领域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MULTIMODALQA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加入图片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1400" dirty="0"/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6351270" y="1825625"/>
            <a:ext cx="301625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未来方向</a:t>
            </a:r>
            <a:endParaRPr lang="zh-CN" altLang="en-US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>
                <a:sym typeface="+mn-ea"/>
              </a:rPr>
              <a:t>数值推理研究的比较深入</a:t>
            </a:r>
            <a:endParaRPr lang="zh-CN" altLang="en-US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>
                <a:sym typeface="+mn-ea"/>
              </a:rPr>
              <a:t>回答问题需要多个逻辑链</a:t>
            </a:r>
            <a:endParaRPr lang="zh-CN" altLang="en-US" sz="1400" dirty="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>
                <a:sym typeface="+mn-ea"/>
              </a:rPr>
              <a:t>如何更好的利用外部知识</a:t>
            </a:r>
            <a:endParaRPr lang="zh-CN" altLang="en-US" sz="1400" dirty="0">
              <a:sym typeface="+mn-ea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en-US" altLang="zh-CN" sz="1400" dirty="0">
                <a:sym typeface="+mn-ea"/>
              </a:rPr>
              <a:t>         </a:t>
            </a:r>
            <a:r>
              <a:rPr lang="zh-CN" altLang="en-US" sz="1400" dirty="0">
                <a:sym typeface="+mn-ea"/>
              </a:rPr>
              <a:t>添加新的模态</a:t>
            </a:r>
            <a:endParaRPr lang="zh-CN" altLang="en-US" sz="1400" dirty="0">
              <a:sym typeface="+mn-ea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1400" dirty="0">
                <a:sym typeface="+mn-ea"/>
              </a:rPr>
              <a:t> </a:t>
            </a:r>
            <a:r>
              <a:rPr lang="en-US" altLang="zh-CN" sz="1400" dirty="0">
                <a:sym typeface="+mn-ea"/>
              </a:rPr>
              <a:t>        </a:t>
            </a:r>
            <a:r>
              <a:rPr lang="zh-CN" altLang="en-US" sz="1400" dirty="0">
                <a:sym typeface="+mn-ea"/>
              </a:rPr>
              <a:t>整合更多信息</a:t>
            </a:r>
            <a:endParaRPr lang="zh-CN" altLang="en-US" sz="1400" dirty="0"/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1400" dirty="0"/>
          </a:p>
          <a:p>
            <a:pPr lvl="1">
              <a:lnSpc>
                <a:spcPct val="150000"/>
              </a:lnSpc>
            </a:pPr>
            <a:endParaRPr lang="en-US" alt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140" y="1570990"/>
            <a:ext cx="6990715" cy="43516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数据形式：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文本、表、外部知识、图片</a:t>
            </a:r>
            <a:r>
              <a:rPr lang="en-US" altLang="zh-CN" sz="2000" dirty="0"/>
              <a:t>......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推理方式：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单跳、多跳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数据集特点：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特定领域、数值计算、开放</a:t>
            </a:r>
            <a:r>
              <a:rPr lang="zh-CN" altLang="en-US" sz="2000" dirty="0"/>
              <a:t>域、长句子答案</a:t>
            </a:r>
            <a:r>
              <a:rPr lang="en-US" altLang="zh-CN" sz="2000" dirty="0"/>
              <a:t>......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5930" y="1508760"/>
            <a:ext cx="7708265" cy="3707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HybridQA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(2020EMNLP)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异构问答</a:t>
            </a:r>
            <a:r>
              <a:rPr lang="zh-CN" altLang="en-US" sz="1600" dirty="0"/>
              <a:t>数据集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单元格链接维基百科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所有问题都需要用到表格和文本数据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所有问题都需要多跳推理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HybridQA: A Dataset of Multi-Hop Question Answering over Tabular and Textual Data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HybridQA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(2020EMNLP)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Hybrider</a:t>
            </a:r>
            <a:r>
              <a:rPr lang="zh-CN" altLang="en-US" sz="1600" dirty="0"/>
              <a:t>模型结构：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链接阶段</a:t>
            </a:r>
            <a:r>
              <a:rPr lang="en-US" altLang="zh-CN" sz="1600" dirty="0"/>
              <a:t>——</a:t>
            </a:r>
            <a:r>
              <a:rPr lang="zh-CN" altLang="en-US" sz="1600" dirty="0"/>
              <a:t>寻找与问题相关的单元格，被选中的单元格编码为(content, location, description, source, score) 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推理阶段</a:t>
            </a:r>
            <a:r>
              <a:rPr lang="en-US" altLang="zh-CN" sz="1600" dirty="0"/>
              <a:t>——</a:t>
            </a:r>
            <a:r>
              <a:rPr lang="zh-CN" altLang="en-US" sz="1600" dirty="0"/>
              <a:t>对多跳推理进行建模，分为三个阶段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370" dirty="0"/>
              <a:t>ranking model</a:t>
            </a:r>
            <a:r>
              <a:rPr lang="zh-CN" altLang="en-US" sz="1370" dirty="0"/>
              <a:t>：预测下一阶段正确的单元格</a:t>
            </a:r>
            <a:endParaRPr lang="zh-CN" altLang="en-US" sz="1370" dirty="0"/>
          </a:p>
          <a:p>
            <a:pPr lvl="1">
              <a:lnSpc>
                <a:spcPct val="150000"/>
              </a:lnSpc>
            </a:pPr>
            <a:endParaRPr lang="zh-CN" altLang="en-US" sz="1370" dirty="0"/>
          </a:p>
          <a:p>
            <a:pPr lvl="1">
              <a:lnSpc>
                <a:spcPct val="150000"/>
              </a:lnSpc>
            </a:pPr>
            <a:endParaRPr lang="en-US" altLang="zh-CN" sz="1370" dirty="0"/>
          </a:p>
          <a:p>
            <a:pPr lvl="1">
              <a:lnSpc>
                <a:spcPct val="150000"/>
              </a:lnSpc>
            </a:pPr>
            <a:r>
              <a:rPr lang="en-US" altLang="zh-CN" sz="1370" dirty="0"/>
              <a:t>hop model</a:t>
            </a:r>
            <a:r>
              <a:rPr lang="zh-CN" altLang="en-US" sz="1370" dirty="0"/>
              <a:t>：决定跳到哪个邻近单元格或自身</a:t>
            </a:r>
            <a:endParaRPr lang="zh-CN" altLang="en-US" sz="1370" dirty="0"/>
          </a:p>
          <a:p>
            <a:pPr lvl="1">
              <a:lnSpc>
                <a:spcPct val="150000"/>
              </a:lnSpc>
            </a:pPr>
            <a:endParaRPr lang="zh-CN" altLang="en-US" sz="1370" dirty="0"/>
          </a:p>
          <a:p>
            <a:pPr lvl="1">
              <a:lnSpc>
                <a:spcPct val="150000"/>
              </a:lnSpc>
            </a:pPr>
            <a:endParaRPr lang="zh-CN" altLang="en-US" sz="1370" dirty="0"/>
          </a:p>
          <a:p>
            <a:pPr lvl="1">
              <a:lnSpc>
                <a:spcPct val="150000"/>
              </a:lnSpc>
            </a:pPr>
            <a:r>
              <a:rPr lang="en-US" altLang="zh-CN" sz="1370" dirty="0"/>
              <a:t>comprehension model</a:t>
            </a:r>
            <a:r>
              <a:rPr lang="zh-CN" altLang="en-US" sz="1370" dirty="0"/>
              <a:t>：寻找答案</a:t>
            </a:r>
            <a:endParaRPr lang="zh-CN" altLang="en-US" sz="137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HybridQA: A Dataset of Multi-Hop Question Answering over Tabular and Textual Data</a:t>
            </a: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0" y="2566035"/>
            <a:ext cx="5031740" cy="2324100"/>
          </a:xfrm>
          <a:prstGeom prst="rect">
            <a:avLst/>
          </a:prstGeom>
        </p:spPr>
      </p:pic>
      <p:pic>
        <p:nvPicPr>
          <p:cNvPr id="6" name="图片 5" descr="D3%X{VGO}2R4]3NDSC0{L5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55" y="3249295"/>
            <a:ext cx="2486025" cy="647700"/>
          </a:xfrm>
          <a:prstGeom prst="rect">
            <a:avLst/>
          </a:prstGeom>
        </p:spPr>
      </p:pic>
      <p:pic>
        <p:nvPicPr>
          <p:cNvPr id="8" name="图片 7" descr="B1P{58XIGEJG)DUJ}_NC[M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15" y="4356735"/>
            <a:ext cx="3124200" cy="657225"/>
          </a:xfrm>
          <a:prstGeom prst="rect">
            <a:avLst/>
          </a:prstGeom>
        </p:spPr>
      </p:pic>
      <p:pic>
        <p:nvPicPr>
          <p:cNvPr id="9" name="图片 8" descr="1NQ5Z2@2F[HJI1A$J(J}NP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55" y="5698490"/>
            <a:ext cx="443865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HybridQA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(2020EMNLP)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实验结果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        人类：EM=88.2   F1=93.5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HybridQA: A Dataset of Multi-Hop Question Answering over Tabular and Textual Data</a:t>
            </a:r>
            <a:endParaRPr lang="en-US" altLang="zh-CN" sz="1400" dirty="0"/>
          </a:p>
        </p:txBody>
      </p:sp>
      <p:pic>
        <p:nvPicPr>
          <p:cNvPr id="5" name="图片 4" descr="ZH@LH`]{2NES769WJ19$9@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2696210"/>
            <a:ext cx="938212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Z3T5GL836LR0K5BDZ~5_S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1722120"/>
            <a:ext cx="8702040" cy="34143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TAT-QA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(2021ACL)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数据集特点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从真实财务报告中</a:t>
            </a:r>
            <a:r>
              <a:rPr lang="zh-CN" altLang="en-US" sz="1600" dirty="0"/>
              <a:t>提取数据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包含大量数字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小部分需要从文章中抽取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大部分问题需要计算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           加减乘除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           计数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           比较/排序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需要预测数字</a:t>
            </a:r>
            <a:r>
              <a:rPr lang="zh-CN" altLang="en-US" sz="1600" dirty="0">
                <a:sym typeface="+mn-ea"/>
              </a:rPr>
              <a:t>规模</a:t>
            </a:r>
            <a:endParaRPr lang="zh-CN" altLang="en-US" sz="16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TAT-QA: A Question Answering Benchmark on a Hybrid of Tabular and Textual Content in Finance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TAGOP Model</a:t>
            </a:r>
            <a:r>
              <a:rPr lang="zh-CN" altLang="en-US" sz="1600" dirty="0"/>
              <a:t>结构：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第一阶段：抽取关键信息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第二阶段：符号推理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Span-in-text、Cell-in-table、Spans、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Sum、Count、Average、</a:t>
            </a:r>
            <a:r>
              <a:rPr lang="zh-CN" altLang="en-US" sz="1600" dirty="0">
                <a:sym typeface="+mn-ea"/>
              </a:rPr>
              <a:t>Difference、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Multiplication、Division、Change ratio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符号分类器</a:t>
            </a:r>
            <a:r>
              <a:rPr lang="zh-CN" altLang="en-US" sz="1600" dirty="0"/>
              <a:t>：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顺序分类器：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规模预测器：</a:t>
            </a:r>
            <a:endParaRPr lang="zh-CN" altLang="en-US" sz="1600" dirty="0"/>
          </a:p>
        </p:txBody>
      </p:sp>
      <p:pic>
        <p:nvPicPr>
          <p:cNvPr id="6" name="图片 5" descr="91TEB~69`OIKGAS$J_G~NO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4399915"/>
            <a:ext cx="2800350" cy="561975"/>
          </a:xfrm>
          <a:prstGeom prst="rect">
            <a:avLst/>
          </a:prstGeom>
        </p:spPr>
      </p:pic>
      <p:pic>
        <p:nvPicPr>
          <p:cNvPr id="4" name="图片 3" descr="E`6W~Q(D5ZSWS`1U3$Q)7F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0" y="1319530"/>
            <a:ext cx="7607935" cy="315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TAT-QA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(2021ACL)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TAT-QA: A Question Answering Benchmark on a Hybrid of Tabular and Textual Content in Finance</a:t>
            </a:r>
            <a:endParaRPr lang="en-US" altLang="zh-CN" sz="1400" dirty="0"/>
          </a:p>
        </p:txBody>
      </p:sp>
      <p:pic>
        <p:nvPicPr>
          <p:cNvPr id="8" name="图片 7" descr="_9JFK{Y6[I$62U6L_TY7ZF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0" y="4972050"/>
            <a:ext cx="3476625" cy="371475"/>
          </a:xfrm>
          <a:prstGeom prst="rect">
            <a:avLst/>
          </a:prstGeom>
        </p:spPr>
      </p:pic>
      <p:pic>
        <p:nvPicPr>
          <p:cNvPr id="9" name="图片 8" descr="FOW(T%SHV5SD[$BZ@K_~6W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30" y="5467350"/>
            <a:ext cx="38957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446700"/>
            <a:ext cx="10515600" cy="4750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实验结果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336"/>
            <a:ext cx="10515600" cy="5831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TAT-QA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(2021ACL)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6400800"/>
            <a:ext cx="112843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TAT-QA: A Question Answering Benchmark on a Hybrid of Tabular and Textual Content in Finance</a:t>
            </a:r>
            <a:endParaRPr lang="en-US" altLang="zh-CN" sz="1400" dirty="0"/>
          </a:p>
        </p:txBody>
      </p:sp>
      <p:pic>
        <p:nvPicPr>
          <p:cNvPr id="5" name="图片 4" descr="XT9O%98R`$BE$E0RG()R4(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2207260"/>
            <a:ext cx="4010025" cy="3228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2903</Words>
  <Application>WPS 演示</Application>
  <PresentationFormat>宽屏</PresentationFormat>
  <Paragraphs>215</Paragraphs>
  <Slides>22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1_Office 主题​​</vt:lpstr>
      <vt:lpstr>QA with  Tabular and Textual Data</vt:lpstr>
      <vt:lpstr>目录</vt:lpstr>
      <vt:lpstr>前言</vt:lpstr>
      <vt:lpstr>HybridQA (2020EMNLP)</vt:lpstr>
      <vt:lpstr>HybridQA (2020EMNLP)</vt:lpstr>
      <vt:lpstr>HybridQA (2020EMNLP)</vt:lpstr>
      <vt:lpstr>TAT-QA (2021ACL)</vt:lpstr>
      <vt:lpstr>TAT-QA (2021ACL)</vt:lpstr>
      <vt:lpstr>TAT-QA (2021ACL)</vt:lpstr>
      <vt:lpstr>FINQA (2021EMNLP)</vt:lpstr>
      <vt:lpstr>FINQA (2021EMNLP)</vt:lpstr>
      <vt:lpstr>FINQA (2021EMNLP)</vt:lpstr>
      <vt:lpstr>TSQA (2021AAAI)</vt:lpstr>
      <vt:lpstr>TSQA (2021AAAI)</vt:lpstr>
      <vt:lpstr>TSQA (2021AAAI)</vt:lpstr>
      <vt:lpstr>QTT-QA (2021ICLR)</vt:lpstr>
      <vt:lpstr>FeTaQA (arXiv)</vt:lpstr>
      <vt:lpstr>FeTaQA (arXiv)</vt:lpstr>
      <vt:lpstr>MULTIMODALQA (2021ICLR)</vt:lpstr>
      <vt:lpstr>MULTIMODALQA (2021ICLR)</vt:lpstr>
      <vt:lpstr>MULTIMODALQA (2021ICLR)</vt:lpstr>
      <vt:lpstr>总结和展望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凯龙</dc:creator>
  <cp:lastModifiedBy>鲁梦洁</cp:lastModifiedBy>
  <cp:revision>652</cp:revision>
  <dcterms:created xsi:type="dcterms:W3CDTF">2021-05-02T06:20:00Z</dcterms:created>
  <dcterms:modified xsi:type="dcterms:W3CDTF">2021-10-25T06:28:15Z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9D3E329499114B74AAC3A3EA06D6EBC6</vt:lpwstr>
  </property>
</Properties>
</file>