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3" r:id="rId6"/>
    <p:sldId id="270" r:id="rId7"/>
    <p:sldId id="267" r:id="rId8"/>
    <p:sldId id="268" r:id="rId9"/>
    <p:sldId id="269" r:id="rId10"/>
    <p:sldId id="260" r:id="rId11"/>
    <p:sldId id="266" r:id="rId12"/>
    <p:sldId id="271" r:id="rId13"/>
    <p:sldId id="272" r:id="rId14"/>
    <p:sldId id="273" r:id="rId15"/>
    <p:sldId id="274" r:id="rId16"/>
    <p:sldId id="261" r:id="rId17"/>
    <p:sldId id="276" r:id="rId18"/>
    <p:sldId id="275" r:id="rId19"/>
    <p:sldId id="277" r:id="rId20"/>
    <p:sldId id="278" r:id="rId21"/>
    <p:sldId id="279" r:id="rId22"/>
    <p:sldId id="262"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0"/>
    <p:restoredTop sz="76313"/>
  </p:normalViewPr>
  <p:slideViewPr>
    <p:cSldViewPr snapToGrid="0" snapToObjects="1">
      <p:cViewPr varScale="1">
        <p:scale>
          <a:sx n="116" d="100"/>
          <a:sy n="116" d="100"/>
        </p:scale>
        <p:origin x="1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A331D-F713-F043-BFA1-41D15937587A}" type="datetimeFigureOut">
              <a:rPr kumimoji="1" lang="zh-CN" altLang="en-US" smtClean="0"/>
              <a:t>2021/12/20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ED3BF-DA85-C043-8682-2AE5DB0B65BB}" type="slidenum">
              <a:rPr kumimoji="1" lang="zh-CN" altLang="en-US" smtClean="0"/>
              <a:t>‹#›</a:t>
            </a:fld>
            <a:endParaRPr kumimoji="1" lang="zh-CN" altLang="en-US"/>
          </a:p>
        </p:txBody>
      </p:sp>
    </p:spTree>
    <p:extLst>
      <p:ext uri="{BB962C8B-B14F-4D97-AF65-F5344CB8AC3E}">
        <p14:creationId xmlns:p14="http://schemas.microsoft.com/office/powerpoint/2010/main" val="62339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pull——documents </a:t>
            </a:r>
            <a:r>
              <a:rPr kumimoji="1" lang="zh-CN" altLang="en-US" dirty="0"/>
              <a:t>将检索的问答限制在链接到实体</a:t>
            </a:r>
            <a:r>
              <a:rPr kumimoji="1" lang="en-US" altLang="zh-CN" dirty="0"/>
              <a:t>e</a:t>
            </a:r>
            <a:r>
              <a:rPr kumimoji="1" lang="zh-CN" altLang="en-US" dirty="0"/>
              <a:t>，并且通过与问题</a:t>
            </a:r>
            <a:r>
              <a:rPr kumimoji="1" lang="en-US" altLang="zh-CN" dirty="0"/>
              <a:t>Q</a:t>
            </a:r>
            <a:r>
              <a:rPr kumimoji="1" lang="zh-CN" altLang="en-US" dirty="0"/>
              <a:t>的逆文档概率排序，选择前</a:t>
            </a:r>
            <a:r>
              <a:rPr kumimoji="1" lang="en-US" altLang="zh-CN" dirty="0"/>
              <a:t>Nd</a:t>
            </a:r>
            <a:r>
              <a:rPr kumimoji="1" lang="zh-CN" altLang="en-US" dirty="0"/>
              <a:t>个</a:t>
            </a:r>
            <a:r>
              <a:rPr kumimoji="1" lang="en-US" altLang="zh-CN" dirty="0"/>
              <a:t>endangered</a:t>
            </a:r>
            <a:r>
              <a:rPr kumimoji="1" lang="zh-CN" altLang="en-US" dirty="0"/>
              <a:t>。</a:t>
            </a:r>
            <a:endParaRPr kumimoji="1" lang="en-US" altLang="zh-CN" dirty="0"/>
          </a:p>
          <a:p>
            <a:r>
              <a:rPr kumimoji="1" lang="en-US" altLang="zh-CN" dirty="0"/>
              <a:t>2.pull_fact</a:t>
            </a:r>
            <a:r>
              <a:rPr kumimoji="1" lang="zh-CN" altLang="en-US" dirty="0"/>
              <a:t>中的“相关”定义为实体</a:t>
            </a:r>
            <a:r>
              <a:rPr kumimoji="1" lang="en-US" altLang="zh-CN" dirty="0"/>
              <a:t>v</a:t>
            </a:r>
            <a:r>
              <a:rPr kumimoji="1" lang="zh-CN" altLang="en-US" dirty="0"/>
              <a:t>作为</a:t>
            </a:r>
            <a:r>
              <a:rPr kumimoji="1" lang="en-US" altLang="zh-CN" dirty="0"/>
              <a:t>fact</a:t>
            </a:r>
            <a:r>
              <a:rPr kumimoji="1" lang="zh-CN" altLang="en-US" dirty="0"/>
              <a:t>的头或者尾实体，并根据与问题</a:t>
            </a:r>
            <a:r>
              <a:rPr kumimoji="1" lang="en-US" altLang="zh-CN" dirty="0"/>
              <a:t>Q</a:t>
            </a:r>
            <a:r>
              <a:rPr kumimoji="1" lang="zh-CN" altLang="en-US" dirty="0"/>
              <a:t>的相似性作为排序，通过学习一个相似函数</a:t>
            </a:r>
            <a:r>
              <a:rPr kumimoji="1" lang="en-US" altLang="zh-CN" dirty="0"/>
              <a:t>S</a:t>
            </a:r>
            <a:r>
              <a:rPr kumimoji="1" lang="zh-CN" altLang="en-US" dirty="0"/>
              <a:t>。</a:t>
            </a:r>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5</a:t>
            </a:fld>
            <a:endParaRPr kumimoji="1" lang="zh-CN" altLang="en-US"/>
          </a:p>
        </p:txBody>
      </p:sp>
    </p:spTree>
    <p:extLst>
      <p:ext uri="{BB962C8B-B14F-4D97-AF65-F5344CB8AC3E}">
        <p14:creationId xmlns:p14="http://schemas.microsoft.com/office/powerpoint/2010/main" val="50947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25</a:t>
            </a:fld>
            <a:endParaRPr kumimoji="1" lang="zh-CN" altLang="en-US"/>
          </a:p>
        </p:txBody>
      </p:sp>
    </p:spTree>
    <p:extLst>
      <p:ext uri="{BB962C8B-B14F-4D97-AF65-F5344CB8AC3E}">
        <p14:creationId xmlns:p14="http://schemas.microsoft.com/office/powerpoint/2010/main" val="346797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26</a:t>
            </a:fld>
            <a:endParaRPr kumimoji="1" lang="zh-CN" altLang="en-US"/>
          </a:p>
        </p:txBody>
      </p:sp>
    </p:spTree>
    <p:extLst>
      <p:ext uri="{BB962C8B-B14F-4D97-AF65-F5344CB8AC3E}">
        <p14:creationId xmlns:p14="http://schemas.microsoft.com/office/powerpoint/2010/main" val="247508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27</a:t>
            </a:fld>
            <a:endParaRPr kumimoji="1" lang="zh-CN" altLang="en-US"/>
          </a:p>
        </p:txBody>
      </p:sp>
    </p:spTree>
    <p:extLst>
      <p:ext uri="{BB962C8B-B14F-4D97-AF65-F5344CB8AC3E}">
        <p14:creationId xmlns:p14="http://schemas.microsoft.com/office/powerpoint/2010/main" val="119943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28</a:t>
            </a:fld>
            <a:endParaRPr kumimoji="1" lang="zh-CN" altLang="en-US"/>
          </a:p>
        </p:txBody>
      </p:sp>
    </p:spTree>
    <p:extLst>
      <p:ext uri="{BB962C8B-B14F-4D97-AF65-F5344CB8AC3E}">
        <p14:creationId xmlns:p14="http://schemas.microsoft.com/office/powerpoint/2010/main" val="124944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29</a:t>
            </a:fld>
            <a:endParaRPr kumimoji="1" lang="zh-CN" altLang="en-US"/>
          </a:p>
        </p:txBody>
      </p:sp>
    </p:spTree>
    <p:extLst>
      <p:ext uri="{BB962C8B-B14F-4D97-AF65-F5344CB8AC3E}">
        <p14:creationId xmlns:p14="http://schemas.microsoft.com/office/powerpoint/2010/main" val="663735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30</a:t>
            </a:fld>
            <a:endParaRPr kumimoji="1" lang="zh-CN" altLang="en-US"/>
          </a:p>
        </p:txBody>
      </p:sp>
    </p:spTree>
    <p:extLst>
      <p:ext uri="{BB962C8B-B14F-4D97-AF65-F5344CB8AC3E}">
        <p14:creationId xmlns:p14="http://schemas.microsoft.com/office/powerpoint/2010/main" val="142853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对于问题表示的更新用</a:t>
            </a:r>
            <a:r>
              <a:rPr kumimoji="1" lang="en-US" altLang="zh-CN" dirty="0" err="1"/>
              <a:t>lstm</a:t>
            </a:r>
            <a:r>
              <a:rPr kumimoji="1" lang="zh-CN" altLang="en-US" dirty="0"/>
              <a:t>初始化，每次更新时也只考虑</a:t>
            </a:r>
            <a:r>
              <a:rPr kumimoji="1" lang="en-US" altLang="zh-CN" dirty="0"/>
              <a:t>Sq</a:t>
            </a:r>
            <a:r>
              <a:rPr kumimoji="1" lang="zh-CN" altLang="en-US" dirty="0"/>
              <a:t>（在问题中提到的结点）中的结点。</a:t>
            </a:r>
            <a:endParaRPr kumimoji="1" lang="en-US" altLang="zh-CN" dirty="0"/>
          </a:p>
          <a:p>
            <a:r>
              <a:rPr kumimoji="1" lang="en-US" altLang="zh-CN" dirty="0"/>
              <a:t>3.</a:t>
            </a:r>
            <a:r>
              <a:rPr kumimoji="1" lang="zh-CN" altLang="en-US" dirty="0"/>
              <a:t>根据</a:t>
            </a:r>
            <a:r>
              <a:rPr kumimoji="1" lang="en-US" altLang="zh-CN" dirty="0" err="1"/>
              <a:t>pagerank</a:t>
            </a:r>
            <a:r>
              <a:rPr kumimoji="1" lang="zh-CN" altLang="en-US" dirty="0"/>
              <a:t> 分数和 关系注意力分数 作为权重来考虑每个结点</a:t>
            </a:r>
            <a:endParaRPr kumimoji="1" lang="en-US" altLang="zh-CN" dirty="0"/>
          </a:p>
          <a:p>
            <a:r>
              <a:rPr kumimoji="1" lang="en-US" altLang="zh-CN" dirty="0"/>
              <a:t>4.</a:t>
            </a:r>
            <a:r>
              <a:rPr kumimoji="1" lang="zh-CN" altLang="en-US" dirty="0"/>
              <a:t>只利用文本中与问题相连接的位置的词，每次更新文本结点时利用上一轮的</a:t>
            </a:r>
            <a:r>
              <a:rPr kumimoji="1" lang="en-US" altLang="zh-CN" dirty="0" err="1"/>
              <a:t>Hdp</a:t>
            </a:r>
            <a:r>
              <a:rPr kumimoji="1" lang="zh-CN" altLang="en-US" dirty="0"/>
              <a:t>和上一轮的实体结点表示学习心得</a:t>
            </a:r>
            <a:r>
              <a:rPr kumimoji="1" lang="en-US" altLang="zh-CN" dirty="0" err="1"/>
              <a:t>Hdp</a:t>
            </a:r>
            <a:r>
              <a:rPr kumimoji="1" lang="zh-CN" altLang="en-US" dirty="0"/>
              <a:t>，在利用</a:t>
            </a:r>
            <a:r>
              <a:rPr kumimoji="1" lang="en-US" altLang="zh-CN" dirty="0" err="1"/>
              <a:t>lstm</a:t>
            </a:r>
            <a:r>
              <a:rPr kumimoji="1" lang="zh-CN" altLang="en-US" dirty="0"/>
              <a:t>学习整个文本结点的表示</a:t>
            </a:r>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6</a:t>
            </a:fld>
            <a:endParaRPr kumimoji="1" lang="zh-CN" altLang="en-US"/>
          </a:p>
        </p:txBody>
      </p:sp>
    </p:spTree>
    <p:extLst>
      <p:ext uri="{BB962C8B-B14F-4D97-AF65-F5344CB8AC3E}">
        <p14:creationId xmlns:p14="http://schemas.microsoft.com/office/powerpoint/2010/main" val="258876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12</a:t>
            </a:fld>
            <a:endParaRPr kumimoji="1" lang="zh-CN" altLang="en-US"/>
          </a:p>
        </p:txBody>
      </p:sp>
    </p:spTree>
    <p:extLst>
      <p:ext uri="{BB962C8B-B14F-4D97-AF65-F5344CB8AC3E}">
        <p14:creationId xmlns:p14="http://schemas.microsoft.com/office/powerpoint/2010/main" val="38869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17</a:t>
            </a:fld>
            <a:endParaRPr kumimoji="1" lang="zh-CN" altLang="en-US"/>
          </a:p>
        </p:txBody>
      </p:sp>
    </p:spTree>
    <p:extLst>
      <p:ext uri="{BB962C8B-B14F-4D97-AF65-F5344CB8AC3E}">
        <p14:creationId xmlns:p14="http://schemas.microsoft.com/office/powerpoint/2010/main" val="95606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问题嵌入模型的学习：该模型是通过最小化（分数的 </a:t>
            </a:r>
            <a:r>
              <a:rPr kumimoji="1" lang="en-US" altLang="zh-CN" dirty="0"/>
              <a:t>sigmoid </a:t>
            </a:r>
            <a:r>
              <a:rPr kumimoji="1" lang="zh-CN" altLang="en-US" dirty="0"/>
              <a:t>值）和（目标标签）之间的二元交叉熵损失来学习的，其中，正确答案的目标标签为 </a:t>
            </a:r>
            <a:r>
              <a:rPr kumimoji="1" lang="en-US" altLang="zh-CN" dirty="0"/>
              <a:t>1</a:t>
            </a:r>
            <a:r>
              <a:rPr kumimoji="1" lang="zh-CN" altLang="en-US" dirty="0"/>
              <a:t>，否则为 </a:t>
            </a:r>
            <a:r>
              <a:rPr kumimoji="1" lang="en-US" altLang="zh-CN" dirty="0"/>
              <a:t>0</a:t>
            </a:r>
            <a:r>
              <a:rPr kumimoji="1" lang="zh-CN" altLang="en-US" dirty="0"/>
              <a:t>。</a:t>
            </a:r>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19</a:t>
            </a:fld>
            <a:endParaRPr kumimoji="1" lang="zh-CN" altLang="en-US"/>
          </a:p>
        </p:txBody>
      </p:sp>
    </p:spTree>
    <p:extLst>
      <p:ext uri="{BB962C8B-B14F-4D97-AF65-F5344CB8AC3E}">
        <p14:creationId xmlns:p14="http://schemas.microsoft.com/office/powerpoint/2010/main" val="399795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在 </a:t>
            </a:r>
            <a:r>
              <a:rPr kumimoji="1" lang="en-US" altLang="zh-CN" dirty="0"/>
              <a:t>2-hop </a:t>
            </a:r>
            <a:r>
              <a:rPr kumimoji="1" lang="zh-CN" altLang="en-US" dirty="0"/>
              <a:t>和 </a:t>
            </a:r>
            <a:r>
              <a:rPr kumimoji="1" lang="en-US" altLang="zh-CN" dirty="0"/>
              <a:t>3-hop </a:t>
            </a:r>
            <a:r>
              <a:rPr kumimoji="1" lang="zh-CN" altLang="en-US" dirty="0"/>
              <a:t>问题上的表现表明 </a:t>
            </a:r>
            <a:r>
              <a:rPr kumimoji="1" lang="en-US" altLang="zh-CN" dirty="0" err="1"/>
              <a:t>EmbedKGQA</a:t>
            </a:r>
            <a:r>
              <a:rPr kumimoji="1" lang="en-US" altLang="zh-CN" dirty="0"/>
              <a:t> </a:t>
            </a:r>
            <a:r>
              <a:rPr kumimoji="1" lang="zh-CN" altLang="en-US" dirty="0"/>
              <a:t>能够从相邻边推断出正确的关系，因为 </a:t>
            </a:r>
            <a:r>
              <a:rPr kumimoji="1" lang="en-US" altLang="zh-CN" dirty="0"/>
              <a:t>KG </a:t>
            </a:r>
            <a:r>
              <a:rPr kumimoji="1" lang="zh-CN" altLang="en-US" dirty="0"/>
              <a:t>嵌入可以对关系的组合进行建模。</a:t>
            </a:r>
            <a:endParaRPr kumimoji="1" lang="en-US" altLang="zh-CN" dirty="0"/>
          </a:p>
          <a:p>
            <a:r>
              <a:rPr kumimoji="1" lang="en-US" altLang="zh-CN" dirty="0"/>
              <a:t>2)</a:t>
            </a:r>
            <a:r>
              <a:rPr kumimoji="1" lang="zh-CN" altLang="en-US" dirty="0"/>
              <a:t> 去掉百分之五十的三元组之后，图变得非常的稀疏，平均每个结点只有</a:t>
            </a:r>
            <a:r>
              <a:rPr kumimoji="1" lang="en-US" altLang="zh-CN" dirty="0"/>
              <a:t>1.66</a:t>
            </a:r>
            <a:r>
              <a:rPr kumimoji="1" lang="zh-CN" altLang="en-US" dirty="0"/>
              <a:t>个链接。所以基于子图构建方法的模型对答案不一定能有很好的</a:t>
            </a:r>
            <a:r>
              <a:rPr kumimoji="1" lang="en-US" altLang="zh-CN" dirty="0"/>
              <a:t>recall</a:t>
            </a:r>
            <a:r>
              <a:rPr kumimoji="1" lang="zh-CN" altLang="en-US" dirty="0"/>
              <a:t>，因为大多数答案实体到问题头实体之间的距离大于</a:t>
            </a:r>
            <a:r>
              <a:rPr kumimoji="1" lang="en-US" altLang="zh-CN" dirty="0"/>
              <a:t>3-hop</a:t>
            </a:r>
            <a:r>
              <a:rPr kumimoji="1" lang="zh-CN" altLang="en-US" dirty="0"/>
              <a:t>。只有当引入额外的文本信息后才有提升，然而</a:t>
            </a:r>
            <a:r>
              <a:rPr kumimoji="1" lang="en-US" altLang="zh-CN" dirty="0" err="1"/>
              <a:t>EmbedKBQA</a:t>
            </a:r>
            <a:r>
              <a:rPr kumimoji="1" lang="zh-CN" altLang="en-US" dirty="0"/>
              <a:t>没有子图领域的限制。</a:t>
            </a:r>
            <a:endParaRPr kumimoji="1" lang="en-US" altLang="zh-CN" dirty="0"/>
          </a:p>
          <a:p>
            <a:r>
              <a:rPr kumimoji="1" lang="en-US" altLang="zh-CN" dirty="0"/>
              <a:t>3</a:t>
            </a:r>
            <a:r>
              <a:rPr kumimoji="1" lang="zh-CN" altLang="en-US" dirty="0"/>
              <a:t>）在</a:t>
            </a:r>
            <a:r>
              <a:rPr kumimoji="1" lang="en-US" altLang="zh-CN" dirty="0" err="1"/>
              <a:t>WebQsp</a:t>
            </a:r>
            <a:r>
              <a:rPr kumimoji="1" lang="zh-CN" altLang="en-US" dirty="0"/>
              <a:t>上的结果也表明了即使训练样本较少也能学习到好的问题嵌入。</a:t>
            </a:r>
            <a:endParaRPr kumimoji="1" lang="en-US" altLang="zh-CN" dirty="0"/>
          </a:p>
          <a:p>
            <a:endParaRPr kumimoji="1" lang="en-US" altLang="zh-CN" dirty="0"/>
          </a:p>
          <a:p>
            <a:endParaRPr kumimoji="1" lang="en-US" altLang="zh-CN" dirty="0"/>
          </a:p>
          <a:p>
            <a:r>
              <a:rPr kumimoji="1" lang="en-US" altLang="zh-CN" dirty="0" err="1"/>
              <a:t>KVMem</a:t>
            </a:r>
            <a:r>
              <a:rPr kumimoji="1" lang="zh-CN" altLang="en-US" dirty="0"/>
              <a:t>是第一个用不完整</a:t>
            </a:r>
            <a:r>
              <a:rPr kumimoji="1" lang="en-US" altLang="zh-CN" dirty="0"/>
              <a:t>KB</a:t>
            </a:r>
            <a:r>
              <a:rPr kumimoji="1" lang="zh-CN" altLang="en-US" dirty="0"/>
              <a:t>和文本解决</a:t>
            </a:r>
            <a:r>
              <a:rPr kumimoji="1" lang="en-US" altLang="zh-CN" dirty="0"/>
              <a:t>QA</a:t>
            </a:r>
            <a:r>
              <a:rPr kumimoji="1" lang="zh-CN" altLang="en-US"/>
              <a:t>问题的模型。</a:t>
            </a:r>
            <a:endParaRPr kumimoji="1" lang="en-US" altLang="zh-CN"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20</a:t>
            </a:fld>
            <a:endParaRPr kumimoji="1" lang="zh-CN" altLang="en-US"/>
          </a:p>
        </p:txBody>
      </p:sp>
    </p:spTree>
    <p:extLst>
      <p:ext uri="{BB962C8B-B14F-4D97-AF65-F5344CB8AC3E}">
        <p14:creationId xmlns:p14="http://schemas.microsoft.com/office/powerpoint/2010/main" val="246726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我们的模型能够利用</a:t>
            </a:r>
            <a:r>
              <a:rPr kumimoji="1" lang="en-US" altLang="zh-CN" dirty="0" err="1"/>
              <a:t>ComplEx</a:t>
            </a:r>
            <a:r>
              <a:rPr kumimoji="1" lang="zh-CN" altLang="en-US" dirty="0"/>
              <a:t> </a:t>
            </a:r>
            <a:r>
              <a:rPr kumimoji="1" lang="en-US" altLang="zh-CN" dirty="0"/>
              <a:t>embedding</a:t>
            </a:r>
            <a:r>
              <a:rPr kumimoji="1" lang="zh-CN" altLang="en-US" dirty="0"/>
              <a:t>的</a:t>
            </a:r>
            <a:r>
              <a:rPr kumimoji="1" lang="en-US" altLang="zh-CN" dirty="0"/>
              <a:t>KG</a:t>
            </a:r>
            <a:r>
              <a:rPr kumimoji="1" lang="zh-CN" altLang="en-US" dirty="0"/>
              <a:t>补全的性能。通过删除以上三元组进利用</a:t>
            </a:r>
            <a:r>
              <a:rPr kumimoji="1" lang="en-US" altLang="zh-CN" dirty="0"/>
              <a:t>KG</a:t>
            </a:r>
            <a:r>
              <a:rPr kumimoji="1" lang="zh-CN" altLang="en-US" dirty="0"/>
              <a:t> </a:t>
            </a:r>
            <a:r>
              <a:rPr kumimoji="1" lang="en-US" altLang="zh-CN" dirty="0"/>
              <a:t>embedding</a:t>
            </a:r>
            <a:r>
              <a:rPr kumimoji="1" lang="zh-CN" altLang="en-US" dirty="0"/>
              <a:t>来预测尾实体，结果为</a:t>
            </a:r>
            <a:r>
              <a:rPr kumimoji="1" lang="en-US" altLang="zh-CN" dirty="0"/>
              <a:t>20.1</a:t>
            </a:r>
            <a:r>
              <a:rPr kumimoji="1" lang="zh-CN" altLang="en-US" dirty="0"/>
              <a:t>。</a:t>
            </a:r>
            <a:endParaRPr kumimoji="1" lang="en-US" altLang="zh-CN" dirty="0"/>
          </a:p>
          <a:p>
            <a:r>
              <a:rPr kumimoji="1" lang="zh-CN" altLang="en-US" dirty="0"/>
              <a:t>表明我们的模型在训练中也获取到的</a:t>
            </a:r>
            <a:r>
              <a:rPr kumimoji="1" lang="en-US" altLang="zh-CN" dirty="0"/>
              <a:t>QA</a:t>
            </a:r>
            <a:r>
              <a:rPr kumimoji="1" lang="zh-CN" altLang="en-US" dirty="0"/>
              <a:t>训练数据的知识。 </a:t>
            </a:r>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21</a:t>
            </a:fld>
            <a:endParaRPr kumimoji="1" lang="zh-CN" altLang="en-US"/>
          </a:p>
        </p:txBody>
      </p:sp>
    </p:spTree>
    <p:extLst>
      <p:ext uri="{BB962C8B-B14F-4D97-AF65-F5344CB8AC3E}">
        <p14:creationId xmlns:p14="http://schemas.microsoft.com/office/powerpoint/2010/main" val="54074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23</a:t>
            </a:fld>
            <a:endParaRPr kumimoji="1" lang="zh-CN" altLang="en-US"/>
          </a:p>
        </p:txBody>
      </p:sp>
    </p:spTree>
    <p:extLst>
      <p:ext uri="{BB962C8B-B14F-4D97-AF65-F5344CB8AC3E}">
        <p14:creationId xmlns:p14="http://schemas.microsoft.com/office/powerpoint/2010/main" val="258712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4ED3BF-DA85-C043-8682-2AE5DB0B65BB}" type="slidenum">
              <a:rPr kumimoji="1" lang="zh-CN" altLang="en-US" smtClean="0"/>
              <a:t>24</a:t>
            </a:fld>
            <a:endParaRPr kumimoji="1" lang="zh-CN" altLang="en-US"/>
          </a:p>
        </p:txBody>
      </p:sp>
    </p:spTree>
    <p:extLst>
      <p:ext uri="{BB962C8B-B14F-4D97-AF65-F5344CB8AC3E}">
        <p14:creationId xmlns:p14="http://schemas.microsoft.com/office/powerpoint/2010/main" val="2995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8B90C-801E-E845-B371-1DAFAB76D95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F9B1D66-B60C-0542-A2A7-84C08A6A9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46FD821-E35D-3147-90A6-30C2EF535247}"/>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CE8CD22E-11B5-FE42-BA3F-6FA5E834C8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1B26B9-6298-D84C-AB54-58BE9032F8E8}"/>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422562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84BE7-093F-3B43-9B68-4FF8991D2FE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154FC4-F42A-134D-8A54-F0F178DF99C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0B7AE3-F2F0-3C4C-997F-AD826C4BA28D}"/>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93839851-09B8-5840-925F-7B1455896F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78986B-3BA5-7343-B28D-F8908B2A142A}"/>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121370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FAEE8E-DE9A-3145-93D8-8AB33007FAD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70173F5-24C0-5644-BAF4-CDE8A32362D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31B797-60D3-EE4D-9D0C-EC6CA71E8A5E}"/>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B225B8AC-7216-6241-A493-58344C92568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C99CDA-847C-DC45-99DE-017CFA8E8B2A}"/>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73732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3CFD5-B030-E640-BA8F-2EF2066A29D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51B574F-DE22-9041-93DD-987A5CDEBB8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BF6297-B5F6-3A4E-9220-D7035FB5AA7D}"/>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FA42A595-1654-E347-A9CF-7D09712A39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7526C5-E7AF-CD4A-8351-3798F906E39E}"/>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406702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6FAE-60E2-484C-8D2C-2BC03978EB6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AD67D1A-D15C-D94A-A33B-0D65F557A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CE108CA-B180-6447-A2E5-59F308F8F092}"/>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0FEC23B0-D86D-5E48-8E71-20B647509A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954C6CC-3CBC-384B-B2F2-D71662A4B2A0}"/>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17551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FD84B-8E60-054E-9090-2888A257F84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817860B-D3C0-5547-854E-3E9048B9C61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4945BE1-1FB1-014F-82AB-E44227B69DF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4F4D819-6BA1-3442-8713-969A9B029BA9}"/>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6" name="页脚占位符 5">
            <a:extLst>
              <a:ext uri="{FF2B5EF4-FFF2-40B4-BE49-F238E27FC236}">
                <a16:creationId xmlns:a16="http://schemas.microsoft.com/office/drawing/2014/main" id="{A09768D0-13E8-3C48-BE15-F1F84CDC6AE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A86DF7-CB71-4E4C-A3F2-D165E4FA541B}"/>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237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E9A22-4762-D74F-B28F-1AB73E37E3C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CB964DD-6469-0744-AAA9-D6421AA17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2331041-70E5-AD4D-B6C9-AC803E7DE4E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032DBC7-1306-DC42-922D-2EB5B7597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1723F76-3453-F14D-9678-E348AD742EE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72FE44F-A9F7-C546-B0EC-D9D5686D2118}"/>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8" name="页脚占位符 7">
            <a:extLst>
              <a:ext uri="{FF2B5EF4-FFF2-40B4-BE49-F238E27FC236}">
                <a16:creationId xmlns:a16="http://schemas.microsoft.com/office/drawing/2014/main" id="{5CBA9F5A-FF26-2A49-9814-C628D065FAB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D236621-5217-6F4A-A15E-8D5B6771CBCD}"/>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202176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BBBAF-C0AF-1848-B654-8BC2C5F48D0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EA7A552-2337-7042-A76F-4AA4F288E56E}"/>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4" name="页脚占位符 3">
            <a:extLst>
              <a:ext uri="{FF2B5EF4-FFF2-40B4-BE49-F238E27FC236}">
                <a16:creationId xmlns:a16="http://schemas.microsoft.com/office/drawing/2014/main" id="{091549E3-39E8-1E4D-97B5-C9FEA5D6548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5D8DDC5-0D8A-3C41-9382-32DAD5ED7FA8}"/>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396128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608C54-0E0B-3D47-B6DF-8C2D2D3EDDD7}"/>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3" name="页脚占位符 2">
            <a:extLst>
              <a:ext uri="{FF2B5EF4-FFF2-40B4-BE49-F238E27FC236}">
                <a16:creationId xmlns:a16="http://schemas.microsoft.com/office/drawing/2014/main" id="{E6642569-A745-F04F-A699-FF78AF52877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EAB96AE-86B6-4A42-97F2-0394DFD4FB60}"/>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99522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A24D-E013-0343-9CD0-82D68EFA244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2806B3-4FF4-734D-9857-CDA68B257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A44D592-396E-7F43-AC20-4DD82F33B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56C8208-BF21-424D-8B82-B26B9C9397C5}"/>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6" name="页脚占位符 5">
            <a:extLst>
              <a:ext uri="{FF2B5EF4-FFF2-40B4-BE49-F238E27FC236}">
                <a16:creationId xmlns:a16="http://schemas.microsoft.com/office/drawing/2014/main" id="{F371BE7D-09EE-2A46-97E0-F5ADEE4367A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DBD0E3A-BB45-8548-8F51-42397C3BB0BB}"/>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114976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3E260-549D-B848-BC4C-53A630B90C8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4370978-268D-914E-A13B-89C4E6AF0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560DE56-7A46-0040-B994-7293234D7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E8B7D04-5594-424C-91FD-71AF4B31D8B7}"/>
              </a:ext>
            </a:extLst>
          </p:cNvPr>
          <p:cNvSpPr>
            <a:spLocks noGrp="1"/>
          </p:cNvSpPr>
          <p:nvPr>
            <p:ph type="dt" sz="half" idx="10"/>
          </p:nvPr>
        </p:nvSpPr>
        <p:spPr/>
        <p:txBody>
          <a:bodyPr/>
          <a:lstStyle/>
          <a:p>
            <a:fld id="{E87DE6E2-7A09-584B-A53A-7884B512B1A6}" type="datetimeFigureOut">
              <a:rPr kumimoji="1" lang="zh-CN" altLang="en-US" smtClean="0"/>
              <a:t>2021/12/20</a:t>
            </a:fld>
            <a:endParaRPr kumimoji="1" lang="zh-CN" altLang="en-US"/>
          </a:p>
        </p:txBody>
      </p:sp>
      <p:sp>
        <p:nvSpPr>
          <p:cNvPr id="6" name="页脚占位符 5">
            <a:extLst>
              <a:ext uri="{FF2B5EF4-FFF2-40B4-BE49-F238E27FC236}">
                <a16:creationId xmlns:a16="http://schemas.microsoft.com/office/drawing/2014/main" id="{487036F0-DC75-6E4D-A500-B939CC10B94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673800-4C70-4244-A741-5B8B1D0F12B2}"/>
              </a:ext>
            </a:extLst>
          </p:cNvPr>
          <p:cNvSpPr>
            <a:spLocks noGrp="1"/>
          </p:cNvSpPr>
          <p:nvPr>
            <p:ph type="sldNum" sz="quarter" idx="12"/>
          </p:nvPr>
        </p:nvSpPr>
        <p:spPr/>
        <p:txBody>
          <a:body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240935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677FBC-29BA-9E49-9191-C6824DCF0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BBBBB2-0994-134F-9D70-942C9A1DD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3280A6-9FA7-9448-9ABF-21E22C9C5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DE6E2-7A09-584B-A53A-7884B512B1A6}" type="datetimeFigureOut">
              <a:rPr kumimoji="1" lang="zh-CN" altLang="en-US" smtClean="0"/>
              <a:t>2021/12/20</a:t>
            </a:fld>
            <a:endParaRPr kumimoji="1" lang="zh-CN" altLang="en-US"/>
          </a:p>
        </p:txBody>
      </p:sp>
      <p:sp>
        <p:nvSpPr>
          <p:cNvPr id="5" name="页脚占位符 4">
            <a:extLst>
              <a:ext uri="{FF2B5EF4-FFF2-40B4-BE49-F238E27FC236}">
                <a16:creationId xmlns:a16="http://schemas.microsoft.com/office/drawing/2014/main" id="{3ADD5B0C-7169-B84A-9EC8-E05D1B7D6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410ADEE-0808-2744-B3FF-4E7F71EC0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61ACC-9C18-3040-BD3B-C0798B97704E}" type="slidenum">
              <a:rPr kumimoji="1" lang="zh-CN" altLang="en-US" smtClean="0"/>
              <a:t>‹#›</a:t>
            </a:fld>
            <a:endParaRPr kumimoji="1" lang="zh-CN" altLang="en-US"/>
          </a:p>
        </p:txBody>
      </p:sp>
    </p:spTree>
    <p:extLst>
      <p:ext uri="{BB962C8B-B14F-4D97-AF65-F5344CB8AC3E}">
        <p14:creationId xmlns:p14="http://schemas.microsoft.com/office/powerpoint/2010/main" val="115737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25E6A-E484-6B4E-BED9-98FB80A091FA}"/>
              </a:ext>
            </a:extLst>
          </p:cNvPr>
          <p:cNvSpPr>
            <a:spLocks noGrp="1"/>
          </p:cNvSpPr>
          <p:nvPr>
            <p:ph type="ctrTitle"/>
          </p:nvPr>
        </p:nvSpPr>
        <p:spPr>
          <a:xfrm>
            <a:off x="878440" y="2229493"/>
            <a:ext cx="10435119" cy="951304"/>
          </a:xfrm>
        </p:spPr>
        <p:txBody>
          <a:bodyPr>
            <a:normAutofit/>
          </a:bodyPr>
          <a:lstStyle/>
          <a:p>
            <a:r>
              <a:rPr kumimoji="1" lang="en-US" altLang="zh-CN" sz="4800" dirty="0"/>
              <a:t>Knowledge</a:t>
            </a:r>
            <a:r>
              <a:rPr kumimoji="1" lang="zh-CN" altLang="en-US" sz="4800" dirty="0"/>
              <a:t> </a:t>
            </a:r>
            <a:r>
              <a:rPr kumimoji="1" lang="en-US" altLang="zh-CN" sz="4800" dirty="0"/>
              <a:t>Base</a:t>
            </a:r>
            <a:r>
              <a:rPr kumimoji="1" lang="zh-CN" altLang="en-US" sz="4800" dirty="0"/>
              <a:t> </a:t>
            </a:r>
            <a:r>
              <a:rPr kumimoji="1" lang="en-US" altLang="zh-CN" sz="4800" dirty="0"/>
              <a:t>Question</a:t>
            </a:r>
            <a:r>
              <a:rPr kumimoji="1" lang="zh-CN" altLang="en-US" sz="4800" dirty="0"/>
              <a:t> </a:t>
            </a:r>
            <a:r>
              <a:rPr kumimoji="1" lang="en-US" altLang="zh-CN" sz="4800" dirty="0"/>
              <a:t>Answering</a:t>
            </a:r>
            <a:endParaRPr kumimoji="1" lang="zh-CN" altLang="en-US" sz="4800" dirty="0"/>
          </a:p>
        </p:txBody>
      </p:sp>
      <p:sp>
        <p:nvSpPr>
          <p:cNvPr id="3" name="副标题 2">
            <a:extLst>
              <a:ext uri="{FF2B5EF4-FFF2-40B4-BE49-F238E27FC236}">
                <a16:creationId xmlns:a16="http://schemas.microsoft.com/office/drawing/2014/main" id="{727F1146-1CA5-C747-ADB0-D2FD122AB387}"/>
              </a:ext>
            </a:extLst>
          </p:cNvPr>
          <p:cNvSpPr>
            <a:spLocks noGrp="1"/>
          </p:cNvSpPr>
          <p:nvPr>
            <p:ph type="subTitle" idx="1"/>
          </p:nvPr>
        </p:nvSpPr>
        <p:spPr/>
        <p:txBody>
          <a:bodyPr/>
          <a:lstStyle/>
          <a:p>
            <a:pPr algn="r"/>
            <a:r>
              <a:rPr kumimoji="1" lang="en-US" altLang="zh-CN" dirty="0"/>
              <a:t>2021</a:t>
            </a:r>
            <a:r>
              <a:rPr kumimoji="1" lang="zh-CN" altLang="en-US" dirty="0"/>
              <a:t>年</a:t>
            </a:r>
            <a:r>
              <a:rPr kumimoji="1" lang="en-US" altLang="zh-CN" dirty="0"/>
              <a:t>12</a:t>
            </a:r>
            <a:r>
              <a:rPr kumimoji="1" lang="zh-CN" altLang="en-US" dirty="0"/>
              <a:t>月</a:t>
            </a:r>
            <a:r>
              <a:rPr kumimoji="1" lang="en-US" altLang="zh-CN" dirty="0"/>
              <a:t>20</a:t>
            </a:r>
            <a:r>
              <a:rPr kumimoji="1" lang="zh-CN" altLang="en-US" dirty="0"/>
              <a:t>日   程超</a:t>
            </a:r>
          </a:p>
        </p:txBody>
      </p:sp>
    </p:spTree>
    <p:extLst>
      <p:ext uri="{BB962C8B-B14F-4D97-AF65-F5344CB8AC3E}">
        <p14:creationId xmlns:p14="http://schemas.microsoft.com/office/powerpoint/2010/main" val="348210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3" name="标题 1">
            <a:extLst>
              <a:ext uri="{FF2B5EF4-FFF2-40B4-BE49-F238E27FC236}">
                <a16:creationId xmlns:a16="http://schemas.microsoft.com/office/drawing/2014/main" id="{A80CD472-0908-9A4D-A37B-B16B2B5AFE29}"/>
              </a:ext>
            </a:extLst>
          </p:cNvPr>
          <p:cNvSpPr>
            <a:spLocks noGrp="1"/>
          </p:cNvSpPr>
          <p:nvPr>
            <p:ph type="ctrTitle"/>
          </p:nvPr>
        </p:nvSpPr>
        <p:spPr>
          <a:xfrm>
            <a:off x="550522" y="2383605"/>
            <a:ext cx="10591801" cy="1212350"/>
          </a:xfrm>
        </p:spPr>
        <p:txBody>
          <a:bodyPr anchor="t">
            <a:normAutofit fontScale="90000"/>
          </a:bodyPr>
          <a:lstStyle/>
          <a:p>
            <a:r>
              <a:rPr kumimoji="1" lang="en-US" altLang="zh-CN" sz="3600" dirty="0"/>
              <a:t>Large-Scale Relation Learning for Question Answering over Knowledge Bases with Pre-trained Language Models </a:t>
            </a:r>
          </a:p>
        </p:txBody>
      </p:sp>
    </p:spTree>
    <p:extLst>
      <p:ext uri="{BB962C8B-B14F-4D97-AF65-F5344CB8AC3E}">
        <p14:creationId xmlns:p14="http://schemas.microsoft.com/office/powerpoint/2010/main" val="71032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Challenge</a:t>
            </a:r>
            <a:r>
              <a:rPr kumimoji="1" lang="zh-CN" altLang="en-US" sz="2800" b="1" dirty="0"/>
              <a:t> </a:t>
            </a:r>
            <a:r>
              <a:rPr kumimoji="1" lang="en-US" altLang="zh-CN" sz="2800" b="1" dirty="0"/>
              <a:t>:</a:t>
            </a:r>
            <a:endParaRPr kumimoji="1" lang="zh-CN" altLang="en-US" sz="28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574909" y="967474"/>
            <a:ext cx="10432551" cy="1172819"/>
          </a:xfrm>
        </p:spPr>
        <p:txBody>
          <a:bodyPr>
            <a:normAutofit/>
          </a:bodyPr>
          <a:lstStyle/>
          <a:p>
            <a:pPr marL="0" indent="0">
              <a:buNone/>
            </a:pPr>
            <a:r>
              <a:rPr kumimoji="1" lang="en-US" altLang="zh-CN" sz="1800" dirty="0"/>
              <a:t>1</a:t>
            </a:r>
            <a:r>
              <a:rPr kumimoji="1" lang="zh-CN" altLang="en-US" sz="1800" dirty="0"/>
              <a:t>）自然语言问题和知识库推理路径的不一致性；</a:t>
            </a:r>
            <a:endParaRPr kumimoji="1" lang="en-US" altLang="zh-CN" sz="1800" dirty="0"/>
          </a:p>
          <a:p>
            <a:pPr marL="0" indent="0">
              <a:buNone/>
            </a:pPr>
            <a:r>
              <a:rPr kumimoji="1" lang="en-US" altLang="zh-CN" sz="1800" dirty="0"/>
              <a:t>2</a:t>
            </a:r>
            <a:r>
              <a:rPr kumimoji="1" lang="zh-CN" altLang="en-US" sz="1800" dirty="0"/>
              <a:t>）目前的基于图的</a:t>
            </a:r>
            <a:r>
              <a:rPr kumimoji="1" lang="en-US" altLang="zh-CN" sz="1800" dirty="0"/>
              <a:t>KBQA</a:t>
            </a:r>
            <a:r>
              <a:rPr kumimoji="1" lang="zh-CN" altLang="en-US" sz="1800" dirty="0"/>
              <a:t>方法捕捉了图的拓扑结构，但是忽略的结点和边的</a:t>
            </a:r>
            <a:r>
              <a:rPr kumimoji="1" lang="zh-CN" altLang="en-US" sz="1800" dirty="0">
                <a:solidFill>
                  <a:srgbClr val="FF0000"/>
                </a:solidFill>
              </a:rPr>
              <a:t>文本信息</a:t>
            </a:r>
            <a:r>
              <a:rPr kumimoji="1" lang="zh-CN" altLang="en-US" sz="1800" dirty="0"/>
              <a:t>；</a:t>
            </a:r>
            <a:endParaRPr kumimoji="1" lang="en-US" altLang="zh-CN" sz="1800" dirty="0"/>
          </a:p>
          <a:p>
            <a:pPr marL="0" indent="0">
              <a:buNone/>
            </a:pPr>
            <a:r>
              <a:rPr kumimoji="1" lang="en-US" altLang="zh-CN" sz="1800" dirty="0"/>
              <a:t>3</a:t>
            </a:r>
            <a:r>
              <a:rPr kumimoji="1" lang="zh-CN" altLang="en-US" sz="1800" dirty="0"/>
              <a:t>）预训练语言模型学习到的知识是自然语言形式的而不是结构化的。</a:t>
            </a:r>
            <a:endParaRPr kumimoji="1" lang="en-US" altLang="zh-CN" sz="1800" dirty="0"/>
          </a:p>
          <a:p>
            <a:pPr marL="0" indent="0">
              <a:buNone/>
            </a:pPr>
            <a:endParaRPr kumimoji="1" lang="zh-CN" altLang="en-US" sz="1800" dirty="0"/>
          </a:p>
        </p:txBody>
      </p:sp>
      <p:sp>
        <p:nvSpPr>
          <p:cNvPr id="5" name="标题 1">
            <a:extLst>
              <a:ext uri="{FF2B5EF4-FFF2-40B4-BE49-F238E27FC236}">
                <a16:creationId xmlns:a16="http://schemas.microsoft.com/office/drawing/2014/main" id="{D43035BB-0DBE-514B-8822-37B396778FB3}"/>
              </a:ext>
            </a:extLst>
          </p:cNvPr>
          <p:cNvSpPr txBox="1">
            <a:spLocks/>
          </p:cNvSpPr>
          <p:nvPr/>
        </p:nvSpPr>
        <p:spPr>
          <a:xfrm>
            <a:off x="534041" y="2019785"/>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Methods :</a:t>
            </a:r>
            <a:endParaRPr kumimoji="1" lang="zh-CN" altLang="en-US" sz="2800" b="1" dirty="0"/>
          </a:p>
        </p:txBody>
      </p:sp>
      <p:sp>
        <p:nvSpPr>
          <p:cNvPr id="6" name="内容占位符 2">
            <a:extLst>
              <a:ext uri="{FF2B5EF4-FFF2-40B4-BE49-F238E27FC236}">
                <a16:creationId xmlns:a16="http://schemas.microsoft.com/office/drawing/2014/main" id="{6AEEEF47-9863-1046-92E2-4A8C8CE54033}"/>
              </a:ext>
            </a:extLst>
          </p:cNvPr>
          <p:cNvSpPr txBox="1">
            <a:spLocks/>
          </p:cNvSpPr>
          <p:nvPr/>
        </p:nvSpPr>
        <p:spPr>
          <a:xfrm>
            <a:off x="534040" y="2685866"/>
            <a:ext cx="6851498" cy="132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a:t>
            </a:r>
            <a:r>
              <a:rPr kumimoji="1" lang="en-US" altLang="zh-CN" sz="1800" dirty="0"/>
              <a:t>BERT-based</a:t>
            </a:r>
            <a:r>
              <a:rPr kumimoji="1" lang="zh-CN" altLang="en-US" sz="1800" dirty="0"/>
              <a:t> </a:t>
            </a:r>
            <a:r>
              <a:rPr kumimoji="1" lang="en-US" altLang="zh-CN" sz="1800" dirty="0"/>
              <a:t>KBQA</a:t>
            </a:r>
            <a:r>
              <a:rPr kumimoji="1" lang="zh-CN" altLang="en-US" sz="1800" dirty="0"/>
              <a:t>将基于检索的 </a:t>
            </a:r>
            <a:r>
              <a:rPr kumimoji="1" lang="en-US" altLang="zh-CN" sz="1800" dirty="0"/>
              <a:t>KBQA </a:t>
            </a:r>
            <a:r>
              <a:rPr kumimoji="1" lang="zh-CN" altLang="en-US" sz="1800" dirty="0"/>
              <a:t>任务使其成为问题</a:t>
            </a:r>
            <a:r>
              <a:rPr kumimoji="1" lang="en-US" altLang="zh-CN" sz="1800" dirty="0"/>
              <a:t>-</a:t>
            </a:r>
            <a:r>
              <a:rPr kumimoji="1" lang="zh-CN" altLang="en-US" sz="1800" dirty="0"/>
              <a:t>上下文匹配形式；</a:t>
            </a:r>
            <a:endParaRPr kumimoji="1" lang="en-US" altLang="zh-CN" sz="1800" dirty="0"/>
          </a:p>
          <a:p>
            <a:pPr marL="0" indent="0">
              <a:buNone/>
            </a:pPr>
            <a:r>
              <a:rPr kumimoji="1" lang="en-US" altLang="zh-CN" sz="1800" dirty="0"/>
              <a:t>2</a:t>
            </a:r>
            <a:r>
              <a:rPr kumimoji="1" lang="zh-CN" altLang="en-US" sz="1800" dirty="0"/>
              <a:t>）提出对基于</a:t>
            </a:r>
            <a:r>
              <a:rPr kumimoji="1" lang="en-US" altLang="zh-CN" sz="1800" dirty="0"/>
              <a:t>BERT</a:t>
            </a:r>
            <a:r>
              <a:rPr kumimoji="1" lang="zh-CN" altLang="en-US" sz="1800" dirty="0"/>
              <a:t>的</a:t>
            </a:r>
            <a:r>
              <a:rPr kumimoji="1" lang="en-US" altLang="zh-CN" sz="1800" dirty="0"/>
              <a:t>KBQA</a:t>
            </a:r>
            <a:r>
              <a:rPr kumimoji="1" lang="zh-CN" altLang="en-US" sz="1800" dirty="0"/>
              <a:t>的三个关系学习任务用于对齐自然语言表示和</a:t>
            </a:r>
            <a:r>
              <a:rPr kumimoji="1" lang="en-US" altLang="zh-CN" sz="1800" dirty="0"/>
              <a:t>KB</a:t>
            </a:r>
            <a:r>
              <a:rPr kumimoji="1" lang="zh-CN" altLang="en-US" sz="1800" dirty="0"/>
              <a:t>中的关系。</a:t>
            </a:r>
            <a:endParaRPr kumimoji="1" lang="en-US" altLang="zh-CN" sz="1800" dirty="0"/>
          </a:p>
          <a:p>
            <a:pPr marL="0" indent="0">
              <a:buNone/>
            </a:pPr>
            <a:endParaRPr kumimoji="1" lang="zh-CN" altLang="en-US" sz="1800" dirty="0"/>
          </a:p>
        </p:txBody>
      </p:sp>
      <p:sp>
        <p:nvSpPr>
          <p:cNvPr id="8" name="标题 1">
            <a:extLst>
              <a:ext uri="{FF2B5EF4-FFF2-40B4-BE49-F238E27FC236}">
                <a16:creationId xmlns:a16="http://schemas.microsoft.com/office/drawing/2014/main" id="{FB252B94-ECFC-2741-BD0A-307CB2650C21}"/>
              </a:ext>
            </a:extLst>
          </p:cNvPr>
          <p:cNvSpPr txBox="1">
            <a:spLocks/>
          </p:cNvSpPr>
          <p:nvPr/>
        </p:nvSpPr>
        <p:spPr>
          <a:xfrm>
            <a:off x="534041" y="39369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Contributions :</a:t>
            </a:r>
            <a:endParaRPr kumimoji="1" lang="zh-CN" altLang="en-US" sz="2800" b="1" dirty="0"/>
          </a:p>
        </p:txBody>
      </p:sp>
      <p:sp>
        <p:nvSpPr>
          <p:cNvPr id="9" name="内容占位符 2">
            <a:extLst>
              <a:ext uri="{FF2B5EF4-FFF2-40B4-BE49-F238E27FC236}">
                <a16:creationId xmlns:a16="http://schemas.microsoft.com/office/drawing/2014/main" id="{EB787D38-0D66-3641-8E9B-C99EBFDA2A27}"/>
              </a:ext>
            </a:extLst>
          </p:cNvPr>
          <p:cNvSpPr txBox="1">
            <a:spLocks/>
          </p:cNvSpPr>
          <p:nvPr/>
        </p:nvSpPr>
        <p:spPr>
          <a:xfrm>
            <a:off x="534040" y="4675734"/>
            <a:ext cx="6736276" cy="132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）填补了自然语言和结构化</a:t>
            </a:r>
            <a:r>
              <a:rPr kumimoji="1" lang="en-US" altLang="zh-CN" sz="1800" dirty="0"/>
              <a:t>KB</a:t>
            </a:r>
            <a:r>
              <a:rPr kumimoji="1" lang="zh-CN" altLang="en-US" sz="1800" dirty="0"/>
              <a:t>之间的</a:t>
            </a:r>
            <a:r>
              <a:rPr kumimoji="1" lang="en-US" altLang="zh-CN" sz="1800" dirty="0"/>
              <a:t>gap</a:t>
            </a:r>
            <a:r>
              <a:rPr kumimoji="1" lang="zh-CN" altLang="en-US" sz="1800" dirty="0"/>
              <a:t>；</a:t>
            </a:r>
            <a:endParaRPr kumimoji="1" lang="en-US" altLang="zh-CN" sz="1800" dirty="0"/>
          </a:p>
          <a:p>
            <a:pPr marL="0" indent="0">
              <a:buNone/>
            </a:pPr>
            <a:r>
              <a:rPr kumimoji="1" lang="en-US" altLang="zh-CN" sz="1800" dirty="0"/>
              <a:t>2</a:t>
            </a:r>
            <a:r>
              <a:rPr kumimoji="1" lang="zh-CN" altLang="en-US" sz="1800" dirty="0"/>
              <a:t>）为了解决</a:t>
            </a:r>
            <a:r>
              <a:rPr kumimoji="1" lang="en-US" altLang="zh-CN" sz="1800" dirty="0"/>
              <a:t>KB</a:t>
            </a:r>
            <a:r>
              <a:rPr kumimoji="1" lang="zh-CN" altLang="en-US" sz="1800" dirty="0"/>
              <a:t>的不完整性，提出三个关系推理子任务提升</a:t>
            </a:r>
            <a:r>
              <a:rPr kumimoji="1" lang="en-US" altLang="zh-CN" sz="1800" dirty="0"/>
              <a:t>BERT</a:t>
            </a:r>
            <a:r>
              <a:rPr kumimoji="1" lang="zh-CN" altLang="en-US" sz="1800" dirty="0"/>
              <a:t>的关系推理能力。</a:t>
            </a:r>
          </a:p>
        </p:txBody>
      </p:sp>
      <p:pic>
        <p:nvPicPr>
          <p:cNvPr id="10" name="图片 9">
            <a:extLst>
              <a:ext uri="{FF2B5EF4-FFF2-40B4-BE49-F238E27FC236}">
                <a16:creationId xmlns:a16="http://schemas.microsoft.com/office/drawing/2014/main" id="{DCD79E14-6004-0E4A-921B-392EA7F19FBE}"/>
              </a:ext>
            </a:extLst>
          </p:cNvPr>
          <p:cNvPicPr>
            <a:picLocks noChangeAspect="1"/>
          </p:cNvPicPr>
          <p:nvPr/>
        </p:nvPicPr>
        <p:blipFill>
          <a:blip r:embed="rId2"/>
          <a:stretch>
            <a:fillRect/>
          </a:stretch>
        </p:blipFill>
        <p:spPr>
          <a:xfrm>
            <a:off x="7270319" y="2177980"/>
            <a:ext cx="4025900" cy="3517900"/>
          </a:xfrm>
          <a:prstGeom prst="rect">
            <a:avLst/>
          </a:prstGeom>
        </p:spPr>
      </p:pic>
      <p:sp>
        <p:nvSpPr>
          <p:cNvPr id="13" name="文本框 12">
            <a:extLst>
              <a:ext uri="{FF2B5EF4-FFF2-40B4-BE49-F238E27FC236}">
                <a16:creationId xmlns:a16="http://schemas.microsoft.com/office/drawing/2014/main" id="{264C0FFE-6F29-5F46-85E3-224B1C958FFA}"/>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Tree>
    <p:extLst>
      <p:ext uri="{BB962C8B-B14F-4D97-AF65-F5344CB8AC3E}">
        <p14:creationId xmlns:p14="http://schemas.microsoft.com/office/powerpoint/2010/main" val="41579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400" b="1" dirty="0"/>
              <a:t>BERT</a:t>
            </a:r>
            <a:r>
              <a:rPr kumimoji="1" lang="zh-CN" altLang="en-US" sz="2400" b="1" dirty="0"/>
              <a:t> </a:t>
            </a:r>
            <a:r>
              <a:rPr kumimoji="1" lang="en-US" altLang="zh-CN" sz="2400" b="1" dirty="0"/>
              <a:t>for</a:t>
            </a:r>
            <a:r>
              <a:rPr kumimoji="1" lang="zh-CN" altLang="en-US" sz="2400" b="1" dirty="0"/>
              <a:t> </a:t>
            </a:r>
            <a:r>
              <a:rPr kumimoji="1" lang="en-US" altLang="zh-CN" sz="2400" b="1" dirty="0"/>
              <a:t>KBQA</a:t>
            </a:r>
            <a:r>
              <a:rPr kumimoji="1" lang="zh-CN" altLang="en-US" sz="2400" b="1" dirty="0"/>
              <a:t> </a:t>
            </a:r>
            <a:r>
              <a:rPr kumimoji="1" lang="en-US" altLang="zh-CN" sz="2400" b="1" dirty="0"/>
              <a:t>:</a:t>
            </a:r>
            <a:r>
              <a:rPr kumimoji="1" lang="zh-CN" altLang="en-US" sz="2400" dirty="0"/>
              <a:t>将候选实体打分任务转换为问题</a:t>
            </a:r>
            <a:r>
              <a:rPr kumimoji="1" lang="en-US" altLang="zh-CN" sz="2400" dirty="0"/>
              <a:t>-</a:t>
            </a:r>
            <a:r>
              <a:rPr kumimoji="1" lang="zh-CN" altLang="en-US" sz="2400" dirty="0"/>
              <a:t>上下文匹配问题</a:t>
            </a:r>
            <a:endParaRPr kumimoji="1" lang="zh-CN" altLang="en-US" sz="2400" b="1" dirty="0"/>
          </a:p>
        </p:txBody>
      </p:sp>
      <p:pic>
        <p:nvPicPr>
          <p:cNvPr id="20" name="图片 19">
            <a:extLst>
              <a:ext uri="{FF2B5EF4-FFF2-40B4-BE49-F238E27FC236}">
                <a16:creationId xmlns:a16="http://schemas.microsoft.com/office/drawing/2014/main" id="{4A853712-7AB2-E34A-8B60-5EFB56AC150D}"/>
              </a:ext>
            </a:extLst>
          </p:cNvPr>
          <p:cNvPicPr>
            <a:picLocks noChangeAspect="1"/>
          </p:cNvPicPr>
          <p:nvPr/>
        </p:nvPicPr>
        <p:blipFill rotWithShape="1">
          <a:blip r:embed="rId3"/>
          <a:srcRect r="-407" b="10040"/>
          <a:stretch/>
        </p:blipFill>
        <p:spPr>
          <a:xfrm>
            <a:off x="839315" y="1295802"/>
            <a:ext cx="4272512" cy="3838058"/>
          </a:xfrm>
          <a:prstGeom prst="rect">
            <a:avLst/>
          </a:prstGeom>
        </p:spPr>
      </p:pic>
      <p:sp>
        <p:nvSpPr>
          <p:cNvPr id="21" name="文本框 20">
            <a:extLst>
              <a:ext uri="{FF2B5EF4-FFF2-40B4-BE49-F238E27FC236}">
                <a16:creationId xmlns:a16="http://schemas.microsoft.com/office/drawing/2014/main" id="{2A1C25F3-83DC-3E44-98FA-3B73ED3BA160}"/>
              </a:ext>
            </a:extLst>
          </p:cNvPr>
          <p:cNvSpPr txBox="1"/>
          <p:nvPr/>
        </p:nvSpPr>
        <p:spPr>
          <a:xfrm>
            <a:off x="5750316" y="1657978"/>
            <a:ext cx="5474576" cy="2127570"/>
          </a:xfrm>
          <a:prstGeom prst="rect">
            <a:avLst/>
          </a:prstGeom>
          <a:noFill/>
        </p:spPr>
        <p:txBody>
          <a:bodyPr wrap="none" rtlCol="0">
            <a:spAutoFit/>
          </a:bodyPr>
          <a:lstStyle/>
          <a:p>
            <a:pPr>
              <a:lnSpc>
                <a:spcPct val="150000"/>
              </a:lnSpc>
            </a:pPr>
            <a:r>
              <a:rPr kumimoji="1" lang="en-US" altLang="zh-CN" dirty="0"/>
              <a:t>1</a:t>
            </a:r>
            <a:r>
              <a:rPr kumimoji="1" lang="zh-CN" altLang="en-US" dirty="0"/>
              <a:t>）在图中造出候选实体和主体实体之间的所有路径</a:t>
            </a:r>
            <a:endParaRPr kumimoji="1" lang="en-US" altLang="zh-CN" dirty="0"/>
          </a:p>
          <a:p>
            <a:pPr>
              <a:lnSpc>
                <a:spcPct val="150000"/>
              </a:lnSpc>
            </a:pPr>
            <a:r>
              <a:rPr kumimoji="1" lang="en-US" altLang="zh-CN" dirty="0"/>
              <a:t>2</a:t>
            </a:r>
            <a:r>
              <a:rPr kumimoji="1" lang="zh-CN" altLang="en-US" dirty="0"/>
              <a:t>）构造每条路径的文本形式</a:t>
            </a:r>
            <a:endParaRPr kumimoji="1" lang="en-US" altLang="zh-CN" dirty="0"/>
          </a:p>
          <a:p>
            <a:pPr>
              <a:lnSpc>
                <a:spcPct val="150000"/>
              </a:lnSpc>
            </a:pPr>
            <a:r>
              <a:rPr kumimoji="1" lang="en-US" altLang="zh-CN" dirty="0"/>
              <a:t>3</a:t>
            </a:r>
            <a:r>
              <a:rPr kumimoji="1" lang="zh-CN" altLang="en-US" dirty="0"/>
              <a:t>）连接问题</a:t>
            </a:r>
            <a:r>
              <a:rPr kumimoji="1" lang="en-US" altLang="zh-CN" dirty="0"/>
              <a:t>q</a:t>
            </a:r>
            <a:r>
              <a:rPr kumimoji="1" lang="zh-CN" altLang="en-US" dirty="0"/>
              <a:t>和所有路径表示</a:t>
            </a:r>
            <a:r>
              <a:rPr kumimoji="1" lang="en-US" altLang="zh-CN" dirty="0"/>
              <a:t>p1</a:t>
            </a:r>
            <a:r>
              <a:rPr kumimoji="1" lang="zh-CN" altLang="en-US" dirty="0"/>
              <a:t>，</a:t>
            </a:r>
            <a:r>
              <a:rPr kumimoji="1" lang="en-US" altLang="zh-CN" dirty="0"/>
              <a:t>p2</a:t>
            </a:r>
            <a:r>
              <a:rPr kumimoji="1" lang="zh-CN" altLang="en-US" dirty="0"/>
              <a:t>，</a:t>
            </a:r>
            <a:r>
              <a:rPr kumimoji="1" lang="en-US" altLang="zh-CN" dirty="0"/>
              <a:t>. . . </a:t>
            </a:r>
            <a:r>
              <a:rPr kumimoji="1" lang="zh-CN" altLang="en-US" dirty="0"/>
              <a:t>，</a:t>
            </a:r>
            <a:r>
              <a:rPr kumimoji="1" lang="en-US" altLang="zh-CN" dirty="0" err="1"/>
              <a:t>pn</a:t>
            </a:r>
            <a:r>
              <a:rPr kumimoji="1" lang="zh-CN" altLang="en-US" dirty="0"/>
              <a:t>构造</a:t>
            </a:r>
            <a:endParaRPr kumimoji="1" lang="en-US" altLang="zh-CN" dirty="0"/>
          </a:p>
          <a:p>
            <a:pPr>
              <a:lnSpc>
                <a:spcPct val="150000"/>
              </a:lnSpc>
            </a:pPr>
            <a:r>
              <a:rPr kumimoji="1" lang="zh-CN" altLang="en-US" dirty="0"/>
              <a:t>     </a:t>
            </a:r>
            <a:r>
              <a:rPr kumimoji="1" lang="en-US" altLang="zh-CN" dirty="0"/>
              <a:t>[CLS]q[SEP]p1[SEP] . . . </a:t>
            </a:r>
            <a:r>
              <a:rPr kumimoji="1" lang="en-US" altLang="zh-CN" dirty="0" err="1"/>
              <a:t>pn</a:t>
            </a:r>
            <a:r>
              <a:rPr kumimoji="1" lang="en-US" altLang="zh-CN" dirty="0"/>
              <a:t>[SEP].</a:t>
            </a:r>
          </a:p>
          <a:p>
            <a:pPr>
              <a:lnSpc>
                <a:spcPct val="150000"/>
              </a:lnSpc>
            </a:pPr>
            <a:r>
              <a:rPr kumimoji="1" lang="en-US" altLang="zh-CN" dirty="0"/>
              <a:t>4</a:t>
            </a:r>
            <a:r>
              <a:rPr kumimoji="1" lang="zh-CN" altLang="en-US" dirty="0"/>
              <a:t>）利用</a:t>
            </a:r>
            <a:r>
              <a:rPr kumimoji="1" lang="en-US" altLang="zh-CN" dirty="0"/>
              <a:t>CLS</a:t>
            </a:r>
            <a:r>
              <a:rPr kumimoji="1" lang="zh-CN" altLang="en-US" dirty="0"/>
              <a:t>进行二分类：</a:t>
            </a:r>
            <a:endParaRPr kumimoji="1" lang="en-US" altLang="zh-CN" dirty="0"/>
          </a:p>
        </p:txBody>
      </p:sp>
      <p:pic>
        <p:nvPicPr>
          <p:cNvPr id="23" name="图片 22">
            <a:extLst>
              <a:ext uri="{FF2B5EF4-FFF2-40B4-BE49-F238E27FC236}">
                <a16:creationId xmlns:a16="http://schemas.microsoft.com/office/drawing/2014/main" id="{FB79E21C-8146-B744-91C0-106905E2BFFA}"/>
              </a:ext>
            </a:extLst>
          </p:cNvPr>
          <p:cNvPicPr>
            <a:picLocks noChangeAspect="1"/>
          </p:cNvPicPr>
          <p:nvPr/>
        </p:nvPicPr>
        <p:blipFill>
          <a:blip r:embed="rId4"/>
          <a:stretch>
            <a:fillRect/>
          </a:stretch>
        </p:blipFill>
        <p:spPr>
          <a:xfrm>
            <a:off x="6627054" y="3914412"/>
            <a:ext cx="3721100" cy="558800"/>
          </a:xfrm>
          <a:prstGeom prst="rect">
            <a:avLst/>
          </a:prstGeom>
        </p:spPr>
      </p:pic>
      <p:sp>
        <p:nvSpPr>
          <p:cNvPr id="24" name="文本框 23">
            <a:extLst>
              <a:ext uri="{FF2B5EF4-FFF2-40B4-BE49-F238E27FC236}">
                <a16:creationId xmlns:a16="http://schemas.microsoft.com/office/drawing/2014/main" id="{9255597C-164A-FD46-A81E-1C6BC460066F}"/>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Tree>
    <p:extLst>
      <p:ext uri="{BB962C8B-B14F-4D97-AF65-F5344CB8AC3E}">
        <p14:creationId xmlns:p14="http://schemas.microsoft.com/office/powerpoint/2010/main" val="24825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74D528-ABAC-8047-805A-13A2E3BF0C3A}"/>
              </a:ext>
            </a:extLst>
          </p:cNvPr>
          <p:cNvPicPr>
            <a:picLocks noChangeAspect="1"/>
          </p:cNvPicPr>
          <p:nvPr/>
        </p:nvPicPr>
        <p:blipFill>
          <a:blip r:embed="rId2"/>
          <a:stretch>
            <a:fillRect/>
          </a:stretch>
        </p:blipFill>
        <p:spPr>
          <a:xfrm>
            <a:off x="396410" y="1612623"/>
            <a:ext cx="5781152" cy="3271971"/>
          </a:xfrm>
          <a:prstGeom prst="rect">
            <a:avLst/>
          </a:prstGeom>
        </p:spPr>
      </p:pic>
      <p:sp>
        <p:nvSpPr>
          <p:cNvPr id="10" name="文本框 9">
            <a:extLst>
              <a:ext uri="{FF2B5EF4-FFF2-40B4-BE49-F238E27FC236}">
                <a16:creationId xmlns:a16="http://schemas.microsoft.com/office/drawing/2014/main" id="{1A3BD3CF-F929-224C-9225-416129AFCCB7}"/>
              </a:ext>
            </a:extLst>
          </p:cNvPr>
          <p:cNvSpPr txBox="1"/>
          <p:nvPr/>
        </p:nvSpPr>
        <p:spPr>
          <a:xfrm>
            <a:off x="6339547" y="943489"/>
            <a:ext cx="6099348" cy="1523494"/>
          </a:xfrm>
          <a:prstGeom prst="rect">
            <a:avLst/>
          </a:prstGeom>
          <a:noFill/>
        </p:spPr>
        <p:txBody>
          <a:bodyPr wrap="square">
            <a:spAutoFit/>
          </a:bodyPr>
          <a:lstStyle/>
          <a:p>
            <a:pPr>
              <a:lnSpc>
                <a:spcPct val="150000"/>
              </a:lnSpc>
            </a:pPr>
            <a:r>
              <a:rPr lang="en-US" altLang="zh-CN" sz="1800" b="1" dirty="0">
                <a:solidFill>
                  <a:srgbClr val="000000"/>
                </a:solidFill>
                <a:effectLst/>
                <a:latin typeface="NimbusRomNo9L-Medi"/>
              </a:rPr>
              <a:t>Relation Extraction (RE)</a:t>
            </a:r>
          </a:p>
          <a:p>
            <a:pPr>
              <a:lnSpc>
                <a:spcPct val="150000"/>
              </a:lnSpc>
            </a:pPr>
            <a:r>
              <a:rPr lang="zh-CN" altLang="en-US" sz="1600" dirty="0">
                <a:solidFill>
                  <a:srgbClr val="000000"/>
                </a:solidFill>
                <a:latin typeface="NimbusRomNo9L-Medi"/>
              </a:rPr>
              <a:t>使用关系抽取数据集，连接句子和三元组构造一个</a:t>
            </a:r>
            <a:r>
              <a:rPr lang="en-US" altLang="zh-CN" sz="1600" dirty="0">
                <a:solidFill>
                  <a:srgbClr val="000000"/>
                </a:solidFill>
                <a:latin typeface="NimbusRomNo9L-Medi"/>
              </a:rPr>
              <a:t>RE</a:t>
            </a:r>
            <a:r>
              <a:rPr lang="zh-CN" altLang="en-US" sz="1600" dirty="0">
                <a:solidFill>
                  <a:srgbClr val="000000"/>
                </a:solidFill>
                <a:latin typeface="NimbusRomNo9L-Medi"/>
              </a:rPr>
              <a:t>样本</a:t>
            </a:r>
            <a:endParaRPr lang="en-US" altLang="zh-CN" sz="1600" dirty="0">
              <a:solidFill>
                <a:srgbClr val="000000"/>
              </a:solidFill>
              <a:latin typeface="NimbusRomNo9L-Medi"/>
            </a:endParaRPr>
          </a:p>
          <a:p>
            <a:pPr>
              <a:lnSpc>
                <a:spcPct val="150000"/>
              </a:lnSpc>
            </a:pPr>
            <a:r>
              <a:rPr lang="en-US" altLang="zh-CN" sz="1600" dirty="0">
                <a:solidFill>
                  <a:srgbClr val="000000"/>
                </a:solidFill>
                <a:latin typeface="NimbusRomNo9L-Medi"/>
              </a:rPr>
              <a:t>Example</a:t>
            </a:r>
            <a:r>
              <a:rPr lang="zh-CN" altLang="en-US" sz="1600" dirty="0">
                <a:solidFill>
                  <a:srgbClr val="000000"/>
                </a:solidFill>
                <a:latin typeface="NimbusRomNo9L-Medi"/>
              </a:rPr>
              <a:t>：</a:t>
            </a:r>
            <a:endParaRPr lang="en-US" altLang="zh-CN" sz="1600" dirty="0">
              <a:solidFill>
                <a:srgbClr val="000000"/>
              </a:solidFill>
              <a:latin typeface="NimbusRomNo9L-Medi"/>
            </a:endParaRPr>
          </a:p>
          <a:p>
            <a:endParaRPr lang="en-US" altLang="zh-CN" dirty="0"/>
          </a:p>
        </p:txBody>
      </p:sp>
      <p:sp>
        <p:nvSpPr>
          <p:cNvPr id="12" name="文本框 11">
            <a:extLst>
              <a:ext uri="{FF2B5EF4-FFF2-40B4-BE49-F238E27FC236}">
                <a16:creationId xmlns:a16="http://schemas.microsoft.com/office/drawing/2014/main" id="{69A0DBB9-CD93-804A-979F-9D0E3F86CB8B}"/>
              </a:ext>
            </a:extLst>
          </p:cNvPr>
          <p:cNvSpPr txBox="1"/>
          <p:nvPr/>
        </p:nvSpPr>
        <p:spPr>
          <a:xfrm>
            <a:off x="6315193" y="2623406"/>
            <a:ext cx="6209880" cy="1250407"/>
          </a:xfrm>
          <a:prstGeom prst="rect">
            <a:avLst/>
          </a:prstGeom>
          <a:noFill/>
        </p:spPr>
        <p:txBody>
          <a:bodyPr wrap="square">
            <a:spAutoFit/>
          </a:bodyPr>
          <a:lstStyle/>
          <a:p>
            <a:pPr>
              <a:lnSpc>
                <a:spcPct val="150000"/>
              </a:lnSpc>
            </a:pPr>
            <a:r>
              <a:rPr lang="en-US" altLang="zh-CN" sz="1800" b="1" dirty="0">
                <a:solidFill>
                  <a:srgbClr val="000000"/>
                </a:solidFill>
                <a:effectLst/>
                <a:latin typeface="NimbusRomNo9L-Medi"/>
              </a:rPr>
              <a:t>Relation Matching (RM)</a:t>
            </a:r>
          </a:p>
          <a:p>
            <a:pPr>
              <a:lnSpc>
                <a:spcPct val="150000"/>
              </a:lnSpc>
            </a:pPr>
            <a:r>
              <a:rPr lang="zh-CN" altLang="en-US" sz="1600" dirty="0"/>
              <a:t>表示同一个关系的两个句子有相似的表示</a:t>
            </a:r>
            <a:endParaRPr lang="en-US" altLang="zh-CN" sz="1600" dirty="0"/>
          </a:p>
          <a:p>
            <a:pPr>
              <a:lnSpc>
                <a:spcPct val="150000"/>
              </a:lnSpc>
            </a:pPr>
            <a:r>
              <a:rPr lang="en-US" altLang="zh-CN" sz="1600" dirty="0">
                <a:solidFill>
                  <a:srgbClr val="000000"/>
                </a:solidFill>
                <a:latin typeface="NimbusRomNo9L-Medi"/>
              </a:rPr>
              <a:t>Example</a:t>
            </a:r>
            <a:r>
              <a:rPr lang="zh-CN" altLang="en-US" dirty="0"/>
              <a:t>：</a:t>
            </a:r>
            <a:endParaRPr lang="en-US" altLang="zh-CN" dirty="0"/>
          </a:p>
        </p:txBody>
      </p:sp>
      <p:sp>
        <p:nvSpPr>
          <p:cNvPr id="14" name="文本框 13">
            <a:extLst>
              <a:ext uri="{FF2B5EF4-FFF2-40B4-BE49-F238E27FC236}">
                <a16:creationId xmlns:a16="http://schemas.microsoft.com/office/drawing/2014/main" id="{74614CE7-0A7B-5146-BB1D-C7FAF2E88887}"/>
              </a:ext>
            </a:extLst>
          </p:cNvPr>
          <p:cNvSpPr txBox="1"/>
          <p:nvPr/>
        </p:nvSpPr>
        <p:spPr>
          <a:xfrm>
            <a:off x="6315193" y="4095574"/>
            <a:ext cx="5612200" cy="1619739"/>
          </a:xfrm>
          <a:prstGeom prst="rect">
            <a:avLst/>
          </a:prstGeom>
          <a:noFill/>
        </p:spPr>
        <p:txBody>
          <a:bodyPr wrap="square">
            <a:spAutoFit/>
          </a:bodyPr>
          <a:lstStyle/>
          <a:p>
            <a:pPr>
              <a:lnSpc>
                <a:spcPct val="150000"/>
              </a:lnSpc>
            </a:pPr>
            <a:r>
              <a:rPr lang="en-US" altLang="zh-CN" sz="1800" b="1" dirty="0">
                <a:solidFill>
                  <a:srgbClr val="000000"/>
                </a:solidFill>
                <a:effectLst/>
                <a:latin typeface="NimbusRomNo9L-Medi"/>
              </a:rPr>
              <a:t>Relation Reasoning (RR)</a:t>
            </a:r>
          </a:p>
          <a:p>
            <a:pPr>
              <a:lnSpc>
                <a:spcPct val="150000"/>
              </a:lnSpc>
            </a:pPr>
            <a:r>
              <a:rPr lang="zh-CN" altLang="en-US" sz="1600" dirty="0">
                <a:solidFill>
                  <a:srgbClr val="000000"/>
                </a:solidFill>
                <a:latin typeface="NimbusRomNo9L-Medi"/>
              </a:rPr>
              <a:t>采取</a:t>
            </a:r>
            <a:r>
              <a:rPr lang="en-US" altLang="zh-CN" sz="1600" dirty="0">
                <a:solidFill>
                  <a:srgbClr val="000000"/>
                </a:solidFill>
                <a:latin typeface="NimbusRomNo9L-Medi"/>
              </a:rPr>
              <a:t>KB</a:t>
            </a:r>
            <a:r>
              <a:rPr lang="zh-CN" altLang="en-US" sz="1600" dirty="0">
                <a:solidFill>
                  <a:srgbClr val="000000"/>
                </a:solidFill>
                <a:latin typeface="NimbusRomNo9L-Medi"/>
              </a:rPr>
              <a:t>补全的自监督方式，选取一个三元组</a:t>
            </a:r>
            <a:r>
              <a:rPr lang="en-US" altLang="zh-CN" sz="1600" dirty="0">
                <a:solidFill>
                  <a:srgbClr val="000000"/>
                </a:solidFill>
                <a:latin typeface="NimbusRomNo9L-Medi"/>
              </a:rPr>
              <a:t>(</a:t>
            </a:r>
            <a:r>
              <a:rPr lang="en-US" altLang="zh-CN" sz="1600" dirty="0" err="1">
                <a:solidFill>
                  <a:srgbClr val="000000"/>
                </a:solidFill>
                <a:latin typeface="NimbusRomNo9L-Medi"/>
              </a:rPr>
              <a:t>h,r,t</a:t>
            </a:r>
            <a:r>
              <a:rPr lang="en-US" altLang="zh-CN" sz="1600" dirty="0">
                <a:solidFill>
                  <a:srgbClr val="000000"/>
                </a:solidFill>
                <a:latin typeface="NimbusRomNo9L-Medi"/>
              </a:rPr>
              <a:t>)</a:t>
            </a:r>
            <a:r>
              <a:rPr lang="zh-CN" altLang="en-US" sz="1600" dirty="0">
                <a:solidFill>
                  <a:srgbClr val="000000"/>
                </a:solidFill>
                <a:latin typeface="NimbusRomNo9L-Medi"/>
              </a:rPr>
              <a:t>，假设期不存在，找到头尾实体间其他的多条路径预测</a:t>
            </a:r>
            <a:r>
              <a:rPr lang="en-US" altLang="zh-CN" sz="1600" dirty="0">
                <a:solidFill>
                  <a:srgbClr val="000000"/>
                </a:solidFill>
                <a:latin typeface="NimbusRomNo9L-Medi"/>
              </a:rPr>
              <a:t>(</a:t>
            </a:r>
            <a:r>
              <a:rPr lang="en-US" altLang="zh-CN" sz="1600" dirty="0" err="1">
                <a:solidFill>
                  <a:srgbClr val="000000"/>
                </a:solidFill>
                <a:latin typeface="NimbusRomNo9L-Medi"/>
              </a:rPr>
              <a:t>h,r,t</a:t>
            </a:r>
            <a:r>
              <a:rPr lang="en-US" altLang="zh-CN" sz="1600" dirty="0">
                <a:solidFill>
                  <a:srgbClr val="000000"/>
                </a:solidFill>
                <a:latin typeface="NimbusRomNo9L-Medi"/>
              </a:rPr>
              <a:t>)</a:t>
            </a:r>
            <a:r>
              <a:rPr lang="zh-CN" altLang="en-US" sz="1600" dirty="0">
                <a:solidFill>
                  <a:srgbClr val="000000"/>
                </a:solidFill>
                <a:latin typeface="NimbusRomNo9L-Medi"/>
              </a:rPr>
              <a:t>是否存在。</a:t>
            </a:r>
            <a:endParaRPr lang="en-US" altLang="zh-CN" sz="1600" dirty="0">
              <a:solidFill>
                <a:srgbClr val="000000"/>
              </a:solidFill>
              <a:latin typeface="NimbusRomNo9L-Medi"/>
            </a:endParaRPr>
          </a:p>
          <a:p>
            <a:pPr>
              <a:lnSpc>
                <a:spcPct val="150000"/>
              </a:lnSpc>
            </a:pPr>
            <a:r>
              <a:rPr lang="en-US" altLang="zh-CN" sz="1600" dirty="0">
                <a:solidFill>
                  <a:srgbClr val="000000"/>
                </a:solidFill>
                <a:latin typeface="NimbusRomNo9L-Medi"/>
              </a:rPr>
              <a:t>Example</a:t>
            </a:r>
            <a:r>
              <a:rPr lang="zh-CN" altLang="en-US" sz="1600" dirty="0">
                <a:solidFill>
                  <a:srgbClr val="000000"/>
                </a:solidFill>
                <a:latin typeface="NimbusRomNo9L-Medi"/>
              </a:rPr>
              <a:t>：</a:t>
            </a:r>
            <a:r>
              <a:rPr lang="en-US" altLang="zh-CN" sz="1600" dirty="0">
                <a:solidFill>
                  <a:srgbClr val="000000"/>
                </a:solidFill>
                <a:latin typeface="NimbusRomNo9L-Medi"/>
              </a:rPr>
              <a:t> </a:t>
            </a:r>
            <a:endParaRPr lang="en-US" altLang="zh-CN" dirty="0"/>
          </a:p>
        </p:txBody>
      </p:sp>
      <p:pic>
        <p:nvPicPr>
          <p:cNvPr id="17" name="图片 16">
            <a:extLst>
              <a:ext uri="{FF2B5EF4-FFF2-40B4-BE49-F238E27FC236}">
                <a16:creationId xmlns:a16="http://schemas.microsoft.com/office/drawing/2014/main" id="{04AF987E-8968-4647-AE16-5DF6916F5D6C}"/>
              </a:ext>
            </a:extLst>
          </p:cNvPr>
          <p:cNvPicPr>
            <a:picLocks noChangeAspect="1"/>
          </p:cNvPicPr>
          <p:nvPr/>
        </p:nvPicPr>
        <p:blipFill>
          <a:blip r:embed="rId3"/>
          <a:stretch>
            <a:fillRect/>
          </a:stretch>
        </p:blipFill>
        <p:spPr>
          <a:xfrm>
            <a:off x="7330692" y="1907795"/>
            <a:ext cx="2489200" cy="215900"/>
          </a:xfrm>
          <a:prstGeom prst="rect">
            <a:avLst/>
          </a:prstGeom>
        </p:spPr>
      </p:pic>
      <p:pic>
        <p:nvPicPr>
          <p:cNvPr id="19" name="图片 18">
            <a:extLst>
              <a:ext uri="{FF2B5EF4-FFF2-40B4-BE49-F238E27FC236}">
                <a16:creationId xmlns:a16="http://schemas.microsoft.com/office/drawing/2014/main" id="{2F103611-339E-E74B-B72B-D62510ECE25C}"/>
              </a:ext>
            </a:extLst>
          </p:cNvPr>
          <p:cNvPicPr>
            <a:picLocks noChangeAspect="1"/>
          </p:cNvPicPr>
          <p:nvPr/>
        </p:nvPicPr>
        <p:blipFill>
          <a:blip r:embed="rId4"/>
          <a:stretch>
            <a:fillRect/>
          </a:stretch>
        </p:blipFill>
        <p:spPr>
          <a:xfrm>
            <a:off x="7330692" y="2244484"/>
            <a:ext cx="3200400" cy="228600"/>
          </a:xfrm>
          <a:prstGeom prst="rect">
            <a:avLst/>
          </a:prstGeom>
        </p:spPr>
      </p:pic>
      <p:pic>
        <p:nvPicPr>
          <p:cNvPr id="24" name="图片 23">
            <a:extLst>
              <a:ext uri="{FF2B5EF4-FFF2-40B4-BE49-F238E27FC236}">
                <a16:creationId xmlns:a16="http://schemas.microsoft.com/office/drawing/2014/main" id="{16F23754-5D41-6943-9CDD-0D485E6C0472}"/>
              </a:ext>
            </a:extLst>
          </p:cNvPr>
          <p:cNvPicPr>
            <a:picLocks noChangeAspect="1"/>
          </p:cNvPicPr>
          <p:nvPr/>
        </p:nvPicPr>
        <p:blipFill>
          <a:blip r:embed="rId5"/>
          <a:stretch>
            <a:fillRect/>
          </a:stretch>
        </p:blipFill>
        <p:spPr>
          <a:xfrm>
            <a:off x="7330692" y="3577564"/>
            <a:ext cx="2249086" cy="220190"/>
          </a:xfrm>
          <a:prstGeom prst="rect">
            <a:avLst/>
          </a:prstGeom>
        </p:spPr>
      </p:pic>
      <p:pic>
        <p:nvPicPr>
          <p:cNvPr id="26" name="图片 25">
            <a:extLst>
              <a:ext uri="{FF2B5EF4-FFF2-40B4-BE49-F238E27FC236}">
                <a16:creationId xmlns:a16="http://schemas.microsoft.com/office/drawing/2014/main" id="{ABF196A0-89A1-7A40-9D46-AF831B0905C9}"/>
              </a:ext>
            </a:extLst>
          </p:cNvPr>
          <p:cNvPicPr>
            <a:picLocks noChangeAspect="1"/>
          </p:cNvPicPr>
          <p:nvPr/>
        </p:nvPicPr>
        <p:blipFill>
          <a:blip r:embed="rId6"/>
          <a:stretch>
            <a:fillRect/>
          </a:stretch>
        </p:blipFill>
        <p:spPr>
          <a:xfrm>
            <a:off x="7330692" y="5387325"/>
            <a:ext cx="3488476" cy="209608"/>
          </a:xfrm>
          <a:prstGeom prst="rect">
            <a:avLst/>
          </a:prstGeom>
        </p:spPr>
      </p:pic>
      <p:sp>
        <p:nvSpPr>
          <p:cNvPr id="29" name="标题 1">
            <a:extLst>
              <a:ext uri="{FF2B5EF4-FFF2-40B4-BE49-F238E27FC236}">
                <a16:creationId xmlns:a16="http://schemas.microsoft.com/office/drawing/2014/main" id="{07C5D051-6F83-7E4C-94B1-6A4C31FE33F4}"/>
              </a:ext>
            </a:extLst>
          </p:cNvPr>
          <p:cNvSpPr txBox="1">
            <a:spLocks/>
          </p:cNvSpPr>
          <p:nvPr/>
        </p:nvSpPr>
        <p:spPr>
          <a:xfrm>
            <a:off x="537087" y="2258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400" b="1" dirty="0"/>
              <a:t>Auxiliary Tasks for Relation Learning</a:t>
            </a:r>
            <a:r>
              <a:rPr kumimoji="1" lang="zh-CN" altLang="en-US" sz="2400" b="1" dirty="0"/>
              <a:t>：</a:t>
            </a:r>
            <a:r>
              <a:rPr kumimoji="1" lang="en-US" altLang="zh-CN" sz="2400" b="1" dirty="0"/>
              <a:t>enhance the relation learning of BERT</a:t>
            </a:r>
          </a:p>
        </p:txBody>
      </p:sp>
      <p:sp>
        <p:nvSpPr>
          <p:cNvPr id="30" name="文本框 29">
            <a:extLst>
              <a:ext uri="{FF2B5EF4-FFF2-40B4-BE49-F238E27FC236}">
                <a16:creationId xmlns:a16="http://schemas.microsoft.com/office/drawing/2014/main" id="{3B8577D8-BDAC-8447-92A0-68BA3E88B631}"/>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Tree>
    <p:extLst>
      <p:ext uri="{BB962C8B-B14F-4D97-AF65-F5344CB8AC3E}">
        <p14:creationId xmlns:p14="http://schemas.microsoft.com/office/powerpoint/2010/main" val="350344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FEC05F84-D3F7-EE45-AF8D-EFDC160ADCE4}"/>
              </a:ext>
            </a:extLst>
          </p:cNvPr>
          <p:cNvSpPr txBox="1">
            <a:spLocks/>
          </p:cNvSpPr>
          <p:nvPr/>
        </p:nvSpPr>
        <p:spPr>
          <a:xfrm>
            <a:off x="537087" y="2258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400" b="1" dirty="0"/>
              <a:t>Experiment</a:t>
            </a:r>
          </a:p>
        </p:txBody>
      </p:sp>
      <p:sp>
        <p:nvSpPr>
          <p:cNvPr id="6" name="文本框 5">
            <a:extLst>
              <a:ext uri="{FF2B5EF4-FFF2-40B4-BE49-F238E27FC236}">
                <a16:creationId xmlns:a16="http://schemas.microsoft.com/office/drawing/2014/main" id="{A8D6FB69-6FD2-DB48-B31B-51FF17B65B85}"/>
              </a:ext>
            </a:extLst>
          </p:cNvPr>
          <p:cNvSpPr txBox="1"/>
          <p:nvPr/>
        </p:nvSpPr>
        <p:spPr>
          <a:xfrm>
            <a:off x="537087" y="1145512"/>
            <a:ext cx="6971780" cy="881075"/>
          </a:xfrm>
          <a:prstGeom prst="rect">
            <a:avLst/>
          </a:prstGeom>
          <a:noFill/>
        </p:spPr>
        <p:txBody>
          <a:bodyPr wrap="none" rtlCol="0">
            <a:spAutoFit/>
          </a:bodyPr>
          <a:lstStyle/>
          <a:p>
            <a:pPr>
              <a:lnSpc>
                <a:spcPct val="150000"/>
              </a:lnSpc>
            </a:pPr>
            <a:r>
              <a:rPr kumimoji="1" lang="en-US" altLang="zh-CN" b="1" dirty="0"/>
              <a:t>KBQA Datasets </a:t>
            </a:r>
            <a:r>
              <a:rPr kumimoji="1" lang="en-US" altLang="zh-CN" dirty="0"/>
              <a:t>: </a:t>
            </a:r>
            <a:r>
              <a:rPr kumimoji="1" lang="en-US" altLang="zh-CN" dirty="0" err="1"/>
              <a:t>WebQsp</a:t>
            </a:r>
            <a:endParaRPr kumimoji="1" lang="en-US" altLang="zh-CN" dirty="0"/>
          </a:p>
          <a:p>
            <a:pPr>
              <a:lnSpc>
                <a:spcPct val="150000"/>
              </a:lnSpc>
            </a:pPr>
            <a:r>
              <a:rPr kumimoji="1" lang="zh-CN" altLang="en-US" dirty="0"/>
              <a:t>对于每个问题通过实体链接和子图检索构建不超过</a:t>
            </a:r>
            <a:r>
              <a:rPr kumimoji="1" lang="en-US" altLang="zh-CN" dirty="0"/>
              <a:t>500</a:t>
            </a:r>
            <a:r>
              <a:rPr kumimoji="1" lang="zh-CN" altLang="en-US" dirty="0"/>
              <a:t>个实体的子图</a:t>
            </a:r>
          </a:p>
        </p:txBody>
      </p:sp>
      <p:sp>
        <p:nvSpPr>
          <p:cNvPr id="16" name="文本框 15">
            <a:extLst>
              <a:ext uri="{FF2B5EF4-FFF2-40B4-BE49-F238E27FC236}">
                <a16:creationId xmlns:a16="http://schemas.microsoft.com/office/drawing/2014/main" id="{51A3DA58-85E7-4048-A4C7-6B6D015AD7C1}"/>
              </a:ext>
            </a:extLst>
          </p:cNvPr>
          <p:cNvSpPr txBox="1"/>
          <p:nvPr/>
        </p:nvSpPr>
        <p:spPr>
          <a:xfrm>
            <a:off x="537087" y="2248797"/>
            <a:ext cx="5365571" cy="465577"/>
          </a:xfrm>
          <a:prstGeom prst="rect">
            <a:avLst/>
          </a:prstGeom>
          <a:noFill/>
        </p:spPr>
        <p:txBody>
          <a:bodyPr wrap="none" rtlCol="0">
            <a:spAutoFit/>
          </a:bodyPr>
          <a:lstStyle/>
          <a:p>
            <a:pPr>
              <a:lnSpc>
                <a:spcPct val="150000"/>
              </a:lnSpc>
            </a:pPr>
            <a:r>
              <a:rPr kumimoji="1" lang="en-US" altLang="zh-CN" b="1" dirty="0"/>
              <a:t>Relation Extraction Datasets </a:t>
            </a:r>
            <a:r>
              <a:rPr kumimoji="1" lang="en-US" altLang="zh-CN" dirty="0"/>
              <a:t>: </a:t>
            </a:r>
            <a:r>
              <a:rPr kumimoji="1" lang="en-US" altLang="zh-CN" dirty="0" err="1"/>
              <a:t>WebRED</a:t>
            </a:r>
            <a:r>
              <a:rPr kumimoji="1" lang="en-US" altLang="zh-CN" dirty="0"/>
              <a:t> and </a:t>
            </a:r>
            <a:r>
              <a:rPr kumimoji="1" lang="en-US" altLang="zh-CN" dirty="0" err="1"/>
              <a:t>FewRel</a:t>
            </a:r>
            <a:endParaRPr kumimoji="1" lang="zh-CN" altLang="en-US" dirty="0"/>
          </a:p>
        </p:txBody>
      </p:sp>
      <p:sp>
        <p:nvSpPr>
          <p:cNvPr id="18" name="文本框 17">
            <a:extLst>
              <a:ext uri="{FF2B5EF4-FFF2-40B4-BE49-F238E27FC236}">
                <a16:creationId xmlns:a16="http://schemas.microsoft.com/office/drawing/2014/main" id="{F3F1AEA8-D261-E949-BF5C-95C52557C8F3}"/>
              </a:ext>
            </a:extLst>
          </p:cNvPr>
          <p:cNvSpPr txBox="1"/>
          <p:nvPr/>
        </p:nvSpPr>
        <p:spPr>
          <a:xfrm>
            <a:off x="537087" y="2931295"/>
            <a:ext cx="5941050" cy="465577"/>
          </a:xfrm>
          <a:prstGeom prst="rect">
            <a:avLst/>
          </a:prstGeom>
          <a:noFill/>
        </p:spPr>
        <p:txBody>
          <a:bodyPr wrap="none" rtlCol="0">
            <a:spAutoFit/>
          </a:bodyPr>
          <a:lstStyle/>
          <a:p>
            <a:pPr>
              <a:lnSpc>
                <a:spcPct val="150000"/>
              </a:lnSpc>
            </a:pPr>
            <a:r>
              <a:rPr kumimoji="1" lang="en-US" altLang="zh-CN" b="1" dirty="0"/>
              <a:t>Baselines</a:t>
            </a:r>
            <a:r>
              <a:rPr kumimoji="1" lang="en-US" altLang="zh-CN" dirty="0"/>
              <a:t>: KV-Mem, </a:t>
            </a:r>
            <a:r>
              <a:rPr kumimoji="1" lang="en-US" altLang="zh-CN" dirty="0" err="1"/>
              <a:t>GraftNet</a:t>
            </a:r>
            <a:r>
              <a:rPr kumimoji="1" lang="en-US" altLang="zh-CN" dirty="0"/>
              <a:t>, </a:t>
            </a:r>
            <a:r>
              <a:rPr kumimoji="1" lang="en-US" altLang="zh-CN" dirty="0" err="1"/>
              <a:t>PullNet</a:t>
            </a:r>
            <a:r>
              <a:rPr kumimoji="1" lang="en-US" altLang="zh-CN" dirty="0"/>
              <a:t>, </a:t>
            </a:r>
            <a:r>
              <a:rPr kumimoji="1" lang="en-US" altLang="zh-CN" dirty="0" err="1"/>
              <a:t>EmbedKBQA</a:t>
            </a:r>
            <a:r>
              <a:rPr kumimoji="1" lang="en-US" altLang="zh-CN" dirty="0"/>
              <a:t>, NSM</a:t>
            </a:r>
            <a:endParaRPr kumimoji="1" lang="zh-CN" altLang="en-US" dirty="0"/>
          </a:p>
        </p:txBody>
      </p:sp>
      <p:sp>
        <p:nvSpPr>
          <p:cNvPr id="20" name="文本框 19">
            <a:extLst>
              <a:ext uri="{FF2B5EF4-FFF2-40B4-BE49-F238E27FC236}">
                <a16:creationId xmlns:a16="http://schemas.microsoft.com/office/drawing/2014/main" id="{D152C708-1A21-B341-B49B-BFEF0FA27689}"/>
              </a:ext>
            </a:extLst>
          </p:cNvPr>
          <p:cNvSpPr txBox="1"/>
          <p:nvPr/>
        </p:nvSpPr>
        <p:spPr>
          <a:xfrm>
            <a:off x="537087" y="3725857"/>
            <a:ext cx="9964587" cy="1296573"/>
          </a:xfrm>
          <a:prstGeom prst="rect">
            <a:avLst/>
          </a:prstGeom>
          <a:noFill/>
        </p:spPr>
        <p:txBody>
          <a:bodyPr wrap="none" rtlCol="0">
            <a:spAutoFit/>
          </a:bodyPr>
          <a:lstStyle/>
          <a:p>
            <a:pPr>
              <a:lnSpc>
                <a:spcPct val="150000"/>
              </a:lnSpc>
            </a:pPr>
            <a:r>
              <a:rPr kumimoji="1" lang="en-US" altLang="zh-CN" b="1" dirty="0"/>
              <a:t>Metric </a:t>
            </a:r>
            <a:r>
              <a:rPr kumimoji="1" lang="en-US" altLang="zh-CN" dirty="0"/>
              <a:t>: </a:t>
            </a:r>
          </a:p>
          <a:p>
            <a:pPr>
              <a:lnSpc>
                <a:spcPct val="150000"/>
              </a:lnSpc>
            </a:pPr>
            <a:r>
              <a:rPr kumimoji="1" lang="en-US" altLang="zh-CN" dirty="0"/>
              <a:t>Hits@1 – </a:t>
            </a:r>
            <a:r>
              <a:rPr kumimoji="1" lang="zh-CN" altLang="en-US" dirty="0"/>
              <a:t>如果排名最高的实体是答案实体值为</a:t>
            </a:r>
            <a:r>
              <a:rPr kumimoji="1" lang="en-US" altLang="zh-CN" dirty="0"/>
              <a:t>0</a:t>
            </a:r>
            <a:r>
              <a:rPr kumimoji="1" lang="zh-CN" altLang="en-US" dirty="0"/>
              <a:t>，否则为</a:t>
            </a:r>
            <a:r>
              <a:rPr kumimoji="1" lang="en-US" altLang="zh-CN" dirty="0"/>
              <a:t>1</a:t>
            </a:r>
          </a:p>
          <a:p>
            <a:pPr>
              <a:lnSpc>
                <a:spcPct val="150000"/>
              </a:lnSpc>
            </a:pPr>
            <a:r>
              <a:rPr kumimoji="1" lang="en-US" altLang="zh-CN" dirty="0"/>
              <a:t>F1</a:t>
            </a:r>
            <a:r>
              <a:rPr kumimoji="1" lang="zh-CN" altLang="en-US" dirty="0"/>
              <a:t> </a:t>
            </a:r>
            <a:r>
              <a:rPr kumimoji="1" lang="en-US" altLang="zh-CN" dirty="0"/>
              <a:t>score</a:t>
            </a:r>
            <a:r>
              <a:rPr kumimoji="1" lang="zh-CN" altLang="en-US" dirty="0"/>
              <a:t>： 设定阈值，使候选实体得分超过阈值的实体作为答案，计算和</a:t>
            </a:r>
            <a:r>
              <a:rPr kumimoji="1" lang="en-US" altLang="zh-CN" dirty="0"/>
              <a:t>ground</a:t>
            </a:r>
            <a:r>
              <a:rPr kumimoji="1" lang="zh-CN" altLang="en-US" dirty="0"/>
              <a:t> </a:t>
            </a:r>
            <a:r>
              <a:rPr kumimoji="1" lang="en-US" altLang="zh-CN" dirty="0"/>
              <a:t>truth</a:t>
            </a:r>
            <a:r>
              <a:rPr kumimoji="1" lang="zh-CN" altLang="en-US" dirty="0"/>
              <a:t>之间的</a:t>
            </a:r>
            <a:r>
              <a:rPr kumimoji="1" lang="en-US" altLang="zh-CN" dirty="0"/>
              <a:t>F1</a:t>
            </a:r>
            <a:r>
              <a:rPr kumimoji="1" lang="zh-CN" altLang="en-US" dirty="0"/>
              <a:t>值</a:t>
            </a:r>
            <a:endParaRPr kumimoji="1" lang="en-US" altLang="zh-CN" dirty="0"/>
          </a:p>
        </p:txBody>
      </p:sp>
      <p:sp>
        <p:nvSpPr>
          <p:cNvPr id="21" name="文本框 20">
            <a:extLst>
              <a:ext uri="{FF2B5EF4-FFF2-40B4-BE49-F238E27FC236}">
                <a16:creationId xmlns:a16="http://schemas.microsoft.com/office/drawing/2014/main" id="{20BBAD89-2460-2F4B-A670-632BA11C7AAC}"/>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Tree>
    <p:extLst>
      <p:ext uri="{BB962C8B-B14F-4D97-AF65-F5344CB8AC3E}">
        <p14:creationId xmlns:p14="http://schemas.microsoft.com/office/powerpoint/2010/main" val="421987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FEC05F84-D3F7-EE45-AF8D-EFDC160ADCE4}"/>
              </a:ext>
            </a:extLst>
          </p:cNvPr>
          <p:cNvSpPr txBox="1">
            <a:spLocks/>
          </p:cNvSpPr>
          <p:nvPr/>
        </p:nvSpPr>
        <p:spPr>
          <a:xfrm>
            <a:off x="537087" y="2258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400" b="1" dirty="0"/>
              <a:t>Results</a:t>
            </a:r>
            <a:r>
              <a:rPr kumimoji="1" lang="zh-CN" altLang="en-US" sz="2400" b="1" dirty="0"/>
              <a:t>：</a:t>
            </a:r>
            <a:endParaRPr kumimoji="1" lang="en-US" altLang="zh-CN" sz="2400" b="1" dirty="0"/>
          </a:p>
        </p:txBody>
      </p:sp>
      <p:pic>
        <p:nvPicPr>
          <p:cNvPr id="3" name="图片 2">
            <a:extLst>
              <a:ext uri="{FF2B5EF4-FFF2-40B4-BE49-F238E27FC236}">
                <a16:creationId xmlns:a16="http://schemas.microsoft.com/office/drawing/2014/main" id="{C8B49986-DDCB-AF4C-8C10-08317D838109}"/>
              </a:ext>
            </a:extLst>
          </p:cNvPr>
          <p:cNvPicPr>
            <a:picLocks noChangeAspect="1"/>
          </p:cNvPicPr>
          <p:nvPr/>
        </p:nvPicPr>
        <p:blipFill>
          <a:blip r:embed="rId2"/>
          <a:stretch>
            <a:fillRect/>
          </a:stretch>
        </p:blipFill>
        <p:spPr>
          <a:xfrm>
            <a:off x="1642405" y="970314"/>
            <a:ext cx="3831805" cy="4907972"/>
          </a:xfrm>
          <a:prstGeom prst="rect">
            <a:avLst/>
          </a:prstGeom>
        </p:spPr>
      </p:pic>
      <p:pic>
        <p:nvPicPr>
          <p:cNvPr id="5" name="图片 4">
            <a:extLst>
              <a:ext uri="{FF2B5EF4-FFF2-40B4-BE49-F238E27FC236}">
                <a16:creationId xmlns:a16="http://schemas.microsoft.com/office/drawing/2014/main" id="{C2B99E25-C8ED-644D-B314-F92CAF9FE511}"/>
              </a:ext>
            </a:extLst>
          </p:cNvPr>
          <p:cNvPicPr>
            <a:picLocks noChangeAspect="1"/>
          </p:cNvPicPr>
          <p:nvPr/>
        </p:nvPicPr>
        <p:blipFill>
          <a:blip r:embed="rId3"/>
          <a:stretch>
            <a:fillRect/>
          </a:stretch>
        </p:blipFill>
        <p:spPr>
          <a:xfrm>
            <a:off x="6320830" y="1499427"/>
            <a:ext cx="4508131" cy="3273539"/>
          </a:xfrm>
          <a:prstGeom prst="rect">
            <a:avLst/>
          </a:prstGeom>
        </p:spPr>
      </p:pic>
      <p:sp>
        <p:nvSpPr>
          <p:cNvPr id="13" name="文本框 12">
            <a:extLst>
              <a:ext uri="{FF2B5EF4-FFF2-40B4-BE49-F238E27FC236}">
                <a16:creationId xmlns:a16="http://schemas.microsoft.com/office/drawing/2014/main" id="{C5380155-F334-1D46-8C85-0AD4D56344B6}"/>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Yan Y, Li R, Wang S, et al. Large-Scale Relation Learning for Question Answering over Knowledge Bases with Pre-trained Language Models[C]//Proceedings of the 2021 Conference on Empirical Methods in Natural Language Processing. 2021: 3653-3660.</a:t>
            </a:r>
            <a:endParaRPr lang="zh-CN" altLang="en-US" sz="1200" i="1" dirty="0">
              <a:solidFill>
                <a:schemeClr val="bg1">
                  <a:lumMod val="65000"/>
                </a:schemeClr>
              </a:solidFill>
            </a:endParaRPr>
          </a:p>
        </p:txBody>
      </p:sp>
    </p:spTree>
    <p:extLst>
      <p:ext uri="{BB962C8B-B14F-4D97-AF65-F5344CB8AC3E}">
        <p14:creationId xmlns:p14="http://schemas.microsoft.com/office/powerpoint/2010/main" val="2984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3" name="标题 1">
            <a:extLst>
              <a:ext uri="{FF2B5EF4-FFF2-40B4-BE49-F238E27FC236}">
                <a16:creationId xmlns:a16="http://schemas.microsoft.com/office/drawing/2014/main" id="{A80CD472-0908-9A4D-A37B-B16B2B5AFE29}"/>
              </a:ext>
            </a:extLst>
          </p:cNvPr>
          <p:cNvSpPr>
            <a:spLocks noGrp="1"/>
          </p:cNvSpPr>
          <p:nvPr>
            <p:ph type="ctrTitle"/>
          </p:nvPr>
        </p:nvSpPr>
        <p:spPr>
          <a:xfrm>
            <a:off x="550522" y="2383605"/>
            <a:ext cx="10591801" cy="1212350"/>
          </a:xfrm>
        </p:spPr>
        <p:txBody>
          <a:bodyPr anchor="t">
            <a:normAutofit fontScale="90000"/>
          </a:bodyPr>
          <a:lstStyle/>
          <a:p>
            <a:r>
              <a:rPr kumimoji="1" lang="en-US" altLang="zh-CN" sz="3600" dirty="0"/>
              <a:t>Improving Multi-hop Question Answering over Knowledge Graphs using Knowledge Base Embeddings </a:t>
            </a:r>
          </a:p>
        </p:txBody>
      </p:sp>
    </p:spTree>
    <p:extLst>
      <p:ext uri="{BB962C8B-B14F-4D97-AF65-F5344CB8AC3E}">
        <p14:creationId xmlns:p14="http://schemas.microsoft.com/office/powerpoint/2010/main" val="394810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Challenge</a:t>
            </a:r>
            <a:r>
              <a:rPr kumimoji="1" lang="zh-CN" altLang="en-US" sz="2800" b="1" dirty="0"/>
              <a:t> </a:t>
            </a:r>
            <a:r>
              <a:rPr kumimoji="1" lang="en-US" altLang="zh-CN" sz="2800" b="1" dirty="0"/>
              <a:t>:</a:t>
            </a:r>
            <a:endParaRPr kumimoji="1" lang="zh-CN" altLang="en-US" sz="28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574909" y="967475"/>
            <a:ext cx="10432551" cy="883932"/>
          </a:xfrm>
        </p:spPr>
        <p:txBody>
          <a:bodyPr>
            <a:normAutofit/>
          </a:bodyPr>
          <a:lstStyle/>
          <a:p>
            <a:pPr marL="0" indent="0">
              <a:buNone/>
            </a:pPr>
            <a:r>
              <a:rPr kumimoji="1" lang="en-US" altLang="zh-CN" sz="1800" dirty="0"/>
              <a:t>1</a:t>
            </a:r>
            <a:r>
              <a:rPr kumimoji="1" lang="zh-CN" altLang="en-US" sz="1800" dirty="0"/>
              <a:t>）由于</a:t>
            </a:r>
            <a:r>
              <a:rPr kumimoji="1" lang="en-US" altLang="zh-CN" sz="1800" dirty="0"/>
              <a:t>KB</a:t>
            </a:r>
            <a:r>
              <a:rPr kumimoji="1" lang="zh-CN" altLang="en-US" sz="1800" dirty="0"/>
              <a:t>存在不完整性，目前使用额外相关文本解决</a:t>
            </a:r>
            <a:r>
              <a:rPr kumimoji="1" lang="en-US" altLang="zh-CN" sz="1800" dirty="0"/>
              <a:t>KB</a:t>
            </a:r>
            <a:r>
              <a:rPr kumimoji="1" lang="zh-CN" altLang="en-US" sz="1800" dirty="0"/>
              <a:t>不完整性的方法，文本不一定总是可用；</a:t>
            </a:r>
            <a:endParaRPr kumimoji="1" lang="en-US" altLang="zh-CN" sz="1800" dirty="0"/>
          </a:p>
          <a:p>
            <a:pPr marL="0" indent="0">
              <a:buNone/>
            </a:pPr>
            <a:r>
              <a:rPr kumimoji="1" lang="en-US" altLang="zh-CN" sz="1800" dirty="0"/>
              <a:t>2</a:t>
            </a:r>
            <a:r>
              <a:rPr kumimoji="1" lang="zh-CN" altLang="en-US" sz="1800" dirty="0"/>
              <a:t>）基于启发式检索的方法可能会由于领域限制，正确答案可能会在模型选择范围之外。</a:t>
            </a:r>
            <a:endParaRPr kumimoji="1" lang="en-US" altLang="zh-CN" sz="1800" dirty="0"/>
          </a:p>
          <a:p>
            <a:pPr marL="0" indent="0">
              <a:buNone/>
            </a:pPr>
            <a:endParaRPr kumimoji="1" lang="zh-CN" altLang="en-US" sz="1800"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5" name="标题 1">
            <a:extLst>
              <a:ext uri="{FF2B5EF4-FFF2-40B4-BE49-F238E27FC236}">
                <a16:creationId xmlns:a16="http://schemas.microsoft.com/office/drawing/2014/main" id="{D43035BB-0DBE-514B-8822-37B396778FB3}"/>
              </a:ext>
            </a:extLst>
          </p:cNvPr>
          <p:cNvSpPr txBox="1">
            <a:spLocks/>
          </p:cNvSpPr>
          <p:nvPr/>
        </p:nvSpPr>
        <p:spPr>
          <a:xfrm>
            <a:off x="534041" y="2019785"/>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Methods :</a:t>
            </a:r>
            <a:endParaRPr kumimoji="1" lang="zh-CN" altLang="en-US" sz="2800" b="1" dirty="0"/>
          </a:p>
        </p:txBody>
      </p:sp>
      <p:sp>
        <p:nvSpPr>
          <p:cNvPr id="6" name="内容占位符 2">
            <a:extLst>
              <a:ext uri="{FF2B5EF4-FFF2-40B4-BE49-F238E27FC236}">
                <a16:creationId xmlns:a16="http://schemas.microsoft.com/office/drawing/2014/main" id="{6AEEEF47-9863-1046-92E2-4A8C8CE54033}"/>
              </a:ext>
            </a:extLst>
          </p:cNvPr>
          <p:cNvSpPr txBox="1">
            <a:spLocks/>
          </p:cNvSpPr>
          <p:nvPr/>
        </p:nvSpPr>
        <p:spPr>
          <a:xfrm>
            <a:off x="534040" y="2685866"/>
            <a:ext cx="6851498" cy="132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）使用</a:t>
            </a:r>
            <a:r>
              <a:rPr kumimoji="1" lang="en-US" altLang="zh-CN" sz="1800" dirty="0"/>
              <a:t>KG</a:t>
            </a:r>
            <a:r>
              <a:rPr kumimoji="1" lang="zh-CN" altLang="en-US" sz="1800" dirty="0"/>
              <a:t>嵌入方式预测</a:t>
            </a:r>
            <a:r>
              <a:rPr kumimoji="1" lang="en-US" altLang="zh-CN" sz="1800" dirty="0"/>
              <a:t>KG</a:t>
            </a:r>
            <a:r>
              <a:rPr kumimoji="1" lang="zh-CN" altLang="en-US" sz="1800" dirty="0"/>
              <a:t>中缺失的链接；</a:t>
            </a:r>
            <a:endParaRPr kumimoji="1" lang="en-US" altLang="zh-CN" sz="1800" dirty="0"/>
          </a:p>
          <a:p>
            <a:pPr marL="0" indent="0">
              <a:buNone/>
            </a:pPr>
            <a:r>
              <a:rPr kumimoji="1" lang="en-US" altLang="zh-CN" sz="1800" dirty="0"/>
              <a:t>2</a:t>
            </a:r>
            <a:r>
              <a:rPr kumimoji="1" lang="zh-CN" altLang="en-US" sz="1800" dirty="0"/>
              <a:t>）通过</a:t>
            </a:r>
            <a:r>
              <a:rPr kumimoji="1" lang="en-US" altLang="zh-CN" sz="1800" dirty="0"/>
              <a:t>KG</a:t>
            </a:r>
            <a:r>
              <a:rPr kumimoji="1" lang="zh-CN" altLang="en-US" sz="1800" dirty="0"/>
              <a:t>嵌入、问题嵌入、答案选择三个模型对所有的实体进行答案预测。</a:t>
            </a:r>
            <a:endParaRPr kumimoji="1" lang="en-US" altLang="zh-CN" sz="1800" dirty="0"/>
          </a:p>
          <a:p>
            <a:pPr marL="0" indent="0">
              <a:buNone/>
            </a:pPr>
            <a:endParaRPr kumimoji="1" lang="zh-CN" altLang="en-US" sz="1800" dirty="0"/>
          </a:p>
        </p:txBody>
      </p:sp>
      <p:sp>
        <p:nvSpPr>
          <p:cNvPr id="8" name="标题 1">
            <a:extLst>
              <a:ext uri="{FF2B5EF4-FFF2-40B4-BE49-F238E27FC236}">
                <a16:creationId xmlns:a16="http://schemas.microsoft.com/office/drawing/2014/main" id="{FB252B94-ECFC-2741-BD0A-307CB2650C21}"/>
              </a:ext>
            </a:extLst>
          </p:cNvPr>
          <p:cNvSpPr txBox="1">
            <a:spLocks/>
          </p:cNvSpPr>
          <p:nvPr/>
        </p:nvSpPr>
        <p:spPr>
          <a:xfrm>
            <a:off x="534041" y="39369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Contributions :</a:t>
            </a:r>
            <a:endParaRPr kumimoji="1" lang="zh-CN" altLang="en-US" sz="2800" b="1" dirty="0"/>
          </a:p>
        </p:txBody>
      </p:sp>
      <p:sp>
        <p:nvSpPr>
          <p:cNvPr id="9" name="内容占位符 2">
            <a:extLst>
              <a:ext uri="{FF2B5EF4-FFF2-40B4-BE49-F238E27FC236}">
                <a16:creationId xmlns:a16="http://schemas.microsoft.com/office/drawing/2014/main" id="{EB787D38-0D66-3641-8E9B-C99EBFDA2A27}"/>
              </a:ext>
            </a:extLst>
          </p:cNvPr>
          <p:cNvSpPr txBox="1">
            <a:spLocks/>
          </p:cNvSpPr>
          <p:nvPr/>
        </p:nvSpPr>
        <p:spPr>
          <a:xfrm>
            <a:off x="534040" y="4675734"/>
            <a:ext cx="11399178" cy="132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）提出</a:t>
            </a:r>
            <a:r>
              <a:rPr kumimoji="1" lang="en-US" altLang="zh-CN" sz="1800" dirty="0" err="1"/>
              <a:t>EmbedKGQA</a:t>
            </a:r>
            <a:r>
              <a:rPr kumimoji="1" lang="zh-CN" altLang="en-US" sz="1800" dirty="0"/>
              <a:t>，第一个利用</a:t>
            </a:r>
            <a:r>
              <a:rPr kumimoji="1" lang="en-US" altLang="zh-CN" sz="1800" dirty="0"/>
              <a:t>KG</a:t>
            </a:r>
            <a:r>
              <a:rPr kumimoji="1" lang="zh-CN" altLang="en-US" sz="1800" dirty="0"/>
              <a:t>嵌入来解决稀疏</a:t>
            </a:r>
            <a:r>
              <a:rPr kumimoji="1" lang="en-US" altLang="zh-CN" sz="1800" dirty="0"/>
              <a:t>KG</a:t>
            </a:r>
            <a:r>
              <a:rPr kumimoji="1" lang="zh-CN" altLang="en-US" sz="1800" dirty="0"/>
              <a:t>上的多跳</a:t>
            </a:r>
            <a:r>
              <a:rPr kumimoji="1" lang="en-US" altLang="zh-CN" sz="1800" dirty="0"/>
              <a:t>KBQA</a:t>
            </a:r>
            <a:r>
              <a:rPr kumimoji="1" lang="zh-CN" altLang="en-US" sz="1800" dirty="0"/>
              <a:t>问题的方法；</a:t>
            </a:r>
            <a:endParaRPr kumimoji="1" lang="en-US" altLang="zh-CN" sz="1800" dirty="0"/>
          </a:p>
          <a:p>
            <a:pPr marL="0" indent="0">
              <a:buNone/>
            </a:pPr>
            <a:r>
              <a:rPr kumimoji="1" lang="en-US" altLang="zh-CN" sz="1800" dirty="0"/>
              <a:t>2</a:t>
            </a:r>
            <a:r>
              <a:rPr kumimoji="1" lang="zh-CN" altLang="en-US" sz="1800" dirty="0"/>
              <a:t>）</a:t>
            </a:r>
            <a:r>
              <a:rPr kumimoji="1" lang="en-US" altLang="zh-CN" sz="1800" dirty="0" err="1"/>
              <a:t>EmbedKGQA</a:t>
            </a:r>
            <a:r>
              <a:rPr kumimoji="1" lang="en-US" altLang="zh-CN" sz="1800" dirty="0"/>
              <a:t> </a:t>
            </a:r>
            <a:r>
              <a:rPr kumimoji="1" lang="zh-CN" altLang="en-US" sz="1800" dirty="0"/>
              <a:t>放宽了从预先指定的本地邻域中选择答案的要求，这是先前方法对该任务强加的不利约束。</a:t>
            </a:r>
          </a:p>
        </p:txBody>
      </p:sp>
      <p:pic>
        <p:nvPicPr>
          <p:cNvPr id="11" name="图片 10">
            <a:extLst>
              <a:ext uri="{FF2B5EF4-FFF2-40B4-BE49-F238E27FC236}">
                <a16:creationId xmlns:a16="http://schemas.microsoft.com/office/drawing/2014/main" id="{8FA26FC8-AD63-FE4E-A055-354C0EA43000}"/>
              </a:ext>
            </a:extLst>
          </p:cNvPr>
          <p:cNvPicPr>
            <a:picLocks noChangeAspect="1"/>
          </p:cNvPicPr>
          <p:nvPr/>
        </p:nvPicPr>
        <p:blipFill>
          <a:blip r:embed="rId3"/>
          <a:stretch>
            <a:fillRect/>
          </a:stretch>
        </p:blipFill>
        <p:spPr>
          <a:xfrm>
            <a:off x="7526889" y="2012740"/>
            <a:ext cx="3908135" cy="2359289"/>
          </a:xfrm>
          <a:prstGeom prst="rect">
            <a:avLst/>
          </a:prstGeom>
        </p:spPr>
      </p:pic>
    </p:spTree>
    <p:extLst>
      <p:ext uri="{BB962C8B-B14F-4D97-AF65-F5344CB8AC3E}">
        <p14:creationId xmlns:p14="http://schemas.microsoft.com/office/powerpoint/2010/main" val="62801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pic>
        <p:nvPicPr>
          <p:cNvPr id="8" name="图片 7">
            <a:extLst>
              <a:ext uri="{FF2B5EF4-FFF2-40B4-BE49-F238E27FC236}">
                <a16:creationId xmlns:a16="http://schemas.microsoft.com/office/drawing/2014/main" id="{59168648-915F-1840-85D3-F6CC0E3A4D09}"/>
              </a:ext>
            </a:extLst>
          </p:cNvPr>
          <p:cNvPicPr>
            <a:picLocks noChangeAspect="1"/>
          </p:cNvPicPr>
          <p:nvPr/>
        </p:nvPicPr>
        <p:blipFill>
          <a:blip r:embed="rId2"/>
          <a:stretch>
            <a:fillRect/>
          </a:stretch>
        </p:blipFill>
        <p:spPr>
          <a:xfrm>
            <a:off x="2084278" y="372603"/>
            <a:ext cx="8023442" cy="3803320"/>
          </a:xfrm>
          <a:prstGeom prst="rect">
            <a:avLst/>
          </a:prstGeom>
        </p:spPr>
      </p:pic>
      <p:sp>
        <p:nvSpPr>
          <p:cNvPr id="14" name="文本框 13">
            <a:extLst>
              <a:ext uri="{FF2B5EF4-FFF2-40B4-BE49-F238E27FC236}">
                <a16:creationId xmlns:a16="http://schemas.microsoft.com/office/drawing/2014/main" id="{A2C326EA-B627-574F-B36C-E5D58674636E}"/>
              </a:ext>
            </a:extLst>
          </p:cNvPr>
          <p:cNvSpPr txBox="1"/>
          <p:nvPr/>
        </p:nvSpPr>
        <p:spPr>
          <a:xfrm>
            <a:off x="807929" y="4377336"/>
            <a:ext cx="6100174" cy="369332"/>
          </a:xfrm>
          <a:prstGeom prst="rect">
            <a:avLst/>
          </a:prstGeom>
          <a:noFill/>
        </p:spPr>
        <p:txBody>
          <a:bodyPr wrap="square">
            <a:spAutoFit/>
          </a:bodyPr>
          <a:lstStyle/>
          <a:p>
            <a:r>
              <a:rPr lang="en-US" altLang="zh-CN" sz="1800" b="1" dirty="0">
                <a:solidFill>
                  <a:srgbClr val="000000"/>
                </a:solidFill>
                <a:effectLst/>
                <a:latin typeface="NimbusRomNo9L-Medi"/>
              </a:rPr>
              <a:t>KG Embedding Module</a:t>
            </a:r>
            <a:r>
              <a:rPr lang="en-US" altLang="zh-CN" b="1" dirty="0">
                <a:solidFill>
                  <a:srgbClr val="000000"/>
                </a:solidFill>
                <a:latin typeface="NimbusRomNo9L-Medi"/>
              </a:rPr>
              <a:t>: </a:t>
            </a:r>
            <a:r>
              <a:rPr lang="zh-CN" altLang="en-US" b="1" dirty="0">
                <a:solidFill>
                  <a:srgbClr val="000000"/>
                </a:solidFill>
                <a:latin typeface="NimbusRomNo9L-Medi"/>
              </a:rPr>
              <a:t>对所有</a:t>
            </a:r>
            <a:r>
              <a:rPr lang="en-US" altLang="zh-CN" b="1" dirty="0">
                <a:solidFill>
                  <a:srgbClr val="000000"/>
                </a:solidFill>
                <a:latin typeface="NimbusRomNo9L-Medi"/>
              </a:rPr>
              <a:t>KG</a:t>
            </a:r>
            <a:r>
              <a:rPr lang="zh-CN" altLang="en-US" b="1" dirty="0">
                <a:solidFill>
                  <a:srgbClr val="000000"/>
                </a:solidFill>
                <a:latin typeface="NimbusRomNo9L-Medi"/>
              </a:rPr>
              <a:t>中的实体进行嵌入；</a:t>
            </a:r>
            <a:endParaRPr lang="en-US" altLang="zh-CN" dirty="0"/>
          </a:p>
        </p:txBody>
      </p:sp>
      <p:sp>
        <p:nvSpPr>
          <p:cNvPr id="15" name="文本框 14">
            <a:extLst>
              <a:ext uri="{FF2B5EF4-FFF2-40B4-BE49-F238E27FC236}">
                <a16:creationId xmlns:a16="http://schemas.microsoft.com/office/drawing/2014/main" id="{3CE028E7-5AF9-7046-8E66-4A762282685B}"/>
              </a:ext>
            </a:extLst>
          </p:cNvPr>
          <p:cNvSpPr txBox="1"/>
          <p:nvPr/>
        </p:nvSpPr>
        <p:spPr>
          <a:xfrm>
            <a:off x="807929" y="4874167"/>
            <a:ext cx="6100174" cy="369332"/>
          </a:xfrm>
          <a:prstGeom prst="rect">
            <a:avLst/>
          </a:prstGeom>
          <a:noFill/>
        </p:spPr>
        <p:txBody>
          <a:bodyPr wrap="square">
            <a:spAutoFit/>
          </a:bodyPr>
          <a:lstStyle/>
          <a:p>
            <a:r>
              <a:rPr lang="en-US" altLang="zh-CN" sz="1800" b="1" dirty="0">
                <a:solidFill>
                  <a:srgbClr val="000000"/>
                </a:solidFill>
                <a:effectLst/>
                <a:latin typeface="NimbusRomNo9L-Medi"/>
              </a:rPr>
              <a:t>Question Embedding Module: </a:t>
            </a:r>
            <a:r>
              <a:rPr lang="zh-CN" altLang="en-US" sz="1800" b="1" dirty="0">
                <a:solidFill>
                  <a:srgbClr val="000000"/>
                </a:solidFill>
                <a:effectLst/>
                <a:latin typeface="NimbusRomNo9L-Medi"/>
              </a:rPr>
              <a:t>获得问题的嵌入；</a:t>
            </a:r>
            <a:endParaRPr lang="en-US" altLang="zh-CN" dirty="0"/>
          </a:p>
        </p:txBody>
      </p:sp>
      <p:sp>
        <p:nvSpPr>
          <p:cNvPr id="17" name="文本框 16">
            <a:extLst>
              <a:ext uri="{FF2B5EF4-FFF2-40B4-BE49-F238E27FC236}">
                <a16:creationId xmlns:a16="http://schemas.microsoft.com/office/drawing/2014/main" id="{CD468F94-A716-0F4B-809B-6955D77BCB85}"/>
              </a:ext>
            </a:extLst>
          </p:cNvPr>
          <p:cNvSpPr txBox="1"/>
          <p:nvPr/>
        </p:nvSpPr>
        <p:spPr>
          <a:xfrm>
            <a:off x="807929" y="5370998"/>
            <a:ext cx="6883052" cy="369332"/>
          </a:xfrm>
          <a:prstGeom prst="rect">
            <a:avLst/>
          </a:prstGeom>
          <a:noFill/>
        </p:spPr>
        <p:txBody>
          <a:bodyPr wrap="square">
            <a:spAutoFit/>
          </a:bodyPr>
          <a:lstStyle/>
          <a:p>
            <a:r>
              <a:rPr lang="en-US" altLang="zh-CN" sz="1800" b="1" dirty="0">
                <a:solidFill>
                  <a:srgbClr val="000000"/>
                </a:solidFill>
                <a:effectLst/>
                <a:latin typeface="NimbusRomNo9L-Medi"/>
              </a:rPr>
              <a:t>Answer Selection Module</a:t>
            </a:r>
            <a:r>
              <a:rPr lang="en-US" altLang="zh-CN" b="1" dirty="0">
                <a:solidFill>
                  <a:srgbClr val="000000"/>
                </a:solidFill>
                <a:latin typeface="NimbusRomNo9L-Medi"/>
              </a:rPr>
              <a:t>: </a:t>
            </a:r>
            <a:r>
              <a:rPr lang="zh-CN" altLang="en-US" b="1" dirty="0">
                <a:solidFill>
                  <a:srgbClr val="000000"/>
                </a:solidFill>
                <a:latin typeface="NimbusRomNo9L-Medi"/>
              </a:rPr>
              <a:t>减少候选答案实体并选择正确的答案；</a:t>
            </a:r>
            <a:endParaRPr lang="en-US" altLang="zh-CN" dirty="0"/>
          </a:p>
        </p:txBody>
      </p:sp>
    </p:spTree>
    <p:extLst>
      <p:ext uri="{BB962C8B-B14F-4D97-AF65-F5344CB8AC3E}">
        <p14:creationId xmlns:p14="http://schemas.microsoft.com/office/powerpoint/2010/main" val="261911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4" name="文本框 13">
            <a:extLst>
              <a:ext uri="{FF2B5EF4-FFF2-40B4-BE49-F238E27FC236}">
                <a16:creationId xmlns:a16="http://schemas.microsoft.com/office/drawing/2014/main" id="{A2C326EA-B627-574F-B36C-E5D58674636E}"/>
              </a:ext>
            </a:extLst>
          </p:cNvPr>
          <p:cNvSpPr txBox="1"/>
          <p:nvPr/>
        </p:nvSpPr>
        <p:spPr>
          <a:xfrm>
            <a:off x="807929" y="598072"/>
            <a:ext cx="6100174" cy="646331"/>
          </a:xfrm>
          <a:prstGeom prst="rect">
            <a:avLst/>
          </a:prstGeom>
          <a:noFill/>
        </p:spPr>
        <p:txBody>
          <a:bodyPr wrap="square">
            <a:spAutoFit/>
          </a:bodyPr>
          <a:lstStyle/>
          <a:p>
            <a:r>
              <a:rPr lang="en-US" altLang="zh-CN" sz="1800" b="1" dirty="0">
                <a:solidFill>
                  <a:srgbClr val="000000"/>
                </a:solidFill>
                <a:effectLst/>
                <a:latin typeface="NimbusRomNo9L-Medi"/>
              </a:rPr>
              <a:t>KG Embedding Module</a:t>
            </a:r>
            <a:r>
              <a:rPr lang="en-US" altLang="zh-CN" b="1" dirty="0">
                <a:solidFill>
                  <a:srgbClr val="000000"/>
                </a:solidFill>
                <a:latin typeface="NimbusRomNo9L-Medi"/>
              </a:rPr>
              <a:t>:</a:t>
            </a:r>
          </a:p>
          <a:p>
            <a:r>
              <a:rPr lang="en-US" altLang="zh-CN" dirty="0" err="1">
                <a:solidFill>
                  <a:srgbClr val="000000"/>
                </a:solidFill>
                <a:latin typeface="NimbusRomNo9L-Medi"/>
              </a:rPr>
              <a:t>ComplEx</a:t>
            </a:r>
            <a:r>
              <a:rPr lang="zh-CN" altLang="en-US" dirty="0">
                <a:solidFill>
                  <a:srgbClr val="000000"/>
                </a:solidFill>
                <a:latin typeface="NimbusRomNo9L-Medi"/>
              </a:rPr>
              <a:t>：将实体和关系嵌入到复数空间，并学习打分函数</a:t>
            </a:r>
            <a:endParaRPr lang="en-US" altLang="zh-CN" dirty="0"/>
          </a:p>
        </p:txBody>
      </p:sp>
      <p:sp>
        <p:nvSpPr>
          <p:cNvPr id="15" name="文本框 14">
            <a:extLst>
              <a:ext uri="{FF2B5EF4-FFF2-40B4-BE49-F238E27FC236}">
                <a16:creationId xmlns:a16="http://schemas.microsoft.com/office/drawing/2014/main" id="{3CE028E7-5AF9-7046-8E66-4A762282685B}"/>
              </a:ext>
            </a:extLst>
          </p:cNvPr>
          <p:cNvSpPr txBox="1"/>
          <p:nvPr/>
        </p:nvSpPr>
        <p:spPr>
          <a:xfrm>
            <a:off x="807929" y="1640433"/>
            <a:ext cx="10021032" cy="1988942"/>
          </a:xfrm>
          <a:prstGeom prst="rect">
            <a:avLst/>
          </a:prstGeom>
          <a:noFill/>
        </p:spPr>
        <p:txBody>
          <a:bodyPr wrap="square">
            <a:spAutoFit/>
          </a:bodyPr>
          <a:lstStyle/>
          <a:p>
            <a:r>
              <a:rPr lang="en-US" altLang="zh-CN" sz="1800" b="1" dirty="0">
                <a:solidFill>
                  <a:srgbClr val="000000"/>
                </a:solidFill>
                <a:effectLst/>
                <a:latin typeface="NimbusRomNo9L-Medi"/>
              </a:rPr>
              <a:t>Question Embedding Module:</a:t>
            </a:r>
          </a:p>
          <a:p>
            <a:pPr>
              <a:lnSpc>
                <a:spcPct val="150000"/>
              </a:lnSpc>
            </a:pPr>
            <a:r>
              <a:rPr lang="zh-CN" altLang="en-US" dirty="0">
                <a:solidFill>
                  <a:srgbClr val="000000"/>
                </a:solidFill>
                <a:latin typeface="NimbusRomNo9L-Medi"/>
              </a:rPr>
              <a:t>（</a:t>
            </a:r>
            <a:r>
              <a:rPr lang="en-US" altLang="zh-CN" dirty="0">
                <a:solidFill>
                  <a:srgbClr val="000000"/>
                </a:solidFill>
                <a:latin typeface="NimbusRomNo9L-Medi"/>
              </a:rPr>
              <a:t>1</a:t>
            </a:r>
            <a:r>
              <a:rPr lang="zh-CN" altLang="en-US" dirty="0">
                <a:solidFill>
                  <a:srgbClr val="000000"/>
                </a:solidFill>
                <a:latin typeface="NimbusRomNo9L-Medi"/>
              </a:rPr>
              <a:t>）将自然语言问题</a:t>
            </a:r>
            <a:r>
              <a:rPr lang="en-US" altLang="zh-CN" dirty="0">
                <a:solidFill>
                  <a:srgbClr val="000000"/>
                </a:solidFill>
                <a:latin typeface="NimbusRomNo9L-Medi"/>
              </a:rPr>
              <a:t>q</a:t>
            </a:r>
            <a:r>
              <a:rPr lang="zh-CN" altLang="en-US" dirty="0">
                <a:solidFill>
                  <a:srgbClr val="000000"/>
                </a:solidFill>
                <a:latin typeface="NimbusRomNo9L-Medi"/>
              </a:rPr>
              <a:t>嵌入为固定维度的向量，首先使用</a:t>
            </a:r>
            <a:r>
              <a:rPr lang="en-US" altLang="zh-CN" dirty="0" err="1">
                <a:solidFill>
                  <a:srgbClr val="000000"/>
                </a:solidFill>
                <a:latin typeface="NimbusRomNo9L-Medi"/>
              </a:rPr>
              <a:t>RoBERTa</a:t>
            </a:r>
            <a:r>
              <a:rPr lang="zh-CN" altLang="en-US" dirty="0">
                <a:solidFill>
                  <a:srgbClr val="000000"/>
                </a:solidFill>
                <a:latin typeface="NimbusRomNo9L-Medi"/>
              </a:rPr>
              <a:t>嵌入到</a:t>
            </a:r>
            <a:r>
              <a:rPr lang="en-US" altLang="zh-CN" dirty="0">
                <a:solidFill>
                  <a:srgbClr val="000000"/>
                </a:solidFill>
                <a:latin typeface="NimbusRomNo9L-Medi"/>
              </a:rPr>
              <a:t>768</a:t>
            </a:r>
          </a:p>
          <a:p>
            <a:pPr>
              <a:lnSpc>
                <a:spcPct val="150000"/>
              </a:lnSpc>
            </a:pPr>
            <a:r>
              <a:rPr lang="zh-CN" altLang="en-US" dirty="0">
                <a:solidFill>
                  <a:srgbClr val="000000"/>
                </a:solidFill>
                <a:latin typeface="NimbusRomNo9L-Medi"/>
              </a:rPr>
              <a:t>维的向量，之后经过</a:t>
            </a:r>
            <a:r>
              <a:rPr lang="en-US" altLang="zh-CN" dirty="0">
                <a:solidFill>
                  <a:srgbClr val="000000"/>
                </a:solidFill>
                <a:latin typeface="NimbusRomNo9L-Medi"/>
              </a:rPr>
              <a:t>4</a:t>
            </a:r>
            <a:r>
              <a:rPr lang="zh-CN" altLang="en-US" dirty="0">
                <a:solidFill>
                  <a:srgbClr val="000000"/>
                </a:solidFill>
                <a:latin typeface="NimbusRomNo9L-Medi"/>
              </a:rPr>
              <a:t>个全连接层投影到复数空间。</a:t>
            </a:r>
            <a:endParaRPr lang="en-US" altLang="zh-CN" dirty="0">
              <a:solidFill>
                <a:srgbClr val="000000"/>
              </a:solidFill>
              <a:latin typeface="NimbusRomNo9L-Medi"/>
            </a:endParaRPr>
          </a:p>
          <a:p>
            <a:pPr>
              <a:lnSpc>
                <a:spcPct val="150000"/>
              </a:lnSpc>
            </a:pPr>
            <a:r>
              <a:rPr lang="zh-CN" altLang="en-US" dirty="0">
                <a:solidFill>
                  <a:srgbClr val="000000"/>
                </a:solidFill>
                <a:latin typeface="NimbusRomNo9L-Medi"/>
              </a:rPr>
              <a:t>（</a:t>
            </a:r>
            <a:r>
              <a:rPr lang="en-US" altLang="zh-CN" dirty="0">
                <a:solidFill>
                  <a:srgbClr val="000000"/>
                </a:solidFill>
                <a:latin typeface="NimbusRomNo9L-Medi"/>
              </a:rPr>
              <a:t>2</a:t>
            </a:r>
            <a:r>
              <a:rPr lang="zh-CN" altLang="en-US" dirty="0">
                <a:solidFill>
                  <a:srgbClr val="000000"/>
                </a:solidFill>
                <a:latin typeface="NimbusRomNo9L-Medi"/>
              </a:rPr>
              <a:t>）给定问题</a:t>
            </a:r>
            <a:r>
              <a:rPr lang="en-US" altLang="zh-CN" dirty="0">
                <a:solidFill>
                  <a:srgbClr val="000000"/>
                </a:solidFill>
                <a:latin typeface="NimbusRomNo9L-Medi"/>
              </a:rPr>
              <a:t>q</a:t>
            </a:r>
            <a:r>
              <a:rPr lang="zh-CN" altLang="en-US" dirty="0">
                <a:solidFill>
                  <a:srgbClr val="000000"/>
                </a:solidFill>
                <a:latin typeface="NimbusRomNo9L-Medi"/>
              </a:rPr>
              <a:t>和主体实体</a:t>
            </a:r>
            <a:r>
              <a:rPr lang="en-US" altLang="zh-CN" dirty="0">
                <a:solidFill>
                  <a:srgbClr val="000000"/>
                </a:solidFill>
                <a:latin typeface="NimbusRomNo9L-Medi"/>
              </a:rPr>
              <a:t>h</a:t>
            </a:r>
            <a:r>
              <a:rPr lang="zh-CN" altLang="en-US" dirty="0">
                <a:solidFill>
                  <a:srgbClr val="000000"/>
                </a:solidFill>
                <a:latin typeface="NimbusRomNo9L-Medi"/>
              </a:rPr>
              <a:t>，答案实体</a:t>
            </a:r>
            <a:r>
              <a:rPr lang="en-US" altLang="zh-CN" dirty="0">
                <a:solidFill>
                  <a:srgbClr val="000000"/>
                </a:solidFill>
                <a:latin typeface="NimbusRomNo9L-Medi"/>
              </a:rPr>
              <a:t>a</a:t>
            </a:r>
            <a:r>
              <a:rPr lang="zh-CN" altLang="en-US" dirty="0">
                <a:solidFill>
                  <a:srgbClr val="000000"/>
                </a:solidFill>
                <a:latin typeface="NimbusRomNo9L-Medi"/>
              </a:rPr>
              <a:t>。在所有候选实体集上通过</a:t>
            </a:r>
            <a:r>
              <a:rPr lang="en-US" altLang="zh-CN" dirty="0" err="1">
                <a:solidFill>
                  <a:srgbClr val="000000"/>
                </a:solidFill>
                <a:latin typeface="NimbusRomNo9L-Medi"/>
              </a:rPr>
              <a:t>ComplEx</a:t>
            </a:r>
            <a:endParaRPr lang="en-US" altLang="zh-CN" dirty="0">
              <a:solidFill>
                <a:srgbClr val="000000"/>
              </a:solidFill>
              <a:latin typeface="NimbusRomNo9L-Medi"/>
            </a:endParaRPr>
          </a:p>
          <a:p>
            <a:pPr>
              <a:lnSpc>
                <a:spcPct val="150000"/>
              </a:lnSpc>
            </a:pPr>
            <a:r>
              <a:rPr lang="zh-CN" altLang="en-US" dirty="0">
                <a:solidFill>
                  <a:srgbClr val="000000"/>
                </a:solidFill>
                <a:latin typeface="NimbusRomNo9L-Medi"/>
              </a:rPr>
              <a:t>的打分函数值的</a:t>
            </a:r>
            <a:r>
              <a:rPr lang="en-US" altLang="zh-CN" dirty="0">
                <a:solidFill>
                  <a:srgbClr val="000000"/>
                </a:solidFill>
                <a:latin typeface="NimbusRomNo9L-Medi"/>
              </a:rPr>
              <a:t>sigmoid</a:t>
            </a:r>
            <a:r>
              <a:rPr lang="zh-CN" altLang="en-US" dirty="0">
                <a:solidFill>
                  <a:srgbClr val="000000"/>
                </a:solidFill>
                <a:latin typeface="NimbusRomNo9L-Medi"/>
              </a:rPr>
              <a:t>结果和目标标签值的交叉熵学习</a:t>
            </a:r>
            <a:r>
              <a:rPr lang="en-US" altLang="zh-CN" dirty="0">
                <a:solidFill>
                  <a:srgbClr val="000000"/>
                </a:solidFill>
                <a:latin typeface="NimbusRomNo9L-Medi"/>
              </a:rPr>
              <a:t>q</a:t>
            </a:r>
            <a:r>
              <a:rPr lang="zh-CN" altLang="en-US" dirty="0">
                <a:solidFill>
                  <a:srgbClr val="000000"/>
                </a:solidFill>
                <a:latin typeface="NimbusRomNo9L-Medi"/>
              </a:rPr>
              <a:t>的嵌入。</a:t>
            </a:r>
            <a:endParaRPr lang="en-US" altLang="zh-CN" dirty="0">
              <a:solidFill>
                <a:srgbClr val="000000"/>
              </a:solidFill>
              <a:latin typeface="NimbusRomNo9L-Medi"/>
            </a:endParaRPr>
          </a:p>
        </p:txBody>
      </p:sp>
      <p:sp>
        <p:nvSpPr>
          <p:cNvPr id="17" name="文本框 16">
            <a:extLst>
              <a:ext uri="{FF2B5EF4-FFF2-40B4-BE49-F238E27FC236}">
                <a16:creationId xmlns:a16="http://schemas.microsoft.com/office/drawing/2014/main" id="{CD468F94-A716-0F4B-809B-6955D77BCB85}"/>
              </a:ext>
            </a:extLst>
          </p:cNvPr>
          <p:cNvSpPr txBox="1"/>
          <p:nvPr/>
        </p:nvSpPr>
        <p:spPr>
          <a:xfrm>
            <a:off x="807928" y="3665002"/>
            <a:ext cx="10829889" cy="1573572"/>
          </a:xfrm>
          <a:prstGeom prst="rect">
            <a:avLst/>
          </a:prstGeom>
          <a:noFill/>
        </p:spPr>
        <p:txBody>
          <a:bodyPr wrap="square">
            <a:spAutoFit/>
          </a:bodyPr>
          <a:lstStyle/>
          <a:p>
            <a:r>
              <a:rPr lang="en-US" altLang="zh-CN" sz="1800" b="1" dirty="0">
                <a:solidFill>
                  <a:srgbClr val="000000"/>
                </a:solidFill>
                <a:effectLst/>
                <a:latin typeface="NimbusRomNo9L-Medi"/>
              </a:rPr>
              <a:t>Answer Selection Module</a:t>
            </a:r>
            <a:r>
              <a:rPr lang="en-US" altLang="zh-CN" b="1" dirty="0">
                <a:solidFill>
                  <a:srgbClr val="000000"/>
                </a:solidFill>
                <a:latin typeface="NimbusRomNo9L-Medi"/>
              </a:rPr>
              <a:t>:</a:t>
            </a:r>
          </a:p>
          <a:p>
            <a:pPr>
              <a:lnSpc>
                <a:spcPct val="150000"/>
              </a:lnSpc>
            </a:pPr>
            <a:r>
              <a:rPr lang="zh-CN" altLang="en-US" dirty="0"/>
              <a:t>对于所有的候选实体计算得分，选择得分最高的实体作为答案。</a:t>
            </a:r>
            <a:endParaRPr lang="en-US" altLang="zh-CN" dirty="0"/>
          </a:p>
          <a:p>
            <a:pPr>
              <a:lnSpc>
                <a:spcPct val="150000"/>
              </a:lnSpc>
            </a:pPr>
            <a:r>
              <a:rPr lang="en-US" altLang="zh-CN" dirty="0"/>
              <a:t>Relation</a:t>
            </a:r>
            <a:r>
              <a:rPr lang="zh-CN" altLang="en-US" dirty="0"/>
              <a:t> </a:t>
            </a:r>
            <a:r>
              <a:rPr lang="en-US" altLang="zh-CN" dirty="0"/>
              <a:t>matching</a:t>
            </a:r>
            <a:r>
              <a:rPr lang="zh-CN" altLang="en-US" dirty="0">
                <a:sym typeface="Wingdings" pitchFamily="2" charset="2"/>
              </a:rPr>
              <a:t>：</a:t>
            </a:r>
            <a:r>
              <a:rPr lang="en-US" altLang="zh-CN" dirty="0">
                <a:sym typeface="Wingdings" pitchFamily="2" charset="2"/>
              </a:rPr>
              <a:t>(1) </a:t>
            </a:r>
            <a:r>
              <a:rPr lang="zh-CN" altLang="en-US" dirty="0"/>
              <a:t>学习关系和问题的相似性</a:t>
            </a:r>
            <a:r>
              <a:rPr lang="en-US" altLang="zh-CN" dirty="0"/>
              <a:t>(</a:t>
            </a:r>
            <a:r>
              <a:rPr lang="en-US" altLang="zh-CN" dirty="0" err="1"/>
              <a:t>PullNet</a:t>
            </a:r>
            <a:r>
              <a:rPr lang="en-US" altLang="zh-CN" dirty="0"/>
              <a:t>)</a:t>
            </a:r>
            <a:r>
              <a:rPr lang="zh-CN" altLang="en-US" dirty="0"/>
              <a:t>，将高于</a:t>
            </a:r>
            <a:r>
              <a:rPr lang="en-US" altLang="zh-CN" dirty="0"/>
              <a:t>0.5</a:t>
            </a:r>
            <a:r>
              <a:rPr lang="zh-CN" altLang="en-US" dirty="0"/>
              <a:t>的关系构成集合</a:t>
            </a:r>
            <a:r>
              <a:rPr lang="en-US" altLang="zh-CN" dirty="0"/>
              <a:t>Ra</a:t>
            </a:r>
          </a:p>
          <a:p>
            <a:pPr>
              <a:lnSpc>
                <a:spcPct val="150000"/>
              </a:lnSpc>
            </a:pPr>
            <a:r>
              <a:rPr lang="en-US" altLang="zh-CN" dirty="0"/>
              <a:t>		</a:t>
            </a:r>
            <a:r>
              <a:rPr lang="zh-CN" altLang="en-US" dirty="0"/>
              <a:t>   </a:t>
            </a:r>
            <a:r>
              <a:rPr lang="en-US" altLang="zh-CN" dirty="0"/>
              <a:t>(2) </a:t>
            </a:r>
            <a:r>
              <a:rPr lang="zh-CN" altLang="en-US" dirty="0"/>
              <a:t>候选实体</a:t>
            </a:r>
            <a:r>
              <a:rPr lang="en-US" altLang="zh-CN" dirty="0"/>
              <a:t>a’</a:t>
            </a:r>
            <a:r>
              <a:rPr lang="zh-CN" altLang="en-US" dirty="0"/>
              <a:t>到头实体</a:t>
            </a:r>
            <a:r>
              <a:rPr lang="en-US" altLang="zh-CN" dirty="0"/>
              <a:t>h</a:t>
            </a:r>
            <a:r>
              <a:rPr lang="zh-CN" altLang="en-US" dirty="0"/>
              <a:t>之间的最短路径上的关系集合为</a:t>
            </a:r>
            <a:r>
              <a:rPr lang="en-US" altLang="zh-CN" dirty="0"/>
              <a:t>Ra’</a:t>
            </a:r>
            <a:r>
              <a:rPr lang="zh-CN" altLang="en-US" dirty="0"/>
              <a:t> </a:t>
            </a:r>
            <a:endParaRPr lang="en-US" altLang="zh-CN" dirty="0"/>
          </a:p>
        </p:txBody>
      </p:sp>
      <p:pic>
        <p:nvPicPr>
          <p:cNvPr id="3" name="图片 2">
            <a:extLst>
              <a:ext uri="{FF2B5EF4-FFF2-40B4-BE49-F238E27FC236}">
                <a16:creationId xmlns:a16="http://schemas.microsoft.com/office/drawing/2014/main" id="{013F2835-95BC-6847-A9DC-E146020655E0}"/>
              </a:ext>
            </a:extLst>
          </p:cNvPr>
          <p:cNvPicPr>
            <a:picLocks noChangeAspect="1"/>
          </p:cNvPicPr>
          <p:nvPr/>
        </p:nvPicPr>
        <p:blipFill>
          <a:blip r:embed="rId3"/>
          <a:stretch>
            <a:fillRect/>
          </a:stretch>
        </p:blipFill>
        <p:spPr>
          <a:xfrm>
            <a:off x="7444153" y="555192"/>
            <a:ext cx="2848758" cy="1085241"/>
          </a:xfrm>
          <a:prstGeom prst="rect">
            <a:avLst/>
          </a:prstGeom>
        </p:spPr>
      </p:pic>
      <p:pic>
        <p:nvPicPr>
          <p:cNvPr id="6" name="图片 5">
            <a:extLst>
              <a:ext uri="{FF2B5EF4-FFF2-40B4-BE49-F238E27FC236}">
                <a16:creationId xmlns:a16="http://schemas.microsoft.com/office/drawing/2014/main" id="{115CE99C-6833-814E-9631-23E6ECE13E20}"/>
              </a:ext>
            </a:extLst>
          </p:cNvPr>
          <p:cNvPicPr>
            <a:picLocks noChangeAspect="1"/>
          </p:cNvPicPr>
          <p:nvPr/>
        </p:nvPicPr>
        <p:blipFill>
          <a:blip r:embed="rId4"/>
          <a:stretch>
            <a:fillRect/>
          </a:stretch>
        </p:blipFill>
        <p:spPr>
          <a:xfrm>
            <a:off x="8674776" y="2242437"/>
            <a:ext cx="3236269" cy="1232864"/>
          </a:xfrm>
          <a:prstGeom prst="rect">
            <a:avLst/>
          </a:prstGeom>
        </p:spPr>
      </p:pic>
      <p:pic>
        <p:nvPicPr>
          <p:cNvPr id="12" name="图片 11">
            <a:extLst>
              <a:ext uri="{FF2B5EF4-FFF2-40B4-BE49-F238E27FC236}">
                <a16:creationId xmlns:a16="http://schemas.microsoft.com/office/drawing/2014/main" id="{D890C22F-E6D0-AC49-9BF0-3F4D7AAFAC8D}"/>
              </a:ext>
            </a:extLst>
          </p:cNvPr>
          <p:cNvPicPr>
            <a:picLocks noChangeAspect="1"/>
          </p:cNvPicPr>
          <p:nvPr/>
        </p:nvPicPr>
        <p:blipFill>
          <a:blip r:embed="rId5"/>
          <a:stretch>
            <a:fillRect/>
          </a:stretch>
        </p:blipFill>
        <p:spPr>
          <a:xfrm>
            <a:off x="4335169" y="5376097"/>
            <a:ext cx="4533363" cy="519803"/>
          </a:xfrm>
          <a:prstGeom prst="rect">
            <a:avLst/>
          </a:prstGeom>
        </p:spPr>
      </p:pic>
      <p:pic>
        <p:nvPicPr>
          <p:cNvPr id="16" name="图片 15">
            <a:extLst>
              <a:ext uri="{FF2B5EF4-FFF2-40B4-BE49-F238E27FC236}">
                <a16:creationId xmlns:a16="http://schemas.microsoft.com/office/drawing/2014/main" id="{0E4991E0-6EED-BA42-9A2A-ABFEF060AFED}"/>
              </a:ext>
            </a:extLst>
          </p:cNvPr>
          <p:cNvPicPr>
            <a:picLocks noChangeAspect="1"/>
          </p:cNvPicPr>
          <p:nvPr/>
        </p:nvPicPr>
        <p:blipFill>
          <a:blip r:embed="rId6"/>
          <a:stretch>
            <a:fillRect/>
          </a:stretch>
        </p:blipFill>
        <p:spPr>
          <a:xfrm>
            <a:off x="807928" y="5341182"/>
            <a:ext cx="2739687" cy="519287"/>
          </a:xfrm>
          <a:prstGeom prst="rect">
            <a:avLst/>
          </a:prstGeom>
        </p:spPr>
      </p:pic>
    </p:spTree>
    <p:extLst>
      <p:ext uri="{BB962C8B-B14F-4D97-AF65-F5344CB8AC3E}">
        <p14:creationId xmlns:p14="http://schemas.microsoft.com/office/powerpoint/2010/main" val="250640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714911" y="293208"/>
            <a:ext cx="10432551" cy="744484"/>
          </a:xfrm>
        </p:spPr>
        <p:txBody>
          <a:bodyPr anchor="ctr">
            <a:normAutofit/>
          </a:bodyPr>
          <a:lstStyle/>
          <a:p>
            <a:r>
              <a:rPr kumimoji="1" lang="en-US" altLang="zh-CN" sz="3600" b="1" dirty="0"/>
              <a:t>Definition :</a:t>
            </a:r>
            <a:endParaRPr kumimoji="1" lang="zh-CN" altLang="en-US" sz="36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714909" y="1032013"/>
            <a:ext cx="10432551" cy="688932"/>
          </a:xfrm>
        </p:spPr>
        <p:txBody>
          <a:bodyPr>
            <a:normAutofit/>
          </a:bodyPr>
          <a:lstStyle/>
          <a:p>
            <a:pPr marL="0" indent="0">
              <a:buNone/>
            </a:pPr>
            <a:r>
              <a:rPr kumimoji="1" lang="en-US" altLang="zh-CN" sz="2000" dirty="0"/>
              <a:t>     </a:t>
            </a:r>
            <a:r>
              <a:rPr kumimoji="1" lang="zh-CN" altLang="en-US" sz="2000" dirty="0"/>
              <a:t>给定一个问题</a:t>
            </a:r>
            <a:r>
              <a:rPr kumimoji="1" lang="en-US" altLang="zh-CN" sz="2000" dirty="0"/>
              <a:t>q</a:t>
            </a:r>
            <a:r>
              <a:rPr kumimoji="1" lang="zh-CN" altLang="en-US" sz="2000" dirty="0"/>
              <a:t>，从</a:t>
            </a:r>
            <a:r>
              <a:rPr kumimoji="1" lang="en-US" altLang="zh-CN" sz="2000" dirty="0"/>
              <a:t>KB-only(Knowledge base only)</a:t>
            </a:r>
            <a:r>
              <a:rPr kumimoji="1" lang="zh-CN" altLang="en-US" sz="2000" dirty="0"/>
              <a:t>，</a:t>
            </a:r>
            <a:r>
              <a:rPr kumimoji="1" lang="en-US" altLang="zh-CN" sz="2000" dirty="0"/>
              <a:t>text-only(</a:t>
            </a:r>
            <a:r>
              <a:rPr kumimoji="1" lang="zh-CN" altLang="en-US" sz="2000" dirty="0"/>
              <a:t>阅读理解</a:t>
            </a:r>
            <a:r>
              <a:rPr kumimoji="1" lang="en-US" altLang="zh-CN" sz="2000" dirty="0"/>
              <a:t>)</a:t>
            </a:r>
            <a:r>
              <a:rPr kumimoji="1" lang="zh-CN" altLang="en-US" sz="2000" dirty="0"/>
              <a:t>，</a:t>
            </a:r>
            <a:r>
              <a:rPr kumimoji="1" lang="en-US" altLang="zh-CN" sz="2000" dirty="0"/>
              <a:t>incomplete-KB</a:t>
            </a:r>
            <a:r>
              <a:rPr kumimoji="1" lang="zh-CN" altLang="en-US" sz="2000" dirty="0"/>
              <a:t> </a:t>
            </a:r>
            <a:r>
              <a:rPr kumimoji="1" lang="en-US" altLang="zh-CN" sz="2000" dirty="0"/>
              <a:t>and</a:t>
            </a:r>
            <a:r>
              <a:rPr kumimoji="1" lang="zh-CN" altLang="en-US" sz="2000" dirty="0"/>
              <a:t> </a:t>
            </a:r>
            <a:r>
              <a:rPr kumimoji="1" lang="en-US" altLang="zh-CN" sz="2000" dirty="0"/>
              <a:t>text</a:t>
            </a:r>
            <a:r>
              <a:rPr kumimoji="1" lang="zh-CN" altLang="en-US" sz="2000" dirty="0"/>
              <a:t>中搜索答案，答案为</a:t>
            </a:r>
            <a:r>
              <a:rPr kumimoji="1" lang="en-US" altLang="zh-CN" sz="2000" dirty="0"/>
              <a:t>KB</a:t>
            </a:r>
            <a:r>
              <a:rPr kumimoji="1" lang="zh-CN" altLang="en-US" sz="2000" dirty="0"/>
              <a:t>中的实体。</a:t>
            </a:r>
          </a:p>
        </p:txBody>
      </p:sp>
      <p:sp>
        <p:nvSpPr>
          <p:cNvPr id="4" name="标题 1">
            <a:extLst>
              <a:ext uri="{FF2B5EF4-FFF2-40B4-BE49-F238E27FC236}">
                <a16:creationId xmlns:a16="http://schemas.microsoft.com/office/drawing/2014/main" id="{281CAAC4-C2F3-6643-929D-F51C633BE94D}"/>
              </a:ext>
            </a:extLst>
          </p:cNvPr>
          <p:cNvSpPr txBox="1">
            <a:spLocks/>
          </p:cNvSpPr>
          <p:nvPr/>
        </p:nvSpPr>
        <p:spPr>
          <a:xfrm>
            <a:off x="714911" y="1754391"/>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b="1" dirty="0"/>
              <a:t>Outline :</a:t>
            </a:r>
            <a:endParaRPr kumimoji="1" lang="zh-CN" altLang="en-US" sz="3600" b="1" dirty="0"/>
          </a:p>
        </p:txBody>
      </p:sp>
      <p:graphicFrame>
        <p:nvGraphicFramePr>
          <p:cNvPr id="6" name="表格 6">
            <a:extLst>
              <a:ext uri="{FF2B5EF4-FFF2-40B4-BE49-F238E27FC236}">
                <a16:creationId xmlns:a16="http://schemas.microsoft.com/office/drawing/2014/main" id="{8E1D8A52-0AD3-BF46-AB65-CBD46D3DFBDE}"/>
              </a:ext>
            </a:extLst>
          </p:cNvPr>
          <p:cNvGraphicFramePr>
            <a:graphicFrameLocks noGrp="1"/>
          </p:cNvGraphicFramePr>
          <p:nvPr>
            <p:extLst>
              <p:ext uri="{D42A27DB-BD31-4B8C-83A1-F6EECF244321}">
                <p14:modId xmlns:p14="http://schemas.microsoft.com/office/powerpoint/2010/main" val="3589726234"/>
              </p:ext>
            </p:extLst>
          </p:nvPr>
        </p:nvGraphicFramePr>
        <p:xfrm>
          <a:off x="786830" y="2437643"/>
          <a:ext cx="10360630" cy="3813054"/>
        </p:xfrm>
        <a:graphic>
          <a:graphicData uri="http://schemas.openxmlformats.org/drawingml/2006/table">
            <a:tbl>
              <a:tblPr firstRow="1" bandRow="1">
                <a:tableStyleId>{7DF18680-E054-41AD-8BC1-D1AEF772440D}</a:tableStyleId>
              </a:tblPr>
              <a:tblGrid>
                <a:gridCol w="2100208">
                  <a:extLst>
                    <a:ext uri="{9D8B030D-6E8A-4147-A177-3AD203B41FA5}">
                      <a16:colId xmlns:a16="http://schemas.microsoft.com/office/drawing/2014/main" val="245809450"/>
                    </a:ext>
                  </a:extLst>
                </a:gridCol>
                <a:gridCol w="6226140">
                  <a:extLst>
                    <a:ext uri="{9D8B030D-6E8A-4147-A177-3AD203B41FA5}">
                      <a16:colId xmlns:a16="http://schemas.microsoft.com/office/drawing/2014/main" val="196588523"/>
                    </a:ext>
                  </a:extLst>
                </a:gridCol>
                <a:gridCol w="2034282">
                  <a:extLst>
                    <a:ext uri="{9D8B030D-6E8A-4147-A177-3AD203B41FA5}">
                      <a16:colId xmlns:a16="http://schemas.microsoft.com/office/drawing/2014/main" val="1497619411"/>
                    </a:ext>
                  </a:extLst>
                </a:gridCol>
              </a:tblGrid>
              <a:tr h="430165">
                <a:tc>
                  <a:txBody>
                    <a:bodyPr/>
                    <a:lstStyle/>
                    <a:p>
                      <a:pPr algn="ctr"/>
                      <a:r>
                        <a:rPr lang="en-US" altLang="zh-CN" sz="1800" dirty="0"/>
                        <a:t>Model</a:t>
                      </a:r>
                      <a:endParaRPr lang="zh-CN" altLang="en-US" sz="1800" dirty="0"/>
                    </a:p>
                  </a:txBody>
                  <a:tcPr anchor="ctr"/>
                </a:tc>
                <a:tc>
                  <a:txBody>
                    <a:bodyPr/>
                    <a:lstStyle/>
                    <a:p>
                      <a:pPr algn="ctr"/>
                      <a:r>
                        <a:rPr lang="en-US" altLang="zh-CN" sz="1800" dirty="0"/>
                        <a:t>Methods</a:t>
                      </a:r>
                      <a:endParaRPr lang="zh-CN" altLang="en-US" sz="1800" dirty="0"/>
                    </a:p>
                  </a:txBody>
                  <a:tcPr anchor="ctr"/>
                </a:tc>
                <a:tc>
                  <a:txBody>
                    <a:bodyPr/>
                    <a:lstStyle/>
                    <a:p>
                      <a:pPr algn="ctr"/>
                      <a:r>
                        <a:rPr lang="en-US" altLang="zh-CN" sz="1800" dirty="0"/>
                        <a:t>Dataset</a:t>
                      </a:r>
                      <a:endParaRPr lang="zh-CN" altLang="en-US" sz="1800" dirty="0"/>
                    </a:p>
                  </a:txBody>
                  <a:tcPr anchor="ctr"/>
                </a:tc>
                <a:extLst>
                  <a:ext uri="{0D108BD9-81ED-4DB2-BD59-A6C34878D82A}">
                    <a16:rowId xmlns:a16="http://schemas.microsoft.com/office/drawing/2014/main" val="3901231595"/>
                  </a:ext>
                </a:extLst>
              </a:tr>
              <a:tr h="709072">
                <a:tc>
                  <a:txBody>
                    <a:bodyPr/>
                    <a:lstStyle/>
                    <a:p>
                      <a:pPr algn="ctr"/>
                      <a:r>
                        <a:rPr lang="en-US" altLang="zh-CN" sz="1800" dirty="0" err="1"/>
                        <a:t>PullNet</a:t>
                      </a:r>
                      <a:r>
                        <a:rPr lang="en-US" altLang="zh-CN" sz="1800" dirty="0"/>
                        <a:t>(</a:t>
                      </a:r>
                      <a:r>
                        <a:rPr lang="en-US" altLang="zh-CN" sz="1800" dirty="0" err="1"/>
                        <a:t>GraftNet</a:t>
                      </a:r>
                      <a:r>
                        <a:rPr lang="en-US" altLang="zh-CN" sz="1800" dirty="0"/>
                        <a:t>)</a:t>
                      </a:r>
                      <a:endParaRPr lang="zh-CN" altLang="en-US" sz="1800" dirty="0"/>
                    </a:p>
                  </a:txBody>
                  <a:tcPr anchor="ctr"/>
                </a:tc>
                <a:tc>
                  <a:txBody>
                    <a:bodyPr/>
                    <a:lstStyle/>
                    <a:p>
                      <a:pPr algn="ctr"/>
                      <a:r>
                        <a:rPr lang="en-US" altLang="zh-CN" sz="1800" dirty="0"/>
                        <a:t>(1)</a:t>
                      </a:r>
                      <a:r>
                        <a:rPr lang="zh-CN" altLang="en-US" sz="1800" dirty="0"/>
                        <a:t>抽取问题子图</a:t>
                      </a:r>
                      <a:r>
                        <a:rPr lang="en-US" altLang="zh-CN" sz="1800" dirty="0"/>
                        <a:t>  (2)</a:t>
                      </a:r>
                      <a:r>
                        <a:rPr lang="zh-CN" altLang="en-US" sz="1800" dirty="0"/>
                        <a:t>利用图卷积神经网络学习结点表示</a:t>
                      </a:r>
                      <a:endParaRPr lang="en-US" altLang="zh-CN" sz="1800" dirty="0"/>
                    </a:p>
                    <a:p>
                      <a:pPr algn="ctr"/>
                      <a:r>
                        <a:rPr lang="zh-CN" altLang="en-US" sz="1800" dirty="0"/>
                        <a:t>并通过结点表示设置二分类任务找出答案</a:t>
                      </a:r>
                    </a:p>
                  </a:txBody>
                  <a:tcPr anchor="ctr"/>
                </a:tc>
                <a:tc>
                  <a:txBody>
                    <a:bodyPr/>
                    <a:lstStyle/>
                    <a:p>
                      <a:pPr algn="ctr"/>
                      <a:r>
                        <a:rPr lang="en-US" altLang="zh-CN" sz="1800" dirty="0" err="1"/>
                        <a:t>MetaQA</a:t>
                      </a:r>
                      <a:endParaRPr lang="en-US" altLang="zh-CN" sz="1800" dirty="0"/>
                    </a:p>
                    <a:p>
                      <a:pPr algn="ctr"/>
                      <a:r>
                        <a:rPr lang="en-US" altLang="zh-CN" sz="1800" dirty="0" err="1"/>
                        <a:t>WebQSP</a:t>
                      </a:r>
                      <a:endParaRPr lang="zh-CN" altLang="en-US" sz="1800" dirty="0"/>
                    </a:p>
                  </a:txBody>
                  <a:tcPr anchor="ctr"/>
                </a:tc>
                <a:extLst>
                  <a:ext uri="{0D108BD9-81ED-4DB2-BD59-A6C34878D82A}">
                    <a16:rowId xmlns:a16="http://schemas.microsoft.com/office/drawing/2014/main" val="2210235657"/>
                  </a:ext>
                </a:extLst>
              </a:tr>
              <a:tr h="653146">
                <a:tc>
                  <a:txBody>
                    <a:bodyPr/>
                    <a:lstStyle/>
                    <a:p>
                      <a:pPr algn="ctr"/>
                      <a:r>
                        <a:rPr lang="en-US" altLang="zh-CN" sz="1800" dirty="0"/>
                        <a:t>BERT for KBQA </a:t>
                      </a:r>
                    </a:p>
                  </a:txBody>
                  <a:tcPr anchor="ctr"/>
                </a:tc>
                <a:tc>
                  <a:txBody>
                    <a:bodyPr/>
                    <a:lstStyle/>
                    <a:p>
                      <a:pPr algn="ctr"/>
                      <a:r>
                        <a:rPr lang="en-US" altLang="zh-CN" sz="1800" dirty="0"/>
                        <a:t>(1)</a:t>
                      </a:r>
                      <a:r>
                        <a:rPr lang="zh-CN" altLang="en-US" sz="1800" dirty="0"/>
                        <a:t>抽取问题子图</a:t>
                      </a:r>
                      <a:r>
                        <a:rPr lang="en-US" altLang="zh-CN" sz="1800" dirty="0"/>
                        <a:t>  (2)</a:t>
                      </a:r>
                      <a:r>
                        <a:rPr lang="zh-CN" altLang="en-US" sz="1800" dirty="0"/>
                        <a:t>转化</a:t>
                      </a:r>
                      <a:r>
                        <a:rPr lang="en-US" altLang="zh-CN" sz="1800" dirty="0"/>
                        <a:t>question-context</a:t>
                      </a:r>
                      <a:r>
                        <a:rPr lang="zh-CN" altLang="en-US" sz="1800" dirty="0"/>
                        <a:t>形式利用</a:t>
                      </a:r>
                      <a:r>
                        <a:rPr lang="en-US" altLang="zh-CN" sz="1800" dirty="0"/>
                        <a:t>BERT</a:t>
                      </a:r>
                      <a:r>
                        <a:rPr lang="zh-CN" altLang="en-US" sz="1800" dirty="0"/>
                        <a:t>对候选答案实体进行打分</a:t>
                      </a:r>
                    </a:p>
                  </a:txBody>
                  <a:tcPr anchor="ctr"/>
                </a:tc>
                <a:tc>
                  <a:txBody>
                    <a:bodyPr/>
                    <a:lstStyle/>
                    <a:p>
                      <a:pPr algn="ctr"/>
                      <a:r>
                        <a:rPr lang="en-US" altLang="zh-CN" sz="1800" dirty="0" err="1"/>
                        <a:t>WebQSP</a:t>
                      </a:r>
                      <a:endParaRPr lang="zh-CN" altLang="en-US" sz="1800" dirty="0"/>
                    </a:p>
                  </a:txBody>
                  <a:tcPr anchor="ctr"/>
                </a:tc>
                <a:extLst>
                  <a:ext uri="{0D108BD9-81ED-4DB2-BD59-A6C34878D82A}">
                    <a16:rowId xmlns:a16="http://schemas.microsoft.com/office/drawing/2014/main" val="2845884540"/>
                  </a:ext>
                </a:extLst>
              </a:tr>
              <a:tr h="673557">
                <a:tc>
                  <a:txBody>
                    <a:bodyPr/>
                    <a:lstStyle/>
                    <a:p>
                      <a:pPr algn="ctr"/>
                      <a:r>
                        <a:rPr lang="en-US" altLang="zh-CN" sz="1800" dirty="0" err="1"/>
                        <a:t>EmbedKBQA</a:t>
                      </a:r>
                      <a:endParaRPr lang="zh-CN" altLang="en-US" sz="1800" dirty="0"/>
                    </a:p>
                  </a:txBody>
                  <a:tcPr anchor="ctr"/>
                </a:tc>
                <a:tc>
                  <a:txBody>
                    <a:bodyPr/>
                    <a:lstStyle/>
                    <a:p>
                      <a:pPr algn="ctr"/>
                      <a:r>
                        <a:rPr lang="en-US" altLang="zh-CN" sz="1800" dirty="0"/>
                        <a:t>(1)</a:t>
                      </a:r>
                      <a:r>
                        <a:rPr lang="zh-CN" altLang="en-US" sz="1800" dirty="0"/>
                        <a:t>学习</a:t>
                      </a:r>
                      <a:r>
                        <a:rPr lang="en-US" altLang="zh-CN" sz="1800" dirty="0"/>
                        <a:t>KB</a:t>
                      </a:r>
                      <a:r>
                        <a:rPr lang="zh-CN" altLang="en-US" sz="1800" dirty="0"/>
                        <a:t>的</a:t>
                      </a:r>
                      <a:r>
                        <a:rPr lang="en-US" altLang="zh-CN" sz="1800" dirty="0"/>
                        <a:t>embeddings(2)</a:t>
                      </a:r>
                      <a:r>
                        <a:rPr lang="zh-CN" altLang="en-US" sz="1800" dirty="0"/>
                        <a:t>利用得分函数判断候选答案实体</a:t>
                      </a:r>
                    </a:p>
                  </a:txBody>
                  <a:tcPr anchor="ctr"/>
                </a:tc>
                <a:tc>
                  <a:txBody>
                    <a:bodyPr/>
                    <a:lstStyle/>
                    <a:p>
                      <a:pPr algn="ctr"/>
                      <a:r>
                        <a:rPr lang="en-US" altLang="zh-CN" sz="1800" dirty="0" err="1"/>
                        <a:t>MetaQA</a:t>
                      </a:r>
                      <a:endParaRPr lang="en-US" altLang="zh-CN" sz="1800" dirty="0"/>
                    </a:p>
                    <a:p>
                      <a:pPr algn="ctr"/>
                      <a:r>
                        <a:rPr lang="en-US" altLang="zh-CN" sz="1800" dirty="0" err="1"/>
                        <a:t>WebQSP</a:t>
                      </a:r>
                      <a:endParaRPr lang="zh-CN" altLang="en-US" sz="1800" dirty="0"/>
                    </a:p>
                  </a:txBody>
                  <a:tcPr anchor="ctr"/>
                </a:tc>
                <a:extLst>
                  <a:ext uri="{0D108BD9-81ED-4DB2-BD59-A6C34878D82A}">
                    <a16:rowId xmlns:a16="http://schemas.microsoft.com/office/drawing/2014/main" val="2985406363"/>
                  </a:ext>
                </a:extLst>
              </a:tr>
              <a:tr h="673557">
                <a:tc>
                  <a:txBody>
                    <a:bodyPr/>
                    <a:lstStyle/>
                    <a:p>
                      <a:pPr algn="ctr"/>
                      <a:r>
                        <a:rPr lang="en-US" altLang="zh-CN" sz="1800" dirty="0"/>
                        <a:t>NSM</a:t>
                      </a:r>
                      <a:endParaRPr lang="zh-CN" altLang="en-US" sz="1800" dirty="0"/>
                    </a:p>
                  </a:txBody>
                  <a:tcPr anchor="ctr"/>
                </a:tc>
                <a:tc>
                  <a:txBody>
                    <a:bodyPr/>
                    <a:lstStyle/>
                    <a:p>
                      <a:pPr algn="ctr"/>
                      <a:r>
                        <a:rPr lang="zh-CN" altLang="en-US" sz="1800" dirty="0"/>
                        <a:t>提出教师学生模型，利用教师网络学习中间推理信号，学生网络利用中间监督信号进行答案推理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effectLst/>
                          <a:latin typeface="+mn-lt"/>
                          <a:ea typeface="+mn-ea"/>
                          <a:cs typeface="+mn-cs"/>
                        </a:rPr>
                        <a:t>WebQSP,CWQ</a:t>
                      </a:r>
                      <a:endParaRPr lang="en-US" altLang="zh-CN" sz="180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MetaQA</a:t>
                      </a:r>
                      <a:endParaRPr lang="en-US" altLang="zh-CN" sz="1800" dirty="0"/>
                    </a:p>
                  </a:txBody>
                  <a:tcPr anchor="ctr"/>
                </a:tc>
                <a:extLst>
                  <a:ext uri="{0D108BD9-81ED-4DB2-BD59-A6C34878D82A}">
                    <a16:rowId xmlns:a16="http://schemas.microsoft.com/office/drawing/2014/main" val="2784755096"/>
                  </a:ext>
                </a:extLst>
              </a:tr>
              <a:tr h="673557">
                <a:tc>
                  <a:txBody>
                    <a:bodyPr/>
                    <a:lstStyle/>
                    <a:p>
                      <a:pPr algn="ctr"/>
                      <a:r>
                        <a:rPr lang="en-US" altLang="zh-CN" sz="1800" dirty="0">
                          <a:solidFill>
                            <a:schemeClr val="bg1">
                              <a:lumMod val="65000"/>
                            </a:schemeClr>
                          </a:solidFill>
                        </a:rPr>
                        <a:t>MHGRN</a:t>
                      </a:r>
                    </a:p>
                  </a:txBody>
                  <a:tcPr anchor="ctr"/>
                </a:tc>
                <a:tc>
                  <a:txBody>
                    <a:bodyPr/>
                    <a:lstStyle/>
                    <a:p>
                      <a:pPr algn="ctr"/>
                      <a:r>
                        <a:rPr lang="zh-CN" altLang="en-US" sz="1800" dirty="0">
                          <a:solidFill>
                            <a:schemeClr val="bg1">
                              <a:lumMod val="65000"/>
                            </a:schemeClr>
                          </a:solidFill>
                        </a:rPr>
                        <a:t>结合预训练语言模型学习问题答案对的表示和多跳图关系网络学习子图的表示进行合理性判断</a:t>
                      </a:r>
                    </a:p>
                  </a:txBody>
                  <a:tcPr anchor="ctr"/>
                </a:tc>
                <a:tc>
                  <a:txBody>
                    <a:bodyPr/>
                    <a:lstStyle/>
                    <a:p>
                      <a:pPr algn="ctr"/>
                      <a:r>
                        <a:rPr lang="en-US" altLang="zh-CN" sz="1800" dirty="0" err="1">
                          <a:solidFill>
                            <a:schemeClr val="bg1">
                              <a:lumMod val="65000"/>
                            </a:schemeClr>
                          </a:solidFill>
                        </a:rPr>
                        <a:t>CommonsenseQA</a:t>
                      </a:r>
                      <a:endParaRPr lang="zh-CN" altLang="en-US" sz="1800" dirty="0">
                        <a:solidFill>
                          <a:schemeClr val="bg1">
                            <a:lumMod val="65000"/>
                          </a:schemeClr>
                        </a:solidFill>
                      </a:endParaRPr>
                    </a:p>
                  </a:txBody>
                  <a:tcPr anchor="ctr"/>
                </a:tc>
                <a:extLst>
                  <a:ext uri="{0D108BD9-81ED-4DB2-BD59-A6C34878D82A}">
                    <a16:rowId xmlns:a16="http://schemas.microsoft.com/office/drawing/2014/main" val="1789078524"/>
                  </a:ext>
                </a:extLst>
              </a:tr>
            </a:tbl>
          </a:graphicData>
        </a:graphic>
      </p:graphicFrame>
    </p:spTree>
    <p:extLst>
      <p:ext uri="{BB962C8B-B14F-4D97-AF65-F5344CB8AC3E}">
        <p14:creationId xmlns:p14="http://schemas.microsoft.com/office/powerpoint/2010/main" val="392355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1" name="标题 1">
            <a:extLst>
              <a:ext uri="{FF2B5EF4-FFF2-40B4-BE49-F238E27FC236}">
                <a16:creationId xmlns:a16="http://schemas.microsoft.com/office/drawing/2014/main" id="{812FDB7A-2AA4-DD4F-8521-F206C8E6C58E}"/>
              </a:ext>
            </a:extLst>
          </p:cNvPr>
          <p:cNvSpPr txBox="1">
            <a:spLocks/>
          </p:cNvSpPr>
          <p:nvPr/>
        </p:nvSpPr>
        <p:spPr>
          <a:xfrm>
            <a:off x="537087" y="2258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400" b="1" dirty="0"/>
              <a:t>Experiment</a:t>
            </a:r>
          </a:p>
        </p:txBody>
      </p:sp>
      <p:sp>
        <p:nvSpPr>
          <p:cNvPr id="13" name="文本框 12">
            <a:extLst>
              <a:ext uri="{FF2B5EF4-FFF2-40B4-BE49-F238E27FC236}">
                <a16:creationId xmlns:a16="http://schemas.microsoft.com/office/drawing/2014/main" id="{C71C2C5F-4E9B-3B49-BC73-86020CBE1FE6}"/>
              </a:ext>
            </a:extLst>
          </p:cNvPr>
          <p:cNvSpPr txBox="1"/>
          <p:nvPr/>
        </p:nvSpPr>
        <p:spPr>
          <a:xfrm>
            <a:off x="537087" y="970314"/>
            <a:ext cx="10103204" cy="881075"/>
          </a:xfrm>
          <a:prstGeom prst="rect">
            <a:avLst/>
          </a:prstGeom>
          <a:noFill/>
        </p:spPr>
        <p:txBody>
          <a:bodyPr wrap="square" rtlCol="0">
            <a:spAutoFit/>
          </a:bodyPr>
          <a:lstStyle/>
          <a:p>
            <a:pPr>
              <a:lnSpc>
                <a:spcPct val="150000"/>
              </a:lnSpc>
            </a:pPr>
            <a:r>
              <a:rPr kumimoji="1" lang="en-US" altLang="zh-CN" b="1" dirty="0"/>
              <a:t>KBQA Datasets </a:t>
            </a:r>
            <a:r>
              <a:rPr kumimoji="1" lang="en-US" altLang="zh-CN" dirty="0"/>
              <a:t>: </a:t>
            </a:r>
            <a:r>
              <a:rPr kumimoji="1" lang="en-US" altLang="zh-CN" dirty="0" err="1"/>
              <a:t>MetaQA</a:t>
            </a:r>
            <a:r>
              <a:rPr kumimoji="1" lang="en-US" altLang="zh-CN" dirty="0"/>
              <a:t>, </a:t>
            </a:r>
            <a:r>
              <a:rPr kumimoji="1" lang="en-US" altLang="zh-CN" dirty="0" err="1"/>
              <a:t>WebQSP</a:t>
            </a:r>
            <a:endParaRPr kumimoji="1" lang="en-US" altLang="zh-CN" dirty="0"/>
          </a:p>
          <a:p>
            <a:pPr>
              <a:lnSpc>
                <a:spcPct val="150000"/>
              </a:lnSpc>
            </a:pPr>
            <a:r>
              <a:rPr kumimoji="1" lang="zh-CN" altLang="en-US" dirty="0"/>
              <a:t>对于</a:t>
            </a:r>
            <a:r>
              <a:rPr kumimoji="1" lang="en-US" altLang="zh-CN" dirty="0" err="1"/>
              <a:t>WebQSP</a:t>
            </a:r>
            <a:r>
              <a:rPr kumimoji="1" lang="zh-CN" altLang="en-US" dirty="0"/>
              <a:t>，在</a:t>
            </a:r>
            <a:r>
              <a:rPr kumimoji="1" lang="en-US" altLang="zh-CN" dirty="0"/>
              <a:t>Freebase</a:t>
            </a:r>
            <a:r>
              <a:rPr kumimoji="1" lang="zh-CN" altLang="en-US" dirty="0"/>
              <a:t>中选择距离问题中提到的实体</a:t>
            </a:r>
            <a:r>
              <a:rPr kumimoji="1" lang="en-US" altLang="zh-CN" dirty="0"/>
              <a:t>2-hop</a:t>
            </a:r>
            <a:r>
              <a:rPr kumimoji="1" lang="zh-CN" altLang="en-US" dirty="0"/>
              <a:t>以内的子集</a:t>
            </a:r>
            <a:endParaRPr kumimoji="1" lang="en-US" altLang="zh-CN" dirty="0"/>
          </a:p>
        </p:txBody>
      </p:sp>
      <p:sp>
        <p:nvSpPr>
          <p:cNvPr id="19" name="文本框 18">
            <a:extLst>
              <a:ext uri="{FF2B5EF4-FFF2-40B4-BE49-F238E27FC236}">
                <a16:creationId xmlns:a16="http://schemas.microsoft.com/office/drawing/2014/main" id="{1EB2418C-D881-914A-BE89-79ED886286DA}"/>
              </a:ext>
            </a:extLst>
          </p:cNvPr>
          <p:cNvSpPr txBox="1"/>
          <p:nvPr/>
        </p:nvSpPr>
        <p:spPr>
          <a:xfrm>
            <a:off x="537087" y="2005303"/>
            <a:ext cx="4509568" cy="465577"/>
          </a:xfrm>
          <a:prstGeom prst="rect">
            <a:avLst/>
          </a:prstGeom>
          <a:noFill/>
        </p:spPr>
        <p:txBody>
          <a:bodyPr wrap="none" rtlCol="0">
            <a:spAutoFit/>
          </a:bodyPr>
          <a:lstStyle/>
          <a:p>
            <a:pPr>
              <a:lnSpc>
                <a:spcPct val="150000"/>
              </a:lnSpc>
            </a:pPr>
            <a:r>
              <a:rPr kumimoji="1" lang="en-US" altLang="zh-CN" b="1" dirty="0"/>
              <a:t>Baselines</a:t>
            </a:r>
            <a:r>
              <a:rPr kumimoji="1" lang="en-US" altLang="zh-CN" dirty="0"/>
              <a:t>: VRN, KV-Mem, </a:t>
            </a:r>
            <a:r>
              <a:rPr kumimoji="1" lang="en-US" altLang="zh-CN" dirty="0" err="1"/>
              <a:t>GraftNet</a:t>
            </a:r>
            <a:r>
              <a:rPr kumimoji="1" lang="en-US" altLang="zh-CN" dirty="0"/>
              <a:t>, </a:t>
            </a:r>
            <a:r>
              <a:rPr kumimoji="1" lang="en-US" altLang="zh-CN" dirty="0" err="1"/>
              <a:t>PullNet</a:t>
            </a:r>
            <a:endParaRPr kumimoji="1" lang="zh-CN" altLang="en-US" dirty="0"/>
          </a:p>
        </p:txBody>
      </p:sp>
      <p:pic>
        <p:nvPicPr>
          <p:cNvPr id="4" name="图片 3">
            <a:extLst>
              <a:ext uri="{FF2B5EF4-FFF2-40B4-BE49-F238E27FC236}">
                <a16:creationId xmlns:a16="http://schemas.microsoft.com/office/drawing/2014/main" id="{555E0560-F6F7-8445-A54E-149049B5257B}"/>
              </a:ext>
            </a:extLst>
          </p:cNvPr>
          <p:cNvPicPr>
            <a:picLocks noChangeAspect="1"/>
          </p:cNvPicPr>
          <p:nvPr/>
        </p:nvPicPr>
        <p:blipFill>
          <a:blip r:embed="rId3"/>
          <a:stretch>
            <a:fillRect/>
          </a:stretch>
        </p:blipFill>
        <p:spPr>
          <a:xfrm>
            <a:off x="623814" y="3177691"/>
            <a:ext cx="6303459" cy="2424407"/>
          </a:xfrm>
          <a:prstGeom prst="rect">
            <a:avLst/>
          </a:prstGeom>
        </p:spPr>
      </p:pic>
      <p:sp>
        <p:nvSpPr>
          <p:cNvPr id="21" name="文本框 20">
            <a:extLst>
              <a:ext uri="{FF2B5EF4-FFF2-40B4-BE49-F238E27FC236}">
                <a16:creationId xmlns:a16="http://schemas.microsoft.com/office/drawing/2014/main" id="{15B5D78C-E9BB-1A4B-ADB3-5E9FECEDA331}"/>
              </a:ext>
            </a:extLst>
          </p:cNvPr>
          <p:cNvSpPr txBox="1"/>
          <p:nvPr/>
        </p:nvSpPr>
        <p:spPr>
          <a:xfrm>
            <a:off x="537087" y="2725245"/>
            <a:ext cx="6096000" cy="369332"/>
          </a:xfrm>
          <a:prstGeom prst="rect">
            <a:avLst/>
          </a:prstGeom>
          <a:noFill/>
        </p:spPr>
        <p:txBody>
          <a:bodyPr wrap="square">
            <a:spAutoFit/>
          </a:bodyPr>
          <a:lstStyle/>
          <a:p>
            <a:r>
              <a:rPr kumimoji="1" lang="en-US" altLang="zh-CN" b="1" dirty="0"/>
              <a:t>Results on </a:t>
            </a:r>
            <a:r>
              <a:rPr kumimoji="1" lang="en-US" altLang="zh-CN" b="1" dirty="0" err="1"/>
              <a:t>MetaQA</a:t>
            </a:r>
            <a:r>
              <a:rPr kumimoji="1" lang="en-US" altLang="zh-CN" b="1" dirty="0"/>
              <a:t>:</a:t>
            </a:r>
            <a:endParaRPr lang="zh-CN" altLang="en-US" dirty="0"/>
          </a:p>
        </p:txBody>
      </p:sp>
      <p:sp>
        <p:nvSpPr>
          <p:cNvPr id="22" name="文本框 21">
            <a:extLst>
              <a:ext uri="{FF2B5EF4-FFF2-40B4-BE49-F238E27FC236}">
                <a16:creationId xmlns:a16="http://schemas.microsoft.com/office/drawing/2014/main" id="{24004D85-25D0-FC43-AC4F-EB53EFCB2CE3}"/>
              </a:ext>
            </a:extLst>
          </p:cNvPr>
          <p:cNvSpPr txBox="1"/>
          <p:nvPr/>
        </p:nvSpPr>
        <p:spPr>
          <a:xfrm>
            <a:off x="7346891" y="2725245"/>
            <a:ext cx="6096000" cy="369332"/>
          </a:xfrm>
          <a:prstGeom prst="rect">
            <a:avLst/>
          </a:prstGeom>
          <a:noFill/>
        </p:spPr>
        <p:txBody>
          <a:bodyPr wrap="square">
            <a:spAutoFit/>
          </a:bodyPr>
          <a:lstStyle/>
          <a:p>
            <a:r>
              <a:rPr kumimoji="1" lang="en-US" altLang="zh-CN" b="1" dirty="0"/>
              <a:t>Results on </a:t>
            </a:r>
            <a:r>
              <a:rPr kumimoji="1" lang="en-US" altLang="zh-CN" b="1" dirty="0" err="1"/>
              <a:t>WebQSP</a:t>
            </a:r>
            <a:r>
              <a:rPr kumimoji="1" lang="en-US" altLang="zh-CN" b="1" dirty="0"/>
              <a:t>:</a:t>
            </a:r>
            <a:endParaRPr lang="zh-CN" altLang="en-US" dirty="0"/>
          </a:p>
        </p:txBody>
      </p:sp>
      <p:pic>
        <p:nvPicPr>
          <p:cNvPr id="9" name="图片 8">
            <a:extLst>
              <a:ext uri="{FF2B5EF4-FFF2-40B4-BE49-F238E27FC236}">
                <a16:creationId xmlns:a16="http://schemas.microsoft.com/office/drawing/2014/main" id="{5B133533-2A81-AB4A-BE8A-8B19BB3588B1}"/>
              </a:ext>
            </a:extLst>
          </p:cNvPr>
          <p:cNvPicPr>
            <a:picLocks noChangeAspect="1"/>
          </p:cNvPicPr>
          <p:nvPr/>
        </p:nvPicPr>
        <p:blipFill>
          <a:blip r:embed="rId4"/>
          <a:stretch>
            <a:fillRect/>
          </a:stretch>
        </p:blipFill>
        <p:spPr>
          <a:xfrm>
            <a:off x="7346891" y="3606320"/>
            <a:ext cx="4060860" cy="1241311"/>
          </a:xfrm>
          <a:prstGeom prst="rect">
            <a:avLst/>
          </a:prstGeom>
        </p:spPr>
      </p:pic>
    </p:spTree>
    <p:extLst>
      <p:ext uri="{BB962C8B-B14F-4D97-AF65-F5344CB8AC3E}">
        <p14:creationId xmlns:p14="http://schemas.microsoft.com/office/powerpoint/2010/main" val="29564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Saxena A, Tripathi A, Talukdar P. Improving multi-hop question answering over knowledge graphs using knowledge base embeddings[C]//Proceedings of the 58th Annual Meeting of the Association for Computational Linguistics. 2020: 4498-4507.</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1" name="标题 1">
            <a:extLst>
              <a:ext uri="{FF2B5EF4-FFF2-40B4-BE49-F238E27FC236}">
                <a16:creationId xmlns:a16="http://schemas.microsoft.com/office/drawing/2014/main" id="{812FDB7A-2AA4-DD4F-8521-F206C8E6C58E}"/>
              </a:ext>
            </a:extLst>
          </p:cNvPr>
          <p:cNvSpPr txBox="1">
            <a:spLocks/>
          </p:cNvSpPr>
          <p:nvPr/>
        </p:nvSpPr>
        <p:spPr>
          <a:xfrm>
            <a:off x="537087" y="2258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400" b="1" dirty="0"/>
              <a:t>Experiment</a:t>
            </a:r>
          </a:p>
        </p:txBody>
      </p:sp>
      <p:sp>
        <p:nvSpPr>
          <p:cNvPr id="21" name="文本框 20">
            <a:extLst>
              <a:ext uri="{FF2B5EF4-FFF2-40B4-BE49-F238E27FC236}">
                <a16:creationId xmlns:a16="http://schemas.microsoft.com/office/drawing/2014/main" id="{15B5D78C-E9BB-1A4B-ADB3-5E9FECEDA331}"/>
              </a:ext>
            </a:extLst>
          </p:cNvPr>
          <p:cNvSpPr txBox="1"/>
          <p:nvPr/>
        </p:nvSpPr>
        <p:spPr>
          <a:xfrm>
            <a:off x="537087" y="1159681"/>
            <a:ext cx="10432550" cy="1296573"/>
          </a:xfrm>
          <a:prstGeom prst="rect">
            <a:avLst/>
          </a:prstGeom>
          <a:noFill/>
        </p:spPr>
        <p:txBody>
          <a:bodyPr wrap="square">
            <a:spAutoFit/>
          </a:bodyPr>
          <a:lstStyle/>
          <a:p>
            <a:pPr>
              <a:lnSpc>
                <a:spcPct val="150000"/>
              </a:lnSpc>
            </a:pPr>
            <a:r>
              <a:rPr lang="en-US" altLang="zh-CN" b="1" dirty="0"/>
              <a:t>QA on KG with missing links </a:t>
            </a:r>
            <a:r>
              <a:rPr kumimoji="1" lang="en-US" altLang="zh-CN" b="1" dirty="0"/>
              <a:t>:</a:t>
            </a:r>
            <a:r>
              <a:rPr kumimoji="1" lang="zh-CN" altLang="en-US" b="1" dirty="0"/>
              <a:t> </a:t>
            </a:r>
            <a:endParaRPr kumimoji="1" lang="en-US" altLang="zh-CN" b="1" dirty="0"/>
          </a:p>
          <a:p>
            <a:pPr>
              <a:lnSpc>
                <a:spcPct val="150000"/>
              </a:lnSpc>
            </a:pPr>
            <a:r>
              <a:rPr kumimoji="1" lang="zh-CN" altLang="en-US" b="1" dirty="0"/>
              <a:t>实验设置：</a:t>
            </a:r>
            <a:r>
              <a:rPr kumimoji="1" lang="zh-CN" altLang="en-US" dirty="0"/>
              <a:t>删除</a:t>
            </a:r>
            <a:r>
              <a:rPr kumimoji="1" lang="en-US" altLang="zh-CN" dirty="0" err="1"/>
              <a:t>MetaQA</a:t>
            </a:r>
            <a:r>
              <a:rPr kumimoji="1" lang="zh-CN" altLang="en-US" dirty="0"/>
              <a:t> </a:t>
            </a:r>
            <a:r>
              <a:rPr kumimoji="1" lang="en-US" altLang="zh-CN" dirty="0"/>
              <a:t>1-hop</a:t>
            </a:r>
            <a:r>
              <a:rPr kumimoji="1" lang="zh-CN" altLang="en-US" dirty="0"/>
              <a:t>数据集中答案实体与问题实体直接相连的三元组</a:t>
            </a:r>
            <a:endParaRPr kumimoji="1" lang="en-US" altLang="zh-CN" dirty="0"/>
          </a:p>
          <a:p>
            <a:pPr>
              <a:lnSpc>
                <a:spcPct val="150000"/>
              </a:lnSpc>
            </a:pPr>
            <a:r>
              <a:rPr kumimoji="1" lang="zh-CN" altLang="en-US" b="1" dirty="0"/>
              <a:t>结果</a:t>
            </a:r>
            <a:r>
              <a:rPr kumimoji="1" lang="zh-CN" altLang="en-US" dirty="0"/>
              <a:t>：仅基于检索的的方法的</a:t>
            </a:r>
            <a:r>
              <a:rPr kumimoji="1" lang="en-US" altLang="zh-CN" dirty="0"/>
              <a:t>hits@1</a:t>
            </a:r>
            <a:r>
              <a:rPr kumimoji="1" lang="zh-CN" altLang="en-US" dirty="0"/>
              <a:t>为</a:t>
            </a:r>
            <a:r>
              <a:rPr kumimoji="1" lang="en-US" altLang="zh-CN" dirty="0"/>
              <a:t>0</a:t>
            </a:r>
          </a:p>
        </p:txBody>
      </p:sp>
      <p:pic>
        <p:nvPicPr>
          <p:cNvPr id="7" name="图片 6">
            <a:extLst>
              <a:ext uri="{FF2B5EF4-FFF2-40B4-BE49-F238E27FC236}">
                <a16:creationId xmlns:a16="http://schemas.microsoft.com/office/drawing/2014/main" id="{2E17B3CA-AF56-B341-965E-509B0FDECD9A}"/>
              </a:ext>
            </a:extLst>
          </p:cNvPr>
          <p:cNvPicPr>
            <a:picLocks noChangeAspect="1"/>
          </p:cNvPicPr>
          <p:nvPr/>
        </p:nvPicPr>
        <p:blipFill>
          <a:blip r:embed="rId3"/>
          <a:stretch>
            <a:fillRect/>
          </a:stretch>
        </p:blipFill>
        <p:spPr>
          <a:xfrm>
            <a:off x="6095999" y="3665093"/>
            <a:ext cx="4531176" cy="1950641"/>
          </a:xfrm>
          <a:prstGeom prst="rect">
            <a:avLst/>
          </a:prstGeom>
        </p:spPr>
      </p:pic>
      <p:pic>
        <p:nvPicPr>
          <p:cNvPr id="9" name="图片 8">
            <a:extLst>
              <a:ext uri="{FF2B5EF4-FFF2-40B4-BE49-F238E27FC236}">
                <a16:creationId xmlns:a16="http://schemas.microsoft.com/office/drawing/2014/main" id="{D2204C4A-C2ED-CF41-96EA-CDF61E43D04A}"/>
              </a:ext>
            </a:extLst>
          </p:cNvPr>
          <p:cNvPicPr>
            <a:picLocks noChangeAspect="1"/>
          </p:cNvPicPr>
          <p:nvPr/>
        </p:nvPicPr>
        <p:blipFill>
          <a:blip r:embed="rId4"/>
          <a:stretch>
            <a:fillRect/>
          </a:stretch>
        </p:blipFill>
        <p:spPr>
          <a:xfrm>
            <a:off x="5753302" y="2067726"/>
            <a:ext cx="2890838" cy="1042597"/>
          </a:xfrm>
          <a:prstGeom prst="rect">
            <a:avLst/>
          </a:prstGeom>
        </p:spPr>
      </p:pic>
      <p:sp>
        <p:nvSpPr>
          <p:cNvPr id="16" name="文本框 15">
            <a:extLst>
              <a:ext uri="{FF2B5EF4-FFF2-40B4-BE49-F238E27FC236}">
                <a16:creationId xmlns:a16="http://schemas.microsoft.com/office/drawing/2014/main" id="{D3C94211-2608-D04C-8C4B-3307D09747E9}"/>
              </a:ext>
            </a:extLst>
          </p:cNvPr>
          <p:cNvSpPr txBox="1"/>
          <p:nvPr/>
        </p:nvSpPr>
        <p:spPr>
          <a:xfrm>
            <a:off x="537087" y="3212964"/>
            <a:ext cx="5434222" cy="1712072"/>
          </a:xfrm>
          <a:prstGeom prst="rect">
            <a:avLst/>
          </a:prstGeom>
          <a:noFill/>
        </p:spPr>
        <p:txBody>
          <a:bodyPr wrap="square">
            <a:spAutoFit/>
          </a:bodyPr>
          <a:lstStyle/>
          <a:p>
            <a:pPr>
              <a:lnSpc>
                <a:spcPct val="150000"/>
              </a:lnSpc>
            </a:pPr>
            <a:r>
              <a:rPr lang="en-US" altLang="zh-CN" b="1" dirty="0"/>
              <a:t>Effect of Answer Selection Module </a:t>
            </a:r>
            <a:r>
              <a:rPr kumimoji="1" lang="en-US" altLang="zh-CN" b="1" dirty="0"/>
              <a:t>:</a:t>
            </a:r>
          </a:p>
          <a:p>
            <a:pPr>
              <a:lnSpc>
                <a:spcPct val="150000"/>
              </a:lnSpc>
            </a:pPr>
            <a:r>
              <a:rPr kumimoji="1" lang="zh-CN" altLang="en-US" dirty="0"/>
              <a:t>（</a:t>
            </a:r>
            <a:r>
              <a:rPr kumimoji="1" lang="en-US" altLang="zh-CN" dirty="0"/>
              <a:t>1</a:t>
            </a:r>
            <a:r>
              <a:rPr kumimoji="1" lang="zh-CN" altLang="en-US" dirty="0"/>
              <a:t>）加入两跳过滤在</a:t>
            </a:r>
            <a:r>
              <a:rPr kumimoji="1" lang="en-US" altLang="zh-CN" dirty="0"/>
              <a:t>KG-Full</a:t>
            </a:r>
            <a:r>
              <a:rPr kumimoji="1" lang="zh-CN" altLang="en-US" dirty="0"/>
              <a:t>设置下能够提升模型的性能，但是在</a:t>
            </a:r>
            <a:r>
              <a:rPr kumimoji="1" lang="en-US" altLang="zh-CN" dirty="0"/>
              <a:t>Kg-50</a:t>
            </a:r>
            <a:r>
              <a:rPr kumimoji="1" lang="zh-CN" altLang="en-US" dirty="0"/>
              <a:t>的时候结果相反。</a:t>
            </a:r>
            <a:endParaRPr kumimoji="1" lang="en-US" altLang="zh-CN" b="1" dirty="0"/>
          </a:p>
          <a:p>
            <a:pPr>
              <a:lnSpc>
                <a:spcPct val="150000"/>
              </a:lnSpc>
            </a:pPr>
            <a:r>
              <a:rPr kumimoji="1" lang="zh-CN" altLang="en-US" dirty="0"/>
              <a:t>（</a:t>
            </a:r>
            <a:r>
              <a:rPr kumimoji="1" lang="en-US" altLang="zh-CN" dirty="0"/>
              <a:t>2</a:t>
            </a:r>
            <a:r>
              <a:rPr kumimoji="1" lang="zh-CN" altLang="en-US" dirty="0"/>
              <a:t>）关系匹配对于性能也有提升</a:t>
            </a:r>
            <a:endParaRPr kumimoji="1" lang="en-US" altLang="zh-CN" dirty="0"/>
          </a:p>
        </p:txBody>
      </p:sp>
    </p:spTree>
    <p:extLst>
      <p:ext uri="{BB962C8B-B14F-4D97-AF65-F5344CB8AC3E}">
        <p14:creationId xmlns:p14="http://schemas.microsoft.com/office/powerpoint/2010/main" val="381652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3" name="标题 1">
            <a:extLst>
              <a:ext uri="{FF2B5EF4-FFF2-40B4-BE49-F238E27FC236}">
                <a16:creationId xmlns:a16="http://schemas.microsoft.com/office/drawing/2014/main" id="{A80CD472-0908-9A4D-A37B-B16B2B5AFE29}"/>
              </a:ext>
            </a:extLst>
          </p:cNvPr>
          <p:cNvSpPr>
            <a:spLocks noGrp="1"/>
          </p:cNvSpPr>
          <p:nvPr>
            <p:ph type="ctrTitle"/>
          </p:nvPr>
        </p:nvSpPr>
        <p:spPr>
          <a:xfrm>
            <a:off x="550522" y="2383605"/>
            <a:ext cx="10591801" cy="1212350"/>
          </a:xfrm>
        </p:spPr>
        <p:txBody>
          <a:bodyPr anchor="t">
            <a:normAutofit fontScale="90000"/>
          </a:bodyPr>
          <a:lstStyle/>
          <a:p>
            <a:r>
              <a:rPr kumimoji="1" lang="en-US" altLang="zh-CN" sz="3600" dirty="0"/>
              <a:t>Improving Multi-hop Knowledge Base Question Answering by Learning Intermediate Supervision Signals</a:t>
            </a:r>
          </a:p>
        </p:txBody>
      </p:sp>
    </p:spTree>
    <p:extLst>
      <p:ext uri="{BB962C8B-B14F-4D97-AF65-F5344CB8AC3E}">
        <p14:creationId xmlns:p14="http://schemas.microsoft.com/office/powerpoint/2010/main" val="178184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Challenge</a:t>
            </a:r>
            <a:r>
              <a:rPr kumimoji="1" lang="zh-CN" altLang="en-US" sz="2800" b="1" dirty="0"/>
              <a:t> </a:t>
            </a:r>
            <a:r>
              <a:rPr kumimoji="1" lang="en-US" altLang="zh-CN" sz="2800" b="1" dirty="0"/>
              <a:t>:</a:t>
            </a:r>
            <a:endParaRPr kumimoji="1" lang="zh-CN" altLang="en-US" sz="28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574908" y="967476"/>
            <a:ext cx="10744255" cy="974712"/>
          </a:xfrm>
        </p:spPr>
        <p:txBody>
          <a:bodyPr>
            <a:normAutofit/>
          </a:bodyPr>
          <a:lstStyle/>
          <a:p>
            <a:pPr marL="0" indent="0">
              <a:buNone/>
            </a:pPr>
            <a:r>
              <a:rPr kumimoji="1" lang="zh-CN" altLang="en-US" sz="1800" dirty="0"/>
              <a:t>（</a:t>
            </a:r>
            <a:r>
              <a:rPr kumimoji="1" lang="en-US" altLang="zh-CN" sz="1800" dirty="0"/>
              <a:t>1</a:t>
            </a:r>
            <a:r>
              <a:rPr kumimoji="1" lang="zh-CN" altLang="en-US" sz="1800" dirty="0"/>
              <a:t>）在</a:t>
            </a:r>
            <a:r>
              <a:rPr kumimoji="1" lang="en-US" altLang="zh-CN" sz="1800" dirty="0"/>
              <a:t>Multi-hop</a:t>
            </a:r>
            <a:r>
              <a:rPr kumimoji="1" lang="zh-CN" altLang="en-US" sz="1800" dirty="0"/>
              <a:t> </a:t>
            </a:r>
            <a:r>
              <a:rPr kumimoji="1" lang="en-US" altLang="zh-CN" sz="1800" dirty="0"/>
              <a:t>KGQA</a:t>
            </a:r>
            <a:r>
              <a:rPr kumimoji="1" lang="zh-CN" altLang="en-US" sz="1800" dirty="0"/>
              <a:t>从问题实体到答案实体的推理过程中，主要的问题是缺少中间单独信号，只能从最终答案的结果获得反馈。</a:t>
            </a:r>
            <a:endParaRPr kumimoji="1" lang="en-US" altLang="zh-CN" sz="1800" dirty="0"/>
          </a:p>
          <a:p>
            <a:pPr marL="0" indent="0">
              <a:buNone/>
            </a:pPr>
            <a:r>
              <a:rPr kumimoji="1" lang="zh-CN" altLang="en-US" sz="1800" dirty="0"/>
              <a:t>（</a:t>
            </a:r>
            <a:r>
              <a:rPr kumimoji="1" lang="en-US" altLang="zh-CN" sz="1800" dirty="0"/>
              <a:t>2</a:t>
            </a:r>
            <a:r>
              <a:rPr kumimoji="1" lang="zh-CN" altLang="en-US" sz="1800" dirty="0"/>
              <a:t>）存在虚假的推理路径。</a:t>
            </a:r>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sp>
        <p:nvSpPr>
          <p:cNvPr id="5" name="标题 1">
            <a:extLst>
              <a:ext uri="{FF2B5EF4-FFF2-40B4-BE49-F238E27FC236}">
                <a16:creationId xmlns:a16="http://schemas.microsoft.com/office/drawing/2014/main" id="{D43035BB-0DBE-514B-8822-37B396778FB3}"/>
              </a:ext>
            </a:extLst>
          </p:cNvPr>
          <p:cNvSpPr txBox="1">
            <a:spLocks/>
          </p:cNvSpPr>
          <p:nvPr/>
        </p:nvSpPr>
        <p:spPr>
          <a:xfrm>
            <a:off x="534041" y="1915429"/>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Methods :</a:t>
            </a:r>
            <a:endParaRPr kumimoji="1" lang="zh-CN" altLang="en-US" sz="2800" b="1" dirty="0"/>
          </a:p>
        </p:txBody>
      </p:sp>
      <p:sp>
        <p:nvSpPr>
          <p:cNvPr id="6" name="内容占位符 2">
            <a:extLst>
              <a:ext uri="{FF2B5EF4-FFF2-40B4-BE49-F238E27FC236}">
                <a16:creationId xmlns:a16="http://schemas.microsoft.com/office/drawing/2014/main" id="{6AEEEF47-9863-1046-92E2-4A8C8CE54033}"/>
              </a:ext>
            </a:extLst>
          </p:cNvPr>
          <p:cNvSpPr txBox="1">
            <a:spLocks/>
          </p:cNvSpPr>
          <p:nvPr/>
        </p:nvSpPr>
        <p:spPr>
          <a:xfrm>
            <a:off x="534040" y="2616217"/>
            <a:ext cx="5780263" cy="1341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）学生网络学习问题的正确答案；</a:t>
            </a:r>
            <a:endParaRPr kumimoji="1" lang="en-US" altLang="zh-CN" sz="1800" dirty="0"/>
          </a:p>
          <a:p>
            <a:pPr marL="0" indent="0">
              <a:buNone/>
            </a:pPr>
            <a:r>
              <a:rPr kumimoji="1" lang="en-US" altLang="zh-CN" sz="1800" dirty="0"/>
              <a:t>2</a:t>
            </a:r>
            <a:r>
              <a:rPr kumimoji="1" lang="zh-CN" altLang="en-US" sz="1800" dirty="0"/>
              <a:t>）教师网络学习中间实体分布作为学生网络的中间监督信号。</a:t>
            </a:r>
            <a:endParaRPr kumimoji="1" lang="en-US" altLang="zh-CN" sz="1800" dirty="0"/>
          </a:p>
          <a:p>
            <a:pPr marL="0" indent="0">
              <a:buNone/>
            </a:pPr>
            <a:endParaRPr kumimoji="1" lang="zh-CN" altLang="en-US" sz="1800" dirty="0"/>
          </a:p>
        </p:txBody>
      </p:sp>
      <p:sp>
        <p:nvSpPr>
          <p:cNvPr id="8" name="标题 1">
            <a:extLst>
              <a:ext uri="{FF2B5EF4-FFF2-40B4-BE49-F238E27FC236}">
                <a16:creationId xmlns:a16="http://schemas.microsoft.com/office/drawing/2014/main" id="{FB252B94-ECFC-2741-BD0A-307CB2650C21}"/>
              </a:ext>
            </a:extLst>
          </p:cNvPr>
          <p:cNvSpPr txBox="1">
            <a:spLocks/>
          </p:cNvSpPr>
          <p:nvPr/>
        </p:nvSpPr>
        <p:spPr>
          <a:xfrm>
            <a:off x="534041" y="3936930"/>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Contributions :</a:t>
            </a:r>
            <a:endParaRPr kumimoji="1" lang="zh-CN" altLang="en-US" sz="2800" b="1" dirty="0"/>
          </a:p>
        </p:txBody>
      </p:sp>
      <p:sp>
        <p:nvSpPr>
          <p:cNvPr id="9" name="内容占位符 2">
            <a:extLst>
              <a:ext uri="{FF2B5EF4-FFF2-40B4-BE49-F238E27FC236}">
                <a16:creationId xmlns:a16="http://schemas.microsoft.com/office/drawing/2014/main" id="{EB787D38-0D66-3641-8E9B-C99EBFDA2A27}"/>
              </a:ext>
            </a:extLst>
          </p:cNvPr>
          <p:cNvSpPr txBox="1">
            <a:spLocks/>
          </p:cNvSpPr>
          <p:nvPr/>
        </p:nvSpPr>
        <p:spPr>
          <a:xfrm>
            <a:off x="534040" y="4675734"/>
            <a:ext cx="11399178" cy="132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a:t>
            </a:r>
            <a:r>
              <a:rPr kumimoji="1" lang="zh-CN" altLang="en-US" sz="1800" dirty="0"/>
              <a:t>）提出了新颖的师生网络方法解决</a:t>
            </a:r>
            <a:r>
              <a:rPr kumimoji="1" lang="en-US" altLang="zh-CN" sz="1800" dirty="0"/>
              <a:t>KBQA</a:t>
            </a:r>
            <a:r>
              <a:rPr kumimoji="1" lang="zh-CN" altLang="en-US" sz="1800" dirty="0"/>
              <a:t>问题；</a:t>
            </a:r>
            <a:endParaRPr kumimoji="1" lang="en-US" altLang="zh-CN" sz="1800" dirty="0"/>
          </a:p>
          <a:p>
            <a:pPr marL="0" indent="0">
              <a:buNone/>
            </a:pPr>
            <a:r>
              <a:rPr kumimoji="1" lang="en-US" altLang="zh-CN" sz="1800" dirty="0"/>
              <a:t>2</a:t>
            </a:r>
            <a:r>
              <a:rPr kumimoji="1" lang="zh-CN" altLang="en-US" sz="1800" dirty="0"/>
              <a:t>）在教师网络中同时利用了前向推理和后向推理并在相应步骤上对应提升对中间实体分布的学习能力。</a:t>
            </a:r>
          </a:p>
        </p:txBody>
      </p:sp>
      <p:pic>
        <p:nvPicPr>
          <p:cNvPr id="12" name="图片 11">
            <a:extLst>
              <a:ext uri="{FF2B5EF4-FFF2-40B4-BE49-F238E27FC236}">
                <a16:creationId xmlns:a16="http://schemas.microsoft.com/office/drawing/2014/main" id="{2D4B335D-1D47-DB4B-9637-BF5C01C66C03}"/>
              </a:ext>
            </a:extLst>
          </p:cNvPr>
          <p:cNvPicPr>
            <a:picLocks noChangeAspect="1"/>
          </p:cNvPicPr>
          <p:nvPr/>
        </p:nvPicPr>
        <p:blipFill>
          <a:blip r:embed="rId3"/>
          <a:stretch>
            <a:fillRect/>
          </a:stretch>
        </p:blipFill>
        <p:spPr>
          <a:xfrm>
            <a:off x="6233629" y="1550161"/>
            <a:ext cx="5059419" cy="2671828"/>
          </a:xfrm>
          <a:prstGeom prst="rect">
            <a:avLst/>
          </a:prstGeom>
        </p:spPr>
      </p:pic>
    </p:spTree>
    <p:extLst>
      <p:ext uri="{BB962C8B-B14F-4D97-AF65-F5344CB8AC3E}">
        <p14:creationId xmlns:p14="http://schemas.microsoft.com/office/powerpoint/2010/main" val="129649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Neural</a:t>
            </a:r>
            <a:r>
              <a:rPr kumimoji="1" lang="zh-CN" altLang="en-US" sz="2800" b="1" dirty="0"/>
              <a:t> </a:t>
            </a:r>
            <a:r>
              <a:rPr kumimoji="1" lang="en-US" altLang="zh-CN" sz="2800" b="1" dirty="0"/>
              <a:t>State</a:t>
            </a:r>
            <a:r>
              <a:rPr kumimoji="1" lang="zh-CN" altLang="en-US" sz="2800" b="1" dirty="0"/>
              <a:t> </a:t>
            </a:r>
            <a:r>
              <a:rPr kumimoji="1" lang="en-US" altLang="zh-CN" sz="2800" b="1" dirty="0"/>
              <a:t>Machine</a:t>
            </a:r>
            <a:r>
              <a:rPr kumimoji="1" lang="zh-CN" altLang="en-US" sz="2800" b="1" dirty="0"/>
              <a:t> </a:t>
            </a:r>
            <a:r>
              <a:rPr kumimoji="1" lang="en-US" altLang="zh-CN" sz="2800" b="1" dirty="0"/>
              <a:t>for</a:t>
            </a:r>
            <a:r>
              <a:rPr kumimoji="1" lang="zh-CN" altLang="en-US" sz="2800" b="1" dirty="0"/>
              <a:t> </a:t>
            </a:r>
            <a:r>
              <a:rPr kumimoji="1" lang="en-US" altLang="zh-CN" sz="2800" b="1" dirty="0"/>
              <a:t>KBQA</a:t>
            </a:r>
            <a:r>
              <a:rPr kumimoji="1" lang="zh-CN" altLang="en-US" sz="2800" b="1" dirty="0"/>
              <a:t> </a:t>
            </a:r>
            <a:r>
              <a:rPr kumimoji="1" lang="en-US" altLang="zh-CN" sz="2800" b="1" dirty="0"/>
              <a:t>:</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pic>
        <p:nvPicPr>
          <p:cNvPr id="15" name="图片 14">
            <a:extLst>
              <a:ext uri="{FF2B5EF4-FFF2-40B4-BE49-F238E27FC236}">
                <a16:creationId xmlns:a16="http://schemas.microsoft.com/office/drawing/2014/main" id="{548CDEAE-1383-914F-9333-F393D62680FF}"/>
              </a:ext>
            </a:extLst>
          </p:cNvPr>
          <p:cNvPicPr>
            <a:picLocks noChangeAspect="1"/>
          </p:cNvPicPr>
          <p:nvPr/>
        </p:nvPicPr>
        <p:blipFill>
          <a:blip r:embed="rId3"/>
          <a:stretch>
            <a:fillRect/>
          </a:stretch>
        </p:blipFill>
        <p:spPr>
          <a:xfrm>
            <a:off x="611159" y="1456903"/>
            <a:ext cx="5223773" cy="3610855"/>
          </a:xfrm>
          <a:prstGeom prst="rect">
            <a:avLst/>
          </a:prstGeom>
        </p:spPr>
      </p:pic>
      <p:sp>
        <p:nvSpPr>
          <p:cNvPr id="16" name="文本框 15">
            <a:extLst>
              <a:ext uri="{FF2B5EF4-FFF2-40B4-BE49-F238E27FC236}">
                <a16:creationId xmlns:a16="http://schemas.microsoft.com/office/drawing/2014/main" id="{C4C05311-7713-EF49-B1C3-6C52F5FE4F60}"/>
              </a:ext>
            </a:extLst>
          </p:cNvPr>
          <p:cNvSpPr txBox="1"/>
          <p:nvPr/>
        </p:nvSpPr>
        <p:spPr>
          <a:xfrm>
            <a:off x="6096000" y="1866223"/>
            <a:ext cx="5890353" cy="1354217"/>
          </a:xfrm>
          <a:prstGeom prst="rect">
            <a:avLst/>
          </a:prstGeom>
          <a:noFill/>
        </p:spPr>
        <p:txBody>
          <a:bodyPr wrap="square" rtlCol="0">
            <a:spAutoFit/>
          </a:bodyPr>
          <a:lstStyle/>
          <a:p>
            <a:r>
              <a:rPr kumimoji="1" lang="en-US" altLang="zh-CN" sz="1600" b="1" dirty="0"/>
              <a:t>Instruction Component</a:t>
            </a:r>
            <a:r>
              <a:rPr kumimoji="1" lang="en-US" altLang="zh-CN" dirty="0"/>
              <a:t>:</a:t>
            </a:r>
            <a:r>
              <a:rPr kumimoji="1" lang="zh-CN" altLang="en-US" sz="1600" dirty="0"/>
              <a:t>将给出的自然语言问题转化为一系列的指示向量控制推理过程</a:t>
            </a:r>
            <a:endParaRPr kumimoji="1" lang="en-US" altLang="zh-CN" sz="1600" dirty="0"/>
          </a:p>
          <a:p>
            <a:r>
              <a:rPr kumimoji="1" lang="en-US" altLang="zh-CN" sz="1600" dirty="0"/>
              <a:t>(1) </a:t>
            </a:r>
            <a:r>
              <a:rPr kumimoji="1" lang="zh-CN" altLang="en-US" sz="1600" dirty="0"/>
              <a:t>利用</a:t>
            </a:r>
            <a:r>
              <a:rPr kumimoji="1" lang="en-US" altLang="zh-CN" sz="1600" dirty="0"/>
              <a:t>LSTM</a:t>
            </a:r>
            <a:r>
              <a:rPr kumimoji="1" lang="zh-CN" altLang="en-US" sz="1600" dirty="0"/>
              <a:t>获得一个隐层状态的集合；</a:t>
            </a:r>
            <a:endParaRPr kumimoji="1" lang="en-US" altLang="zh-CN" sz="1600" dirty="0"/>
          </a:p>
          <a:p>
            <a:r>
              <a:rPr kumimoji="1" lang="en-US" altLang="zh-CN" sz="1600" dirty="0"/>
              <a:t>(2) </a:t>
            </a:r>
            <a:r>
              <a:rPr kumimoji="1" lang="zh-CN" altLang="en-US" sz="1600" dirty="0"/>
              <a:t>利用问题向量和隐层状态获取每一个推理步骤的指导向量。</a:t>
            </a:r>
            <a:endParaRPr kumimoji="1" lang="en-US" altLang="zh-CN" sz="1600" dirty="0"/>
          </a:p>
          <a:p>
            <a:endParaRPr kumimoji="1" lang="zh-CN" altLang="en-US" sz="1600" dirty="0"/>
          </a:p>
        </p:txBody>
      </p:sp>
      <p:sp>
        <p:nvSpPr>
          <p:cNvPr id="17" name="文本框 16">
            <a:extLst>
              <a:ext uri="{FF2B5EF4-FFF2-40B4-BE49-F238E27FC236}">
                <a16:creationId xmlns:a16="http://schemas.microsoft.com/office/drawing/2014/main" id="{B8EA990C-6BAC-2442-8BA1-93A22F8AD6EC}"/>
              </a:ext>
            </a:extLst>
          </p:cNvPr>
          <p:cNvSpPr txBox="1"/>
          <p:nvPr/>
        </p:nvSpPr>
        <p:spPr>
          <a:xfrm>
            <a:off x="6095999" y="3270588"/>
            <a:ext cx="5890353" cy="1107996"/>
          </a:xfrm>
          <a:prstGeom prst="rect">
            <a:avLst/>
          </a:prstGeom>
          <a:noFill/>
        </p:spPr>
        <p:txBody>
          <a:bodyPr wrap="square" rtlCol="0">
            <a:spAutoFit/>
          </a:bodyPr>
          <a:lstStyle/>
          <a:p>
            <a:r>
              <a:rPr kumimoji="1" lang="en-US" altLang="zh-CN" sz="1600" b="1" dirty="0"/>
              <a:t>Reasoning Component</a:t>
            </a:r>
            <a:r>
              <a:rPr kumimoji="1" lang="en-US" altLang="zh-CN" dirty="0"/>
              <a:t>:</a:t>
            </a:r>
            <a:r>
              <a:rPr kumimoji="1" lang="zh-CN" altLang="en-US" sz="1600" dirty="0"/>
              <a:t>利用指示向量进行推理过程</a:t>
            </a:r>
            <a:endParaRPr kumimoji="1" lang="en-US" altLang="zh-CN" sz="1600" dirty="0"/>
          </a:p>
          <a:p>
            <a:r>
              <a:rPr kumimoji="1" lang="en-US" altLang="zh-CN" sz="1600" dirty="0"/>
              <a:t>(1) </a:t>
            </a:r>
            <a:r>
              <a:rPr kumimoji="1" lang="zh-CN" altLang="en-US" sz="1600" dirty="0"/>
              <a:t>通过实体周围的关系初始化实体向量；</a:t>
            </a:r>
            <a:endParaRPr kumimoji="1" lang="en-US" altLang="zh-CN" sz="1600" dirty="0"/>
          </a:p>
          <a:p>
            <a:r>
              <a:rPr kumimoji="1" lang="en-US" altLang="zh-CN" sz="1600" dirty="0"/>
              <a:t>(2)</a:t>
            </a:r>
            <a:r>
              <a:rPr kumimoji="1" lang="zh-CN" altLang="en-US" sz="1600" dirty="0"/>
              <a:t> 计算指示向量和关系的匹配向量；</a:t>
            </a:r>
            <a:endParaRPr kumimoji="1" lang="en-US" altLang="zh-CN" sz="1600" dirty="0"/>
          </a:p>
          <a:p>
            <a:r>
              <a:rPr kumimoji="1" lang="en-US" altLang="zh-CN" sz="1600" dirty="0"/>
              <a:t>(3) </a:t>
            </a:r>
            <a:r>
              <a:rPr kumimoji="1" lang="zh-CN" altLang="en-US" sz="1600" dirty="0"/>
              <a:t>更新实体分布和实体嵌入矩阵。</a:t>
            </a:r>
          </a:p>
        </p:txBody>
      </p:sp>
    </p:spTree>
    <p:extLst>
      <p:ext uri="{BB962C8B-B14F-4D97-AF65-F5344CB8AC3E}">
        <p14:creationId xmlns:p14="http://schemas.microsoft.com/office/powerpoint/2010/main" val="344144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The Teacher</a:t>
            </a:r>
            <a:r>
              <a:rPr kumimoji="1" lang="zh-CN" altLang="en-US" sz="2800" b="1" dirty="0"/>
              <a:t> </a:t>
            </a:r>
            <a:r>
              <a:rPr kumimoji="1" lang="en-US" altLang="zh-CN" sz="2800" b="1" dirty="0"/>
              <a:t>Network:</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sp>
        <p:nvSpPr>
          <p:cNvPr id="16" name="文本框 15">
            <a:extLst>
              <a:ext uri="{FF2B5EF4-FFF2-40B4-BE49-F238E27FC236}">
                <a16:creationId xmlns:a16="http://schemas.microsoft.com/office/drawing/2014/main" id="{C4C05311-7713-EF49-B1C3-6C52F5FE4F60}"/>
              </a:ext>
            </a:extLst>
          </p:cNvPr>
          <p:cNvSpPr txBox="1"/>
          <p:nvPr/>
        </p:nvSpPr>
        <p:spPr>
          <a:xfrm>
            <a:off x="534041" y="1111580"/>
            <a:ext cx="10671674" cy="881075"/>
          </a:xfrm>
          <a:prstGeom prst="rect">
            <a:avLst/>
          </a:prstGeom>
          <a:noFill/>
        </p:spPr>
        <p:txBody>
          <a:bodyPr wrap="square" rtlCol="0">
            <a:spAutoFit/>
          </a:bodyPr>
          <a:lstStyle/>
          <a:p>
            <a:pPr>
              <a:lnSpc>
                <a:spcPct val="150000"/>
              </a:lnSpc>
            </a:pPr>
            <a:r>
              <a:rPr kumimoji="1" lang="en-US" altLang="zh-CN" dirty="0"/>
              <a:t>Bidirectional Reasoning for Multi-hop KBQA:</a:t>
            </a:r>
          </a:p>
          <a:p>
            <a:pPr>
              <a:lnSpc>
                <a:spcPct val="150000"/>
              </a:lnSpc>
            </a:pPr>
            <a:r>
              <a:rPr kumimoji="1" lang="zh-CN" altLang="en-US" dirty="0"/>
              <a:t>使用双向推理学习中间实体分布，并在相应的中间步骤加入相似约束。</a:t>
            </a:r>
          </a:p>
        </p:txBody>
      </p:sp>
      <p:sp>
        <p:nvSpPr>
          <p:cNvPr id="9" name="文本框 8">
            <a:extLst>
              <a:ext uri="{FF2B5EF4-FFF2-40B4-BE49-F238E27FC236}">
                <a16:creationId xmlns:a16="http://schemas.microsoft.com/office/drawing/2014/main" id="{C8A96B46-12BE-974F-8128-ED974FA0E927}"/>
              </a:ext>
            </a:extLst>
          </p:cNvPr>
          <p:cNvSpPr txBox="1"/>
          <p:nvPr/>
        </p:nvSpPr>
        <p:spPr>
          <a:xfrm>
            <a:off x="534041" y="2110489"/>
            <a:ext cx="10671674" cy="1296573"/>
          </a:xfrm>
          <a:prstGeom prst="rect">
            <a:avLst/>
          </a:prstGeom>
          <a:noFill/>
        </p:spPr>
        <p:txBody>
          <a:bodyPr wrap="square" rtlCol="0">
            <a:spAutoFit/>
          </a:bodyPr>
          <a:lstStyle/>
          <a:p>
            <a:pPr>
              <a:lnSpc>
                <a:spcPct val="150000"/>
              </a:lnSpc>
            </a:pPr>
            <a:r>
              <a:rPr kumimoji="1" lang="en-US" altLang="zh-CN" dirty="0"/>
              <a:t>Reasoning Architectures :</a:t>
            </a:r>
          </a:p>
          <a:p>
            <a:pPr>
              <a:lnSpc>
                <a:spcPct val="150000"/>
              </a:lnSpc>
            </a:pPr>
            <a:r>
              <a:rPr kumimoji="1" lang="en-US" altLang="zh-CN" dirty="0"/>
              <a:t>(1) Parallel Reasoning: </a:t>
            </a:r>
            <a:r>
              <a:rPr kumimoji="1" lang="zh-CN" altLang="en-US" dirty="0"/>
              <a:t>为前向和反向推理建立两个不同的</a:t>
            </a:r>
            <a:r>
              <a:rPr kumimoji="1" lang="en-US" altLang="zh-CN" dirty="0"/>
              <a:t>NSM</a:t>
            </a:r>
            <a:r>
              <a:rPr kumimoji="1" lang="zh-CN" altLang="en-US" dirty="0"/>
              <a:t>，只考虑中间实体分布的相似约束。</a:t>
            </a:r>
            <a:endParaRPr kumimoji="1" lang="en-US" altLang="zh-CN" dirty="0"/>
          </a:p>
          <a:p>
            <a:pPr>
              <a:lnSpc>
                <a:spcPct val="150000"/>
              </a:lnSpc>
            </a:pPr>
            <a:r>
              <a:rPr kumimoji="1" lang="en-US" altLang="zh-CN" dirty="0"/>
              <a:t>(2) Hybrid Reasoning: </a:t>
            </a:r>
            <a:r>
              <a:rPr kumimoji="1" lang="zh-CN" altLang="en-US" dirty="0"/>
              <a:t>使用相同的指示向量，在上述约束之外，前向推理的结果作为后向推理的初始。</a:t>
            </a:r>
            <a:endParaRPr kumimoji="1" lang="en-US" altLang="zh-CN" dirty="0"/>
          </a:p>
        </p:txBody>
      </p:sp>
      <p:pic>
        <p:nvPicPr>
          <p:cNvPr id="4" name="图片 3">
            <a:extLst>
              <a:ext uri="{FF2B5EF4-FFF2-40B4-BE49-F238E27FC236}">
                <a16:creationId xmlns:a16="http://schemas.microsoft.com/office/drawing/2014/main" id="{1E84FB0A-F8E4-5746-8DAE-18DE96E5FBF7}"/>
              </a:ext>
            </a:extLst>
          </p:cNvPr>
          <p:cNvPicPr>
            <a:picLocks noChangeAspect="1"/>
          </p:cNvPicPr>
          <p:nvPr/>
        </p:nvPicPr>
        <p:blipFill>
          <a:blip r:embed="rId3"/>
          <a:stretch>
            <a:fillRect/>
          </a:stretch>
        </p:blipFill>
        <p:spPr>
          <a:xfrm>
            <a:off x="1633723" y="3733757"/>
            <a:ext cx="8233186" cy="1865123"/>
          </a:xfrm>
          <a:prstGeom prst="rect">
            <a:avLst/>
          </a:prstGeom>
        </p:spPr>
      </p:pic>
    </p:spTree>
    <p:extLst>
      <p:ext uri="{BB962C8B-B14F-4D97-AF65-F5344CB8AC3E}">
        <p14:creationId xmlns:p14="http://schemas.microsoft.com/office/powerpoint/2010/main" val="50780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Learning with the Teacher-Student Framework:</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sp>
        <p:nvSpPr>
          <p:cNvPr id="16" name="文本框 15">
            <a:extLst>
              <a:ext uri="{FF2B5EF4-FFF2-40B4-BE49-F238E27FC236}">
                <a16:creationId xmlns:a16="http://schemas.microsoft.com/office/drawing/2014/main" id="{C4C05311-7713-EF49-B1C3-6C52F5FE4F60}"/>
              </a:ext>
            </a:extLst>
          </p:cNvPr>
          <p:cNvSpPr txBox="1"/>
          <p:nvPr/>
        </p:nvSpPr>
        <p:spPr>
          <a:xfrm>
            <a:off x="534041" y="1111580"/>
            <a:ext cx="10671674" cy="1296573"/>
          </a:xfrm>
          <a:prstGeom prst="rect">
            <a:avLst/>
          </a:prstGeom>
          <a:noFill/>
        </p:spPr>
        <p:txBody>
          <a:bodyPr wrap="square" rtlCol="0">
            <a:spAutoFit/>
          </a:bodyPr>
          <a:lstStyle/>
          <a:p>
            <a:pPr>
              <a:lnSpc>
                <a:spcPct val="150000"/>
              </a:lnSpc>
            </a:pPr>
            <a:r>
              <a:rPr kumimoji="1" lang="en-US" altLang="zh-CN" dirty="0"/>
              <a:t>Optimizing the Teacher Network:</a:t>
            </a:r>
          </a:p>
          <a:p>
            <a:pPr>
              <a:lnSpc>
                <a:spcPct val="150000"/>
              </a:lnSpc>
            </a:pPr>
            <a:r>
              <a:rPr kumimoji="1" lang="en-US" altLang="zh-CN" dirty="0"/>
              <a:t>Loss</a:t>
            </a:r>
            <a:r>
              <a:rPr kumimoji="1" lang="zh-CN" altLang="en-US" dirty="0"/>
              <a:t>的设置：前向和后向推理与</a:t>
            </a:r>
            <a:r>
              <a:rPr kumimoji="1" lang="en-US" altLang="zh-CN" dirty="0"/>
              <a:t>ground-truth</a:t>
            </a:r>
            <a:r>
              <a:rPr kumimoji="1" lang="zh-CN" altLang="en-US" dirty="0"/>
              <a:t>的差异，对应中间实体分布的差异。</a:t>
            </a:r>
            <a:endParaRPr kumimoji="1" lang="en-US" altLang="zh-CN" dirty="0"/>
          </a:p>
          <a:p>
            <a:pPr>
              <a:lnSpc>
                <a:spcPct val="150000"/>
              </a:lnSpc>
            </a:pPr>
            <a:endParaRPr kumimoji="1" lang="en-US" altLang="zh-CN" dirty="0"/>
          </a:p>
        </p:txBody>
      </p:sp>
      <p:sp>
        <p:nvSpPr>
          <p:cNvPr id="9" name="文本框 8">
            <a:extLst>
              <a:ext uri="{FF2B5EF4-FFF2-40B4-BE49-F238E27FC236}">
                <a16:creationId xmlns:a16="http://schemas.microsoft.com/office/drawing/2014/main" id="{C8A96B46-12BE-974F-8128-ED974FA0E927}"/>
              </a:ext>
            </a:extLst>
          </p:cNvPr>
          <p:cNvSpPr txBox="1"/>
          <p:nvPr/>
        </p:nvSpPr>
        <p:spPr>
          <a:xfrm>
            <a:off x="534041" y="2829245"/>
            <a:ext cx="10671674" cy="1296573"/>
          </a:xfrm>
          <a:prstGeom prst="rect">
            <a:avLst/>
          </a:prstGeom>
          <a:noFill/>
        </p:spPr>
        <p:txBody>
          <a:bodyPr wrap="square" rtlCol="0">
            <a:spAutoFit/>
          </a:bodyPr>
          <a:lstStyle/>
          <a:p>
            <a:pPr>
              <a:lnSpc>
                <a:spcPct val="150000"/>
              </a:lnSpc>
            </a:pPr>
            <a:r>
              <a:rPr kumimoji="1" lang="en-US" altLang="zh-CN" dirty="0"/>
              <a:t>Optimizing the Student Network :</a:t>
            </a:r>
          </a:p>
          <a:p>
            <a:pPr>
              <a:lnSpc>
                <a:spcPct val="150000"/>
              </a:lnSpc>
            </a:pPr>
            <a:r>
              <a:rPr kumimoji="1" lang="zh-CN" altLang="en-US" dirty="0"/>
              <a:t>待教师网络收敛，通过平均教师网络双向的中间实体分布获取最终的中间监督信号。</a:t>
            </a:r>
            <a:endParaRPr kumimoji="1" lang="en-US" altLang="zh-CN" dirty="0"/>
          </a:p>
          <a:p>
            <a:pPr>
              <a:lnSpc>
                <a:spcPct val="150000"/>
              </a:lnSpc>
            </a:pPr>
            <a:r>
              <a:rPr kumimoji="1" lang="en-US" altLang="zh-CN" dirty="0"/>
              <a:t>Loss</a:t>
            </a:r>
            <a:r>
              <a:rPr kumimoji="1" lang="zh-CN" altLang="en-US" dirty="0"/>
              <a:t>的设置：前向推理结果与</a:t>
            </a:r>
            <a:r>
              <a:rPr kumimoji="1" lang="en-US" altLang="zh-CN" dirty="0"/>
              <a:t>ground-truth</a:t>
            </a:r>
            <a:r>
              <a:rPr kumimoji="1" lang="zh-CN" altLang="en-US" dirty="0"/>
              <a:t>的差异，前向推理与教师网络关于中间实体分布的差异。</a:t>
            </a:r>
            <a:endParaRPr kumimoji="1" lang="en-US" altLang="zh-CN" dirty="0"/>
          </a:p>
        </p:txBody>
      </p:sp>
      <p:pic>
        <p:nvPicPr>
          <p:cNvPr id="5" name="图片 4">
            <a:extLst>
              <a:ext uri="{FF2B5EF4-FFF2-40B4-BE49-F238E27FC236}">
                <a16:creationId xmlns:a16="http://schemas.microsoft.com/office/drawing/2014/main" id="{EE40E293-CAA2-D64F-AE28-603DE5C919C8}"/>
              </a:ext>
            </a:extLst>
          </p:cNvPr>
          <p:cNvPicPr>
            <a:picLocks noChangeAspect="1"/>
          </p:cNvPicPr>
          <p:nvPr/>
        </p:nvPicPr>
        <p:blipFill>
          <a:blip r:embed="rId3"/>
          <a:stretch>
            <a:fillRect/>
          </a:stretch>
        </p:blipFill>
        <p:spPr>
          <a:xfrm>
            <a:off x="1313303" y="2128753"/>
            <a:ext cx="3785994" cy="420666"/>
          </a:xfrm>
          <a:prstGeom prst="rect">
            <a:avLst/>
          </a:prstGeom>
        </p:spPr>
      </p:pic>
      <p:pic>
        <p:nvPicPr>
          <p:cNvPr id="8" name="图片 7">
            <a:extLst>
              <a:ext uri="{FF2B5EF4-FFF2-40B4-BE49-F238E27FC236}">
                <a16:creationId xmlns:a16="http://schemas.microsoft.com/office/drawing/2014/main" id="{2EE8DB4A-9A44-F449-8220-E13D074A269A}"/>
              </a:ext>
            </a:extLst>
          </p:cNvPr>
          <p:cNvPicPr>
            <a:picLocks noChangeAspect="1"/>
          </p:cNvPicPr>
          <p:nvPr/>
        </p:nvPicPr>
        <p:blipFill>
          <a:blip r:embed="rId4"/>
          <a:stretch>
            <a:fillRect/>
          </a:stretch>
        </p:blipFill>
        <p:spPr>
          <a:xfrm>
            <a:off x="6095999" y="2051206"/>
            <a:ext cx="2536202" cy="713894"/>
          </a:xfrm>
          <a:prstGeom prst="rect">
            <a:avLst/>
          </a:prstGeom>
        </p:spPr>
      </p:pic>
      <p:pic>
        <p:nvPicPr>
          <p:cNvPr id="11" name="图片 10">
            <a:extLst>
              <a:ext uri="{FF2B5EF4-FFF2-40B4-BE49-F238E27FC236}">
                <a16:creationId xmlns:a16="http://schemas.microsoft.com/office/drawing/2014/main" id="{CC67C452-FEA7-AC43-BF9D-AF87D361AED5}"/>
              </a:ext>
            </a:extLst>
          </p:cNvPr>
          <p:cNvPicPr>
            <a:picLocks noChangeAspect="1"/>
          </p:cNvPicPr>
          <p:nvPr/>
        </p:nvPicPr>
        <p:blipFill>
          <a:blip r:embed="rId5"/>
          <a:stretch>
            <a:fillRect/>
          </a:stretch>
        </p:blipFill>
        <p:spPr>
          <a:xfrm>
            <a:off x="6398745" y="4405644"/>
            <a:ext cx="2060217" cy="1340776"/>
          </a:xfrm>
          <a:prstGeom prst="rect">
            <a:avLst/>
          </a:prstGeom>
        </p:spPr>
      </p:pic>
      <p:pic>
        <p:nvPicPr>
          <p:cNvPr id="13" name="图片 12">
            <a:extLst>
              <a:ext uri="{FF2B5EF4-FFF2-40B4-BE49-F238E27FC236}">
                <a16:creationId xmlns:a16="http://schemas.microsoft.com/office/drawing/2014/main" id="{51B5140D-1A88-EE4A-8205-0A14DCA6F546}"/>
              </a:ext>
            </a:extLst>
          </p:cNvPr>
          <p:cNvPicPr>
            <a:picLocks noChangeAspect="1"/>
          </p:cNvPicPr>
          <p:nvPr/>
        </p:nvPicPr>
        <p:blipFill>
          <a:blip r:embed="rId6"/>
          <a:stretch>
            <a:fillRect/>
          </a:stretch>
        </p:blipFill>
        <p:spPr>
          <a:xfrm>
            <a:off x="1416202" y="4732666"/>
            <a:ext cx="3398169" cy="526989"/>
          </a:xfrm>
          <a:prstGeom prst="rect">
            <a:avLst/>
          </a:prstGeom>
        </p:spPr>
      </p:pic>
    </p:spTree>
    <p:extLst>
      <p:ext uri="{BB962C8B-B14F-4D97-AF65-F5344CB8AC3E}">
        <p14:creationId xmlns:p14="http://schemas.microsoft.com/office/powerpoint/2010/main" val="196399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Results:</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pic>
        <p:nvPicPr>
          <p:cNvPr id="4" name="图片 3">
            <a:extLst>
              <a:ext uri="{FF2B5EF4-FFF2-40B4-BE49-F238E27FC236}">
                <a16:creationId xmlns:a16="http://schemas.microsoft.com/office/drawing/2014/main" id="{092E2693-A7FF-4A4F-9694-F2109E7FD122}"/>
              </a:ext>
            </a:extLst>
          </p:cNvPr>
          <p:cNvPicPr>
            <a:picLocks noChangeAspect="1"/>
          </p:cNvPicPr>
          <p:nvPr/>
        </p:nvPicPr>
        <p:blipFill>
          <a:blip r:embed="rId3"/>
          <a:stretch>
            <a:fillRect/>
          </a:stretch>
        </p:blipFill>
        <p:spPr>
          <a:xfrm>
            <a:off x="1958250" y="1026441"/>
            <a:ext cx="7052206" cy="2736676"/>
          </a:xfrm>
          <a:prstGeom prst="rect">
            <a:avLst/>
          </a:prstGeom>
        </p:spPr>
      </p:pic>
      <p:sp>
        <p:nvSpPr>
          <p:cNvPr id="15" name="文本框 14">
            <a:extLst>
              <a:ext uri="{FF2B5EF4-FFF2-40B4-BE49-F238E27FC236}">
                <a16:creationId xmlns:a16="http://schemas.microsoft.com/office/drawing/2014/main" id="{9370B15E-B917-D546-A262-F88EF794922A}"/>
              </a:ext>
            </a:extLst>
          </p:cNvPr>
          <p:cNvSpPr txBox="1"/>
          <p:nvPr/>
        </p:nvSpPr>
        <p:spPr>
          <a:xfrm>
            <a:off x="2256592" y="3819244"/>
            <a:ext cx="6987448" cy="338554"/>
          </a:xfrm>
          <a:prstGeom prst="rect">
            <a:avLst/>
          </a:prstGeom>
          <a:noFill/>
        </p:spPr>
        <p:txBody>
          <a:bodyPr wrap="square">
            <a:spAutoFit/>
          </a:bodyPr>
          <a:lstStyle/>
          <a:p>
            <a:r>
              <a:rPr lang="en-US" altLang="zh-CN" sz="1600" dirty="0">
                <a:solidFill>
                  <a:srgbClr val="231F20"/>
                </a:solidFill>
                <a:effectLst/>
                <a:latin typeface="LinLibertineTB"/>
                <a:ea typeface="宋体" panose="02010600030101010101" pitchFamily="2" charset="-122"/>
              </a:rPr>
              <a:t>Performance comparison of different methods for </a:t>
            </a:r>
            <a:r>
              <a:rPr lang="en-US" altLang="zh-CN" sz="1600" dirty="0">
                <a:solidFill>
                  <a:srgbClr val="231F20"/>
                </a:solidFill>
                <a:effectLst/>
                <a:latin typeface="LinLibertineTB"/>
              </a:rPr>
              <a:t>KBQA (Hits@1 in percent).</a:t>
            </a:r>
            <a:endParaRPr lang="en-US" altLang="zh-CN" sz="1600" dirty="0"/>
          </a:p>
        </p:txBody>
      </p:sp>
    </p:spTree>
    <p:extLst>
      <p:ext uri="{BB962C8B-B14F-4D97-AF65-F5344CB8AC3E}">
        <p14:creationId xmlns:p14="http://schemas.microsoft.com/office/powerpoint/2010/main" val="1496990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Results:</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rPr>
              <a:t>He G, Lan Y, Jiang J, et al. Improving multi-hop knowledge base question answering by learning intermediate supervision signals[C]//Proceedings of the 14th ACM International Conference on Web Search and Data Mining. 2021: 553-561.</a:t>
            </a:r>
            <a:endParaRPr lang="zh-CN" altLang="en-US" sz="1200" i="1" dirty="0">
              <a:solidFill>
                <a:schemeClr val="bg1">
                  <a:lumMod val="65000"/>
                </a:schemeClr>
              </a:solidFill>
            </a:endParaRPr>
          </a:p>
        </p:txBody>
      </p:sp>
      <p:pic>
        <p:nvPicPr>
          <p:cNvPr id="5" name="图片 4">
            <a:extLst>
              <a:ext uri="{FF2B5EF4-FFF2-40B4-BE49-F238E27FC236}">
                <a16:creationId xmlns:a16="http://schemas.microsoft.com/office/drawing/2014/main" id="{BDADD153-1385-1B41-8BA2-542937CC6F60}"/>
              </a:ext>
            </a:extLst>
          </p:cNvPr>
          <p:cNvPicPr>
            <a:picLocks noChangeAspect="1"/>
          </p:cNvPicPr>
          <p:nvPr/>
        </p:nvPicPr>
        <p:blipFill>
          <a:blip r:embed="rId3"/>
          <a:stretch>
            <a:fillRect/>
          </a:stretch>
        </p:blipFill>
        <p:spPr>
          <a:xfrm>
            <a:off x="1522010" y="1602255"/>
            <a:ext cx="8595605" cy="2836050"/>
          </a:xfrm>
          <a:prstGeom prst="rect">
            <a:avLst/>
          </a:prstGeom>
        </p:spPr>
      </p:pic>
      <p:sp>
        <p:nvSpPr>
          <p:cNvPr id="6" name="文本框 5">
            <a:extLst>
              <a:ext uri="{FF2B5EF4-FFF2-40B4-BE49-F238E27FC236}">
                <a16:creationId xmlns:a16="http://schemas.microsoft.com/office/drawing/2014/main" id="{DB6631E2-C5B1-F040-AE4B-77C048E3817C}"/>
              </a:ext>
            </a:extLst>
          </p:cNvPr>
          <p:cNvSpPr txBox="1"/>
          <p:nvPr/>
        </p:nvSpPr>
        <p:spPr>
          <a:xfrm>
            <a:off x="1522010" y="1153959"/>
            <a:ext cx="4339650" cy="369332"/>
          </a:xfrm>
          <a:prstGeom prst="rect">
            <a:avLst/>
          </a:prstGeom>
          <a:noFill/>
        </p:spPr>
        <p:txBody>
          <a:bodyPr wrap="none" rtlCol="0">
            <a:spAutoFit/>
          </a:bodyPr>
          <a:lstStyle/>
          <a:p>
            <a:r>
              <a:rPr kumimoji="1" lang="zh-CN" altLang="en-US" dirty="0"/>
              <a:t>在使用教师网络后，对学生网络的提升：</a:t>
            </a:r>
          </a:p>
        </p:txBody>
      </p:sp>
    </p:spTree>
    <p:extLst>
      <p:ext uri="{BB962C8B-B14F-4D97-AF65-F5344CB8AC3E}">
        <p14:creationId xmlns:p14="http://schemas.microsoft.com/office/powerpoint/2010/main" val="125040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534041" y="225830"/>
            <a:ext cx="10432551" cy="744484"/>
          </a:xfrm>
        </p:spPr>
        <p:txBody>
          <a:bodyPr anchor="ctr">
            <a:normAutofit/>
          </a:bodyPr>
          <a:lstStyle/>
          <a:p>
            <a:r>
              <a:rPr kumimoji="1" lang="en-US" altLang="zh-CN" sz="2800" b="1" dirty="0"/>
              <a:t>Future</a:t>
            </a:r>
            <a:r>
              <a:rPr kumimoji="1" lang="zh-CN" altLang="en-US" sz="2800" b="1" dirty="0"/>
              <a:t> </a:t>
            </a:r>
            <a:r>
              <a:rPr kumimoji="1" lang="en-US" altLang="zh-CN" sz="2800" b="1" dirty="0"/>
              <a:t>work:</a:t>
            </a:r>
            <a:endParaRPr kumimoji="1" lang="zh-CN" altLang="en-US" sz="2800" b="1" dirty="0"/>
          </a:p>
        </p:txBody>
      </p:sp>
      <p:pic>
        <p:nvPicPr>
          <p:cNvPr id="4" name="图片 3">
            <a:extLst>
              <a:ext uri="{FF2B5EF4-FFF2-40B4-BE49-F238E27FC236}">
                <a16:creationId xmlns:a16="http://schemas.microsoft.com/office/drawing/2014/main" id="{71CF6982-8DE2-0E46-82FB-FFD511C08D29}"/>
              </a:ext>
            </a:extLst>
          </p:cNvPr>
          <p:cNvPicPr>
            <a:picLocks noChangeAspect="1"/>
          </p:cNvPicPr>
          <p:nvPr/>
        </p:nvPicPr>
        <p:blipFill>
          <a:blip r:embed="rId3"/>
          <a:stretch>
            <a:fillRect/>
          </a:stretch>
        </p:blipFill>
        <p:spPr>
          <a:xfrm>
            <a:off x="6955307" y="917984"/>
            <a:ext cx="4011285" cy="4244306"/>
          </a:xfrm>
          <a:prstGeom prst="rect">
            <a:avLst/>
          </a:prstGeom>
        </p:spPr>
      </p:pic>
      <p:sp>
        <p:nvSpPr>
          <p:cNvPr id="8" name="文本框 7">
            <a:extLst>
              <a:ext uri="{FF2B5EF4-FFF2-40B4-BE49-F238E27FC236}">
                <a16:creationId xmlns:a16="http://schemas.microsoft.com/office/drawing/2014/main" id="{33E295D9-107C-5241-9189-AC50F9DD944D}"/>
              </a:ext>
            </a:extLst>
          </p:cNvPr>
          <p:cNvSpPr txBox="1"/>
          <p:nvPr/>
        </p:nvSpPr>
        <p:spPr>
          <a:xfrm>
            <a:off x="534041" y="1128580"/>
            <a:ext cx="5615640" cy="369332"/>
          </a:xfrm>
          <a:prstGeom prst="rect">
            <a:avLst/>
          </a:prstGeom>
          <a:noFill/>
        </p:spPr>
        <p:txBody>
          <a:bodyPr wrap="none" rtlCol="0">
            <a:spAutoFit/>
          </a:bodyPr>
          <a:lstStyle/>
          <a:p>
            <a:r>
              <a:rPr kumimoji="1" lang="en-US" altLang="zh-CN" dirty="0"/>
              <a:t>1.</a:t>
            </a:r>
            <a:r>
              <a:rPr kumimoji="1" lang="zh-CN" altLang="en-US" dirty="0"/>
              <a:t>利用更好的图神经网络对抽取出的问题子图进行建模</a:t>
            </a:r>
          </a:p>
        </p:txBody>
      </p:sp>
      <p:sp>
        <p:nvSpPr>
          <p:cNvPr id="9" name="文本框 8">
            <a:extLst>
              <a:ext uri="{FF2B5EF4-FFF2-40B4-BE49-F238E27FC236}">
                <a16:creationId xmlns:a16="http://schemas.microsoft.com/office/drawing/2014/main" id="{1F1907A4-4DE6-A847-9EE0-6D987173CB74}"/>
              </a:ext>
            </a:extLst>
          </p:cNvPr>
          <p:cNvSpPr txBox="1"/>
          <p:nvPr/>
        </p:nvSpPr>
        <p:spPr>
          <a:xfrm>
            <a:off x="6874275" y="5208113"/>
            <a:ext cx="4173347" cy="646331"/>
          </a:xfrm>
          <a:prstGeom prst="rect">
            <a:avLst/>
          </a:prstGeom>
          <a:noFill/>
        </p:spPr>
        <p:txBody>
          <a:bodyPr wrap="square" rtlCol="0">
            <a:spAutoFit/>
          </a:bodyPr>
          <a:lstStyle/>
          <a:p>
            <a:r>
              <a:rPr lang="en-US" altLang="zh-CN" sz="1200" i="1" dirty="0">
                <a:solidFill>
                  <a:schemeClr val="bg1">
                    <a:lumMod val="65000"/>
                  </a:schemeClr>
                </a:solidFill>
              </a:rPr>
              <a:t>Feng Y, Chen X, Lin B Y, et al. Scalable multi-hop relational reasoning for knowledge-aware question answering[J]. </a:t>
            </a:r>
            <a:r>
              <a:rPr lang="en-US" altLang="zh-CN" sz="1200" i="1" dirty="0" err="1">
                <a:solidFill>
                  <a:schemeClr val="bg1">
                    <a:lumMod val="65000"/>
                  </a:schemeClr>
                </a:solidFill>
              </a:rPr>
              <a:t>arXiv</a:t>
            </a:r>
            <a:r>
              <a:rPr lang="en-US" altLang="zh-CN" sz="1200" i="1" dirty="0">
                <a:solidFill>
                  <a:schemeClr val="bg1">
                    <a:lumMod val="65000"/>
                  </a:schemeClr>
                </a:solidFill>
              </a:rPr>
              <a:t> preprint arXiv:2005.00646, 2020.</a:t>
            </a:r>
            <a:endParaRPr kumimoji="1" lang="zh-CN" altLang="en-US" sz="1200" i="1" dirty="0">
              <a:solidFill>
                <a:schemeClr val="bg1">
                  <a:lumMod val="65000"/>
                </a:schemeClr>
              </a:solidFill>
            </a:endParaRPr>
          </a:p>
        </p:txBody>
      </p:sp>
      <p:sp>
        <p:nvSpPr>
          <p:cNvPr id="10" name="文本框 9">
            <a:extLst>
              <a:ext uri="{FF2B5EF4-FFF2-40B4-BE49-F238E27FC236}">
                <a16:creationId xmlns:a16="http://schemas.microsoft.com/office/drawing/2014/main" id="{B2FEB189-64BC-B34E-83BE-A94590BB35BC}"/>
              </a:ext>
            </a:extLst>
          </p:cNvPr>
          <p:cNvSpPr txBox="1"/>
          <p:nvPr/>
        </p:nvSpPr>
        <p:spPr>
          <a:xfrm>
            <a:off x="534041" y="2009091"/>
            <a:ext cx="5615640" cy="646331"/>
          </a:xfrm>
          <a:prstGeom prst="rect">
            <a:avLst/>
          </a:prstGeom>
          <a:noFill/>
        </p:spPr>
        <p:txBody>
          <a:bodyPr wrap="square" rtlCol="0">
            <a:spAutoFit/>
          </a:bodyPr>
          <a:lstStyle/>
          <a:p>
            <a:r>
              <a:rPr kumimoji="1" lang="en-US" altLang="zh-CN" dirty="0"/>
              <a:t>2.</a:t>
            </a:r>
            <a:r>
              <a:rPr kumimoji="1" lang="zh-CN" altLang="en-US" dirty="0"/>
              <a:t>  采取更有效的子图检索策略，提升抽取出的问题子图的答案覆盖率。</a:t>
            </a:r>
          </a:p>
        </p:txBody>
      </p:sp>
    </p:spTree>
    <p:extLst>
      <p:ext uri="{BB962C8B-B14F-4D97-AF65-F5344CB8AC3E}">
        <p14:creationId xmlns:p14="http://schemas.microsoft.com/office/powerpoint/2010/main" val="371593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F3386E-A85B-E44F-8274-D8937878D4A7}"/>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55767382-E242-A745-8E9F-B444726A8881}"/>
              </a:ext>
            </a:extLst>
          </p:cNvPr>
          <p:cNvSpPr txBox="1">
            <a:spLocks/>
          </p:cNvSpPr>
          <p:nvPr/>
        </p:nvSpPr>
        <p:spPr>
          <a:xfrm>
            <a:off x="396410" y="225830"/>
            <a:ext cx="10432551" cy="7444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kumimoji="1" lang="zh-CN" altLang="en-US" sz="3600" b="1" dirty="0"/>
          </a:p>
        </p:txBody>
      </p:sp>
      <p:sp>
        <p:nvSpPr>
          <p:cNvPr id="13" name="标题 1">
            <a:extLst>
              <a:ext uri="{FF2B5EF4-FFF2-40B4-BE49-F238E27FC236}">
                <a16:creationId xmlns:a16="http://schemas.microsoft.com/office/drawing/2014/main" id="{A80CD472-0908-9A4D-A37B-B16B2B5AFE29}"/>
              </a:ext>
            </a:extLst>
          </p:cNvPr>
          <p:cNvSpPr>
            <a:spLocks noGrp="1"/>
          </p:cNvSpPr>
          <p:nvPr>
            <p:ph type="ctrTitle"/>
          </p:nvPr>
        </p:nvSpPr>
        <p:spPr>
          <a:xfrm>
            <a:off x="550522" y="2383605"/>
            <a:ext cx="10591801" cy="1212350"/>
          </a:xfrm>
        </p:spPr>
        <p:txBody>
          <a:bodyPr anchor="t">
            <a:normAutofit/>
          </a:bodyPr>
          <a:lstStyle/>
          <a:p>
            <a:r>
              <a:rPr kumimoji="1" lang="en-US" altLang="zh-CN" sz="3600" dirty="0" err="1"/>
              <a:t>PullNet</a:t>
            </a:r>
            <a:r>
              <a:rPr kumimoji="1" lang="en-US" altLang="zh-CN" sz="3600" dirty="0"/>
              <a:t>: Open Domain Question Answering with </a:t>
            </a:r>
            <a:br>
              <a:rPr kumimoji="1" lang="en-US" altLang="zh-CN" sz="3600" dirty="0"/>
            </a:br>
            <a:r>
              <a:rPr kumimoji="1" lang="en-US" altLang="zh-CN" sz="3600" dirty="0"/>
              <a:t>Iterative Retrieval on Knowledge Bases and Text </a:t>
            </a:r>
          </a:p>
        </p:txBody>
      </p:sp>
    </p:spTree>
    <p:extLst>
      <p:ext uri="{BB962C8B-B14F-4D97-AF65-F5344CB8AC3E}">
        <p14:creationId xmlns:p14="http://schemas.microsoft.com/office/powerpoint/2010/main" val="1233625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3804881" y="2363102"/>
            <a:ext cx="4582237" cy="1735172"/>
          </a:xfrm>
        </p:spPr>
        <p:txBody>
          <a:bodyPr anchor="ctr">
            <a:normAutofit/>
          </a:bodyPr>
          <a:lstStyle/>
          <a:p>
            <a:r>
              <a:rPr kumimoji="1" lang="en-US" altLang="zh-CN" sz="6600" b="1" dirty="0"/>
              <a:t>Thank</a:t>
            </a:r>
            <a:r>
              <a:rPr kumimoji="1" lang="zh-CN" altLang="en-US" sz="6600" b="1" dirty="0"/>
              <a:t> </a:t>
            </a:r>
            <a:r>
              <a:rPr kumimoji="1" lang="en-US" altLang="zh-CN" sz="6600" b="1" dirty="0"/>
              <a:t>You</a:t>
            </a:r>
            <a:r>
              <a:rPr kumimoji="1" lang="zh-CN" altLang="en-US" sz="6600" b="1" dirty="0"/>
              <a:t>！</a:t>
            </a:r>
          </a:p>
        </p:txBody>
      </p:sp>
    </p:spTree>
    <p:extLst>
      <p:ext uri="{BB962C8B-B14F-4D97-AF65-F5344CB8AC3E}">
        <p14:creationId xmlns:p14="http://schemas.microsoft.com/office/powerpoint/2010/main" val="256173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714911" y="293208"/>
            <a:ext cx="10432551" cy="744484"/>
          </a:xfrm>
        </p:spPr>
        <p:txBody>
          <a:bodyPr anchor="ctr">
            <a:normAutofit/>
          </a:bodyPr>
          <a:lstStyle/>
          <a:p>
            <a:r>
              <a:rPr kumimoji="1" lang="en-US" altLang="zh-CN" sz="2800" b="1" dirty="0"/>
              <a:t>Task setting:</a:t>
            </a:r>
            <a:endParaRPr kumimoji="1" lang="zh-CN" altLang="en-US" sz="28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714909" y="890241"/>
            <a:ext cx="10288712" cy="842597"/>
          </a:xfrm>
        </p:spPr>
        <p:txBody>
          <a:bodyPr>
            <a:normAutofit/>
          </a:bodyPr>
          <a:lstStyle/>
          <a:p>
            <a:pPr marL="0" indent="0">
              <a:lnSpc>
                <a:spcPct val="150000"/>
              </a:lnSpc>
              <a:buNone/>
            </a:pPr>
            <a:r>
              <a:rPr kumimoji="1" lang="zh-CN" altLang="en-US" sz="1600" dirty="0"/>
              <a:t>提供了语料库和一个大但不完整的知识库进行</a:t>
            </a:r>
            <a:r>
              <a:rPr kumimoji="1" lang="en-US" altLang="zh-CN" sz="1600" dirty="0"/>
              <a:t>QA</a:t>
            </a:r>
            <a:r>
              <a:rPr kumimoji="1" lang="zh-CN" altLang="en-US" sz="1600" dirty="0"/>
              <a:t>任务，其中问题答案是</a:t>
            </a:r>
            <a:r>
              <a:rPr kumimoji="1" lang="en-US" altLang="zh-CN" sz="1600" dirty="0"/>
              <a:t>KB</a:t>
            </a:r>
            <a:r>
              <a:rPr kumimoji="1" lang="zh-CN" altLang="en-US" sz="1600" dirty="0"/>
              <a:t>中的实体。</a:t>
            </a:r>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sp>
        <p:nvSpPr>
          <p:cNvPr id="5" name="标题 1">
            <a:extLst>
              <a:ext uri="{FF2B5EF4-FFF2-40B4-BE49-F238E27FC236}">
                <a16:creationId xmlns:a16="http://schemas.microsoft.com/office/drawing/2014/main" id="{D43035BB-0DBE-514B-8822-37B396778FB3}"/>
              </a:ext>
            </a:extLst>
          </p:cNvPr>
          <p:cNvSpPr txBox="1">
            <a:spLocks/>
          </p:cNvSpPr>
          <p:nvPr/>
        </p:nvSpPr>
        <p:spPr>
          <a:xfrm>
            <a:off x="714911" y="1569622"/>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Methods :</a:t>
            </a:r>
            <a:endParaRPr kumimoji="1" lang="zh-CN" altLang="en-US" sz="2800" b="1" dirty="0"/>
          </a:p>
        </p:txBody>
      </p:sp>
      <p:sp>
        <p:nvSpPr>
          <p:cNvPr id="6" name="内容占位符 2">
            <a:extLst>
              <a:ext uri="{FF2B5EF4-FFF2-40B4-BE49-F238E27FC236}">
                <a16:creationId xmlns:a16="http://schemas.microsoft.com/office/drawing/2014/main" id="{6AEEEF47-9863-1046-92E2-4A8C8CE54033}"/>
              </a:ext>
            </a:extLst>
          </p:cNvPr>
          <p:cNvSpPr txBox="1">
            <a:spLocks/>
          </p:cNvSpPr>
          <p:nvPr/>
        </p:nvSpPr>
        <p:spPr>
          <a:xfrm>
            <a:off x="714910" y="2314106"/>
            <a:ext cx="10142480" cy="1137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600" dirty="0"/>
              <a:t>1</a:t>
            </a:r>
            <a:r>
              <a:rPr kumimoji="1" lang="zh-CN" altLang="en-US" sz="1600" dirty="0"/>
              <a:t>）从问题实体开始，利用</a:t>
            </a:r>
            <a:r>
              <a:rPr kumimoji="1" lang="en-US" altLang="zh-CN" sz="1600" dirty="0"/>
              <a:t>KB</a:t>
            </a:r>
            <a:r>
              <a:rPr kumimoji="1" lang="zh-CN" altLang="en-US" sz="1600" dirty="0"/>
              <a:t>和</a:t>
            </a:r>
            <a:r>
              <a:rPr kumimoji="1" lang="en-US" altLang="zh-CN" sz="1600" dirty="0"/>
              <a:t>text</a:t>
            </a:r>
            <a:r>
              <a:rPr kumimoji="1" lang="zh-CN" altLang="en-US" sz="1600" dirty="0"/>
              <a:t>使用</a:t>
            </a:r>
            <a:r>
              <a:rPr kumimoji="1" lang="zh-CN" altLang="en-US" sz="1600" dirty="0">
                <a:solidFill>
                  <a:srgbClr val="FF0000"/>
                </a:solidFill>
              </a:rPr>
              <a:t>迭代的过程</a:t>
            </a:r>
            <a:r>
              <a:rPr kumimoji="1" lang="zh-CN" altLang="en-US" sz="1600" dirty="0"/>
              <a:t>构建包含问题相关异构信息的</a:t>
            </a:r>
            <a:r>
              <a:rPr kumimoji="1" lang="en-US" altLang="zh-CN" sz="1600" dirty="0"/>
              <a:t>task-specific</a:t>
            </a:r>
            <a:r>
              <a:rPr kumimoji="1" lang="zh-CN" altLang="en-US" sz="1600" dirty="0"/>
              <a:t>的子图；</a:t>
            </a:r>
            <a:endParaRPr kumimoji="1" lang="en-US" altLang="zh-CN" sz="1600" dirty="0"/>
          </a:p>
          <a:p>
            <a:pPr marL="0" indent="0">
              <a:buNone/>
            </a:pPr>
            <a:r>
              <a:rPr kumimoji="1" lang="en-US" altLang="zh-CN" sz="1600" dirty="0"/>
              <a:t>2</a:t>
            </a:r>
            <a:r>
              <a:rPr kumimoji="1" lang="zh-CN" altLang="en-US" sz="1600" dirty="0"/>
              <a:t>）在每轮迭代过程中，使用</a:t>
            </a:r>
            <a:r>
              <a:rPr kumimoji="1" lang="en-US" altLang="zh-CN" sz="1600" dirty="0"/>
              <a:t>GCNN</a:t>
            </a:r>
            <a:r>
              <a:rPr kumimoji="1" lang="zh-CN" altLang="en-US" sz="1600" dirty="0"/>
              <a:t>得到的结点表示，并确定下一步需要扩充的的结点；</a:t>
            </a:r>
            <a:endParaRPr kumimoji="1" lang="en-US" altLang="zh-CN" sz="1600" dirty="0"/>
          </a:p>
          <a:p>
            <a:pPr marL="0" indent="0">
              <a:buNone/>
            </a:pPr>
            <a:r>
              <a:rPr kumimoji="1" lang="en-US" altLang="zh-CN" sz="1600" dirty="0"/>
              <a:t>3</a:t>
            </a:r>
            <a:r>
              <a:rPr kumimoji="1" lang="zh-CN" altLang="en-US" sz="1600" dirty="0"/>
              <a:t>）子图构建完成后</a:t>
            </a:r>
            <a:r>
              <a:rPr kumimoji="1" lang="en-US" altLang="zh-CN" sz="1600" dirty="0"/>
              <a:t>(</a:t>
            </a:r>
            <a:r>
              <a:rPr kumimoji="1" lang="zh-CN" altLang="en-US" sz="1600" dirty="0"/>
              <a:t>预设</a:t>
            </a:r>
            <a:r>
              <a:rPr kumimoji="1" lang="en-US" altLang="zh-CN" sz="1600" dirty="0"/>
              <a:t>T</a:t>
            </a:r>
            <a:r>
              <a:rPr kumimoji="1" lang="zh-CN" altLang="en-US" sz="1600" dirty="0"/>
              <a:t>轮</a:t>
            </a:r>
            <a:r>
              <a:rPr kumimoji="1" lang="en-US" altLang="zh-CN" sz="1600" dirty="0"/>
              <a:t>)</a:t>
            </a:r>
            <a:r>
              <a:rPr kumimoji="1" lang="zh-CN" altLang="en-US" sz="1600" dirty="0"/>
              <a:t>，使用图结点表示进行二分类，选择答案实体。</a:t>
            </a:r>
          </a:p>
        </p:txBody>
      </p:sp>
      <p:sp>
        <p:nvSpPr>
          <p:cNvPr id="8" name="标题 1">
            <a:extLst>
              <a:ext uri="{FF2B5EF4-FFF2-40B4-BE49-F238E27FC236}">
                <a16:creationId xmlns:a16="http://schemas.microsoft.com/office/drawing/2014/main" id="{FB252B94-ECFC-2741-BD0A-307CB2650C21}"/>
              </a:ext>
            </a:extLst>
          </p:cNvPr>
          <p:cNvSpPr txBox="1">
            <a:spLocks/>
          </p:cNvSpPr>
          <p:nvPr/>
        </p:nvSpPr>
        <p:spPr>
          <a:xfrm>
            <a:off x="714911" y="3451605"/>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Contributions :</a:t>
            </a:r>
            <a:endParaRPr kumimoji="1" lang="zh-CN" altLang="en-US" sz="2800" b="1" dirty="0"/>
          </a:p>
        </p:txBody>
      </p:sp>
      <p:sp>
        <p:nvSpPr>
          <p:cNvPr id="9" name="内容占位符 2">
            <a:extLst>
              <a:ext uri="{FF2B5EF4-FFF2-40B4-BE49-F238E27FC236}">
                <a16:creationId xmlns:a16="http://schemas.microsoft.com/office/drawing/2014/main" id="{EB787D38-0D66-3641-8E9B-C99EBFDA2A27}"/>
              </a:ext>
            </a:extLst>
          </p:cNvPr>
          <p:cNvSpPr txBox="1">
            <a:spLocks/>
          </p:cNvSpPr>
          <p:nvPr/>
        </p:nvSpPr>
        <p:spPr>
          <a:xfrm>
            <a:off x="714909" y="4190409"/>
            <a:ext cx="10432551" cy="10979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600" dirty="0"/>
              <a:t>1</a:t>
            </a:r>
            <a:r>
              <a:rPr kumimoji="1" lang="zh-CN" altLang="en-US" sz="1600" dirty="0"/>
              <a:t>）本文提出新的 “</a:t>
            </a:r>
            <a:r>
              <a:rPr kumimoji="1" lang="en-US" altLang="zh-CN" sz="1600" dirty="0"/>
              <a:t>Pull”</a:t>
            </a:r>
            <a:r>
              <a:rPr kumimoji="1" lang="zh-CN" altLang="en-US" sz="1600" dirty="0"/>
              <a:t>思想，能够学习问题子图的扩充，即自主学习利用这些操作抽取来自</a:t>
            </a:r>
            <a:r>
              <a:rPr kumimoji="1" lang="en-US" altLang="zh-CN" sz="1600" dirty="0"/>
              <a:t>KB</a:t>
            </a:r>
            <a:r>
              <a:rPr kumimoji="1" lang="zh-CN" altLang="en-US" sz="1600" dirty="0"/>
              <a:t>和</a:t>
            </a:r>
            <a:r>
              <a:rPr kumimoji="1" lang="en-US" altLang="zh-CN" sz="1600" dirty="0"/>
              <a:t>text</a:t>
            </a:r>
            <a:r>
              <a:rPr kumimoji="1" lang="zh-CN" altLang="en-US" sz="1600" dirty="0"/>
              <a:t>的异构信息；</a:t>
            </a:r>
          </a:p>
          <a:p>
            <a:pPr marL="0" indent="0">
              <a:lnSpc>
                <a:spcPct val="150000"/>
              </a:lnSpc>
              <a:buNone/>
            </a:pPr>
            <a:r>
              <a:rPr kumimoji="1" lang="en-US" altLang="zh-CN" sz="1600" dirty="0"/>
              <a:t>2</a:t>
            </a:r>
            <a:r>
              <a:rPr kumimoji="1" lang="zh-CN" altLang="en-US" sz="1600" dirty="0"/>
              <a:t>）组合前一步得到的异构信息迭代更新子图，最后利用</a:t>
            </a:r>
            <a:r>
              <a:rPr kumimoji="1" lang="en-US" altLang="zh-CN" sz="1600" dirty="0"/>
              <a:t>GCN</a:t>
            </a:r>
            <a:r>
              <a:rPr kumimoji="1" lang="zh-CN" altLang="en-US" sz="1600" dirty="0"/>
              <a:t>对节点表示进行学习，利用其进行分类判断是否答案。使用此方法的到的可以保证高</a:t>
            </a:r>
            <a:r>
              <a:rPr kumimoji="1" lang="en-US" altLang="zh-CN" sz="1600" dirty="0"/>
              <a:t>recall</a:t>
            </a:r>
            <a:r>
              <a:rPr kumimoji="1" lang="zh-CN" altLang="en-US" sz="1600" dirty="0"/>
              <a:t>和控制子图更小。</a:t>
            </a:r>
          </a:p>
        </p:txBody>
      </p:sp>
    </p:spTree>
    <p:extLst>
      <p:ext uri="{BB962C8B-B14F-4D97-AF65-F5344CB8AC3E}">
        <p14:creationId xmlns:p14="http://schemas.microsoft.com/office/powerpoint/2010/main" val="180361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pic>
        <p:nvPicPr>
          <p:cNvPr id="10" name="图片 9">
            <a:extLst>
              <a:ext uri="{FF2B5EF4-FFF2-40B4-BE49-F238E27FC236}">
                <a16:creationId xmlns:a16="http://schemas.microsoft.com/office/drawing/2014/main" id="{275C07FF-5FD4-D14E-ABB6-EADAD0FB078F}"/>
              </a:ext>
            </a:extLst>
          </p:cNvPr>
          <p:cNvPicPr>
            <a:picLocks noChangeAspect="1"/>
          </p:cNvPicPr>
          <p:nvPr/>
        </p:nvPicPr>
        <p:blipFill>
          <a:blip r:embed="rId3"/>
          <a:stretch>
            <a:fillRect/>
          </a:stretch>
        </p:blipFill>
        <p:spPr>
          <a:xfrm>
            <a:off x="661827" y="763707"/>
            <a:ext cx="4221606" cy="5219272"/>
          </a:xfrm>
          <a:prstGeom prst="rect">
            <a:avLst/>
          </a:prstGeom>
        </p:spPr>
      </p:pic>
      <p:sp>
        <p:nvSpPr>
          <p:cNvPr id="16" name="文本框 15">
            <a:extLst>
              <a:ext uri="{FF2B5EF4-FFF2-40B4-BE49-F238E27FC236}">
                <a16:creationId xmlns:a16="http://schemas.microsoft.com/office/drawing/2014/main" id="{71141CEA-6F11-E746-91F9-90E8571B20AF}"/>
              </a:ext>
            </a:extLst>
          </p:cNvPr>
          <p:cNvSpPr txBox="1"/>
          <p:nvPr/>
        </p:nvSpPr>
        <p:spPr>
          <a:xfrm>
            <a:off x="5432461" y="369870"/>
            <a:ext cx="6097712" cy="1354217"/>
          </a:xfrm>
          <a:prstGeom prst="rect">
            <a:avLst/>
          </a:prstGeom>
          <a:noFill/>
        </p:spPr>
        <p:txBody>
          <a:bodyPr wrap="square">
            <a:spAutoFit/>
          </a:bodyPr>
          <a:lstStyle/>
          <a:p>
            <a:pPr marL="0" indent="0">
              <a:buNone/>
            </a:pPr>
            <a:r>
              <a:rPr kumimoji="1" lang="en-US" altLang="zh-CN" sz="1800" b="1" dirty="0"/>
              <a:t>1</a:t>
            </a:r>
            <a:r>
              <a:rPr kumimoji="1" lang="zh-CN" altLang="en-US" sz="1800" b="1" dirty="0"/>
              <a:t>）</a:t>
            </a:r>
            <a:r>
              <a:rPr kumimoji="1" lang="en-US" altLang="zh-CN" sz="1800" b="1" dirty="0" err="1"/>
              <a:t>pull_entities</a:t>
            </a:r>
            <a:r>
              <a:rPr kumimoji="1" lang="en-US" altLang="zh-CN" sz="1800" b="1" dirty="0"/>
              <a:t> and</a:t>
            </a:r>
            <a:r>
              <a:rPr kumimoji="1" lang="en-US" altLang="zh-CN" b="1" dirty="0"/>
              <a:t> </a:t>
            </a:r>
            <a:r>
              <a:rPr kumimoji="1" lang="en-US" altLang="zh-CN" b="1" dirty="0" err="1"/>
              <a:t>pull_headtails</a:t>
            </a:r>
            <a:endParaRPr kumimoji="1" lang="en-US" altLang="zh-CN" b="1" dirty="0"/>
          </a:p>
          <a:p>
            <a:r>
              <a:rPr kumimoji="1" lang="en-US" altLang="zh-CN" sz="1600" dirty="0" err="1"/>
              <a:t>pull_entities</a:t>
            </a:r>
            <a:r>
              <a:rPr kumimoji="1" lang="en-US" altLang="zh-CN" sz="1600" dirty="0"/>
              <a:t> : </a:t>
            </a:r>
            <a:r>
              <a:rPr kumimoji="1" lang="zh-CN" altLang="en-US" sz="1600" dirty="0"/>
              <a:t>输入一个文档节点 </a:t>
            </a:r>
            <a:r>
              <a:rPr kumimoji="1" lang="en-US" altLang="zh-CN" sz="1600" dirty="0" err="1"/>
              <a:t>vd</a:t>
            </a:r>
            <a:r>
              <a:rPr kumimoji="1" lang="zh-CN" altLang="en-US" sz="1600" dirty="0"/>
              <a:t>，调用一个实体链接器并返回 </a:t>
            </a:r>
            <a:r>
              <a:rPr kumimoji="1" lang="en-US" altLang="zh-CN" sz="1600" dirty="0" err="1"/>
              <a:t>vd</a:t>
            </a:r>
            <a:r>
              <a:rPr kumimoji="1" lang="en-US" altLang="zh-CN" sz="1600" dirty="0"/>
              <a:t> </a:t>
            </a:r>
            <a:r>
              <a:rPr kumimoji="1" lang="zh-CN" altLang="en-US" sz="1600" dirty="0"/>
              <a:t>中提到的所有实体。</a:t>
            </a:r>
            <a:endParaRPr kumimoji="1" lang="en-US" altLang="zh-CN" sz="1600" dirty="0"/>
          </a:p>
          <a:p>
            <a:r>
              <a:rPr kumimoji="1" lang="en-US" altLang="zh-CN" sz="1600" dirty="0" err="1"/>
              <a:t>pull_headtails</a:t>
            </a:r>
            <a:r>
              <a:rPr kumimoji="1" lang="en-US" altLang="zh-CN" sz="1600" dirty="0"/>
              <a:t> : </a:t>
            </a:r>
            <a:r>
              <a:rPr kumimoji="1" lang="zh-CN" altLang="en-US" sz="1600" dirty="0"/>
              <a:t>输入一个事实节点 </a:t>
            </a:r>
            <a:r>
              <a:rPr kumimoji="1" lang="en-US" altLang="zh-CN" sz="1600" dirty="0" err="1"/>
              <a:t>vf</a:t>
            </a:r>
            <a:r>
              <a:rPr kumimoji="1" lang="en-US" altLang="zh-CN" sz="1600" dirty="0"/>
              <a:t> </a:t>
            </a:r>
            <a:r>
              <a:rPr kumimoji="1" lang="zh-CN" altLang="en-US" sz="1600" dirty="0"/>
              <a:t>并返回事实 </a:t>
            </a:r>
            <a:r>
              <a:rPr kumimoji="1" lang="en-US" altLang="zh-CN" sz="1600" dirty="0" err="1"/>
              <a:t>vf</a:t>
            </a:r>
            <a:r>
              <a:rPr kumimoji="1" lang="en-US" altLang="zh-CN" sz="1600" dirty="0"/>
              <a:t> </a:t>
            </a:r>
            <a:r>
              <a:rPr kumimoji="1" lang="zh-CN" altLang="en-US" sz="1600" dirty="0"/>
              <a:t>的主体和客体实体。</a:t>
            </a:r>
            <a:endParaRPr kumimoji="1" lang="en-US" altLang="zh-CN" sz="1600" dirty="0"/>
          </a:p>
        </p:txBody>
      </p:sp>
      <p:sp>
        <p:nvSpPr>
          <p:cNvPr id="17" name="文本框 16">
            <a:extLst>
              <a:ext uri="{FF2B5EF4-FFF2-40B4-BE49-F238E27FC236}">
                <a16:creationId xmlns:a16="http://schemas.microsoft.com/office/drawing/2014/main" id="{1E8D017F-27C8-AC40-8AEC-C7922B8BFB25}"/>
              </a:ext>
            </a:extLst>
          </p:cNvPr>
          <p:cNvSpPr txBox="1"/>
          <p:nvPr/>
        </p:nvSpPr>
        <p:spPr>
          <a:xfrm>
            <a:off x="5432461" y="1780576"/>
            <a:ext cx="6097712" cy="923330"/>
          </a:xfrm>
          <a:prstGeom prst="rect">
            <a:avLst/>
          </a:prstGeom>
          <a:noFill/>
        </p:spPr>
        <p:txBody>
          <a:bodyPr wrap="square">
            <a:spAutoFit/>
          </a:bodyPr>
          <a:lstStyle/>
          <a:p>
            <a:pPr marL="0" indent="0">
              <a:buNone/>
            </a:pPr>
            <a:r>
              <a:rPr kumimoji="1" lang="en-US" altLang="zh-CN" b="1" dirty="0"/>
              <a:t>2</a:t>
            </a:r>
            <a:r>
              <a:rPr kumimoji="1" lang="zh-CN" altLang="en-US" sz="1800" b="1" dirty="0"/>
              <a:t>）</a:t>
            </a:r>
            <a:r>
              <a:rPr kumimoji="1" lang="en-US" altLang="zh-CN" b="1" dirty="0" err="1"/>
              <a:t>pull_docs</a:t>
            </a:r>
            <a:r>
              <a:rPr kumimoji="1" lang="en-US" altLang="zh-CN" b="1" dirty="0"/>
              <a:t> and </a:t>
            </a:r>
            <a:r>
              <a:rPr kumimoji="1" lang="en-US" altLang="zh-CN" b="1" dirty="0" err="1"/>
              <a:t>pull_facts</a:t>
            </a:r>
            <a:endParaRPr kumimoji="1" lang="en-US" altLang="zh-CN" b="1" dirty="0"/>
          </a:p>
          <a:p>
            <a:r>
              <a:rPr kumimoji="1" lang="en-US" altLang="zh-CN" sz="1600" dirty="0" err="1"/>
              <a:t>pull_docs</a:t>
            </a:r>
            <a:r>
              <a:rPr kumimoji="1" lang="en-US" altLang="zh-CN" sz="1600" dirty="0"/>
              <a:t> : </a:t>
            </a:r>
            <a:r>
              <a:rPr kumimoji="1" lang="zh-CN" altLang="en-US" sz="1600" dirty="0"/>
              <a:t>从语料库中检索相关文档。</a:t>
            </a:r>
            <a:endParaRPr kumimoji="1" lang="en-US" altLang="zh-CN" sz="1600" dirty="0"/>
          </a:p>
          <a:p>
            <a:r>
              <a:rPr kumimoji="1" lang="en-US" altLang="zh-CN" sz="1600" dirty="0" err="1"/>
              <a:t>pull_facts</a:t>
            </a:r>
            <a:r>
              <a:rPr kumimoji="1" lang="en-US" altLang="zh-CN" sz="1600" dirty="0"/>
              <a:t> :</a:t>
            </a:r>
            <a:r>
              <a:rPr kumimoji="1" lang="zh-CN" altLang="en-US" sz="1600" dirty="0"/>
              <a:t> 从知识库中检索关于实体 </a:t>
            </a:r>
            <a:r>
              <a:rPr kumimoji="1" lang="en-US" altLang="zh-CN" sz="1600" dirty="0" err="1"/>
              <a:t>ve</a:t>
            </a:r>
            <a:r>
              <a:rPr kumimoji="1" lang="en-US" altLang="zh-CN" sz="1600" dirty="0"/>
              <a:t> </a:t>
            </a:r>
            <a:r>
              <a:rPr kumimoji="1" lang="zh-CN" altLang="en-US" sz="1600" dirty="0"/>
              <a:t>相关的前 </a:t>
            </a:r>
            <a:r>
              <a:rPr kumimoji="1" lang="en-US" altLang="zh-CN" sz="1600" dirty="0" err="1"/>
              <a:t>Nf</a:t>
            </a:r>
            <a:r>
              <a:rPr kumimoji="1" lang="en-US" altLang="zh-CN" sz="1600" dirty="0"/>
              <a:t> </a:t>
            </a:r>
            <a:r>
              <a:rPr kumimoji="1" lang="zh-CN" altLang="en-US" sz="1600" dirty="0"/>
              <a:t>个事实</a:t>
            </a:r>
            <a:r>
              <a:rPr kumimoji="1" lang="zh-CN" altLang="en-US" dirty="0"/>
              <a:t>。</a:t>
            </a:r>
            <a:endParaRPr kumimoji="1" lang="en-US" altLang="zh-CN" sz="1800" dirty="0"/>
          </a:p>
        </p:txBody>
      </p:sp>
      <p:sp>
        <p:nvSpPr>
          <p:cNvPr id="18" name="文本框 17">
            <a:extLst>
              <a:ext uri="{FF2B5EF4-FFF2-40B4-BE49-F238E27FC236}">
                <a16:creationId xmlns:a16="http://schemas.microsoft.com/office/drawing/2014/main" id="{F9281256-FB09-6D4A-B779-0698EE19D8CA}"/>
              </a:ext>
            </a:extLst>
          </p:cNvPr>
          <p:cNvSpPr txBox="1"/>
          <p:nvPr/>
        </p:nvSpPr>
        <p:spPr>
          <a:xfrm>
            <a:off x="5432461" y="2915124"/>
            <a:ext cx="6097712" cy="1908215"/>
          </a:xfrm>
          <a:prstGeom prst="rect">
            <a:avLst/>
          </a:prstGeom>
          <a:noFill/>
        </p:spPr>
        <p:txBody>
          <a:bodyPr wrap="square">
            <a:spAutoFit/>
          </a:bodyPr>
          <a:lstStyle/>
          <a:p>
            <a:pPr marL="0" indent="0">
              <a:buNone/>
            </a:pPr>
            <a:r>
              <a:rPr kumimoji="1" lang="en-US" altLang="zh-CN" sz="1800" b="1" dirty="0"/>
              <a:t>3</a:t>
            </a:r>
            <a:r>
              <a:rPr kumimoji="1" lang="zh-CN" altLang="en-US" sz="1800" b="1" dirty="0"/>
              <a:t>）</a:t>
            </a:r>
            <a:r>
              <a:rPr kumimoji="1" lang="en-US" altLang="zh-CN" b="1" dirty="0" err="1"/>
              <a:t>classify_pullnodes</a:t>
            </a:r>
            <a:r>
              <a:rPr kumimoji="1" lang="en-US" altLang="zh-CN" b="1" dirty="0"/>
              <a:t> and </a:t>
            </a:r>
            <a:r>
              <a:rPr kumimoji="1" lang="en-US" altLang="zh-CN" b="1" dirty="0" err="1"/>
              <a:t>classify_answer</a:t>
            </a:r>
            <a:endParaRPr kumimoji="1" lang="en-US" altLang="zh-CN" b="1" dirty="0"/>
          </a:p>
          <a:p>
            <a:r>
              <a:rPr kumimoji="1" lang="zh-CN" altLang="en-US" sz="1600" dirty="0"/>
              <a:t>分类操作</a:t>
            </a:r>
            <a:r>
              <a:rPr kumimoji="1" lang="zh-CN" altLang="en-US" sz="1600" dirty="0">
                <a:solidFill>
                  <a:srgbClr val="FF0000"/>
                </a:solidFill>
              </a:rPr>
              <a:t>仅应用于图中的实体节点</a:t>
            </a:r>
            <a:r>
              <a:rPr kumimoji="1" lang="zh-CN" altLang="en-US" sz="1600" dirty="0"/>
              <a:t>，但它们基于图 神经网络计算的节点表示，非实体节点和边也会影响分类结果。</a:t>
            </a:r>
            <a:endParaRPr kumimoji="1" lang="en-US" altLang="zh-CN" sz="1600" dirty="0"/>
          </a:p>
          <a:p>
            <a:r>
              <a:rPr kumimoji="1" lang="en-US" altLang="zh-CN" sz="1600" dirty="0" err="1"/>
              <a:t>classify_pullnodes</a:t>
            </a:r>
            <a:r>
              <a:rPr kumimoji="1" lang="en-US" altLang="zh-CN" sz="1600" dirty="0"/>
              <a:t> : </a:t>
            </a:r>
            <a:r>
              <a:rPr kumimoji="1" lang="zh-CN" altLang="en-US" sz="1600" dirty="0"/>
              <a:t>返回实体节点 </a:t>
            </a:r>
            <a:r>
              <a:rPr kumimoji="1" lang="en-US" altLang="zh-CN" sz="1600" dirty="0" err="1"/>
              <a:t>ve</a:t>
            </a:r>
            <a:r>
              <a:rPr kumimoji="1" lang="en-US" altLang="zh-CN" sz="1600" dirty="0"/>
              <a:t> </a:t>
            </a:r>
            <a:r>
              <a:rPr kumimoji="1" lang="zh-CN" altLang="en-US" sz="1600" dirty="0"/>
              <a:t>应该在下一次迭代中扩展的概率。</a:t>
            </a:r>
            <a:endParaRPr kumimoji="1" lang="en-US" altLang="zh-CN" sz="1600" dirty="0"/>
          </a:p>
          <a:p>
            <a:r>
              <a:rPr kumimoji="1" lang="en-US" altLang="zh-CN" sz="1600" dirty="0" err="1"/>
              <a:t>classify_answer</a:t>
            </a:r>
            <a:r>
              <a:rPr kumimoji="1" lang="en-US" altLang="zh-CN" sz="1600" dirty="0"/>
              <a:t> :</a:t>
            </a:r>
            <a:r>
              <a:rPr kumimoji="1" lang="zh-CN" altLang="en-US" sz="1600" dirty="0"/>
              <a:t> 预测实体节点是否回答了问题，得分最高的实体节点作为的返回最终答案。</a:t>
            </a:r>
            <a:endParaRPr kumimoji="1" lang="en-US" altLang="zh-CN" sz="1600" dirty="0"/>
          </a:p>
        </p:txBody>
      </p:sp>
      <p:sp>
        <p:nvSpPr>
          <p:cNvPr id="19" name="文本框 18">
            <a:extLst>
              <a:ext uri="{FF2B5EF4-FFF2-40B4-BE49-F238E27FC236}">
                <a16:creationId xmlns:a16="http://schemas.microsoft.com/office/drawing/2014/main" id="{CDF44958-38A8-A048-9422-D5EC038B800E}"/>
              </a:ext>
            </a:extLst>
          </p:cNvPr>
          <p:cNvSpPr txBox="1"/>
          <p:nvPr/>
        </p:nvSpPr>
        <p:spPr>
          <a:xfrm>
            <a:off x="5432461" y="4933679"/>
            <a:ext cx="6097712" cy="861774"/>
          </a:xfrm>
          <a:prstGeom prst="rect">
            <a:avLst/>
          </a:prstGeom>
          <a:noFill/>
        </p:spPr>
        <p:txBody>
          <a:bodyPr wrap="square">
            <a:spAutoFit/>
          </a:bodyPr>
          <a:lstStyle/>
          <a:p>
            <a:pPr marL="0" indent="0">
              <a:buNone/>
            </a:pPr>
            <a:r>
              <a:rPr kumimoji="1" lang="en-US" altLang="zh-CN" sz="1800" b="1" dirty="0"/>
              <a:t>4</a:t>
            </a:r>
            <a:r>
              <a:rPr kumimoji="1" lang="zh-CN" altLang="en-US" sz="1800" b="1" dirty="0"/>
              <a:t>）</a:t>
            </a:r>
            <a:r>
              <a:rPr kumimoji="1" lang="en-US" altLang="zh-CN" b="1" dirty="0"/>
              <a:t>update</a:t>
            </a:r>
          </a:p>
          <a:p>
            <a:r>
              <a:rPr kumimoji="1" lang="zh-CN" altLang="en-US" sz="1600" dirty="0"/>
              <a:t>从前一次迭代中获取问题子图并通过添加新检索到的实体、文本节点和事实节点和相应的边。</a:t>
            </a:r>
            <a:endParaRPr kumimoji="1" lang="en-US" altLang="zh-CN" sz="1600" dirty="0"/>
          </a:p>
        </p:txBody>
      </p:sp>
      <p:pic>
        <p:nvPicPr>
          <p:cNvPr id="21" name="图片 20">
            <a:extLst>
              <a:ext uri="{FF2B5EF4-FFF2-40B4-BE49-F238E27FC236}">
                <a16:creationId xmlns:a16="http://schemas.microsoft.com/office/drawing/2014/main" id="{D5A03802-4604-F347-9D8E-52FC42159C67}"/>
              </a:ext>
            </a:extLst>
          </p:cNvPr>
          <p:cNvPicPr>
            <a:picLocks noChangeAspect="1"/>
          </p:cNvPicPr>
          <p:nvPr/>
        </p:nvPicPr>
        <p:blipFill>
          <a:blip r:embed="rId4"/>
          <a:stretch>
            <a:fillRect/>
          </a:stretch>
        </p:blipFill>
        <p:spPr>
          <a:xfrm>
            <a:off x="9445564" y="1678533"/>
            <a:ext cx="2350024" cy="650321"/>
          </a:xfrm>
          <a:prstGeom prst="rect">
            <a:avLst/>
          </a:prstGeom>
        </p:spPr>
      </p:pic>
      <p:sp>
        <p:nvSpPr>
          <p:cNvPr id="11" name="文本框 10">
            <a:extLst>
              <a:ext uri="{FF2B5EF4-FFF2-40B4-BE49-F238E27FC236}">
                <a16:creationId xmlns:a16="http://schemas.microsoft.com/office/drawing/2014/main" id="{6F692667-7566-5B41-A8FE-6C125FFD3DCD}"/>
              </a:ext>
            </a:extLst>
          </p:cNvPr>
          <p:cNvSpPr txBox="1"/>
          <p:nvPr/>
        </p:nvSpPr>
        <p:spPr>
          <a:xfrm>
            <a:off x="661827" y="394375"/>
            <a:ext cx="6099348" cy="369332"/>
          </a:xfrm>
          <a:prstGeom prst="rect">
            <a:avLst/>
          </a:prstGeom>
          <a:noFill/>
        </p:spPr>
        <p:txBody>
          <a:bodyPr wrap="square">
            <a:spAutoFit/>
          </a:bodyPr>
          <a:lstStyle/>
          <a:p>
            <a:r>
              <a:rPr kumimoji="1" lang="en-US" altLang="zh-CN" sz="1800" b="1" dirty="0"/>
              <a:t>Iteration</a:t>
            </a:r>
            <a:r>
              <a:rPr kumimoji="1" lang="zh-CN" altLang="en-US" sz="1800" b="1" dirty="0"/>
              <a:t> </a:t>
            </a:r>
            <a:r>
              <a:rPr kumimoji="1" lang="en-US" altLang="zh-CN" sz="1800" b="1" dirty="0"/>
              <a:t>process</a:t>
            </a:r>
            <a:r>
              <a:rPr kumimoji="1" lang="zh-CN" altLang="en-US" sz="1800" b="1" dirty="0"/>
              <a:t>：</a:t>
            </a:r>
            <a:endParaRPr lang="zh-CN" altLang="en-US" dirty="0"/>
          </a:p>
        </p:txBody>
      </p:sp>
    </p:spTree>
    <p:extLst>
      <p:ext uri="{BB962C8B-B14F-4D97-AF65-F5344CB8AC3E}">
        <p14:creationId xmlns:p14="http://schemas.microsoft.com/office/powerpoint/2010/main" val="73592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i="1" dirty="0">
                <a:solidFill>
                  <a:schemeClr val="bg1">
                    <a:lumMod val="65000"/>
                  </a:schemeClr>
                </a:solidFill>
                <a:latin typeface="Arial" panose="020B0604020202020204" pitchFamily="34" charset="0"/>
              </a:rPr>
              <a:t>Sun H, Dhingra B, Zaheer M, et al. Open domain question answering using early fusion of knowledge bases and text[J]. </a:t>
            </a:r>
            <a:r>
              <a:rPr lang="en-US" altLang="zh-CN" sz="1200" i="1" dirty="0" err="1">
                <a:solidFill>
                  <a:schemeClr val="bg1">
                    <a:lumMod val="65000"/>
                  </a:schemeClr>
                </a:solidFill>
                <a:latin typeface="Arial" panose="020B0604020202020204" pitchFamily="34" charset="0"/>
              </a:rPr>
              <a:t>arXiv</a:t>
            </a:r>
            <a:r>
              <a:rPr lang="en-US" altLang="zh-CN" sz="1200" i="1" dirty="0">
                <a:solidFill>
                  <a:schemeClr val="bg1">
                    <a:lumMod val="65000"/>
                  </a:schemeClr>
                </a:solidFill>
                <a:latin typeface="Arial" panose="020B0604020202020204" pitchFamily="34" charset="0"/>
              </a:rPr>
              <a:t> preprint arXiv:1809.00782, 2018.</a:t>
            </a:r>
            <a:endParaRPr lang="zh-CN" altLang="en-US" sz="1200" dirty="0"/>
          </a:p>
          <a:p>
            <a:r>
              <a:rPr lang="en-US" altLang="zh-CN" sz="1200" i="1" dirty="0">
                <a:solidFill>
                  <a:schemeClr val="bg1">
                    <a:lumMod val="65000"/>
                  </a:schemeClr>
                </a:solidFill>
                <a:latin typeface="Arial" panose="020B0604020202020204" pitchFamily="34" charset="0"/>
              </a:rPr>
              <a:t> </a:t>
            </a:r>
            <a:endParaRPr lang="zh-CN" altLang="en-US" sz="1200" i="1" dirty="0">
              <a:solidFill>
                <a:schemeClr val="bg1">
                  <a:lumMod val="65000"/>
                </a:schemeClr>
              </a:solidFill>
            </a:endParaRPr>
          </a:p>
        </p:txBody>
      </p:sp>
      <p:pic>
        <p:nvPicPr>
          <p:cNvPr id="3" name="图片 2">
            <a:extLst>
              <a:ext uri="{FF2B5EF4-FFF2-40B4-BE49-F238E27FC236}">
                <a16:creationId xmlns:a16="http://schemas.microsoft.com/office/drawing/2014/main" id="{77FD67A6-70FB-7A4E-8CDB-92578272BF4F}"/>
              </a:ext>
            </a:extLst>
          </p:cNvPr>
          <p:cNvPicPr>
            <a:picLocks noChangeAspect="1"/>
          </p:cNvPicPr>
          <p:nvPr/>
        </p:nvPicPr>
        <p:blipFill>
          <a:blip r:embed="rId3"/>
          <a:stretch>
            <a:fillRect/>
          </a:stretch>
        </p:blipFill>
        <p:spPr>
          <a:xfrm>
            <a:off x="1536546" y="734918"/>
            <a:ext cx="9118906" cy="3419590"/>
          </a:xfrm>
          <a:prstGeom prst="rect">
            <a:avLst/>
          </a:prstGeom>
        </p:spPr>
      </p:pic>
      <p:pic>
        <p:nvPicPr>
          <p:cNvPr id="26" name="图片 25">
            <a:extLst>
              <a:ext uri="{FF2B5EF4-FFF2-40B4-BE49-F238E27FC236}">
                <a16:creationId xmlns:a16="http://schemas.microsoft.com/office/drawing/2014/main" id="{6679CA41-3339-E343-AF4A-AF085A9EF13E}"/>
              </a:ext>
            </a:extLst>
          </p:cNvPr>
          <p:cNvPicPr>
            <a:picLocks noChangeAspect="1"/>
          </p:cNvPicPr>
          <p:nvPr/>
        </p:nvPicPr>
        <p:blipFill>
          <a:blip r:embed="rId4"/>
          <a:stretch>
            <a:fillRect/>
          </a:stretch>
        </p:blipFill>
        <p:spPr>
          <a:xfrm>
            <a:off x="1354838" y="525441"/>
            <a:ext cx="9131599" cy="3801801"/>
          </a:xfrm>
          <a:prstGeom prst="rect">
            <a:avLst/>
          </a:prstGeom>
        </p:spPr>
      </p:pic>
      <p:sp>
        <p:nvSpPr>
          <p:cNvPr id="27" name="文本框 26">
            <a:extLst>
              <a:ext uri="{FF2B5EF4-FFF2-40B4-BE49-F238E27FC236}">
                <a16:creationId xmlns:a16="http://schemas.microsoft.com/office/drawing/2014/main" id="{613F3555-79BB-2C4E-9D0C-678484B1F930}"/>
              </a:ext>
            </a:extLst>
          </p:cNvPr>
          <p:cNvSpPr txBox="1"/>
          <p:nvPr/>
        </p:nvSpPr>
        <p:spPr>
          <a:xfrm>
            <a:off x="3036113" y="2488118"/>
            <a:ext cx="266420" cy="276999"/>
          </a:xfrm>
          <a:prstGeom prst="rect">
            <a:avLst/>
          </a:prstGeom>
          <a:noFill/>
        </p:spPr>
        <p:txBody>
          <a:bodyPr wrap="none" rtlCol="0">
            <a:spAutoFit/>
          </a:bodyPr>
          <a:lstStyle/>
          <a:p>
            <a:r>
              <a:rPr kumimoji="1" lang="en-US" altLang="zh-CN" sz="1200" dirty="0">
                <a:solidFill>
                  <a:srgbClr val="FF0000"/>
                </a:solidFill>
              </a:rPr>
              <a:t>1</a:t>
            </a:r>
            <a:endParaRPr kumimoji="1" lang="zh-CN" altLang="en-US" sz="1200" dirty="0">
              <a:solidFill>
                <a:srgbClr val="FF0000"/>
              </a:solidFill>
            </a:endParaRPr>
          </a:p>
        </p:txBody>
      </p:sp>
      <p:sp>
        <p:nvSpPr>
          <p:cNvPr id="28" name="文本框 27">
            <a:extLst>
              <a:ext uri="{FF2B5EF4-FFF2-40B4-BE49-F238E27FC236}">
                <a16:creationId xmlns:a16="http://schemas.microsoft.com/office/drawing/2014/main" id="{77C99E77-BDEE-C94E-B65F-FDA5D500FA64}"/>
              </a:ext>
            </a:extLst>
          </p:cNvPr>
          <p:cNvSpPr txBox="1"/>
          <p:nvPr/>
        </p:nvSpPr>
        <p:spPr>
          <a:xfrm>
            <a:off x="3302533" y="1426241"/>
            <a:ext cx="266420" cy="276999"/>
          </a:xfrm>
          <a:prstGeom prst="rect">
            <a:avLst/>
          </a:prstGeom>
          <a:noFill/>
        </p:spPr>
        <p:txBody>
          <a:bodyPr wrap="none" rtlCol="0">
            <a:spAutoFit/>
          </a:bodyPr>
          <a:lstStyle/>
          <a:p>
            <a:r>
              <a:rPr kumimoji="1" lang="en-US" altLang="zh-CN" sz="1200" dirty="0">
                <a:solidFill>
                  <a:srgbClr val="FF0000"/>
                </a:solidFill>
              </a:rPr>
              <a:t>2</a:t>
            </a:r>
            <a:endParaRPr kumimoji="1" lang="zh-CN" altLang="en-US" sz="1200" dirty="0">
              <a:solidFill>
                <a:srgbClr val="FF0000"/>
              </a:solidFill>
            </a:endParaRPr>
          </a:p>
        </p:txBody>
      </p:sp>
      <p:sp>
        <p:nvSpPr>
          <p:cNvPr id="29" name="文本框 28">
            <a:extLst>
              <a:ext uri="{FF2B5EF4-FFF2-40B4-BE49-F238E27FC236}">
                <a16:creationId xmlns:a16="http://schemas.microsoft.com/office/drawing/2014/main" id="{DA63559B-6F07-2D48-9EB5-C2A280AC07C6}"/>
              </a:ext>
            </a:extLst>
          </p:cNvPr>
          <p:cNvSpPr txBox="1"/>
          <p:nvPr/>
        </p:nvSpPr>
        <p:spPr>
          <a:xfrm>
            <a:off x="2300745" y="1775840"/>
            <a:ext cx="266420" cy="276999"/>
          </a:xfrm>
          <a:prstGeom prst="rect">
            <a:avLst/>
          </a:prstGeom>
          <a:noFill/>
        </p:spPr>
        <p:txBody>
          <a:bodyPr wrap="none" rtlCol="0">
            <a:spAutoFit/>
          </a:bodyPr>
          <a:lstStyle/>
          <a:p>
            <a:r>
              <a:rPr kumimoji="1" lang="en-US" altLang="zh-CN" sz="1200" dirty="0">
                <a:solidFill>
                  <a:srgbClr val="FF0000"/>
                </a:solidFill>
              </a:rPr>
              <a:t>3</a:t>
            </a:r>
            <a:endParaRPr kumimoji="1" lang="zh-CN" altLang="en-US" sz="1200" dirty="0">
              <a:solidFill>
                <a:srgbClr val="FF0000"/>
              </a:solidFill>
            </a:endParaRPr>
          </a:p>
        </p:txBody>
      </p:sp>
      <p:sp>
        <p:nvSpPr>
          <p:cNvPr id="30" name="文本框 29">
            <a:extLst>
              <a:ext uri="{FF2B5EF4-FFF2-40B4-BE49-F238E27FC236}">
                <a16:creationId xmlns:a16="http://schemas.microsoft.com/office/drawing/2014/main" id="{1A4E8BA6-79DC-5C48-85D1-7B5BBA7C2112}"/>
              </a:ext>
            </a:extLst>
          </p:cNvPr>
          <p:cNvSpPr txBox="1"/>
          <p:nvPr/>
        </p:nvSpPr>
        <p:spPr>
          <a:xfrm>
            <a:off x="4511286" y="1775841"/>
            <a:ext cx="266420" cy="276999"/>
          </a:xfrm>
          <a:prstGeom prst="rect">
            <a:avLst/>
          </a:prstGeom>
          <a:noFill/>
        </p:spPr>
        <p:txBody>
          <a:bodyPr wrap="none" rtlCol="0">
            <a:spAutoFit/>
          </a:bodyPr>
          <a:lstStyle/>
          <a:p>
            <a:r>
              <a:rPr kumimoji="1" lang="en-US" altLang="zh-CN" sz="1200" dirty="0">
                <a:solidFill>
                  <a:srgbClr val="FF0000"/>
                </a:solidFill>
              </a:rPr>
              <a:t>4</a:t>
            </a:r>
            <a:endParaRPr kumimoji="1" lang="zh-CN" altLang="en-US" sz="1200" dirty="0">
              <a:solidFill>
                <a:srgbClr val="FF0000"/>
              </a:solidFill>
            </a:endParaRPr>
          </a:p>
        </p:txBody>
      </p:sp>
      <p:pic>
        <p:nvPicPr>
          <p:cNvPr id="31" name="图片 30">
            <a:extLst>
              <a:ext uri="{FF2B5EF4-FFF2-40B4-BE49-F238E27FC236}">
                <a16:creationId xmlns:a16="http://schemas.microsoft.com/office/drawing/2014/main" id="{FCB63AD2-2278-204F-BA0F-6FA1314AC3BD}"/>
              </a:ext>
            </a:extLst>
          </p:cNvPr>
          <p:cNvPicPr>
            <a:picLocks noChangeAspect="1"/>
          </p:cNvPicPr>
          <p:nvPr/>
        </p:nvPicPr>
        <p:blipFill>
          <a:blip r:embed="rId5"/>
          <a:stretch>
            <a:fillRect/>
          </a:stretch>
        </p:blipFill>
        <p:spPr>
          <a:xfrm>
            <a:off x="1780506" y="4736002"/>
            <a:ext cx="2997200" cy="1104900"/>
          </a:xfrm>
          <a:prstGeom prst="rect">
            <a:avLst/>
          </a:prstGeom>
        </p:spPr>
      </p:pic>
      <p:sp>
        <p:nvSpPr>
          <p:cNvPr id="32" name="文本框 31">
            <a:extLst>
              <a:ext uri="{FF2B5EF4-FFF2-40B4-BE49-F238E27FC236}">
                <a16:creationId xmlns:a16="http://schemas.microsoft.com/office/drawing/2014/main" id="{978B03F5-76A8-8742-BD90-D08B3D4AB9B7}"/>
              </a:ext>
            </a:extLst>
          </p:cNvPr>
          <p:cNvSpPr txBox="1"/>
          <p:nvPr/>
        </p:nvSpPr>
        <p:spPr>
          <a:xfrm>
            <a:off x="5485175" y="4720245"/>
            <a:ext cx="5306985" cy="954107"/>
          </a:xfrm>
          <a:prstGeom prst="rect">
            <a:avLst/>
          </a:prstGeom>
          <a:noFill/>
        </p:spPr>
        <p:txBody>
          <a:bodyPr wrap="square" rtlCol="0">
            <a:spAutoFit/>
          </a:bodyPr>
          <a:lstStyle/>
          <a:p>
            <a:r>
              <a:rPr kumimoji="1" lang="en-US" altLang="zh-CN" sz="1400" dirty="0"/>
              <a:t>1</a:t>
            </a:r>
            <a:r>
              <a:rPr kumimoji="1" lang="zh-CN" altLang="en-US" sz="1400" dirty="0"/>
              <a:t>）上一层的实体结点表示</a:t>
            </a:r>
            <a:endParaRPr kumimoji="1" lang="en-US" altLang="zh-CN" sz="1400" dirty="0"/>
          </a:p>
          <a:p>
            <a:r>
              <a:rPr kumimoji="1" lang="en-US" altLang="zh-CN" sz="1400" dirty="0"/>
              <a:t>2</a:t>
            </a:r>
            <a:r>
              <a:rPr kumimoji="1" lang="zh-CN" altLang="en-US" sz="1400" dirty="0"/>
              <a:t>）上一层的问题表示</a:t>
            </a:r>
            <a:endParaRPr kumimoji="1" lang="en-US" altLang="zh-CN" sz="1400" dirty="0"/>
          </a:p>
          <a:p>
            <a:r>
              <a:rPr kumimoji="1" lang="en-US" altLang="zh-CN" sz="1400" dirty="0"/>
              <a:t>3</a:t>
            </a:r>
            <a:r>
              <a:rPr kumimoji="1" lang="zh-CN" altLang="en-US" sz="1400" dirty="0"/>
              <a:t>）所有与</a:t>
            </a:r>
            <a:r>
              <a:rPr kumimoji="1" lang="en-US" altLang="zh-CN" sz="1400" dirty="0"/>
              <a:t>v</a:t>
            </a:r>
            <a:r>
              <a:rPr kumimoji="1" lang="zh-CN" altLang="en-US" sz="1400" dirty="0"/>
              <a:t>相关关系的所有实体</a:t>
            </a:r>
            <a:r>
              <a:rPr kumimoji="1" lang="en-US" altLang="zh-CN" sz="1400" dirty="0"/>
              <a:t>v’</a:t>
            </a:r>
            <a:r>
              <a:rPr kumimoji="1" lang="zh-CN" altLang="en-US" sz="1400" dirty="0"/>
              <a:t>的表示</a:t>
            </a:r>
            <a:endParaRPr kumimoji="1" lang="en-US" altLang="zh-CN" sz="1400" dirty="0"/>
          </a:p>
          <a:p>
            <a:r>
              <a:rPr kumimoji="1" lang="en-US" altLang="zh-CN" sz="1400" dirty="0"/>
              <a:t>4</a:t>
            </a:r>
            <a:r>
              <a:rPr kumimoji="1" lang="zh-CN" altLang="en-US" sz="1400" dirty="0"/>
              <a:t>）文本结点中对应的链接实体的表示</a:t>
            </a:r>
          </a:p>
        </p:txBody>
      </p:sp>
    </p:spTree>
    <p:extLst>
      <p:ext uri="{BB962C8B-B14F-4D97-AF65-F5344CB8AC3E}">
        <p14:creationId xmlns:p14="http://schemas.microsoft.com/office/powerpoint/2010/main" val="241928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714911" y="293208"/>
            <a:ext cx="10432551" cy="744484"/>
          </a:xfrm>
        </p:spPr>
        <p:txBody>
          <a:bodyPr anchor="ctr">
            <a:normAutofit/>
          </a:bodyPr>
          <a:lstStyle/>
          <a:p>
            <a:r>
              <a:rPr kumimoji="1" lang="en-US" altLang="zh-CN" sz="2800" b="1" dirty="0"/>
              <a:t>Training :</a:t>
            </a:r>
            <a:endParaRPr kumimoji="1" lang="zh-CN" altLang="en-US" sz="2800" b="1" dirty="0"/>
          </a:p>
        </p:txBody>
      </p:sp>
      <p:sp>
        <p:nvSpPr>
          <p:cNvPr id="3" name="内容占位符 2">
            <a:extLst>
              <a:ext uri="{FF2B5EF4-FFF2-40B4-BE49-F238E27FC236}">
                <a16:creationId xmlns:a16="http://schemas.microsoft.com/office/drawing/2014/main" id="{2607CA4D-5899-3040-8845-338033505277}"/>
              </a:ext>
            </a:extLst>
          </p:cNvPr>
          <p:cNvSpPr>
            <a:spLocks noGrp="1"/>
          </p:cNvSpPr>
          <p:nvPr>
            <p:ph idx="1"/>
          </p:nvPr>
        </p:nvSpPr>
        <p:spPr>
          <a:xfrm>
            <a:off x="714910" y="1032012"/>
            <a:ext cx="10151358" cy="1196283"/>
          </a:xfrm>
        </p:spPr>
        <p:txBody>
          <a:bodyPr>
            <a:normAutofit/>
          </a:bodyPr>
          <a:lstStyle/>
          <a:p>
            <a:pPr marL="0" indent="0">
              <a:buNone/>
            </a:pPr>
            <a:r>
              <a:rPr kumimoji="1" lang="en-US" altLang="zh-CN" sz="1800" dirty="0"/>
              <a:t>1</a:t>
            </a:r>
            <a:r>
              <a:rPr kumimoji="1" lang="zh-CN" altLang="en-US" sz="1800" dirty="0"/>
              <a:t>）划定候选中间实体为连接在问题实体和答案实体最短路径之间的所有实体。</a:t>
            </a:r>
            <a:endParaRPr kumimoji="1" lang="en-US" altLang="zh-CN" sz="1800" dirty="0"/>
          </a:p>
          <a:p>
            <a:pPr marL="0" indent="0">
              <a:buNone/>
            </a:pPr>
            <a:r>
              <a:rPr kumimoji="1" lang="en-US" altLang="zh-CN" sz="1800" dirty="0"/>
              <a:t>2</a:t>
            </a:r>
            <a:r>
              <a:rPr kumimoji="1" lang="zh-CN" altLang="en-US" sz="1800" dirty="0"/>
              <a:t>）在</a:t>
            </a:r>
            <a:r>
              <a:rPr kumimoji="1" lang="en-US" altLang="zh-CN" sz="1800" b="1" dirty="0" err="1"/>
              <a:t>classify_pullnodes</a:t>
            </a:r>
            <a:r>
              <a:rPr kumimoji="1" lang="zh-CN" altLang="en-US" sz="1800" dirty="0"/>
              <a:t>的</a:t>
            </a:r>
            <a:r>
              <a:rPr kumimoji="1" lang="en-US" altLang="zh-CN" sz="1800" dirty="0"/>
              <a:t>t</a:t>
            </a:r>
            <a:r>
              <a:rPr kumimoji="1" lang="zh-CN" altLang="en-US" sz="1800" dirty="0"/>
              <a:t>轮训练过程中，将与候选实体</a:t>
            </a:r>
            <a:r>
              <a:rPr kumimoji="1" lang="en-US" altLang="zh-CN" sz="1800" dirty="0"/>
              <a:t>e</a:t>
            </a:r>
            <a:r>
              <a:rPr kumimoji="1" lang="zh-CN" altLang="en-US" sz="1800" dirty="0"/>
              <a:t>距离</a:t>
            </a:r>
            <a:r>
              <a:rPr kumimoji="1" lang="en-US" altLang="zh-CN" sz="1800" dirty="0"/>
              <a:t>t+1</a:t>
            </a:r>
            <a:r>
              <a:rPr kumimoji="1" lang="zh-CN" altLang="en-US" sz="1800" dirty="0"/>
              <a:t>远的实体</a:t>
            </a:r>
            <a:r>
              <a:rPr kumimoji="1" lang="en-US" altLang="zh-CN" sz="1800" dirty="0"/>
              <a:t>e'</a:t>
            </a:r>
            <a:r>
              <a:rPr kumimoji="1" lang="zh-CN" altLang="en-US" sz="1800" dirty="0"/>
              <a:t>设置为正样本。</a:t>
            </a:r>
            <a:endParaRPr kumimoji="1" lang="en-US" altLang="zh-CN" sz="1800" dirty="0"/>
          </a:p>
          <a:p>
            <a:pPr marL="0" indent="0">
              <a:buNone/>
            </a:pPr>
            <a:r>
              <a:rPr kumimoji="1" lang="en-US" altLang="zh-CN" sz="1800" dirty="0"/>
              <a:t>3</a:t>
            </a:r>
            <a:r>
              <a:rPr kumimoji="1" lang="zh-CN" altLang="en-US" sz="1800" dirty="0"/>
              <a:t>）训练问题和关系的相关性系数时，将与候选实体</a:t>
            </a:r>
            <a:r>
              <a:rPr kumimoji="1" lang="en-US" altLang="zh-CN" sz="1800" dirty="0"/>
              <a:t>e</a:t>
            </a:r>
            <a:r>
              <a:rPr kumimoji="1" lang="zh-CN" altLang="en-US" sz="1800" dirty="0"/>
              <a:t>距离</a:t>
            </a:r>
            <a:r>
              <a:rPr kumimoji="1" lang="en-US" altLang="zh-CN" sz="1800" dirty="0"/>
              <a:t>t+1</a:t>
            </a:r>
            <a:r>
              <a:rPr kumimoji="1" lang="zh-CN" altLang="en-US" sz="1800" dirty="0"/>
              <a:t>远的关系作为正样本。</a:t>
            </a:r>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sp>
        <p:nvSpPr>
          <p:cNvPr id="10" name="标题 1">
            <a:extLst>
              <a:ext uri="{FF2B5EF4-FFF2-40B4-BE49-F238E27FC236}">
                <a16:creationId xmlns:a16="http://schemas.microsoft.com/office/drawing/2014/main" id="{780E865A-B3FA-AF4B-8225-9081D61EBA88}"/>
              </a:ext>
            </a:extLst>
          </p:cNvPr>
          <p:cNvSpPr txBox="1">
            <a:spLocks/>
          </p:cNvSpPr>
          <p:nvPr/>
        </p:nvSpPr>
        <p:spPr>
          <a:xfrm>
            <a:off x="714908" y="2222615"/>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Datasets :</a:t>
            </a:r>
            <a:endParaRPr kumimoji="1" lang="zh-CN" altLang="en-US" sz="2800" b="1" dirty="0"/>
          </a:p>
        </p:txBody>
      </p:sp>
      <p:sp>
        <p:nvSpPr>
          <p:cNvPr id="11" name="内容占位符 2">
            <a:extLst>
              <a:ext uri="{FF2B5EF4-FFF2-40B4-BE49-F238E27FC236}">
                <a16:creationId xmlns:a16="http://schemas.microsoft.com/office/drawing/2014/main" id="{A3165084-C812-684C-852C-6FB0B816A9A1}"/>
              </a:ext>
            </a:extLst>
          </p:cNvPr>
          <p:cNvSpPr txBox="1">
            <a:spLocks/>
          </p:cNvSpPr>
          <p:nvPr/>
        </p:nvSpPr>
        <p:spPr>
          <a:xfrm>
            <a:off x="714908" y="2962705"/>
            <a:ext cx="10432551" cy="1734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zh-CN" sz="1800" dirty="0" err="1"/>
              <a:t>MetaQA</a:t>
            </a:r>
            <a:endParaRPr kumimoji="1" lang="en-US" altLang="zh-CN" sz="1800" dirty="0"/>
          </a:p>
          <a:p>
            <a:pPr marL="0" indent="0">
              <a:buFont typeface="Arial" panose="020B0604020202020204" pitchFamily="34" charset="0"/>
              <a:buNone/>
            </a:pPr>
            <a:r>
              <a:rPr kumimoji="1" lang="en-US" altLang="zh-CN" sz="1800" dirty="0" err="1"/>
              <a:t>WebQuestionSP</a:t>
            </a:r>
            <a:endParaRPr kumimoji="1" lang="en-US" altLang="zh-CN" sz="1800" dirty="0"/>
          </a:p>
          <a:p>
            <a:pPr marL="0" indent="0">
              <a:buFont typeface="Arial" panose="020B0604020202020204" pitchFamily="34" charset="0"/>
              <a:buNone/>
            </a:pPr>
            <a:r>
              <a:rPr kumimoji="1" lang="en-US" altLang="zh-CN" sz="1800" dirty="0"/>
              <a:t>Complex </a:t>
            </a:r>
            <a:r>
              <a:rPr kumimoji="1" lang="en-US" altLang="zh-CN" sz="1800" dirty="0" err="1"/>
              <a:t>WebQuesiton</a:t>
            </a:r>
            <a:r>
              <a:rPr kumimoji="1" lang="en-US" altLang="zh-CN" sz="1800" dirty="0"/>
              <a:t> 1.1 (CWQ)</a:t>
            </a:r>
            <a:endParaRPr kumimoji="1" lang="zh-CN" altLang="en-US" sz="1800" dirty="0"/>
          </a:p>
        </p:txBody>
      </p:sp>
      <p:pic>
        <p:nvPicPr>
          <p:cNvPr id="12" name="图片 11">
            <a:extLst>
              <a:ext uri="{FF2B5EF4-FFF2-40B4-BE49-F238E27FC236}">
                <a16:creationId xmlns:a16="http://schemas.microsoft.com/office/drawing/2014/main" id="{4AE3AAC9-5759-E245-BABA-38B4B0D738DE}"/>
              </a:ext>
            </a:extLst>
          </p:cNvPr>
          <p:cNvPicPr>
            <a:picLocks noChangeAspect="1"/>
          </p:cNvPicPr>
          <p:nvPr/>
        </p:nvPicPr>
        <p:blipFill>
          <a:blip r:embed="rId2"/>
          <a:stretch>
            <a:fillRect/>
          </a:stretch>
        </p:blipFill>
        <p:spPr>
          <a:xfrm>
            <a:off x="5790589" y="2342900"/>
            <a:ext cx="4076632" cy="1809627"/>
          </a:xfrm>
          <a:prstGeom prst="rect">
            <a:avLst/>
          </a:prstGeom>
        </p:spPr>
      </p:pic>
      <p:sp>
        <p:nvSpPr>
          <p:cNvPr id="13" name="标题 1">
            <a:extLst>
              <a:ext uri="{FF2B5EF4-FFF2-40B4-BE49-F238E27FC236}">
                <a16:creationId xmlns:a16="http://schemas.microsoft.com/office/drawing/2014/main" id="{519BDCDB-1135-F746-8514-B8F633A93C92}"/>
              </a:ext>
            </a:extLst>
          </p:cNvPr>
          <p:cNvSpPr txBox="1">
            <a:spLocks/>
          </p:cNvSpPr>
          <p:nvPr/>
        </p:nvSpPr>
        <p:spPr>
          <a:xfrm>
            <a:off x="714908" y="4027848"/>
            <a:ext cx="10432551" cy="744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2800" b="1" dirty="0"/>
              <a:t>Task Settings :</a:t>
            </a:r>
            <a:endParaRPr kumimoji="1" lang="zh-CN" altLang="en-US" sz="2800" b="1" dirty="0"/>
          </a:p>
        </p:txBody>
      </p:sp>
      <p:sp>
        <p:nvSpPr>
          <p:cNvPr id="14" name="内容占位符 2">
            <a:extLst>
              <a:ext uri="{FF2B5EF4-FFF2-40B4-BE49-F238E27FC236}">
                <a16:creationId xmlns:a16="http://schemas.microsoft.com/office/drawing/2014/main" id="{BF1E1C89-9C76-5244-AB16-61F342624066}"/>
              </a:ext>
            </a:extLst>
          </p:cNvPr>
          <p:cNvSpPr txBox="1">
            <a:spLocks/>
          </p:cNvSpPr>
          <p:nvPr/>
        </p:nvSpPr>
        <p:spPr>
          <a:xfrm>
            <a:off x="714908" y="4682902"/>
            <a:ext cx="10432551" cy="1734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Only complete KB :</a:t>
            </a:r>
            <a:r>
              <a:rPr kumimoji="1" lang="zh-CN" altLang="en-US" sz="1800" dirty="0"/>
              <a:t> </a:t>
            </a:r>
            <a:r>
              <a:rPr kumimoji="1" lang="en-US" altLang="zh-CN" sz="1800" dirty="0"/>
              <a:t>remove </a:t>
            </a:r>
            <a:r>
              <a:rPr kumimoji="1" lang="en-US" altLang="zh-CN" sz="1800" dirty="0" err="1"/>
              <a:t>pull_docs</a:t>
            </a:r>
            <a:r>
              <a:rPr kumimoji="1" lang="en-US" altLang="zh-CN" sz="1800" dirty="0"/>
              <a:t> operation</a:t>
            </a:r>
          </a:p>
          <a:p>
            <a:pPr marL="0" indent="0">
              <a:buNone/>
            </a:pPr>
            <a:r>
              <a:rPr kumimoji="1" lang="en-US" altLang="zh-CN" sz="1800" dirty="0"/>
              <a:t>Text only : remove </a:t>
            </a:r>
            <a:r>
              <a:rPr kumimoji="1" lang="en-US" altLang="zh-CN" sz="1800" dirty="0" err="1"/>
              <a:t>pull_facts</a:t>
            </a:r>
            <a:r>
              <a:rPr kumimoji="1" lang="en-US" altLang="zh-CN" sz="1800" dirty="0"/>
              <a:t> operation</a:t>
            </a:r>
          </a:p>
          <a:p>
            <a:pPr marL="0" indent="0">
              <a:buFont typeface="Arial" panose="020B0604020202020204" pitchFamily="34" charset="0"/>
              <a:buNone/>
            </a:pPr>
            <a:r>
              <a:rPr kumimoji="1" lang="en-US" altLang="zh-CN" sz="1800" dirty="0" err="1"/>
              <a:t>Incomolete</a:t>
            </a:r>
            <a:r>
              <a:rPr kumimoji="1" lang="en-US" altLang="zh-CN" sz="1800" dirty="0"/>
              <a:t> KB plus text : randomly drop 50% facts </a:t>
            </a:r>
            <a:endParaRPr kumimoji="1" lang="zh-CN" altLang="en-US" sz="1800" dirty="0"/>
          </a:p>
        </p:txBody>
      </p:sp>
    </p:spTree>
    <p:extLst>
      <p:ext uri="{BB962C8B-B14F-4D97-AF65-F5344CB8AC3E}">
        <p14:creationId xmlns:p14="http://schemas.microsoft.com/office/powerpoint/2010/main" val="233814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714911" y="293208"/>
            <a:ext cx="10432551" cy="744484"/>
          </a:xfrm>
        </p:spPr>
        <p:txBody>
          <a:bodyPr anchor="ctr">
            <a:normAutofit/>
          </a:bodyPr>
          <a:lstStyle/>
          <a:p>
            <a:r>
              <a:rPr kumimoji="1" lang="en-US" altLang="zh-CN" sz="2800" b="1" dirty="0"/>
              <a:t>Main Results :</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sp>
        <p:nvSpPr>
          <p:cNvPr id="14" name="内容占位符 2">
            <a:extLst>
              <a:ext uri="{FF2B5EF4-FFF2-40B4-BE49-F238E27FC236}">
                <a16:creationId xmlns:a16="http://schemas.microsoft.com/office/drawing/2014/main" id="{BF1E1C89-9C76-5244-AB16-61F342624066}"/>
              </a:ext>
            </a:extLst>
          </p:cNvPr>
          <p:cNvSpPr txBox="1">
            <a:spLocks/>
          </p:cNvSpPr>
          <p:nvPr/>
        </p:nvSpPr>
        <p:spPr>
          <a:xfrm>
            <a:off x="714911" y="1037692"/>
            <a:ext cx="10267938" cy="4616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1. </a:t>
            </a:r>
            <a:r>
              <a:rPr kumimoji="1" lang="en-US" altLang="zh-CN" sz="1800" dirty="0" err="1"/>
              <a:t>MetaQA</a:t>
            </a:r>
            <a:r>
              <a:rPr kumimoji="1" lang="en-US" altLang="zh-CN" sz="1800" dirty="0"/>
              <a:t>:</a:t>
            </a:r>
            <a:endParaRPr kumimoji="1" lang="zh-CN" altLang="en-US" sz="1800" dirty="0"/>
          </a:p>
        </p:txBody>
      </p:sp>
      <p:pic>
        <p:nvPicPr>
          <p:cNvPr id="8" name="图片 7">
            <a:extLst>
              <a:ext uri="{FF2B5EF4-FFF2-40B4-BE49-F238E27FC236}">
                <a16:creationId xmlns:a16="http://schemas.microsoft.com/office/drawing/2014/main" id="{97429FEA-9478-1F40-A608-F287D9CE8FFA}"/>
              </a:ext>
            </a:extLst>
          </p:cNvPr>
          <p:cNvPicPr>
            <a:picLocks noChangeAspect="1"/>
          </p:cNvPicPr>
          <p:nvPr/>
        </p:nvPicPr>
        <p:blipFill>
          <a:blip r:embed="rId2"/>
          <a:stretch>
            <a:fillRect/>
          </a:stretch>
        </p:blipFill>
        <p:spPr>
          <a:xfrm>
            <a:off x="2552737" y="1037692"/>
            <a:ext cx="6922859" cy="2287939"/>
          </a:xfrm>
          <a:prstGeom prst="rect">
            <a:avLst/>
          </a:prstGeom>
        </p:spPr>
      </p:pic>
      <p:sp>
        <p:nvSpPr>
          <p:cNvPr id="15" name="内容占位符 2">
            <a:extLst>
              <a:ext uri="{FF2B5EF4-FFF2-40B4-BE49-F238E27FC236}">
                <a16:creationId xmlns:a16="http://schemas.microsoft.com/office/drawing/2014/main" id="{2F512A31-7CAE-ED42-826D-A138F20923B4}"/>
              </a:ext>
            </a:extLst>
          </p:cNvPr>
          <p:cNvSpPr txBox="1">
            <a:spLocks/>
          </p:cNvSpPr>
          <p:nvPr/>
        </p:nvSpPr>
        <p:spPr>
          <a:xfrm>
            <a:off x="714911" y="3334126"/>
            <a:ext cx="10267938" cy="4616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800" dirty="0"/>
              <a:t>2. </a:t>
            </a:r>
            <a:r>
              <a:rPr kumimoji="1" lang="en-US" altLang="zh-CN" sz="1800" dirty="0" err="1"/>
              <a:t>WebQuestionSP</a:t>
            </a:r>
            <a:r>
              <a:rPr kumimoji="1" lang="en-US" altLang="zh-CN" sz="1800" dirty="0"/>
              <a:t> :</a:t>
            </a:r>
            <a:endParaRPr kumimoji="1" lang="zh-CN" altLang="en-US" sz="1800" dirty="0"/>
          </a:p>
        </p:txBody>
      </p:sp>
      <p:pic>
        <p:nvPicPr>
          <p:cNvPr id="16" name="图片 15">
            <a:extLst>
              <a:ext uri="{FF2B5EF4-FFF2-40B4-BE49-F238E27FC236}">
                <a16:creationId xmlns:a16="http://schemas.microsoft.com/office/drawing/2014/main" id="{4FBF54D2-DD54-F34A-B64E-D0D92F083BDD}"/>
              </a:ext>
            </a:extLst>
          </p:cNvPr>
          <p:cNvPicPr>
            <a:picLocks noChangeAspect="1"/>
          </p:cNvPicPr>
          <p:nvPr/>
        </p:nvPicPr>
        <p:blipFill>
          <a:blip r:embed="rId3"/>
          <a:stretch>
            <a:fillRect/>
          </a:stretch>
        </p:blipFill>
        <p:spPr>
          <a:xfrm>
            <a:off x="1152565" y="3693256"/>
            <a:ext cx="3148130" cy="2415376"/>
          </a:xfrm>
          <a:prstGeom prst="rect">
            <a:avLst/>
          </a:prstGeom>
        </p:spPr>
      </p:pic>
      <p:pic>
        <p:nvPicPr>
          <p:cNvPr id="18" name="图片 17">
            <a:extLst>
              <a:ext uri="{FF2B5EF4-FFF2-40B4-BE49-F238E27FC236}">
                <a16:creationId xmlns:a16="http://schemas.microsoft.com/office/drawing/2014/main" id="{11898F4F-8D3D-454D-9CE1-3DD1FEA90CB6}"/>
              </a:ext>
            </a:extLst>
          </p:cNvPr>
          <p:cNvPicPr>
            <a:picLocks noChangeAspect="1"/>
          </p:cNvPicPr>
          <p:nvPr/>
        </p:nvPicPr>
        <p:blipFill>
          <a:blip r:embed="rId4"/>
          <a:stretch>
            <a:fillRect/>
          </a:stretch>
        </p:blipFill>
        <p:spPr>
          <a:xfrm>
            <a:off x="6605362" y="3789787"/>
            <a:ext cx="3763360" cy="1889826"/>
          </a:xfrm>
          <a:prstGeom prst="rect">
            <a:avLst/>
          </a:prstGeom>
        </p:spPr>
      </p:pic>
      <p:sp>
        <p:nvSpPr>
          <p:cNvPr id="20" name="文本框 19">
            <a:extLst>
              <a:ext uri="{FF2B5EF4-FFF2-40B4-BE49-F238E27FC236}">
                <a16:creationId xmlns:a16="http://schemas.microsoft.com/office/drawing/2014/main" id="{0A112D4C-E991-BA4B-8DB8-1689D92CCF42}"/>
              </a:ext>
            </a:extLst>
          </p:cNvPr>
          <p:cNvSpPr txBox="1"/>
          <p:nvPr/>
        </p:nvSpPr>
        <p:spPr>
          <a:xfrm>
            <a:off x="6224954" y="3383179"/>
            <a:ext cx="6099348" cy="369332"/>
          </a:xfrm>
          <a:prstGeom prst="rect">
            <a:avLst/>
          </a:prstGeom>
          <a:noFill/>
        </p:spPr>
        <p:txBody>
          <a:bodyPr wrap="square">
            <a:spAutoFit/>
          </a:bodyPr>
          <a:lstStyle/>
          <a:p>
            <a:pPr marL="0" indent="0">
              <a:buNone/>
            </a:pPr>
            <a:r>
              <a:rPr kumimoji="1" lang="en-US" altLang="zh-CN" sz="1800" dirty="0"/>
              <a:t>3. Complex </a:t>
            </a:r>
            <a:r>
              <a:rPr kumimoji="1" lang="en-US" altLang="zh-CN" sz="1800" dirty="0" err="1"/>
              <a:t>WebQ</a:t>
            </a:r>
            <a:r>
              <a:rPr kumimoji="1" lang="en-US" altLang="zh-CN" sz="1800" dirty="0"/>
              <a:t> :</a:t>
            </a:r>
            <a:endParaRPr kumimoji="1" lang="zh-CN" altLang="en-US" sz="1800" dirty="0"/>
          </a:p>
        </p:txBody>
      </p:sp>
      <p:sp>
        <p:nvSpPr>
          <p:cNvPr id="24" name="文本框 23">
            <a:extLst>
              <a:ext uri="{FF2B5EF4-FFF2-40B4-BE49-F238E27FC236}">
                <a16:creationId xmlns:a16="http://schemas.microsoft.com/office/drawing/2014/main" id="{F4CB730D-926B-1D49-902D-141F6C79D8DE}"/>
              </a:ext>
            </a:extLst>
          </p:cNvPr>
          <p:cNvSpPr txBox="1"/>
          <p:nvPr/>
        </p:nvSpPr>
        <p:spPr>
          <a:xfrm>
            <a:off x="3211784" y="521075"/>
            <a:ext cx="8583804" cy="307777"/>
          </a:xfrm>
          <a:prstGeom prst="rect">
            <a:avLst/>
          </a:prstGeom>
          <a:noFill/>
        </p:spPr>
        <p:txBody>
          <a:bodyPr wrap="square">
            <a:spAutoFit/>
          </a:bodyPr>
          <a:lstStyle/>
          <a:p>
            <a:r>
              <a:rPr lang="zh-CN" altLang="en-US" sz="1400" dirty="0">
                <a:solidFill>
                  <a:srgbClr val="FF0000"/>
                </a:solidFill>
              </a:rPr>
              <a:t>hits@1指标</a:t>
            </a:r>
            <a:r>
              <a:rPr lang="zh-CN" altLang="en-US" sz="1400" dirty="0"/>
              <a:t>：如果排名最高的实体是答案实体，则 hits@1 为 1。否则，hits@1 为 0。</a:t>
            </a:r>
          </a:p>
        </p:txBody>
      </p:sp>
    </p:spTree>
    <p:extLst>
      <p:ext uri="{BB962C8B-B14F-4D97-AF65-F5344CB8AC3E}">
        <p14:creationId xmlns:p14="http://schemas.microsoft.com/office/powerpoint/2010/main" val="194158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DF333-9BEE-DA49-8713-CA9129BE2C29}"/>
              </a:ext>
            </a:extLst>
          </p:cNvPr>
          <p:cNvSpPr>
            <a:spLocks noGrp="1"/>
          </p:cNvSpPr>
          <p:nvPr>
            <p:ph type="title"/>
          </p:nvPr>
        </p:nvSpPr>
        <p:spPr>
          <a:xfrm>
            <a:off x="714911" y="293208"/>
            <a:ext cx="10432551" cy="744484"/>
          </a:xfrm>
        </p:spPr>
        <p:txBody>
          <a:bodyPr anchor="ctr">
            <a:normAutofit/>
          </a:bodyPr>
          <a:lstStyle/>
          <a:p>
            <a:r>
              <a:rPr kumimoji="1" lang="en-US" altLang="zh-CN" sz="2800" b="1" dirty="0"/>
              <a:t>Retrieval Performance of </a:t>
            </a:r>
            <a:r>
              <a:rPr kumimoji="1" lang="en-US" altLang="zh-CN" sz="2800" b="1" dirty="0" err="1"/>
              <a:t>PullNet</a:t>
            </a:r>
            <a:r>
              <a:rPr kumimoji="1" lang="en-US" altLang="zh-CN" sz="2800" b="1" dirty="0"/>
              <a:t>:</a:t>
            </a:r>
            <a:endParaRPr kumimoji="1" lang="zh-CN" altLang="en-US" sz="2800" b="1" dirty="0"/>
          </a:p>
        </p:txBody>
      </p:sp>
      <p:sp>
        <p:nvSpPr>
          <p:cNvPr id="7" name="文本框 6">
            <a:extLst>
              <a:ext uri="{FF2B5EF4-FFF2-40B4-BE49-F238E27FC236}">
                <a16:creationId xmlns:a16="http://schemas.microsoft.com/office/drawing/2014/main" id="{F480B7B7-347F-714A-85D2-DA40DC71BEA3}"/>
              </a:ext>
            </a:extLst>
          </p:cNvPr>
          <p:cNvSpPr txBox="1"/>
          <p:nvPr/>
        </p:nvSpPr>
        <p:spPr>
          <a:xfrm>
            <a:off x="396410" y="6170505"/>
            <a:ext cx="11399178" cy="461665"/>
          </a:xfrm>
          <a:prstGeom prst="rect">
            <a:avLst/>
          </a:prstGeom>
          <a:noFill/>
        </p:spPr>
        <p:txBody>
          <a:bodyPr wrap="square">
            <a:spAutoFit/>
          </a:bodyPr>
          <a:lstStyle/>
          <a:p>
            <a:r>
              <a:rPr lang="en-US" altLang="zh-CN" sz="1200" b="0" i="1" dirty="0">
                <a:solidFill>
                  <a:schemeClr val="bg1">
                    <a:lumMod val="65000"/>
                  </a:schemeClr>
                </a:solidFill>
                <a:effectLst/>
                <a:latin typeface="Arial" panose="020B0604020202020204" pitchFamily="34" charset="0"/>
              </a:rPr>
              <a:t>Sun H, </a:t>
            </a:r>
            <a:r>
              <a:rPr lang="en-US" altLang="zh-CN" sz="1200" b="0" i="1" dirty="0" err="1">
                <a:solidFill>
                  <a:schemeClr val="bg1">
                    <a:lumMod val="65000"/>
                  </a:schemeClr>
                </a:solidFill>
                <a:effectLst/>
                <a:latin typeface="Arial" panose="020B0604020202020204" pitchFamily="34" charset="0"/>
              </a:rPr>
              <a:t>Bedrax</a:t>
            </a:r>
            <a:r>
              <a:rPr lang="en-US" altLang="zh-CN" sz="1200" b="0" i="1" dirty="0">
                <a:solidFill>
                  <a:schemeClr val="bg1">
                    <a:lumMod val="65000"/>
                  </a:schemeClr>
                </a:solidFill>
                <a:effectLst/>
                <a:latin typeface="Arial" panose="020B0604020202020204" pitchFamily="34" charset="0"/>
              </a:rPr>
              <a:t>-Weiss T, Cohen W W. </a:t>
            </a:r>
            <a:r>
              <a:rPr lang="en-US" altLang="zh-CN" sz="1200" b="0" i="1" dirty="0" err="1">
                <a:solidFill>
                  <a:schemeClr val="bg1">
                    <a:lumMod val="65000"/>
                  </a:schemeClr>
                </a:solidFill>
                <a:effectLst/>
                <a:latin typeface="Arial" panose="020B0604020202020204" pitchFamily="34" charset="0"/>
              </a:rPr>
              <a:t>Pullnet</a:t>
            </a:r>
            <a:r>
              <a:rPr lang="en-US" altLang="zh-CN" sz="1200" b="0" i="1" dirty="0">
                <a:solidFill>
                  <a:schemeClr val="bg1">
                    <a:lumMod val="65000"/>
                  </a:schemeClr>
                </a:solidFill>
                <a:effectLst/>
                <a:latin typeface="Arial" panose="020B0604020202020204" pitchFamily="34" charset="0"/>
              </a:rPr>
              <a:t>: Open domain question answering with iterative retrieval on knowledge bases and text[J]. </a:t>
            </a:r>
            <a:r>
              <a:rPr lang="en-US" altLang="zh-CN" sz="1200" b="0" i="1" dirty="0" err="1">
                <a:solidFill>
                  <a:schemeClr val="bg1">
                    <a:lumMod val="65000"/>
                  </a:schemeClr>
                </a:solidFill>
                <a:effectLst/>
                <a:latin typeface="Arial" panose="020B0604020202020204" pitchFamily="34" charset="0"/>
              </a:rPr>
              <a:t>arXiv</a:t>
            </a:r>
            <a:r>
              <a:rPr lang="en-US" altLang="zh-CN" sz="1200" b="0" i="1" dirty="0">
                <a:solidFill>
                  <a:schemeClr val="bg1">
                    <a:lumMod val="65000"/>
                  </a:schemeClr>
                </a:solidFill>
                <a:effectLst/>
                <a:latin typeface="Arial" panose="020B0604020202020204" pitchFamily="34" charset="0"/>
              </a:rPr>
              <a:t> preprint arXiv:1904.09537, 2019.</a:t>
            </a:r>
            <a:endParaRPr lang="zh-CN" altLang="en-US" sz="1200" i="1" dirty="0">
              <a:solidFill>
                <a:schemeClr val="bg1">
                  <a:lumMod val="65000"/>
                </a:schemeClr>
              </a:solidFill>
            </a:endParaRPr>
          </a:p>
        </p:txBody>
      </p:sp>
      <p:pic>
        <p:nvPicPr>
          <p:cNvPr id="4" name="图片 3">
            <a:extLst>
              <a:ext uri="{FF2B5EF4-FFF2-40B4-BE49-F238E27FC236}">
                <a16:creationId xmlns:a16="http://schemas.microsoft.com/office/drawing/2014/main" id="{4236E899-78EB-4748-9A1F-C644D47150A0}"/>
              </a:ext>
            </a:extLst>
          </p:cNvPr>
          <p:cNvPicPr>
            <a:picLocks noChangeAspect="1"/>
          </p:cNvPicPr>
          <p:nvPr/>
        </p:nvPicPr>
        <p:blipFill>
          <a:blip r:embed="rId2"/>
          <a:stretch>
            <a:fillRect/>
          </a:stretch>
        </p:blipFill>
        <p:spPr>
          <a:xfrm>
            <a:off x="714911" y="2340885"/>
            <a:ext cx="2772349" cy="2436306"/>
          </a:xfrm>
          <a:prstGeom prst="rect">
            <a:avLst/>
          </a:prstGeom>
        </p:spPr>
      </p:pic>
      <p:sp>
        <p:nvSpPr>
          <p:cNvPr id="17" name="文本框 16">
            <a:extLst>
              <a:ext uri="{FF2B5EF4-FFF2-40B4-BE49-F238E27FC236}">
                <a16:creationId xmlns:a16="http://schemas.microsoft.com/office/drawing/2014/main" id="{28E73FA7-3583-8D4C-8034-45163C49DDCF}"/>
              </a:ext>
            </a:extLst>
          </p:cNvPr>
          <p:cNvSpPr txBox="1"/>
          <p:nvPr/>
        </p:nvSpPr>
        <p:spPr>
          <a:xfrm>
            <a:off x="714911" y="1022999"/>
            <a:ext cx="10187551" cy="1200329"/>
          </a:xfrm>
          <a:prstGeom prst="rect">
            <a:avLst/>
          </a:prstGeom>
          <a:noFill/>
        </p:spPr>
        <p:txBody>
          <a:bodyPr wrap="square">
            <a:spAutoFit/>
          </a:bodyPr>
          <a:lstStyle/>
          <a:p>
            <a:r>
              <a:rPr lang="en-US" altLang="zh-CN" dirty="0">
                <a:solidFill>
                  <a:srgbClr val="000000"/>
                </a:solidFill>
                <a:latin typeface="NimbusRomNo9L-Regu"/>
              </a:rPr>
              <a:t>(a) </a:t>
            </a:r>
            <a:r>
              <a:rPr lang="en-US" altLang="zh-CN" dirty="0" err="1">
                <a:solidFill>
                  <a:srgbClr val="000000"/>
                </a:solidFill>
                <a:latin typeface="NimbusRomNo9L-Regu"/>
              </a:rPr>
              <a:t>PullNet</a:t>
            </a:r>
            <a:r>
              <a:rPr lang="en-US" altLang="zh-CN" dirty="0">
                <a:solidFill>
                  <a:srgbClr val="000000"/>
                </a:solidFill>
                <a:latin typeface="NimbusRomNo9L-Regu"/>
              </a:rPr>
              <a:t> </a:t>
            </a:r>
            <a:r>
              <a:rPr lang="zh-CN" altLang="en-US" dirty="0">
                <a:solidFill>
                  <a:srgbClr val="000000"/>
                </a:solidFill>
                <a:latin typeface="NimbusRomNo9L-Regu"/>
              </a:rPr>
              <a:t>和 </a:t>
            </a:r>
            <a:r>
              <a:rPr lang="en-US" altLang="zh-CN" dirty="0">
                <a:solidFill>
                  <a:srgbClr val="000000"/>
                </a:solidFill>
                <a:latin typeface="NimbusRomNo9L-Regu"/>
              </a:rPr>
              <a:t>PageRank-Nibble </a:t>
            </a:r>
            <a:r>
              <a:rPr lang="zh-CN" altLang="en-US" dirty="0">
                <a:solidFill>
                  <a:srgbClr val="000000"/>
                </a:solidFill>
                <a:latin typeface="NimbusRomNo9L-Regu"/>
              </a:rPr>
              <a:t>在具有完整知识库的多跳问题上的检索性能的比较</a:t>
            </a:r>
            <a:endParaRPr lang="en-US" altLang="zh-CN" dirty="0">
              <a:solidFill>
                <a:srgbClr val="000000"/>
              </a:solidFill>
              <a:latin typeface="NimbusRomNo9L-Regu"/>
            </a:endParaRPr>
          </a:p>
          <a:p>
            <a:r>
              <a:rPr lang="en-US" altLang="zh-CN" dirty="0">
                <a:solidFill>
                  <a:srgbClr val="000000"/>
                </a:solidFill>
                <a:latin typeface="NimbusRomNo9L-Regu"/>
              </a:rPr>
              <a:t>(b)</a:t>
            </a:r>
            <a:r>
              <a:rPr lang="zh-CN" altLang="en-US" dirty="0">
                <a:solidFill>
                  <a:srgbClr val="000000"/>
                </a:solidFill>
                <a:latin typeface="NimbusRomNo9L-Regu"/>
              </a:rPr>
              <a:t> 在文本语料库上多跳问题的迭代检索和基于 </a:t>
            </a:r>
            <a:r>
              <a:rPr lang="en-US" altLang="zh-CN" dirty="0">
                <a:solidFill>
                  <a:srgbClr val="000000"/>
                </a:solidFill>
                <a:latin typeface="NimbusRomNo9L-Regu"/>
              </a:rPr>
              <a:t>IDF </a:t>
            </a:r>
            <a:r>
              <a:rPr lang="zh-CN" altLang="en-US" dirty="0">
                <a:solidFill>
                  <a:srgbClr val="000000"/>
                </a:solidFill>
                <a:latin typeface="NimbusRomNo9L-Regu"/>
              </a:rPr>
              <a:t>的单次迭代的检索的性能比较</a:t>
            </a:r>
            <a:endParaRPr lang="en-US" altLang="zh-CN" dirty="0">
              <a:solidFill>
                <a:srgbClr val="000000"/>
              </a:solidFill>
              <a:latin typeface="NimbusRomNo9L-Regu"/>
            </a:endParaRPr>
          </a:p>
          <a:p>
            <a:r>
              <a:rPr lang="en-US" altLang="zh-CN" dirty="0">
                <a:solidFill>
                  <a:srgbClr val="000000"/>
                </a:solidFill>
                <a:latin typeface="NimbusRomNo9L-Regu"/>
              </a:rPr>
              <a:t>(c)</a:t>
            </a:r>
            <a:r>
              <a:rPr lang="zh-CN" altLang="en-US" dirty="0">
                <a:solidFill>
                  <a:srgbClr val="000000"/>
                </a:solidFill>
                <a:latin typeface="NimbusRomNo9L-Regu"/>
              </a:rPr>
              <a:t> </a:t>
            </a:r>
            <a:r>
              <a:rPr lang="en-US" altLang="zh-CN" dirty="0" err="1">
                <a:solidFill>
                  <a:srgbClr val="000000"/>
                </a:solidFill>
                <a:latin typeface="NimbusRomNo9L-Regu"/>
              </a:rPr>
              <a:t>PullNet</a:t>
            </a:r>
            <a:r>
              <a:rPr lang="zh-CN" altLang="en-US" dirty="0">
                <a:solidFill>
                  <a:srgbClr val="000000"/>
                </a:solidFill>
                <a:latin typeface="NimbusRomNo9L-Regu"/>
              </a:rPr>
              <a:t>的训练过程中，对</a:t>
            </a:r>
            <a:r>
              <a:rPr lang="en-US" altLang="zh-CN" dirty="0" err="1">
                <a:solidFill>
                  <a:srgbClr val="000000"/>
                </a:solidFill>
                <a:latin typeface="NimbusRomNo9L-Regu"/>
              </a:rPr>
              <a:t>MetaQA</a:t>
            </a:r>
            <a:r>
              <a:rPr lang="zh-CN" altLang="en-US" dirty="0">
                <a:solidFill>
                  <a:srgbClr val="000000"/>
                </a:solidFill>
                <a:latin typeface="NimbusRomNo9L-Regu"/>
              </a:rPr>
              <a:t> </a:t>
            </a:r>
            <a:r>
              <a:rPr lang="en-US" altLang="zh-CN" dirty="0">
                <a:solidFill>
                  <a:srgbClr val="000000"/>
                </a:solidFill>
                <a:latin typeface="NimbusRomNo9L-Regu"/>
              </a:rPr>
              <a:t>3-hop</a:t>
            </a:r>
            <a:r>
              <a:rPr lang="zh-CN" altLang="en-US" dirty="0">
                <a:solidFill>
                  <a:srgbClr val="000000"/>
                </a:solidFill>
                <a:latin typeface="NimbusRomNo9L-Regu"/>
              </a:rPr>
              <a:t>问题的问题子图的</a:t>
            </a:r>
            <a:r>
              <a:rPr lang="en-US" altLang="zh-CN" dirty="0">
                <a:solidFill>
                  <a:srgbClr val="000000"/>
                </a:solidFill>
                <a:latin typeface="NimbusRomNo9L-Regu"/>
              </a:rPr>
              <a:t>recall.</a:t>
            </a:r>
          </a:p>
          <a:p>
            <a:endParaRPr lang="en-US" altLang="zh-CN" dirty="0"/>
          </a:p>
        </p:txBody>
      </p:sp>
      <p:sp>
        <p:nvSpPr>
          <p:cNvPr id="19" name="文本框 18">
            <a:extLst>
              <a:ext uri="{FF2B5EF4-FFF2-40B4-BE49-F238E27FC236}">
                <a16:creationId xmlns:a16="http://schemas.microsoft.com/office/drawing/2014/main" id="{69F2B78F-B659-844D-8021-1DA0A28C3463}"/>
              </a:ext>
            </a:extLst>
          </p:cNvPr>
          <p:cNvSpPr txBox="1"/>
          <p:nvPr/>
        </p:nvSpPr>
        <p:spPr>
          <a:xfrm>
            <a:off x="1882664" y="4802414"/>
            <a:ext cx="436841" cy="369332"/>
          </a:xfrm>
          <a:prstGeom prst="rect">
            <a:avLst/>
          </a:prstGeom>
          <a:noFill/>
        </p:spPr>
        <p:txBody>
          <a:bodyPr wrap="square">
            <a:spAutoFit/>
          </a:bodyPr>
          <a:lstStyle/>
          <a:p>
            <a:r>
              <a:rPr lang="en-US" altLang="zh-CN" dirty="0">
                <a:solidFill>
                  <a:srgbClr val="000000"/>
                </a:solidFill>
                <a:latin typeface="NimbusRomNo9L-Regu"/>
              </a:rPr>
              <a:t>(a)</a:t>
            </a:r>
            <a:endParaRPr lang="zh-CN" altLang="en-US" dirty="0"/>
          </a:p>
        </p:txBody>
      </p:sp>
      <p:pic>
        <p:nvPicPr>
          <p:cNvPr id="10" name="图片 9">
            <a:extLst>
              <a:ext uri="{FF2B5EF4-FFF2-40B4-BE49-F238E27FC236}">
                <a16:creationId xmlns:a16="http://schemas.microsoft.com/office/drawing/2014/main" id="{35F3B69F-2B8A-D84A-B9C4-5B94E9EB8780}"/>
              </a:ext>
            </a:extLst>
          </p:cNvPr>
          <p:cNvPicPr>
            <a:picLocks noChangeAspect="1"/>
          </p:cNvPicPr>
          <p:nvPr/>
        </p:nvPicPr>
        <p:blipFill>
          <a:blip r:embed="rId3"/>
          <a:stretch>
            <a:fillRect/>
          </a:stretch>
        </p:blipFill>
        <p:spPr>
          <a:xfrm>
            <a:off x="4457115" y="2340884"/>
            <a:ext cx="2703141" cy="2436307"/>
          </a:xfrm>
          <a:prstGeom prst="rect">
            <a:avLst/>
          </a:prstGeom>
        </p:spPr>
      </p:pic>
      <p:sp>
        <p:nvSpPr>
          <p:cNvPr id="21" name="文本框 20">
            <a:extLst>
              <a:ext uri="{FF2B5EF4-FFF2-40B4-BE49-F238E27FC236}">
                <a16:creationId xmlns:a16="http://schemas.microsoft.com/office/drawing/2014/main" id="{471D50E9-7EEB-DE4A-88B7-96DB783017CD}"/>
              </a:ext>
            </a:extLst>
          </p:cNvPr>
          <p:cNvSpPr txBox="1"/>
          <p:nvPr/>
        </p:nvSpPr>
        <p:spPr>
          <a:xfrm>
            <a:off x="5695717" y="4802414"/>
            <a:ext cx="470937" cy="369332"/>
          </a:xfrm>
          <a:prstGeom prst="rect">
            <a:avLst/>
          </a:prstGeom>
          <a:noFill/>
        </p:spPr>
        <p:txBody>
          <a:bodyPr wrap="square">
            <a:spAutoFit/>
          </a:bodyPr>
          <a:lstStyle/>
          <a:p>
            <a:r>
              <a:rPr lang="en-US" altLang="zh-CN" dirty="0">
                <a:solidFill>
                  <a:srgbClr val="000000"/>
                </a:solidFill>
                <a:latin typeface="NimbusRomNo9L-Regu"/>
              </a:rPr>
              <a:t>(b)</a:t>
            </a:r>
            <a:endParaRPr lang="zh-CN" altLang="en-US" dirty="0"/>
          </a:p>
        </p:txBody>
      </p:sp>
      <p:pic>
        <p:nvPicPr>
          <p:cNvPr id="24" name="图片 23">
            <a:extLst>
              <a:ext uri="{FF2B5EF4-FFF2-40B4-BE49-F238E27FC236}">
                <a16:creationId xmlns:a16="http://schemas.microsoft.com/office/drawing/2014/main" id="{5CA35217-837D-5B4D-BC78-471E405AB406}"/>
              </a:ext>
            </a:extLst>
          </p:cNvPr>
          <p:cNvPicPr>
            <a:picLocks noChangeAspect="1"/>
          </p:cNvPicPr>
          <p:nvPr/>
        </p:nvPicPr>
        <p:blipFill>
          <a:blip r:embed="rId4"/>
          <a:stretch>
            <a:fillRect/>
          </a:stretch>
        </p:blipFill>
        <p:spPr>
          <a:xfrm>
            <a:off x="8130111" y="2288422"/>
            <a:ext cx="2703140" cy="2436306"/>
          </a:xfrm>
          <a:prstGeom prst="rect">
            <a:avLst/>
          </a:prstGeom>
        </p:spPr>
      </p:pic>
      <p:sp>
        <p:nvSpPr>
          <p:cNvPr id="25" name="文本框 24">
            <a:extLst>
              <a:ext uri="{FF2B5EF4-FFF2-40B4-BE49-F238E27FC236}">
                <a16:creationId xmlns:a16="http://schemas.microsoft.com/office/drawing/2014/main" id="{C743691D-BB8F-524A-B884-D09E81E64134}"/>
              </a:ext>
            </a:extLst>
          </p:cNvPr>
          <p:cNvSpPr txBox="1"/>
          <p:nvPr/>
        </p:nvSpPr>
        <p:spPr>
          <a:xfrm>
            <a:off x="9246212" y="4802414"/>
            <a:ext cx="470937" cy="369332"/>
          </a:xfrm>
          <a:prstGeom prst="rect">
            <a:avLst/>
          </a:prstGeom>
          <a:noFill/>
        </p:spPr>
        <p:txBody>
          <a:bodyPr wrap="square">
            <a:spAutoFit/>
          </a:bodyPr>
          <a:lstStyle/>
          <a:p>
            <a:r>
              <a:rPr lang="en-US" altLang="zh-CN" dirty="0">
                <a:solidFill>
                  <a:srgbClr val="000000"/>
                </a:solidFill>
                <a:latin typeface="NimbusRomNo9L-Regu"/>
              </a:rPr>
              <a:t>(c)</a:t>
            </a:r>
            <a:endParaRPr lang="zh-CN" altLang="en-US" dirty="0"/>
          </a:p>
        </p:txBody>
      </p:sp>
    </p:spTree>
    <p:extLst>
      <p:ext uri="{BB962C8B-B14F-4D97-AF65-F5344CB8AC3E}">
        <p14:creationId xmlns:p14="http://schemas.microsoft.com/office/powerpoint/2010/main" val="4742390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7647</TotalTime>
  <Words>3848</Words>
  <Application>Microsoft Macintosh PowerPoint</Application>
  <PresentationFormat>宽屏</PresentationFormat>
  <Paragraphs>250</Paragraphs>
  <Slides>30</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LinLibertineTB</vt:lpstr>
      <vt:lpstr>NimbusRomNo9L-Medi</vt:lpstr>
      <vt:lpstr>NimbusRomNo9L-Regu</vt:lpstr>
      <vt:lpstr>Arial</vt:lpstr>
      <vt:lpstr>Office 主题​​</vt:lpstr>
      <vt:lpstr>Knowledge Base Question Answering</vt:lpstr>
      <vt:lpstr>Definition :</vt:lpstr>
      <vt:lpstr>PullNet: Open Domain Question Answering with  Iterative Retrieval on Knowledge Bases and Text </vt:lpstr>
      <vt:lpstr>Task setting:</vt:lpstr>
      <vt:lpstr>PowerPoint 演示文稿</vt:lpstr>
      <vt:lpstr>PowerPoint 演示文稿</vt:lpstr>
      <vt:lpstr>Training :</vt:lpstr>
      <vt:lpstr>Main Results :</vt:lpstr>
      <vt:lpstr>Retrieval Performance of PullNet:</vt:lpstr>
      <vt:lpstr>Large-Scale Relation Learning for Question Answering over Knowledge Bases with Pre-trained Language Models </vt:lpstr>
      <vt:lpstr>Challenge :</vt:lpstr>
      <vt:lpstr>BERT for KBQA :将候选实体打分任务转换为问题-上下文匹配问题</vt:lpstr>
      <vt:lpstr>PowerPoint 演示文稿</vt:lpstr>
      <vt:lpstr>PowerPoint 演示文稿</vt:lpstr>
      <vt:lpstr>PowerPoint 演示文稿</vt:lpstr>
      <vt:lpstr>Improving Multi-hop Question Answering over Knowledge Graphs using Knowledge Base Embeddings </vt:lpstr>
      <vt:lpstr>Challenge :</vt:lpstr>
      <vt:lpstr>PowerPoint 演示文稿</vt:lpstr>
      <vt:lpstr>PowerPoint 演示文稿</vt:lpstr>
      <vt:lpstr>PowerPoint 演示文稿</vt:lpstr>
      <vt:lpstr>PowerPoint 演示文稿</vt:lpstr>
      <vt:lpstr>Improving Multi-hop Knowledge Base Question Answering by Learning Intermediate Supervision Signals</vt:lpstr>
      <vt:lpstr>Challenge :</vt:lpstr>
      <vt:lpstr>Neural State Machine for KBQA :</vt:lpstr>
      <vt:lpstr>The Teacher Network:</vt:lpstr>
      <vt:lpstr>Learning with the Teacher-Student Framework:</vt:lpstr>
      <vt:lpstr>Results:</vt:lpstr>
      <vt:lpstr>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 Question Answering</dc:title>
  <dc:creator>Microsoft Office User</dc:creator>
  <cp:lastModifiedBy>Microsoft Office User</cp:lastModifiedBy>
  <cp:revision>421</cp:revision>
  <dcterms:created xsi:type="dcterms:W3CDTF">2021-12-09T12:37:26Z</dcterms:created>
  <dcterms:modified xsi:type="dcterms:W3CDTF">2021-12-20T05:12:50Z</dcterms:modified>
</cp:coreProperties>
</file>