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00" r:id="rId3"/>
    <p:sldId id="618" r:id="rId5"/>
    <p:sldId id="550" r:id="rId6"/>
    <p:sldId id="576" r:id="rId7"/>
    <p:sldId id="577" r:id="rId8"/>
    <p:sldId id="602" r:id="rId9"/>
    <p:sldId id="604" r:id="rId10"/>
    <p:sldId id="619" r:id="rId11"/>
    <p:sldId id="436" r:id="rId12"/>
    <p:sldId id="638" r:id="rId13"/>
    <p:sldId id="650" r:id="rId14"/>
    <p:sldId id="620" r:id="rId15"/>
    <p:sldId id="609" r:id="rId16"/>
    <p:sldId id="527" r:id="rId17"/>
    <p:sldId id="610" r:id="rId18"/>
    <p:sldId id="611" r:id="rId19"/>
    <p:sldId id="612" r:id="rId20"/>
    <p:sldId id="621" r:id="rId21"/>
    <p:sldId id="605" r:id="rId22"/>
    <p:sldId id="616" r:id="rId23"/>
    <p:sldId id="622" r:id="rId24"/>
    <p:sldId id="467"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佳镐" initials="王"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FCE"/>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autoAdjust="0"/>
    <p:restoredTop sz="94710" autoAdjust="0"/>
  </p:normalViewPr>
  <p:slideViewPr>
    <p:cSldViewPr snapToGrid="0">
      <p:cViewPr varScale="1">
        <p:scale>
          <a:sx n="94" d="100"/>
          <a:sy n="94" d="100"/>
        </p:scale>
        <p:origin x="90" y="558"/>
      </p:cViewPr>
      <p:guideLst/>
    </p:cSldViewPr>
  </p:slideViewPr>
  <p:notesTextViewPr>
    <p:cViewPr>
      <p:scale>
        <a:sx n="3" d="2"/>
        <a:sy n="3" d="2"/>
      </p:scale>
      <p:origin x="0" y="0"/>
    </p:cViewPr>
  </p:notesTextViewPr>
  <p:sorterViewPr>
    <p:cViewPr>
      <p:scale>
        <a:sx n="66" d="100"/>
        <a:sy n="66" d="100"/>
      </p:scale>
      <p:origin x="0" y="-13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6.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SEO</a:t>
            </a:r>
            <a:r>
              <a:rPr lang="zh-CN" altLang="en-US"/>
              <a:t>问题</a:t>
            </a:r>
            <a:r>
              <a:rPr lang="en-US" altLang="zh-CN"/>
              <a:t>(single entity overlap)</a:t>
            </a:r>
            <a:r>
              <a:rPr lang="zh-CN" altLang="en-US"/>
              <a:t>：一个实体出现在多个三元组中；</a:t>
            </a:r>
            <a:r>
              <a:rPr lang="en-US" altLang="zh-CN"/>
              <a:t>EPO</a:t>
            </a:r>
            <a:r>
              <a:rPr lang="zh-CN" altLang="en-US"/>
              <a:t>问题</a:t>
            </a:r>
            <a:r>
              <a:rPr lang="en-US" altLang="zh-CN"/>
              <a:t>(entity-pair overlap)</a:t>
            </a:r>
            <a:r>
              <a:rPr lang="zh-CN" altLang="en-US"/>
              <a:t>：相同的实体对出现在多个三元组中</a:t>
            </a:r>
            <a:endParaRPr lang="zh-CN" altLang="en-US"/>
          </a:p>
          <a:p>
            <a:r>
              <a:rPr lang="zh-CN" altLang="en-US"/>
              <a:t>暴露偏差：</a:t>
            </a:r>
            <a:r>
              <a:rPr lang="en-US" altLang="zh-CN"/>
              <a:t>encoder-decoder</a:t>
            </a:r>
            <a:r>
              <a:rPr lang="zh-CN" altLang="en-US"/>
              <a:t>架构训练时，解码器输出来自于上一时刻</a:t>
            </a:r>
            <a:r>
              <a:rPr lang="en-US" altLang="zh-CN"/>
              <a:t>ground truth</a:t>
            </a:r>
            <a:r>
              <a:rPr lang="zh-CN" altLang="en-US"/>
              <a:t>输入，但预测时上一时刻不是</a:t>
            </a:r>
            <a:r>
              <a:rPr lang="en-US" altLang="zh-CN"/>
              <a:t>ground truth</a:t>
            </a:r>
            <a:r>
              <a:rPr lang="zh-CN" altLang="en-US"/>
              <a:t>，造成训练和推理的不一致。指针网络使用时可能出现这个问题。</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对于每一个关系类型，首先将文本建模成</a:t>
            </a:r>
            <a:r>
              <a:rPr lang="en-US" altLang="zh-CN"/>
              <a:t>token</a:t>
            </a:r>
            <a:r>
              <a:rPr lang="zh-CN" altLang="en-US"/>
              <a:t>矩阵，矩阵元素表示这两个</a:t>
            </a:r>
            <a:r>
              <a:rPr lang="en-US" altLang="zh-CN"/>
              <a:t>token</a:t>
            </a:r>
            <a:r>
              <a:rPr lang="zh-CN" altLang="en-US"/>
              <a:t>是否建立某种连接。连接方式有</a:t>
            </a:r>
            <a:r>
              <a:rPr lang="en-US" altLang="zh-CN"/>
              <a:t>3</a:t>
            </a:r>
            <a:r>
              <a:rPr lang="zh-CN" altLang="en-US"/>
              <a:t>种：</a:t>
            </a:r>
            <a:endParaRPr lang="zh-CN" altLang="en-US"/>
          </a:p>
          <a:p>
            <a:r>
              <a:rPr lang="zh-CN" altLang="en-US"/>
              <a:t>1. EH2ET</a:t>
            </a:r>
            <a:r>
              <a:rPr lang="en-US" altLang="zh-CN"/>
              <a:t>(entity head to entity tail)</a:t>
            </a:r>
            <a:r>
              <a:rPr lang="zh-CN" altLang="en-US"/>
              <a:t>，连接实体自己的头和尾。紫色，如</a:t>
            </a:r>
            <a:r>
              <a:rPr lang="en-US" altLang="zh-CN"/>
              <a:t>N</a:t>
            </a:r>
            <a:r>
              <a:rPr lang="en-US" altLang="zh-CN"/>
              <a:t>ew-City</a:t>
            </a:r>
            <a:endParaRPr lang="zh-CN" altLang="en-US"/>
          </a:p>
          <a:p>
            <a:r>
              <a:rPr lang="zh-CN" altLang="en-US"/>
              <a:t>2. SH2OH</a:t>
            </a:r>
            <a:r>
              <a:rPr lang="en-US" altLang="zh-CN">
                <a:sym typeface="+mn-ea"/>
              </a:rPr>
              <a:t>(subject head to object head)</a:t>
            </a:r>
            <a:r>
              <a:rPr lang="zh-CN" altLang="en-US"/>
              <a:t>，连接实体</a:t>
            </a:r>
            <a:r>
              <a:rPr lang="en-US" altLang="zh-CN"/>
              <a:t>1</a:t>
            </a:r>
            <a:r>
              <a:rPr lang="zh-CN" altLang="en-US"/>
              <a:t>实体</a:t>
            </a:r>
            <a:r>
              <a:rPr lang="en-US" altLang="zh-CN"/>
              <a:t>2</a:t>
            </a:r>
            <a:r>
              <a:rPr lang="zh-CN" altLang="en-US"/>
              <a:t>的起始位置。红色，如</a:t>
            </a:r>
            <a:r>
              <a:rPr lang="en-US" altLang="zh-CN"/>
              <a:t>N</a:t>
            </a:r>
            <a:r>
              <a:rPr lang="en-US" altLang="zh-CN"/>
              <a:t>ew-De</a:t>
            </a:r>
            <a:endParaRPr lang="zh-CN" altLang="en-US"/>
          </a:p>
          <a:p>
            <a:r>
              <a:rPr lang="zh-CN" altLang="en-US"/>
              <a:t>3. ST2OT</a:t>
            </a:r>
            <a:r>
              <a:rPr lang="en-US" altLang="zh-CN">
                <a:sym typeface="+mn-ea"/>
              </a:rPr>
              <a:t>(subject tail to object tail)</a:t>
            </a:r>
            <a:r>
              <a:rPr lang="zh-CN" altLang="en-US"/>
              <a:t>，</a:t>
            </a:r>
            <a:r>
              <a:rPr lang="zh-CN" altLang="en-US">
                <a:sym typeface="+mn-ea"/>
              </a:rPr>
              <a:t>连接实体</a:t>
            </a:r>
            <a:r>
              <a:rPr lang="en-US" altLang="zh-CN">
                <a:sym typeface="+mn-ea"/>
              </a:rPr>
              <a:t>1</a:t>
            </a:r>
            <a:r>
              <a:rPr lang="zh-CN" altLang="en-US">
                <a:sym typeface="+mn-ea"/>
              </a:rPr>
              <a:t>实体</a:t>
            </a:r>
            <a:r>
              <a:rPr lang="en-US" altLang="zh-CN">
                <a:sym typeface="+mn-ea"/>
              </a:rPr>
              <a:t>2</a:t>
            </a:r>
            <a:r>
              <a:rPr lang="zh-CN" altLang="en-US">
                <a:sym typeface="+mn-ea"/>
              </a:rPr>
              <a:t>的结束位置。蓝色，如</a:t>
            </a:r>
            <a:r>
              <a:rPr lang="en-US" altLang="zh-CN">
                <a:sym typeface="+mn-ea"/>
              </a:rPr>
              <a:t>C</a:t>
            </a:r>
            <a:r>
              <a:rPr lang="en-US" altLang="zh-CN">
                <a:sym typeface="+mn-ea"/>
              </a:rPr>
              <a:t>ity-Blasio</a:t>
            </a:r>
            <a:endParaRPr lang="zh-CN" altLang="en-US">
              <a:sym typeface="+mn-ea"/>
            </a:endParaRPr>
          </a:p>
          <a:p>
            <a:endParaRPr lang="zh-CN" altLang="en-US"/>
          </a:p>
          <a:p>
            <a:r>
              <a:rPr lang="zh-CN" altLang="en-US"/>
              <a:t>为了节约内存，将下三角区域变成0，但object可能出现在subject之前，因此需要将下三角区域的tp标签映射到上三角区域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token-pair</a:t>
            </a:r>
            <a:r>
              <a:rPr lang="zh-CN" altLang="en-US"/>
              <a:t>只需要直接编码1次</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多个</a:t>
            </a:r>
            <a:r>
              <a:rPr lang="en-US" altLang="zh-CN"/>
              <a:t>NER</a:t>
            </a:r>
            <a:r>
              <a:rPr lang="zh-CN" altLang="en-US"/>
              <a:t>类别，每种类别在</a:t>
            </a:r>
            <a:r>
              <a:rPr lang="en-US" altLang="zh-CN"/>
              <a:t>n(n+1)/2</a:t>
            </a:r>
            <a:r>
              <a:rPr lang="zh-CN" altLang="en-US"/>
              <a:t>个</a:t>
            </a:r>
            <a:r>
              <a:rPr lang="en-US" altLang="zh-CN"/>
              <a:t>token-pair</a:t>
            </a:r>
            <a:r>
              <a:rPr lang="zh-CN" altLang="en-US"/>
              <a:t>中存在</a:t>
            </a:r>
            <a:r>
              <a:rPr lang="en-US" altLang="zh-CN"/>
              <a:t>k</a:t>
            </a:r>
            <a:r>
              <a:rPr lang="zh-CN" altLang="en-US"/>
              <a:t>个</a:t>
            </a:r>
            <a:endParaRPr lang="zh-CN" altLang="en-US"/>
          </a:p>
          <a:p>
            <a:r>
              <a:rPr lang="zh-CN" altLang="en-US"/>
              <a:t>打分函数通过</a:t>
            </a:r>
            <a:r>
              <a:rPr lang="en-US" altLang="zh-CN"/>
              <a:t>RoPE</a:t>
            </a:r>
            <a:r>
              <a:rPr lang="zh-CN" altLang="en-US"/>
              <a:t>矩阵引入位置信息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计算量达到</a:t>
            </a:r>
            <a:r>
              <a:rPr lang="en-US" altLang="zh-CN"/>
              <a:t>4</a:t>
            </a:r>
            <a:r>
              <a:rPr lang="zh-CN" altLang="en-US"/>
              <a:t>次方</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每一项都类似于</a:t>
            </a:r>
            <a:r>
              <a:rPr lang="zh-CN"/>
              <a:t>用</a:t>
            </a:r>
            <a:r>
              <a:rPr lang="en-US" altLang="zh-CN"/>
              <a:t>GlobalPinter</a:t>
            </a:r>
            <a:r>
              <a:rPr lang="zh-CN" altLang="en-US"/>
              <a:t>处理</a:t>
            </a:r>
            <a:r>
              <a:rPr lang="en-US" altLang="zh-CN"/>
              <a:t>NER</a:t>
            </a:r>
            <a:r>
              <a:rPr lang="zh-CN" altLang="en-US"/>
              <a:t>问题</a:t>
            </a:r>
            <a:endParaRPr lang="zh-CN" altLang="en-US"/>
          </a:p>
          <a:p>
            <a:r>
              <a:rPr lang="zh-CN" altLang="en-US"/>
              <a:t>多标签交叉熵损失函数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现代医疗强调解释性，医生诊断需要以患者为中心，突出医疗的因果关系。</a:t>
            </a:r>
            <a:endParaRPr lang="zh-CN" altLang="en-US" dirty="0">
              <a:sym typeface="+mn-ea"/>
            </a:endParaRPr>
          </a:p>
          <a:p>
            <a:r>
              <a:rPr lang="zh-CN" altLang="en-US" dirty="0">
                <a:sym typeface="+mn-ea"/>
              </a:rPr>
              <a:t>文本中存在重复的片段，任务需要进行指针级别的预测，更具有挑战性。</a:t>
            </a:r>
            <a:endParaRPr lang="zh-CN" altLang="en-US" dirty="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无标注语料允许人工标注，用于辅助训练。</a:t>
            </a:r>
            <a:endParaRPr lang="zh-CN" altLang="en-US" dirty="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因果果</a:t>
            </a:r>
            <a:r>
              <a:rPr lang="en-US" altLang="zh-CN" dirty="0">
                <a:sym typeface="+mn-ea"/>
              </a:rPr>
              <a:t>-</a:t>
            </a:r>
            <a:r>
              <a:rPr lang="zh-CN" altLang="en-US" dirty="0">
                <a:sym typeface="+mn-ea"/>
              </a:rPr>
              <a:t>因果，因果</a:t>
            </a:r>
            <a:r>
              <a:rPr lang="en-US" altLang="zh-CN" dirty="0">
                <a:sym typeface="+mn-ea"/>
              </a:rPr>
              <a:t>-</a:t>
            </a:r>
            <a:r>
              <a:rPr lang="zh-CN" altLang="en-US" dirty="0">
                <a:sym typeface="+mn-ea"/>
              </a:rPr>
              <a:t>果因果</a:t>
            </a:r>
            <a:endParaRPr lang="zh-CN" altLang="en-US" dirty="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Seq2Seq</a:t>
            </a:r>
            <a:r>
              <a:rPr lang="zh-CN" altLang="en-US"/>
              <a:t>：训练时建立一个词汇表，输出从词汇表里面找。预测时的输出也局限于固定的词汇表，若输入的单词不在词汇表，则无法输出这个词。</a:t>
            </a:r>
            <a:endParaRPr lang="zh-CN" altLang="en-US"/>
          </a:p>
          <a:p>
            <a:r>
              <a:rPr lang="en-US" altLang="zh-CN"/>
              <a:t>Ptr-Net</a:t>
            </a:r>
            <a:r>
              <a:rPr lang="zh-CN" altLang="en-US"/>
              <a:t>：适合处理输出序列是输入序列的子集的情况，对输入序列做</a:t>
            </a:r>
            <a:r>
              <a:rPr lang="en-US" altLang="zh-CN"/>
              <a:t>attention</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首先将文本编码向量</a:t>
            </a:r>
            <a:r>
              <a:rPr lang="en-US" altLang="zh-CN"/>
              <a:t>h^e</a:t>
            </a:r>
            <a:r>
              <a:rPr lang="zh-CN" altLang="en-US"/>
              <a:t>、上一时刻解码向量</a:t>
            </a:r>
            <a:r>
              <a:rPr lang="en-US" altLang="zh-CN"/>
              <a:t>h_t-1</a:t>
            </a:r>
            <a:r>
              <a:rPr lang="zh-CN" altLang="en-US"/>
              <a:t>,之前所有时刻的平均解码向量</a:t>
            </a:r>
            <a:r>
              <a:rPr lang="en-US" altLang="zh-CN"/>
              <a:t>y_avg</a:t>
            </a:r>
            <a:r>
              <a:rPr lang="zh-CN" altLang="en-US"/>
              <a:t>进行</a:t>
            </a:r>
            <a:r>
              <a:rPr lang="zh-CN" altLang="en-US">
                <a:sym typeface="+mn-ea"/>
              </a:rPr>
              <a:t>self-attention方式</a:t>
            </a:r>
            <a:r>
              <a:rPr lang="zh-CN" altLang="en-US"/>
              <a:t>，得到一个交互向量</a:t>
            </a:r>
            <a:r>
              <a:rPr lang="en-US" altLang="zh-CN"/>
              <a:t>e_t</a:t>
            </a:r>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hyperlink" Target="http://www.officeplus.cn/Template/Home.shtml"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microsoft.com/office/2007/relationships/hdphoto" Target="../media/image5.wdp"/><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1102" name="图片 1101"/>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endParaRPr lang="en-US" altLang="zh-CN"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r>
              <a:rPr lang="en-US" altLang="zh-CN"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p:nvPr>
        </p:nvSpPr>
        <p:spPr>
          <a:xfrm>
            <a:off x="669924" y="2927838"/>
            <a:ext cx="10850564" cy="501162"/>
          </a:xfrm>
          <a:noFill/>
        </p:spPr>
        <p:txBody>
          <a:bodyPr anchor="ctr">
            <a:normAutofit/>
          </a:bodyPr>
          <a:lstStyle>
            <a:lvl1pP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userDrawn="1">
            <p:ph type="body" idx="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u="none" strike="noStrike" kern="1200" cap="none" spc="0" normalizeH="0">
                <a:solidFill>
                  <a:schemeClr val="tx1"/>
                </a:solidFill>
                <a:uFillTx/>
                <a:latin typeface="Times New Roman" panose="02020603050405020304" charset="0"/>
              </a:defRPr>
            </a:lvl1pPr>
            <a:lvl2pPr>
              <a:defRPr u="none" strike="noStrike" kern="1200" cap="none" spc="0" normalizeH="0">
                <a:solidFill>
                  <a:schemeClr val="tx1"/>
                </a:solidFill>
                <a:uFillTx/>
                <a:latin typeface="Times New Roman" panose="02020603050405020304" charset="0"/>
              </a:defRPr>
            </a:lvl2pPr>
            <a:lvl3pPr>
              <a:defRPr u="none" strike="noStrike" kern="1200" cap="none" spc="0" normalizeH="0">
                <a:solidFill>
                  <a:schemeClr val="tx1"/>
                </a:solidFill>
                <a:uFillTx/>
                <a:latin typeface="Times New Roman" panose="02020603050405020304" charset="0"/>
              </a:defRPr>
            </a:lvl3pPr>
            <a:lvl4pPr>
              <a:defRPr u="none" strike="noStrike" kern="1200" cap="none" spc="0" normalizeH="0">
                <a:solidFill>
                  <a:schemeClr val="tx1"/>
                </a:solidFill>
                <a:uFillTx/>
                <a:latin typeface="Times New Roman" panose="02020603050405020304" charset="0"/>
              </a:defRPr>
            </a:lvl4pPr>
            <a:lvl5pPr>
              <a:defRPr u="none" strike="noStrike" kern="1200" cap="none" spc="0" normalizeH="0">
                <a:solidFill>
                  <a:schemeClr val="tx1"/>
                </a:solidFill>
                <a:uFillTx/>
                <a:latin typeface="Times New Roman" panose="02020603050405020304" charset="0"/>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9924" y="1"/>
            <a:ext cx="10850563" cy="1028699"/>
          </a:xfrm>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fld>
            <a:endParaRPr lang="zh-CN" altLang="en-US"/>
          </a:p>
        </p:txBody>
      </p:sp>
      <p:sp>
        <p:nvSpPr>
          <p:cNvPr id="7" name="页脚占位符 6"/>
          <p:cNvSpPr>
            <a:spLocks noGrp="1"/>
          </p:cNvSpPr>
          <p:nvPr>
            <p:ph type="ftr" sz="quarter" idx="11"/>
          </p:nvPr>
        </p:nvSpPr>
        <p:spPr/>
        <p:txBody>
          <a:bodyPr/>
          <a:lstStyle>
            <a:lvl1pPr>
              <a:defRPr u="none" strike="noStrike" kern="1200" cap="none" spc="0" normalizeH="0">
                <a:solidFill>
                  <a:schemeClr val="tx1">
                    <a:lumMod val="50000"/>
                    <a:lumOff val="50000"/>
                  </a:schemeClr>
                </a:solidFill>
                <a:uFillTx/>
                <a:latin typeface="Times New Roman" panose="02020603050405020304" charset="0"/>
              </a:defRPr>
            </a:lvl1p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129" name="图片 1128"/>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userDrawn="1"/>
        </p:nvPicPr>
        <p:blipFill rotWithShape="1">
          <a:blip r:embed="rId2">
            <a:clrChange>
              <a:clrFrom>
                <a:srgbClr val="FFFFFF"/>
              </a:clrFrom>
              <a:clrTo>
                <a:srgbClr val="FFFFFF">
                  <a:alpha val="0"/>
                </a:srgbClr>
              </a:clrTo>
            </a:clrChange>
          </a:blip>
          <a:srcRect l="13924" t="13924" r="13924" b="13924"/>
          <a:stretch>
            <a:fillRect/>
          </a:stretch>
        </p:blipFill>
        <p:spPr>
          <a:xfrm>
            <a:off x="4705130" y="1673081"/>
            <a:ext cx="2743200" cy="2743200"/>
          </a:xfrm>
          <a:prstGeom prst="rect">
            <a:avLst/>
          </a:prstGeom>
        </p:spPr>
      </p:pic>
      <p:pic>
        <p:nvPicPr>
          <p:cNvPr id="15" name="图片 14"/>
          <p:cNvPicPr>
            <a:picLocks noChangeAspect="1"/>
          </p:cNvPicPr>
          <p:nvPr userDrawn="1"/>
        </p:nvPicPr>
        <p:blipFill rotWithShape="1">
          <a:blip r:embed="rId3">
            <a:clrChange>
              <a:clrFrom>
                <a:srgbClr val="FFFFFF"/>
              </a:clrFrom>
              <a:clrTo>
                <a:srgbClr val="FFFFFF">
                  <a:alpha val="0"/>
                </a:srgbClr>
              </a:clrTo>
            </a:clrChange>
          </a:blip>
          <a:srcRect l="14439" r="14439"/>
          <a:stretch>
            <a:fillRect/>
          </a:stretch>
        </p:blipFill>
        <p:spPr>
          <a:xfrm>
            <a:off x="8519321" y="1673081"/>
            <a:ext cx="2743200" cy="2743200"/>
          </a:xfrm>
          <a:prstGeom prst="rect">
            <a:avLst/>
          </a:prstGeom>
        </p:spPr>
      </p:pic>
      <p:pic>
        <p:nvPicPr>
          <p:cNvPr id="16" name="图片 15"/>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 name="页脚占位符 4"/>
          <p:cNvSpPr>
            <a:spLocks noGrp="1"/>
          </p:cNvSpPr>
          <p:nvPr>
            <p:ph type="ftr" sz="quarter" idx="3"/>
          </p:nvPr>
        </p:nvSpPr>
        <p:spPr>
          <a:xfrm>
            <a:off x="669924" y="6235700"/>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69925" y="3535045"/>
            <a:ext cx="10850880" cy="1386205"/>
          </a:xfrm>
        </p:spPr>
        <p:txBody>
          <a:bodyPr/>
          <a:lstStyle/>
          <a:p>
            <a:pPr algn="l"/>
            <a:r>
              <a:rPr lang="en-US" altLang="zh-CN" sz="1800"/>
              <a:t>									</a:t>
            </a:r>
            <a:r>
              <a:rPr lang="zh-CN" altLang="en-US" sz="1800"/>
              <a:t>汇报人：王佳镐</a:t>
            </a:r>
            <a:endParaRPr lang="zh-CN" altLang="en-US" sz="1800"/>
          </a:p>
          <a:p>
            <a:pPr algn="l"/>
            <a:r>
              <a:rPr lang="en-US" altLang="zh-CN" sz="1800"/>
              <a:t>									</a:t>
            </a:r>
            <a:r>
              <a:rPr lang="zh-CN" altLang="en-US" sz="1800"/>
              <a:t>日</a:t>
            </a:r>
            <a:r>
              <a:rPr lang="en-US" altLang="zh-CN" sz="1800"/>
              <a:t>    </a:t>
            </a:r>
            <a:r>
              <a:rPr lang="zh-CN" altLang="en-US" sz="1800"/>
              <a:t>期：</a:t>
            </a:r>
            <a:r>
              <a:rPr lang="en-US" altLang="zh-CN" sz="1800"/>
              <a:t>2022.11.23</a:t>
            </a:r>
            <a:endParaRPr lang="en-US" altLang="zh-CN" sz="1800" dirty="0"/>
          </a:p>
        </p:txBody>
      </p:sp>
      <p:sp>
        <p:nvSpPr>
          <p:cNvPr id="18" name="标题 17"/>
          <p:cNvSpPr>
            <a:spLocks noGrp="1"/>
          </p:cNvSpPr>
          <p:nvPr>
            <p:ph type="ctrTitle"/>
          </p:nvPr>
        </p:nvSpPr>
        <p:spPr/>
        <p:txBody>
          <a:bodyPr/>
          <a:lstStyle/>
          <a:p>
            <a:pPr algn="r"/>
            <a:r>
              <a:rPr lang="zh-CN" dirty="0"/>
              <a:t>医疗因果实体关系抽取</a:t>
            </a:r>
            <a:endParaRPr lang="zh-CN" dirty="0"/>
          </a:p>
        </p:txBody>
      </p:sp>
      <p:cxnSp>
        <p:nvCxnSpPr>
          <p:cNvPr id="4" name="直接连接符 3"/>
          <p:cNvCxnSpPr/>
          <p:nvPr/>
        </p:nvCxnSpPr>
        <p:spPr>
          <a:xfrm>
            <a:off x="3000375" y="2383326"/>
            <a:ext cx="85201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2</a:t>
            </a:r>
            <a:r>
              <a:rPr lang="en-US" dirty="0"/>
              <a:t>.2 CEPN</a:t>
            </a:r>
            <a:endParaRPr lang="en-US" dirty="0"/>
          </a:p>
        </p:txBody>
      </p:sp>
      <p:sp>
        <p:nvSpPr>
          <p:cNvPr id="4" name="页脚占位符 3"/>
          <p:cNvSpPr>
            <a:spLocks noGrp="1"/>
          </p:cNvSpPr>
          <p:nvPr>
            <p:ph type="ftr" sz="quarter" idx="11"/>
          </p:nvPr>
        </p:nvSpPr>
        <p:spPr>
          <a:xfrm>
            <a:off x="681355" y="6376035"/>
            <a:ext cx="11052810" cy="372110"/>
          </a:xfrm>
        </p:spPr>
        <p:txBody>
          <a:bodyPr/>
          <a:p>
            <a:r>
              <a:rPr lang="zh-CN" altLang="en-US" sz="1600" dirty="0"/>
              <a:t>A Generative Approach for Financial Causality Extraction. </a:t>
            </a:r>
            <a:r>
              <a:rPr lang="en-US" altLang="zh-CN" sz="1600" dirty="0"/>
              <a:t>WWW(</a:t>
            </a:r>
            <a:r>
              <a:rPr lang="en-US" altLang="zh-CN" sz="1600" dirty="0"/>
              <a:t>workshop)  </a:t>
            </a:r>
            <a:r>
              <a:rPr lang="zh-CN" altLang="en-US" sz="1600" dirty="0"/>
              <a:t>20</a:t>
            </a:r>
            <a:r>
              <a:rPr lang="en-US" altLang="zh-CN" sz="1600" dirty="0"/>
              <a:t>22</a:t>
            </a:r>
            <a:r>
              <a:rPr lang="en-US" altLang="zh-CN" sz="1600" dirty="0"/>
              <a:t>.</a:t>
            </a:r>
            <a:endParaRPr lang="en-US" altLang="zh-CN" sz="1600" dirty="0"/>
          </a:p>
        </p:txBody>
      </p:sp>
      <p:pic>
        <p:nvPicPr>
          <p:cNvPr id="2" name="图片 1"/>
          <p:cNvPicPr>
            <a:picLocks noChangeAspect="1"/>
          </p:cNvPicPr>
          <p:nvPr/>
        </p:nvPicPr>
        <p:blipFill>
          <a:blip r:embed="rId1"/>
          <a:stretch>
            <a:fillRect/>
          </a:stretch>
        </p:blipFill>
        <p:spPr>
          <a:xfrm>
            <a:off x="5489575" y="668020"/>
            <a:ext cx="6101080" cy="5301615"/>
          </a:xfrm>
          <a:prstGeom prst="rect">
            <a:avLst/>
          </a:prstGeom>
        </p:spPr>
      </p:pic>
      <mc:AlternateContent xmlns:mc="http://schemas.openxmlformats.org/markup-compatibility/2006">
        <mc:Choice xmlns:a14="http://schemas.microsoft.com/office/drawing/2010/main" Requires="a14">
          <p:sp>
            <p:nvSpPr>
              <p:cNvPr id="6" name="ísļïḑê"/>
              <p:cNvSpPr/>
              <p:nvPr/>
            </p:nvSpPr>
            <p:spPr>
              <a:xfrm>
                <a:off x="654685" y="1229995"/>
                <a:ext cx="5462270" cy="3919220"/>
              </a:xfrm>
              <a:prstGeom prst="rect">
                <a:avLst/>
              </a:prstGeom>
            </p:spPr>
            <p:txBody>
              <a:bodyPr wrap="square" lIns="90000" tIns="46800" rIns="90000" bIns="46800" anchor="t">
                <a:noAutofit/>
              </a:bodyPr>
              <a:p>
                <a:pPr lvl="0" indent="0" fontAlgn="auto">
                  <a:lnSpc>
                    <a:spcPct val="200000"/>
                  </a:lnSpc>
                  <a:spcBef>
                    <a:spcPts val="0"/>
                  </a:spcBef>
                  <a:spcAft>
                    <a:spcPts val="1200"/>
                  </a:spcAft>
                  <a:buFont typeface="Arial" panose="020B0604020202020204" pitchFamily="34" charset="0"/>
                  <a:buNone/>
                </a:pPr>
                <a:r>
                  <a:rPr lang="zh-CN" sz="2000" b="1" dirty="0">
                    <a:solidFill>
                      <a:schemeClr val="tx1"/>
                    </a:solidFill>
                    <a:uFillTx/>
                    <a:latin typeface="Times New Roman" panose="02020603050405020304" charset="0"/>
                  </a:rPr>
                  <a:t>任务目标</a:t>
                </a:r>
                <a:endParaRPr sz="2000" b="1" dirty="0">
                  <a:solidFill>
                    <a:schemeClr val="tx1"/>
                  </a:solidFill>
                  <a:uFillTx/>
                  <a:latin typeface="Times New Roman" panose="02020603050405020304" charset="0"/>
                </a:endParaRPr>
              </a:p>
              <a:p>
                <a:pPr marL="285750" lvl="0" indent="-285750" fontAlgn="auto">
                  <a:lnSpc>
                    <a:spcPct val="150000"/>
                  </a:lnSpc>
                  <a:spcBef>
                    <a:spcPts val="0"/>
                  </a:spcBef>
                  <a:spcAft>
                    <a:spcPts val="2400"/>
                  </a:spcAft>
                  <a:buFont typeface="Arial" panose="020B0604020202020204" pitchFamily="34" charset="0"/>
                  <a:buChar char="•"/>
                </a:pPr>
                <a:r>
                  <a:rPr lang="zh-CN" dirty="0">
                    <a:solidFill>
                      <a:schemeClr val="tx1"/>
                    </a:solidFill>
                    <a:uFillTx/>
                    <a:latin typeface="Times New Roman" panose="02020603050405020304" charset="0"/>
                  </a:rPr>
                  <a:t>从金融文本中抽取因果对</a:t>
                </a:r>
                <a:endParaRPr lang="zh-CN" dirty="0">
                  <a:solidFill>
                    <a:schemeClr val="tx1"/>
                  </a:solidFill>
                  <a:uFillTx/>
                  <a:latin typeface="Times New Roman" panose="02020603050405020304" charset="0"/>
                </a:endParaRPr>
              </a:p>
              <a:p>
                <a:pPr lvl="0" algn="l" fontAlgn="auto">
                  <a:lnSpc>
                    <a:spcPct val="200000"/>
                  </a:lnSpc>
                  <a:spcBef>
                    <a:spcPts val="0"/>
                  </a:spcBef>
                  <a:spcAft>
                    <a:spcPts val="1200"/>
                  </a:spcAft>
                  <a:buClrTx/>
                  <a:buSzTx/>
                  <a:buFont typeface="Arial" panose="020B0604020202020204" pitchFamily="34" charset="0"/>
                  <a:buNone/>
                </a:pPr>
                <a:r>
                  <a:rPr lang="zh-CN" sz="2000" b="1" dirty="0">
                    <a:uFillTx/>
                    <a:latin typeface="Times New Roman" panose="02020603050405020304" charset="0"/>
                    <a:sym typeface="+mn-ea"/>
                  </a:rPr>
                  <a:t>基本思想</a:t>
                </a:r>
                <a:endParaRPr lang="zh-CN" sz="2000" b="1" dirty="0">
                  <a:solidFill>
                    <a:schemeClr val="tx1"/>
                  </a:solidFill>
                  <a:uFillTx/>
                  <a:latin typeface="Times New Roman" panose="02020603050405020304" charset="0"/>
                </a:endParaRPr>
              </a:p>
              <a:p>
                <a:pPr marL="285750" lvl="0" indent="-285750" fontAlgn="auto">
                  <a:lnSpc>
                    <a:spcPct val="150000"/>
                  </a:lnSpc>
                  <a:spcBef>
                    <a:spcPts val="0"/>
                  </a:spcBef>
                  <a:spcAft>
                    <a:spcPts val="0"/>
                  </a:spcAft>
                  <a:buFont typeface="Arial" panose="020B0604020202020204" pitchFamily="34" charset="0"/>
                  <a:buChar char="•"/>
                </a:pPr>
                <a:r>
                  <a:rPr lang="zh-CN" dirty="0">
                    <a:uFillTx/>
                    <a:latin typeface="Arial" panose="020B0604020202020204" pitchFamily="34" charset="0"/>
                    <a:cs typeface="Arial" panose="020B0604020202020204" pitchFamily="34" charset="0"/>
                    <a:sym typeface="+mn-ea"/>
                  </a:rPr>
                  <a:t>基于</a:t>
                </a:r>
                <a:r>
                  <a:rPr lang="en-US" altLang="zh-CN" dirty="0">
                    <a:uFillTx/>
                    <a:latin typeface="Arial" panose="020B0604020202020204" pitchFamily="34" charset="0"/>
                    <a:cs typeface="Arial" panose="020B0604020202020204" pitchFamily="34" charset="0"/>
                    <a:sym typeface="+mn-ea"/>
                  </a:rPr>
                  <a:t>Encoder-Decoder</a:t>
                </a:r>
                <a:r>
                  <a:rPr lang="zh-CN" altLang="en-US" dirty="0">
                    <a:uFillTx/>
                    <a:latin typeface="Arial" panose="020B0604020202020204" pitchFamily="34" charset="0"/>
                    <a:cs typeface="Arial" panose="020B0604020202020204" pitchFamily="34" charset="0"/>
                    <a:sym typeface="+mn-ea"/>
                  </a:rPr>
                  <a:t>，</a:t>
                </a:r>
                <a:r>
                  <a:rPr lang="en-US" altLang="zh-CN" dirty="0">
                    <a:uFillTx/>
                    <a:latin typeface="Arial" panose="020B0604020202020204" pitchFamily="34" charset="0"/>
                    <a:cs typeface="Arial" panose="020B0604020202020204" pitchFamily="34" charset="0"/>
                    <a:sym typeface="+mn-ea"/>
                  </a:rPr>
                  <a:t>Decoder</a:t>
                </a:r>
                <a:r>
                  <a:rPr lang="zh-CN" altLang="en-US" dirty="0">
                    <a:uFillTx/>
                    <a:latin typeface="Arial" panose="020B0604020202020204" pitchFamily="34" charset="0"/>
                    <a:cs typeface="Arial" panose="020B0604020202020204" pitchFamily="34" charset="0"/>
                    <a:sym typeface="+mn-ea"/>
                  </a:rPr>
                  <a:t>中增加</a:t>
                </a:r>
                <a:endParaRPr lang="zh-CN" altLang="en-US" dirty="0">
                  <a:uFillTx/>
                  <a:latin typeface="Arial" panose="020B0604020202020204" pitchFamily="34" charset="0"/>
                  <a:cs typeface="Arial" panose="020B0604020202020204" pitchFamily="34" charset="0"/>
                  <a:sym typeface="+mn-ea"/>
                </a:endParaRPr>
              </a:p>
              <a:p>
                <a:pPr lvl="0" indent="0" fontAlgn="auto">
                  <a:lnSpc>
                    <a:spcPct val="150000"/>
                  </a:lnSpc>
                  <a:spcBef>
                    <a:spcPts val="0"/>
                  </a:spcBef>
                  <a:spcAft>
                    <a:spcPts val="1800"/>
                  </a:spcAft>
                  <a:buFont typeface="Arial" panose="020B0604020202020204" pitchFamily="34" charset="0"/>
                  <a:buNone/>
                </a:pPr>
                <a:r>
                  <a:rPr lang="en-US" altLang="zh-CN" dirty="0">
                    <a:uFillTx/>
                    <a:latin typeface="Arial" panose="020B0604020202020204" pitchFamily="34" charset="0"/>
                    <a:cs typeface="Arial" panose="020B0604020202020204" pitchFamily="34" charset="0"/>
                    <a:sym typeface="+mn-ea"/>
                  </a:rPr>
                  <a:t>     2</a:t>
                </a:r>
                <a:r>
                  <a:rPr lang="zh-CN" altLang="en-US" dirty="0">
                    <a:uFillTx/>
                    <a:latin typeface="Arial" panose="020B0604020202020204" pitchFamily="34" charset="0"/>
                    <a:cs typeface="Arial" panose="020B0604020202020204" pitchFamily="34" charset="0"/>
                    <a:sym typeface="+mn-ea"/>
                  </a:rPr>
                  <a:t>个</a:t>
                </a:r>
                <a:r>
                  <a:rPr lang="en-US" altLang="zh-CN" dirty="0">
                    <a:uFillTx/>
                    <a:latin typeface="Arial" panose="020B0604020202020204" pitchFamily="34" charset="0"/>
                    <a:cs typeface="Arial" panose="020B0604020202020204" pitchFamily="34" charset="0"/>
                    <a:sym typeface="+mn-ea"/>
                  </a:rPr>
                  <a:t>Ptr-Net</a:t>
                </a:r>
                <a:r>
                  <a:rPr lang="zh-CN" altLang="en-US" dirty="0">
                    <a:uFillTx/>
                    <a:latin typeface="Arial" panose="020B0604020202020204" pitchFamily="34" charset="0"/>
                    <a:cs typeface="Arial" panose="020B0604020202020204" pitchFamily="34" charset="0"/>
                    <a:sym typeface="+mn-ea"/>
                  </a:rPr>
                  <a:t>，分别生成因和果</a:t>
                </a:r>
                <a:endParaRPr lang="zh-CN" altLang="en-US" dirty="0">
                  <a:uFillTx/>
                  <a:latin typeface="Arial" panose="020B0604020202020204" pitchFamily="34" charset="0"/>
                  <a:cs typeface="Arial" panose="020B0604020202020204" pitchFamily="34" charset="0"/>
                  <a:sym typeface="+mn-ea"/>
                </a:endParaRPr>
              </a:p>
              <a:p>
                <a:pPr lvl="0" indent="0" fontAlgn="auto">
                  <a:lnSpc>
                    <a:spcPct val="150000"/>
                  </a:lnSpc>
                  <a:spcBef>
                    <a:spcPts val="0"/>
                  </a:spcBef>
                  <a:spcAft>
                    <a:spcPts val="1200"/>
                  </a:spcAft>
                  <a:buFont typeface="Arial" panose="020B0604020202020204" pitchFamily="34" charset="0"/>
                  <a:buNone/>
                </a:pPr>
                <a:r>
                  <a:rPr lang="zh-CN" altLang="en-US" dirty="0">
                    <a:uFillTx/>
                    <a:latin typeface="Arial" panose="020B0604020202020204" pitchFamily="34" charset="0"/>
                    <a:cs typeface="Arial" panose="020B0604020202020204" pitchFamily="34" charset="0"/>
                    <a:sym typeface="+mn-ea"/>
                  </a:rPr>
                  <a:t> </a:t>
                </a:r>
                <a:r>
                  <a:rPr lang="en-US" altLang="zh-CN" dirty="0">
                    <a:uFillTx/>
                    <a:latin typeface="Arial" panose="020B0604020202020204" pitchFamily="34" charset="0"/>
                    <a:cs typeface="Arial" panose="020B0604020202020204" pitchFamily="34" charset="0"/>
                    <a:sym typeface="+mn-ea"/>
                  </a:rPr>
                  <a:t>    </a:t>
                </a:r>
                <a:r>
                  <a:rPr lang="zh-CN" altLang="en-US" dirty="0">
                    <a:uFillTx/>
                    <a:latin typeface="Arial" panose="020B0604020202020204" pitchFamily="34" charset="0"/>
                    <a:cs typeface="Arial" panose="020B0604020202020204" pitchFamily="34" charset="0"/>
                    <a:sym typeface="+mn-ea"/>
                  </a:rPr>
                  <a:t>输出</a:t>
                </a:r>
                <a14:m>
                  <m:oMath xmlns:m="http://schemas.openxmlformats.org/officeDocument/2006/math">
                    <m:r>
                      <a:rPr lang="en-US" altLang="zh-CN" i="1" dirty="0">
                        <a:uFillTx/>
                        <a:latin typeface="Cambria Math" panose="02040503050406030204" charset="0"/>
                        <a:cs typeface="Cambria Math" panose="02040503050406030204" charset="0"/>
                        <a:sym typeface="+mn-ea"/>
                      </a:rPr>
                      <m:t>𝑇</m:t>
                    </m:r>
                    <m:r>
                      <a:rPr lang="en-US" altLang="zh-CN" i="1" dirty="0">
                        <a:uFillTx/>
                        <a:latin typeface="Cambria Math" panose="02040503050406030204" charset="0"/>
                        <a:cs typeface="Cambria Math" panose="02040503050406030204" charset="0"/>
                        <a:sym typeface="+mn-ea"/>
                      </a:rPr>
                      <m:t>={</m:t>
                    </m:r>
                    <m:sSub>
                      <m:sSubPr>
                        <m:ctrlPr>
                          <a:rPr lang="en-US" altLang="zh-CN" i="1" dirty="0">
                            <a:uFillTx/>
                            <a:latin typeface="Cambria Math" panose="02040503050406030204" charset="0"/>
                            <a:cs typeface="Cambria Math" panose="02040503050406030204" charset="0"/>
                            <a:sym typeface="+mn-ea"/>
                          </a:rPr>
                        </m:ctrlPr>
                      </m:sSubPr>
                      <m:e>
                        <m:r>
                          <a:rPr lang="en-US" altLang="zh-CN" i="1" dirty="0">
                            <a:uFillTx/>
                            <a:latin typeface="Cambria Math" panose="02040503050406030204" charset="0"/>
                            <a:cs typeface="Cambria Math" panose="02040503050406030204" charset="0"/>
                            <a:sym typeface="+mn-ea"/>
                          </a:rPr>
                          <m:t>𝑦</m:t>
                        </m:r>
                      </m:e>
                      <m:sub>
                        <m:r>
                          <a:rPr lang="en-US" altLang="zh-CN" i="1" dirty="0">
                            <a:uFillTx/>
                            <a:latin typeface="Cambria Math" panose="02040503050406030204" charset="0"/>
                            <a:cs typeface="Cambria Math" panose="02040503050406030204" charset="0"/>
                            <a:sym typeface="+mn-ea"/>
                          </a:rPr>
                          <m:t>1</m:t>
                        </m:r>
                      </m:sub>
                    </m:sSub>
                    <m:r>
                      <a:rPr lang="en-US" altLang="zh-CN" i="1" dirty="0">
                        <a:uFillTx/>
                        <a:latin typeface="Cambria Math" panose="02040503050406030204" charset="0"/>
                        <a:cs typeface="Cambria Math" panose="02040503050406030204" charset="0"/>
                        <a:sym typeface="+mn-ea"/>
                      </a:rPr>
                      <m:t>,</m:t>
                    </m:r>
                    <m:sSub>
                      <m:sSubPr>
                        <m:ctrlPr>
                          <a:rPr lang="en-US" altLang="zh-CN" i="1" dirty="0">
                            <a:uFillTx/>
                            <a:latin typeface="Cambria Math" panose="02040503050406030204" charset="0"/>
                            <a:cs typeface="Cambria Math" panose="02040503050406030204" charset="0"/>
                            <a:sym typeface="+mn-ea"/>
                          </a:rPr>
                        </m:ctrlPr>
                      </m:sSubPr>
                      <m:e>
                        <m:r>
                          <a:rPr lang="en-US" altLang="zh-CN" i="1" dirty="0">
                            <a:uFillTx/>
                            <a:latin typeface="Cambria Math" panose="02040503050406030204" charset="0"/>
                            <a:cs typeface="Cambria Math" panose="02040503050406030204" charset="0"/>
                            <a:sym typeface="+mn-ea"/>
                          </a:rPr>
                          <m:t>𝑦</m:t>
                        </m:r>
                      </m:e>
                      <m:sub>
                        <m:r>
                          <a:rPr lang="en-US" altLang="zh-CN" i="1" dirty="0">
                            <a:uFillTx/>
                            <a:latin typeface="Cambria Math" panose="02040503050406030204" charset="0"/>
                            <a:cs typeface="Cambria Math" panose="02040503050406030204" charset="0"/>
                            <a:sym typeface="+mn-ea"/>
                          </a:rPr>
                          <m:t>2</m:t>
                        </m:r>
                      </m:sub>
                    </m:sSub>
                    <m:r>
                      <a:rPr lang="en-US" altLang="zh-CN" i="1" dirty="0">
                        <a:uFillTx/>
                        <a:latin typeface="Cambria Math" panose="02040503050406030204" charset="0"/>
                        <a:cs typeface="Cambria Math" panose="02040503050406030204" charset="0"/>
                        <a:sym typeface="+mn-ea"/>
                      </a:rPr>
                      <m:t>,</m:t>
                    </m:r>
                    <m:r>
                      <a:rPr lang="en-US" altLang="zh-CN" i="1" dirty="0">
                        <a:uFillTx/>
                        <a:latin typeface="Cambria Math" panose="02040503050406030204" charset="0"/>
                        <a:cs typeface="Cambria Math" panose="02040503050406030204" charset="0"/>
                        <a:sym typeface="+mn-ea"/>
                      </a:rPr>
                      <m:t>……</m:t>
                    </m:r>
                    <m:r>
                      <a:rPr lang="en-US" altLang="zh-CN" i="1" dirty="0">
                        <a:uFillTx/>
                        <a:latin typeface="Cambria Math" panose="02040503050406030204" charset="0"/>
                        <a:cs typeface="Cambria Math" panose="02040503050406030204" charset="0"/>
                        <a:sym typeface="+mn-ea"/>
                      </a:rPr>
                      <m:t>,</m:t>
                    </m:r>
                    <m:sSub>
                      <m:sSubPr>
                        <m:ctrlPr>
                          <a:rPr lang="en-US" altLang="zh-CN" i="1" dirty="0">
                            <a:uFillTx/>
                            <a:latin typeface="Cambria Math" panose="02040503050406030204" charset="0"/>
                            <a:cs typeface="Cambria Math" panose="02040503050406030204" charset="0"/>
                            <a:sym typeface="+mn-ea"/>
                          </a:rPr>
                        </m:ctrlPr>
                      </m:sSubPr>
                      <m:e>
                        <m:r>
                          <a:rPr lang="en-US" altLang="zh-CN" i="1" dirty="0">
                            <a:uFillTx/>
                            <a:latin typeface="Cambria Math" panose="02040503050406030204" charset="0"/>
                            <a:cs typeface="Cambria Math" panose="02040503050406030204" charset="0"/>
                            <a:sym typeface="+mn-ea"/>
                          </a:rPr>
                          <m:t>𝑦</m:t>
                        </m:r>
                      </m:e>
                      <m:sub>
                        <m:r>
                          <a:rPr lang="en-US" altLang="zh-CN" i="1" dirty="0">
                            <a:uFillTx/>
                            <a:latin typeface="Cambria Math" panose="02040503050406030204" charset="0"/>
                            <a:cs typeface="Cambria Math" panose="02040503050406030204" charset="0"/>
                            <a:sym typeface="+mn-ea"/>
                          </a:rPr>
                          <m:t>𝑚</m:t>
                        </m:r>
                      </m:sub>
                    </m:sSub>
                    <m:r>
                      <a:rPr lang="en-US" altLang="zh-CN" i="1" dirty="0">
                        <a:uFillTx/>
                        <a:latin typeface="Cambria Math" panose="02040503050406030204" charset="0"/>
                        <a:cs typeface="Cambria Math" panose="02040503050406030204" charset="0"/>
                        <a:sym typeface="+mn-ea"/>
                      </a:rPr>
                      <m:t>}，</m:t>
                    </m:r>
                    <m:sSub>
                      <m:sSubPr>
                        <m:ctrlPr>
                          <a:rPr lang="en-US" altLang="zh-CN" i="1" dirty="0">
                            <a:uFillTx/>
                            <a:latin typeface="Cambria Math" panose="02040503050406030204" charset="0"/>
                            <a:cs typeface="Cambria Math" panose="02040503050406030204" charset="0"/>
                            <a:sym typeface="+mn-ea"/>
                          </a:rPr>
                        </m:ctrlPr>
                      </m:sSubPr>
                      <m:e>
                        <m:r>
                          <a:rPr lang="en-US" altLang="zh-CN" i="1" dirty="0">
                            <a:uFillTx/>
                            <a:latin typeface="Cambria Math" panose="02040503050406030204" charset="0"/>
                            <a:cs typeface="Cambria Math" panose="02040503050406030204" charset="0"/>
                            <a:sym typeface="+mn-ea"/>
                          </a:rPr>
                          <m:t>𝑦</m:t>
                        </m:r>
                      </m:e>
                      <m:sub>
                        <m:r>
                          <a:rPr lang="en-US" altLang="zh-CN" i="1" dirty="0">
                            <a:uFillTx/>
                            <a:latin typeface="Cambria Math" panose="02040503050406030204" charset="0"/>
                            <a:cs typeface="Cambria Math" panose="02040503050406030204" charset="0"/>
                            <a:sym typeface="+mn-ea"/>
                          </a:rPr>
                          <m:t>𝑡</m:t>
                        </m:r>
                      </m:sub>
                    </m:sSub>
                    <m:r>
                      <a:rPr lang="en-US" altLang="zh-CN" i="1" dirty="0">
                        <a:uFillTx/>
                        <a:latin typeface="Cambria Math" panose="02040503050406030204" charset="0"/>
                        <a:cs typeface="Cambria Math" panose="02040503050406030204" charset="0"/>
                        <a:sym typeface="+mn-ea"/>
                      </a:rPr>
                      <m:t>={</m:t>
                    </m:r>
                    <m:sSubSup>
                      <m:sSubSupPr>
                        <m:ctrlPr>
                          <a:rPr lang="en-US" altLang="zh-CN" i="1" dirty="0">
                            <a:uFillTx/>
                            <a:latin typeface="Cambria Math" panose="02040503050406030204" charset="0"/>
                            <a:cs typeface="Cambria Math" panose="02040503050406030204" charset="0"/>
                            <a:sym typeface="+mn-ea"/>
                          </a:rPr>
                        </m:ctrlPr>
                      </m:sSubSupPr>
                      <m:e>
                        <m:r>
                          <a:rPr lang="en-US" altLang="zh-CN" i="1" dirty="0">
                            <a:uFillTx/>
                            <a:latin typeface="Cambria Math" panose="02040503050406030204" charset="0"/>
                            <a:cs typeface="Cambria Math" panose="02040503050406030204" charset="0"/>
                            <a:sym typeface="+mn-ea"/>
                          </a:rPr>
                          <m:t>𝑐</m:t>
                        </m:r>
                      </m:e>
                      <m:sub>
                        <m:r>
                          <a:rPr lang="en-US" altLang="zh-CN" i="1" dirty="0">
                            <a:uFillTx/>
                            <a:latin typeface="Cambria Math" panose="02040503050406030204" charset="0"/>
                            <a:cs typeface="Cambria Math" panose="02040503050406030204" charset="0"/>
                            <a:sym typeface="+mn-ea"/>
                          </a:rPr>
                          <m:t>𝑠</m:t>
                        </m:r>
                      </m:sub>
                      <m:sup>
                        <m:r>
                          <a:rPr lang="en-US" altLang="zh-CN" i="1" dirty="0">
                            <a:uFillTx/>
                            <a:latin typeface="Cambria Math" panose="02040503050406030204" charset="0"/>
                            <a:cs typeface="Cambria Math" panose="02040503050406030204" charset="0"/>
                            <a:sym typeface="+mn-ea"/>
                          </a:rPr>
                          <m:t>𝑡</m:t>
                        </m:r>
                      </m:sup>
                    </m:sSubSup>
                    <m:r>
                      <a:rPr lang="en-US" altLang="zh-CN" i="1" dirty="0">
                        <a:uFillTx/>
                        <a:latin typeface="Cambria Math" panose="02040503050406030204" charset="0"/>
                        <a:cs typeface="Cambria Math" panose="02040503050406030204" charset="0"/>
                        <a:sym typeface="+mn-ea"/>
                      </a:rPr>
                      <m:t>,</m:t>
                    </m:r>
                    <m:sSubSup>
                      <m:sSubSupPr>
                        <m:ctrlPr>
                          <a:rPr lang="en-US" altLang="zh-CN" i="1" dirty="0">
                            <a:uFillTx/>
                            <a:latin typeface="Cambria Math" panose="02040503050406030204" charset="0"/>
                            <a:cs typeface="Cambria Math" panose="02040503050406030204" charset="0"/>
                            <a:sym typeface="+mn-ea"/>
                          </a:rPr>
                        </m:ctrlPr>
                      </m:sSubSupPr>
                      <m:e>
                        <m:r>
                          <a:rPr lang="en-US" altLang="zh-CN" i="1" dirty="0">
                            <a:uFillTx/>
                            <a:latin typeface="Cambria Math" panose="02040503050406030204" charset="0"/>
                            <a:cs typeface="Cambria Math" panose="02040503050406030204" charset="0"/>
                            <a:sym typeface="+mn-ea"/>
                          </a:rPr>
                          <m:t>𝑐</m:t>
                        </m:r>
                      </m:e>
                      <m:sub>
                        <m:r>
                          <a:rPr lang="en-US" altLang="zh-CN" i="1" dirty="0">
                            <a:uFillTx/>
                            <a:latin typeface="Cambria Math" panose="02040503050406030204" charset="0"/>
                            <a:cs typeface="Cambria Math" panose="02040503050406030204" charset="0"/>
                            <a:sym typeface="+mn-ea"/>
                          </a:rPr>
                          <m:t>𝑒</m:t>
                        </m:r>
                      </m:sub>
                      <m:sup>
                        <m:r>
                          <a:rPr lang="en-US" altLang="zh-CN" i="1" dirty="0">
                            <a:uFillTx/>
                            <a:latin typeface="Cambria Math" panose="02040503050406030204" charset="0"/>
                            <a:cs typeface="Cambria Math" panose="02040503050406030204" charset="0"/>
                            <a:sym typeface="+mn-ea"/>
                          </a:rPr>
                          <m:t>𝑡</m:t>
                        </m:r>
                      </m:sup>
                    </m:sSubSup>
                    <m:r>
                      <a:rPr lang="en-US" altLang="zh-CN" i="1" dirty="0">
                        <a:uFillTx/>
                        <a:latin typeface="Cambria Math" panose="02040503050406030204" charset="0"/>
                        <a:cs typeface="Cambria Math" panose="02040503050406030204" charset="0"/>
                        <a:sym typeface="+mn-ea"/>
                      </a:rPr>
                      <m:t>,</m:t>
                    </m:r>
                    <m:sSubSup>
                      <m:sSubSupPr>
                        <m:ctrlPr>
                          <a:rPr lang="en-US" altLang="zh-CN" i="1" dirty="0">
                            <a:uFillTx/>
                            <a:latin typeface="Cambria Math" panose="02040503050406030204" charset="0"/>
                            <a:cs typeface="Cambria Math" panose="02040503050406030204" charset="0"/>
                            <a:sym typeface="+mn-ea"/>
                          </a:rPr>
                        </m:ctrlPr>
                      </m:sSubSupPr>
                      <m:e>
                        <m:r>
                          <a:rPr lang="en-US" altLang="zh-CN" i="1" dirty="0">
                            <a:uFillTx/>
                            <a:latin typeface="Cambria Math" panose="02040503050406030204" charset="0"/>
                            <a:cs typeface="Cambria Math" panose="02040503050406030204" charset="0"/>
                            <a:sym typeface="+mn-ea"/>
                          </a:rPr>
                          <m:t>𝑒</m:t>
                        </m:r>
                      </m:e>
                      <m:sub>
                        <m:r>
                          <a:rPr lang="en-US" altLang="zh-CN" i="1" dirty="0">
                            <a:uFillTx/>
                            <a:latin typeface="Cambria Math" panose="02040503050406030204" charset="0"/>
                            <a:cs typeface="Cambria Math" panose="02040503050406030204" charset="0"/>
                            <a:sym typeface="+mn-ea"/>
                          </a:rPr>
                          <m:t>𝑠</m:t>
                        </m:r>
                      </m:sub>
                      <m:sup>
                        <m:r>
                          <a:rPr lang="en-US" altLang="zh-CN" i="1" dirty="0">
                            <a:uFillTx/>
                            <a:latin typeface="Cambria Math" panose="02040503050406030204" charset="0"/>
                            <a:cs typeface="Cambria Math" panose="02040503050406030204" charset="0"/>
                            <a:sym typeface="+mn-ea"/>
                          </a:rPr>
                          <m:t>𝑡</m:t>
                        </m:r>
                      </m:sup>
                    </m:sSubSup>
                    <m:r>
                      <a:rPr lang="en-US" altLang="zh-CN" i="1" dirty="0">
                        <a:uFillTx/>
                        <a:latin typeface="Cambria Math" panose="02040503050406030204" charset="0"/>
                        <a:cs typeface="Cambria Math" panose="02040503050406030204" charset="0"/>
                        <a:sym typeface="+mn-ea"/>
                      </a:rPr>
                      <m:t>,</m:t>
                    </m:r>
                    <m:sSubSup>
                      <m:sSubSupPr>
                        <m:ctrlPr>
                          <a:rPr lang="en-US" altLang="zh-CN" i="1" dirty="0">
                            <a:uFillTx/>
                            <a:latin typeface="Cambria Math" panose="02040503050406030204" charset="0"/>
                            <a:cs typeface="Cambria Math" panose="02040503050406030204" charset="0"/>
                            <a:sym typeface="+mn-ea"/>
                          </a:rPr>
                        </m:ctrlPr>
                      </m:sSubSupPr>
                      <m:e>
                        <m:r>
                          <a:rPr lang="en-US" altLang="zh-CN" i="1" dirty="0">
                            <a:uFillTx/>
                            <a:latin typeface="Cambria Math" panose="02040503050406030204" charset="0"/>
                            <a:cs typeface="Cambria Math" panose="02040503050406030204" charset="0"/>
                            <a:sym typeface="+mn-ea"/>
                          </a:rPr>
                          <m:t>𝑒</m:t>
                        </m:r>
                      </m:e>
                      <m:sub>
                        <m:r>
                          <a:rPr lang="en-US" altLang="zh-CN" i="1" dirty="0">
                            <a:uFillTx/>
                            <a:latin typeface="Cambria Math" panose="02040503050406030204" charset="0"/>
                            <a:cs typeface="Cambria Math" panose="02040503050406030204" charset="0"/>
                            <a:sym typeface="+mn-ea"/>
                          </a:rPr>
                          <m:t>𝑒</m:t>
                        </m:r>
                      </m:sub>
                      <m:sup>
                        <m:r>
                          <a:rPr lang="en-US" altLang="zh-CN" i="1" dirty="0">
                            <a:uFillTx/>
                            <a:latin typeface="Cambria Math" panose="02040503050406030204" charset="0"/>
                            <a:cs typeface="Cambria Math" panose="02040503050406030204" charset="0"/>
                            <a:sym typeface="+mn-ea"/>
                          </a:rPr>
                          <m:t>𝑡</m:t>
                        </m:r>
                      </m:sup>
                    </m:sSubSup>
                    <m:r>
                      <a:rPr lang="en-US" altLang="zh-CN" i="1" dirty="0">
                        <a:uFillTx/>
                        <a:latin typeface="Cambria Math" panose="02040503050406030204" charset="0"/>
                        <a:cs typeface="Cambria Math" panose="02040503050406030204" charset="0"/>
                        <a:sym typeface="+mn-ea"/>
                      </a:rPr>
                      <m:t>}</m:t>
                    </m:r>
                  </m:oMath>
                </a14:m>
                <a:endParaRPr lang="en-US" altLang="zh-CN" dirty="0">
                  <a:solidFill>
                    <a:schemeClr val="tx1"/>
                  </a:solidFill>
                  <a:uFillTx/>
                  <a:latin typeface="Arial" panose="020B0604020202020204" pitchFamily="34" charset="0"/>
                  <a:cs typeface="Arial" panose="020B0604020202020204" pitchFamily="34" charset="0"/>
                </a:endParaRPr>
              </a:p>
              <a:p>
                <a:pPr marL="285750" lvl="0" indent="-285750" fontAlgn="auto">
                  <a:lnSpc>
                    <a:spcPct val="200000"/>
                  </a:lnSpc>
                  <a:spcBef>
                    <a:spcPts val="0"/>
                  </a:spcBef>
                  <a:spcAft>
                    <a:spcPts val="1200"/>
                  </a:spcAft>
                  <a:buFont typeface="Arial" panose="020B0604020202020204" pitchFamily="34" charset="0"/>
                  <a:buChar char="•"/>
                </a:pPr>
                <a:endParaRPr lang="en-US" altLang="zh-CN" dirty="0">
                  <a:solidFill>
                    <a:schemeClr val="tx1"/>
                  </a:solidFill>
                  <a:uFillTx/>
                  <a:latin typeface="Arial" panose="020B0604020202020204" pitchFamily="34" charset="0"/>
                  <a:cs typeface="Arial" panose="020B0604020202020204" pitchFamily="34" charset="0"/>
                </a:endParaRPr>
              </a:p>
            </p:txBody>
          </p:sp>
        </mc:Choice>
        <mc:Fallback>
          <p:sp>
            <p:nvSpPr>
              <p:cNvPr id="6" name="ísļïḑê"/>
              <p:cNvSpPr>
                <a:spLocks noRot="1" noChangeAspect="1" noMove="1" noResize="1" noEditPoints="1" noAdjustHandles="1" noChangeArrowheads="1" noChangeShapeType="1" noTextEdit="1"/>
              </p:cNvSpPr>
              <p:nvPr/>
            </p:nvSpPr>
            <p:spPr>
              <a:xfrm>
                <a:off x="654685" y="1229995"/>
                <a:ext cx="5462270" cy="3919220"/>
              </a:xfrm>
              <a:prstGeom prst="rect">
                <a:avLst/>
              </a:prstGeom>
              <a:blipFill rotWithShape="1">
                <a:blip r:embed="rId2"/>
                <a:stretch>
                  <a:fillRect b="-13869"/>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2</a:t>
            </a:r>
            <a:r>
              <a:rPr lang="en-US" dirty="0"/>
              <a:t>.2 CEPN</a:t>
            </a:r>
            <a:endParaRPr lang="en-US" dirty="0"/>
          </a:p>
        </p:txBody>
      </p:sp>
      <p:sp>
        <p:nvSpPr>
          <p:cNvPr id="6" name="ísļïḑê"/>
          <p:cNvSpPr/>
          <p:nvPr/>
        </p:nvSpPr>
        <p:spPr>
          <a:xfrm>
            <a:off x="725170" y="1207135"/>
            <a:ext cx="4472940" cy="821690"/>
          </a:xfrm>
          <a:prstGeom prst="rect">
            <a:avLst/>
          </a:prstGeom>
        </p:spPr>
        <p:txBody>
          <a:bodyPr wrap="square" lIns="90000" tIns="46800" rIns="90000" bIns="46800" anchor="t">
            <a:noAutofit/>
          </a:bodyPr>
          <a:p>
            <a:pPr marL="342900" lvl="0" indent="-342900" fontAlgn="auto">
              <a:lnSpc>
                <a:spcPct val="200000"/>
              </a:lnSpc>
              <a:spcBef>
                <a:spcPts val="0"/>
              </a:spcBef>
              <a:spcAft>
                <a:spcPts val="1200"/>
              </a:spcAft>
              <a:buFont typeface="Arial" panose="020B0604020202020204" pitchFamily="34" charset="0"/>
              <a:buChar char="•"/>
            </a:pPr>
            <a:r>
              <a:rPr lang="zh-CN" altLang="en-US" sz="2000" b="1" dirty="0">
                <a:sym typeface="+mn-ea"/>
              </a:rPr>
              <a:t>实验结果</a:t>
            </a:r>
            <a:endParaRPr lang="en-US" altLang="zh-CN" dirty="0">
              <a:solidFill>
                <a:schemeClr val="tx1"/>
              </a:solidFill>
              <a:uFillTx/>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320800" y="2207260"/>
            <a:ext cx="7531100" cy="3793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a:t>基于</a:t>
            </a:r>
            <a:r>
              <a:rPr lang="en-US" altLang="zh-CN" sz="3200"/>
              <a:t>Token-Pair——TPLinker</a:t>
            </a:r>
            <a:endParaRPr lang="en-US" altLang="zh-CN" sz="3200" dirty="0"/>
          </a:p>
        </p:txBody>
      </p:sp>
      <p:sp>
        <p:nvSpPr>
          <p:cNvPr id="3" name="文本占位符 2"/>
          <p:cNvSpPr>
            <a:spLocks noGrp="1"/>
          </p:cNvSpPr>
          <p:nvPr>
            <p:ph type="body" idx="1"/>
          </p:nvPr>
        </p:nvSpPr>
        <p:spPr>
          <a:xfrm>
            <a:off x="669925" y="3472180"/>
            <a:ext cx="10850880" cy="581660"/>
          </a:xfrm>
        </p:spPr>
        <p:txBody>
          <a:bodyPr/>
          <a:lstStyle/>
          <a:p>
            <a:pPr lvl="0"/>
            <a:r>
              <a:rPr lang="zh-CN" altLang="en-US" sz="1800" dirty="0"/>
              <a:t>任务描述、模型结构、实验</a:t>
            </a:r>
            <a:endParaRPr lang="zh-CN" altLang="en-US" sz="1800"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03</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3</a:t>
            </a:r>
            <a:r>
              <a:rPr lang="en-US" dirty="0"/>
              <a:t>.1 </a:t>
            </a:r>
            <a:r>
              <a:rPr lang="zh-CN" altLang="en-US" dirty="0"/>
              <a:t>任务描述</a:t>
            </a:r>
            <a:endParaRPr lang="zh-CN" altLang="en-US" dirty="0"/>
          </a:p>
        </p:txBody>
      </p:sp>
      <p:sp>
        <p:nvSpPr>
          <p:cNvPr id="6" name="ísļïḑê"/>
          <p:cNvSpPr/>
          <p:nvPr/>
        </p:nvSpPr>
        <p:spPr>
          <a:xfrm>
            <a:off x="661035" y="1490980"/>
            <a:ext cx="4472940" cy="3747135"/>
          </a:xfrm>
          <a:prstGeom prst="rect">
            <a:avLst/>
          </a:prstGeom>
        </p:spPr>
        <p:txBody>
          <a:bodyPr wrap="square" lIns="90000" tIns="46800" rIns="90000" bIns="46800" anchor="t">
            <a:noAutofit/>
          </a:bodyPr>
          <a:p>
            <a:pPr lvl="0" indent="0" fontAlgn="auto">
              <a:lnSpc>
                <a:spcPct val="200000"/>
              </a:lnSpc>
              <a:spcBef>
                <a:spcPts val="0"/>
              </a:spcBef>
              <a:spcAft>
                <a:spcPts val="1200"/>
              </a:spcAft>
              <a:buFont typeface="Arial" panose="020B0604020202020204" pitchFamily="34" charset="0"/>
              <a:buNone/>
            </a:pPr>
            <a:r>
              <a:rPr lang="zh-CN" sz="2000" b="1" dirty="0">
                <a:solidFill>
                  <a:schemeClr val="tx1"/>
                </a:solidFill>
                <a:uFillTx/>
                <a:latin typeface="Times New Roman" panose="02020603050405020304" charset="0"/>
              </a:rPr>
              <a:t>任务目标</a:t>
            </a:r>
            <a:endParaRPr sz="2000" b="1" dirty="0">
              <a:solidFill>
                <a:schemeClr val="tx1"/>
              </a:solidFill>
              <a:uFillTx/>
              <a:latin typeface="Times New Roman" panose="02020603050405020304" charset="0"/>
            </a:endParaRPr>
          </a:p>
          <a:p>
            <a:pPr marL="285750" lvl="0" indent="-285750" fontAlgn="auto">
              <a:lnSpc>
                <a:spcPct val="200000"/>
              </a:lnSpc>
              <a:spcBef>
                <a:spcPts val="0"/>
              </a:spcBef>
              <a:spcAft>
                <a:spcPts val="1200"/>
              </a:spcAft>
              <a:buFont typeface="Arial" panose="020B0604020202020204" pitchFamily="34" charset="0"/>
              <a:buChar char="•"/>
            </a:pPr>
            <a:r>
              <a:rPr lang="zh-CN" dirty="0">
                <a:solidFill>
                  <a:schemeClr val="tx1"/>
                </a:solidFill>
                <a:uFillTx/>
                <a:latin typeface="Times New Roman" panose="02020603050405020304" charset="0"/>
              </a:rPr>
              <a:t>从自然语言文本中提取实体关系三元组</a:t>
            </a:r>
            <a:endParaRPr lang="zh-CN" dirty="0">
              <a:solidFill>
                <a:schemeClr val="tx1"/>
              </a:solidFill>
              <a:uFillTx/>
              <a:latin typeface="Times New Roman" panose="02020603050405020304" charset="0"/>
            </a:endParaRPr>
          </a:p>
          <a:p>
            <a:pPr lvl="0" algn="l" fontAlgn="auto">
              <a:lnSpc>
                <a:spcPct val="200000"/>
              </a:lnSpc>
              <a:spcBef>
                <a:spcPts val="0"/>
              </a:spcBef>
              <a:spcAft>
                <a:spcPts val="1200"/>
              </a:spcAft>
              <a:buClrTx/>
              <a:buSzTx/>
              <a:buFont typeface="Arial" panose="020B0604020202020204" pitchFamily="34" charset="0"/>
              <a:buNone/>
            </a:pPr>
            <a:r>
              <a:rPr lang="zh-CN" sz="2000" b="1" dirty="0">
                <a:solidFill>
                  <a:schemeClr val="tx1"/>
                </a:solidFill>
                <a:uFillTx/>
                <a:latin typeface="Times New Roman" panose="02020603050405020304" charset="0"/>
              </a:rPr>
              <a:t>主要贡献</a:t>
            </a:r>
            <a:endParaRPr lang="zh-CN" sz="2000" b="1" dirty="0">
              <a:solidFill>
                <a:schemeClr val="tx1"/>
              </a:solidFill>
              <a:uFillTx/>
              <a:latin typeface="Times New Roman" panose="02020603050405020304" charset="0"/>
            </a:endParaRPr>
          </a:p>
          <a:p>
            <a:pPr marL="285750" lvl="0" indent="-285750" fontAlgn="auto">
              <a:lnSpc>
                <a:spcPct val="200000"/>
              </a:lnSpc>
              <a:spcBef>
                <a:spcPts val="0"/>
              </a:spcBef>
              <a:spcAft>
                <a:spcPts val="1200"/>
              </a:spcAft>
              <a:buFont typeface="Arial" panose="020B0604020202020204" pitchFamily="34" charset="0"/>
              <a:buChar char="•"/>
            </a:pPr>
            <a:r>
              <a:rPr lang="zh-CN" dirty="0">
                <a:solidFill>
                  <a:schemeClr val="tx1"/>
                </a:solidFill>
                <a:uFillTx/>
                <a:latin typeface="Times New Roman" panose="02020603050405020304" charset="0"/>
              </a:rPr>
              <a:t>解决单实体重叠、实体对重叠</a:t>
            </a:r>
            <a:r>
              <a:rPr lang="zh-CN" dirty="0">
                <a:solidFill>
                  <a:schemeClr val="tx1"/>
                </a:solidFill>
                <a:uFillTx/>
                <a:latin typeface="Times New Roman" panose="02020603050405020304" charset="0"/>
              </a:rPr>
              <a:t>问题</a:t>
            </a:r>
            <a:endParaRPr lang="zh-CN" dirty="0">
              <a:solidFill>
                <a:schemeClr val="tx1"/>
              </a:solidFill>
              <a:uFillTx/>
              <a:latin typeface="Times New Roman" panose="02020603050405020304" charset="0"/>
            </a:endParaRPr>
          </a:p>
          <a:p>
            <a:pPr marL="285750" lvl="0" indent="-285750" fontAlgn="auto">
              <a:lnSpc>
                <a:spcPct val="200000"/>
              </a:lnSpc>
              <a:spcBef>
                <a:spcPts val="0"/>
              </a:spcBef>
              <a:spcAft>
                <a:spcPts val="1200"/>
              </a:spcAft>
              <a:buFont typeface="Arial" panose="020B0604020202020204" pitchFamily="34" charset="0"/>
              <a:buChar char="•"/>
            </a:pPr>
            <a:r>
              <a:rPr lang="zh-CN" dirty="0">
                <a:solidFill>
                  <a:schemeClr val="tx1"/>
                </a:solidFill>
                <a:uFillTx/>
                <a:latin typeface="Times New Roman" panose="02020603050405020304" charset="0"/>
              </a:rPr>
              <a:t>解决暴露偏</a:t>
            </a: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差</a:t>
            </a:r>
            <a:r>
              <a:rPr lang="en-US" alt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a:t>
            </a: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训练和推理不一致</a:t>
            </a:r>
            <a:r>
              <a:rPr lang="en-US" alt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a:t>
            </a:r>
            <a:r>
              <a:rPr lang="zh-CN" dirty="0">
                <a:solidFill>
                  <a:schemeClr val="tx1"/>
                </a:solidFill>
                <a:uFillTx/>
                <a:latin typeface="Times New Roman" panose="02020603050405020304" charset="0"/>
              </a:rPr>
              <a:t>问题</a:t>
            </a:r>
            <a:endParaRPr lang="zh-CN" dirty="0">
              <a:solidFill>
                <a:schemeClr val="tx1"/>
              </a:solidFill>
              <a:uFillTx/>
              <a:latin typeface="Times New Roman" panose="02020603050405020304" charset="0"/>
            </a:endParaRPr>
          </a:p>
        </p:txBody>
      </p:sp>
      <p:pic>
        <p:nvPicPr>
          <p:cNvPr id="2" name="图片 1"/>
          <p:cNvPicPr>
            <a:picLocks noChangeAspect="1"/>
          </p:cNvPicPr>
          <p:nvPr>
            <p:custDataLst>
              <p:tags r:id="rId1"/>
            </p:custDataLst>
          </p:nvPr>
        </p:nvPicPr>
        <p:blipFill>
          <a:blip r:embed="rId2"/>
          <a:stretch>
            <a:fillRect/>
          </a:stretch>
        </p:blipFill>
        <p:spPr>
          <a:xfrm>
            <a:off x="5061585" y="2027555"/>
            <a:ext cx="7063105" cy="2673985"/>
          </a:xfrm>
          <a:prstGeom prst="rect">
            <a:avLst/>
          </a:prstGeom>
        </p:spPr>
      </p:pic>
      <p:sp>
        <p:nvSpPr>
          <p:cNvPr id="4" name="页脚占位符 3"/>
          <p:cNvSpPr>
            <a:spLocks noGrp="1"/>
          </p:cNvSpPr>
          <p:nvPr>
            <p:ph type="ftr" sz="quarter" idx="11"/>
          </p:nvPr>
        </p:nvSpPr>
        <p:spPr>
          <a:xfrm>
            <a:off x="654685" y="6376035"/>
            <a:ext cx="11052810" cy="372110"/>
          </a:xfrm>
        </p:spPr>
        <p:txBody>
          <a:bodyPr/>
          <a:p>
            <a:r>
              <a:rPr lang="zh-CN" altLang="en-US" sz="1600" dirty="0"/>
              <a:t>TPLinker: Single-stage Joint Extraction of Entities and Relations</a:t>
            </a:r>
            <a:r>
              <a:rPr lang="en-US" altLang="zh-CN" sz="1600" dirty="0"/>
              <a:t> </a:t>
            </a:r>
            <a:r>
              <a:rPr lang="zh-CN" altLang="en-US" sz="1600" dirty="0"/>
              <a:t>Through Token Pair Linking. </a:t>
            </a:r>
            <a:r>
              <a:rPr lang="en-US" altLang="zh-CN" sz="1600" dirty="0"/>
              <a:t>COLING </a:t>
            </a:r>
            <a:r>
              <a:rPr lang="zh-CN" altLang="en-US" sz="1600" dirty="0"/>
              <a:t>20</a:t>
            </a:r>
            <a:r>
              <a:rPr lang="en-US" altLang="zh-CN" sz="1600" dirty="0"/>
              <a:t>20.</a:t>
            </a:r>
            <a:endParaRPr lang="en-US" altLang="zh-C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dirty="0"/>
              <a:t>3.2 </a:t>
            </a:r>
            <a:r>
              <a:rPr lang="zh-CN" altLang="en-US" dirty="0"/>
              <a:t>模型结构</a:t>
            </a:r>
            <a:endParaRPr lang="zh-CN" altLang="en-US" dirty="0"/>
          </a:p>
        </p:txBody>
      </p:sp>
      <p:pic>
        <p:nvPicPr>
          <p:cNvPr id="7" name="图片 6"/>
          <p:cNvPicPr>
            <a:picLocks noChangeAspect="1"/>
          </p:cNvPicPr>
          <p:nvPr/>
        </p:nvPicPr>
        <p:blipFill>
          <a:blip r:embed="rId1"/>
          <a:stretch>
            <a:fillRect/>
          </a:stretch>
        </p:blipFill>
        <p:spPr>
          <a:xfrm>
            <a:off x="2305685" y="1028700"/>
            <a:ext cx="9385935" cy="5519420"/>
          </a:xfrm>
          <a:prstGeom prst="rect">
            <a:avLst/>
          </a:prstGeom>
        </p:spPr>
      </p:pic>
      <p:sp>
        <p:nvSpPr>
          <p:cNvPr id="6" name="ísļïḑê"/>
          <p:cNvSpPr/>
          <p:nvPr/>
        </p:nvSpPr>
        <p:spPr>
          <a:xfrm>
            <a:off x="751205" y="1656080"/>
            <a:ext cx="1696085" cy="3747135"/>
          </a:xfrm>
          <a:prstGeom prst="rect">
            <a:avLst/>
          </a:prstGeom>
        </p:spPr>
        <p:txBody>
          <a:bodyPr wrap="square" lIns="90000" tIns="46800" rIns="90000" bIns="46800" anchor="t">
            <a:noAutofit/>
          </a:bodyPr>
          <a:p>
            <a:pPr lvl="0" indent="0" fontAlgn="auto">
              <a:lnSpc>
                <a:spcPct val="250000"/>
              </a:lnSpc>
              <a:spcBef>
                <a:spcPts val="0"/>
              </a:spcBef>
              <a:spcAft>
                <a:spcPts val="1200"/>
              </a:spcAft>
              <a:buFont typeface="Arial" panose="020B0604020202020204" pitchFamily="34" charset="0"/>
              <a:buNone/>
            </a:pPr>
            <a:r>
              <a:rPr lang="zh-CN" sz="2000" b="1" dirty="0">
                <a:solidFill>
                  <a:schemeClr val="tx1"/>
                </a:solidFill>
                <a:uFillTx/>
                <a:latin typeface="Times New Roman" panose="02020603050405020304" charset="0"/>
              </a:rPr>
              <a:t>三元组生成</a:t>
            </a:r>
            <a:endParaRPr sz="2000" b="1" dirty="0">
              <a:solidFill>
                <a:schemeClr val="tx1"/>
              </a:solidFill>
              <a:uFillTx/>
              <a:latin typeface="Times New Roman" panose="02020603050405020304" charset="0"/>
            </a:endParaRPr>
          </a:p>
          <a:p>
            <a:pPr marL="285750" lvl="0" indent="-285750" fontAlgn="auto">
              <a:lnSpc>
                <a:spcPct val="250000"/>
              </a:lnSpc>
              <a:spcBef>
                <a:spcPts val="0"/>
              </a:spcBef>
              <a:spcAft>
                <a:spcPts val="1200"/>
              </a:spcAft>
              <a:buFont typeface="Arial" panose="020B0604020202020204" pitchFamily="34" charset="0"/>
              <a:buChar char="•"/>
            </a:pPr>
            <a:r>
              <a:rPr lang="en-US" altLang="zh-CN" dirty="0">
                <a:solidFill>
                  <a:schemeClr val="tx1"/>
                </a:solidFill>
                <a:uFillTx/>
                <a:latin typeface="Arial" panose="020B0604020202020204" pitchFamily="34" charset="0"/>
                <a:cs typeface="Arial" panose="020B0604020202020204" pitchFamily="34" charset="0"/>
              </a:rPr>
              <a:t>EH2ET</a:t>
            </a:r>
            <a:endParaRPr lang="en-US" altLang="zh-CN" dirty="0">
              <a:solidFill>
                <a:schemeClr val="tx1"/>
              </a:solidFill>
              <a:uFillTx/>
              <a:latin typeface="Arial" panose="020B0604020202020204" pitchFamily="34" charset="0"/>
              <a:cs typeface="Arial" panose="020B0604020202020204" pitchFamily="34" charset="0"/>
            </a:endParaRPr>
          </a:p>
          <a:p>
            <a:pPr marL="285750" lvl="0" indent="-285750" fontAlgn="auto">
              <a:lnSpc>
                <a:spcPct val="250000"/>
              </a:lnSpc>
              <a:spcBef>
                <a:spcPts val="0"/>
              </a:spcBef>
              <a:spcAft>
                <a:spcPts val="1200"/>
              </a:spcAft>
              <a:buFont typeface="Arial" panose="020B0604020202020204" pitchFamily="34" charset="0"/>
              <a:buChar char="•"/>
            </a:pPr>
            <a:r>
              <a:rPr lang="en-US" altLang="zh-CN" dirty="0">
                <a:solidFill>
                  <a:schemeClr val="tx1"/>
                </a:solidFill>
                <a:uFillTx/>
                <a:latin typeface="Arial" panose="020B0604020202020204" pitchFamily="34" charset="0"/>
                <a:cs typeface="Arial" panose="020B0604020202020204" pitchFamily="34" charset="0"/>
              </a:rPr>
              <a:t>SH2OH</a:t>
            </a:r>
            <a:endParaRPr lang="en-US" altLang="zh-CN" dirty="0">
              <a:solidFill>
                <a:schemeClr val="tx1"/>
              </a:solidFill>
              <a:uFillTx/>
              <a:latin typeface="Arial" panose="020B0604020202020204" pitchFamily="34" charset="0"/>
              <a:cs typeface="Arial" panose="020B0604020202020204" pitchFamily="34" charset="0"/>
            </a:endParaRPr>
          </a:p>
          <a:p>
            <a:pPr marL="285750" lvl="0" indent="-285750" fontAlgn="auto">
              <a:lnSpc>
                <a:spcPct val="250000"/>
              </a:lnSpc>
              <a:spcBef>
                <a:spcPts val="0"/>
              </a:spcBef>
              <a:spcAft>
                <a:spcPts val="1200"/>
              </a:spcAft>
              <a:buFont typeface="Arial" panose="020B0604020202020204" pitchFamily="34" charset="0"/>
              <a:buChar char="•"/>
            </a:pPr>
            <a:r>
              <a:rPr lang="en-US" altLang="zh-CN" dirty="0">
                <a:solidFill>
                  <a:schemeClr val="tx1"/>
                </a:solidFill>
                <a:uFillTx/>
                <a:latin typeface="Arial" panose="020B0604020202020204" pitchFamily="34" charset="0"/>
                <a:cs typeface="Arial" panose="020B0604020202020204" pitchFamily="34" charset="0"/>
              </a:rPr>
              <a:t>ST2OT</a:t>
            </a:r>
            <a:endParaRPr lang="zh-CN" dirty="0">
              <a:solidFill>
                <a:schemeClr val="tx1"/>
              </a:solidFill>
              <a:uFillTx/>
              <a:latin typeface="Arial" panose="020B0604020202020204" pitchFamily="34" charset="0"/>
              <a:cs typeface="Arial" panose="020B0604020202020204" pitchFamily="34" charset="0"/>
            </a:endParaRPr>
          </a:p>
          <a:p>
            <a:pPr lvl="0" algn="l" fontAlgn="auto">
              <a:lnSpc>
                <a:spcPct val="200000"/>
              </a:lnSpc>
              <a:spcBef>
                <a:spcPts val="0"/>
              </a:spcBef>
              <a:spcAft>
                <a:spcPts val="1200"/>
              </a:spcAft>
              <a:buClrTx/>
              <a:buSzTx/>
              <a:buFont typeface="Arial" panose="020B0604020202020204" pitchFamily="34" charset="0"/>
              <a:buNone/>
            </a:pPr>
            <a:endParaRPr lang="zh-CN" dirty="0">
              <a:solidFill>
                <a:schemeClr val="tx1"/>
              </a:solidFill>
              <a:uFillTx/>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dirty="0"/>
              <a:t>3.2 </a:t>
            </a:r>
            <a:r>
              <a:rPr lang="zh-CN" altLang="en-US" dirty="0"/>
              <a:t>模型结构</a:t>
            </a:r>
            <a:endParaRPr lang="zh-CN" altLang="en-US" dirty="0"/>
          </a:p>
        </p:txBody>
      </p:sp>
      <p:grpSp>
        <p:nvGrpSpPr>
          <p:cNvPr id="4" name="组合 3"/>
          <p:cNvGrpSpPr/>
          <p:nvPr/>
        </p:nvGrpSpPr>
        <p:grpSpPr>
          <a:xfrm>
            <a:off x="424180" y="1093470"/>
            <a:ext cx="11602085" cy="5499100"/>
            <a:chOff x="668" y="1722"/>
            <a:chExt cx="18271" cy="8660"/>
          </a:xfrm>
        </p:grpSpPr>
        <p:pic>
          <p:nvPicPr>
            <p:cNvPr id="2" name="图片 1"/>
            <p:cNvPicPr>
              <a:picLocks noChangeAspect="1"/>
            </p:cNvPicPr>
            <p:nvPr/>
          </p:nvPicPr>
          <p:blipFill>
            <a:blip r:embed="rId1"/>
            <a:stretch>
              <a:fillRect/>
            </a:stretch>
          </p:blipFill>
          <p:spPr>
            <a:xfrm>
              <a:off x="668" y="1722"/>
              <a:ext cx="14112" cy="8660"/>
            </a:xfrm>
            <a:prstGeom prst="rect">
              <a:avLst/>
            </a:prstGeom>
          </p:spPr>
        </p:pic>
        <p:pic>
          <p:nvPicPr>
            <p:cNvPr id="3" name="图片 2"/>
            <p:cNvPicPr>
              <a:picLocks noChangeAspect="1"/>
            </p:cNvPicPr>
            <p:nvPr/>
          </p:nvPicPr>
          <p:blipFill>
            <a:blip r:embed="rId2"/>
            <a:stretch>
              <a:fillRect/>
            </a:stretch>
          </p:blipFill>
          <p:spPr>
            <a:xfrm>
              <a:off x="13211" y="8177"/>
              <a:ext cx="5728" cy="641"/>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dirty="0"/>
              <a:t>3.3 </a:t>
            </a:r>
            <a:r>
              <a:rPr lang="zh-CN" altLang="en-US" dirty="0"/>
              <a:t>实验</a:t>
            </a:r>
            <a:endParaRPr lang="zh-CN" altLang="en-US" dirty="0"/>
          </a:p>
        </p:txBody>
      </p:sp>
      <p:pic>
        <p:nvPicPr>
          <p:cNvPr id="4" name="图片 3"/>
          <p:cNvPicPr>
            <a:picLocks noChangeAspect="1"/>
          </p:cNvPicPr>
          <p:nvPr/>
        </p:nvPicPr>
        <p:blipFill>
          <a:blip r:embed="rId1"/>
          <a:stretch>
            <a:fillRect/>
          </a:stretch>
        </p:blipFill>
        <p:spPr>
          <a:xfrm>
            <a:off x="886460" y="1988820"/>
            <a:ext cx="9782810" cy="3659505"/>
          </a:xfrm>
          <a:prstGeom prst="rect">
            <a:avLst/>
          </a:prstGeom>
        </p:spPr>
      </p:pic>
      <p:sp>
        <p:nvSpPr>
          <p:cNvPr id="6" name="ísļïḑê" descr="7b0a202020202262756c6c6574223a20227b5c2263617465676f727949645c223a31303032352c5c2274656d706c61746549645c223a32303233313339337d220a7d0a"/>
          <p:cNvSpPr/>
          <p:nvPr/>
        </p:nvSpPr>
        <p:spPr>
          <a:xfrm>
            <a:off x="596900" y="1283335"/>
            <a:ext cx="5079365" cy="705485"/>
          </a:xfrm>
          <a:prstGeom prst="rect">
            <a:avLst/>
          </a:prstGeom>
        </p:spPr>
        <p:txBody>
          <a:bodyPr wrap="square" lIns="90000" tIns="46800" rIns="90000" bIns="46800" anchor="t">
            <a:noAutofit/>
          </a:bodyPr>
          <a:p>
            <a:pPr marL="285750" indent="-285750">
              <a:lnSpc>
                <a:spcPct val="150000"/>
              </a:lnSpc>
              <a:spcBef>
                <a:spcPts val="0"/>
              </a:spcBef>
              <a:spcAft>
                <a:spcPts val="0"/>
              </a:spcAft>
              <a:buFont typeface="Arial" panose="020B0604020202020204" pitchFamily="34" charset="0"/>
              <a:buChar char="•"/>
            </a:pPr>
            <a:r>
              <a:rPr lang="zh-CN" altLang="en-US" sz="2000" b="1" dirty="0">
                <a:uFillTx/>
                <a:latin typeface="Times New Roman" panose="02020603050405020304" charset="0"/>
              </a:rPr>
              <a:t>模型准确性</a:t>
            </a:r>
            <a:endParaRPr lang="en-US" altLang="zh-CN" sz="2000" b="1" dirty="0">
              <a:uFillTx/>
              <a:latin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dirty="0"/>
              <a:t>3.3 </a:t>
            </a:r>
            <a:r>
              <a:rPr lang="zh-CN" altLang="en-US" dirty="0"/>
              <a:t>实验</a:t>
            </a:r>
            <a:endParaRPr lang="zh-CN" altLang="en-US" dirty="0"/>
          </a:p>
        </p:txBody>
      </p:sp>
      <p:sp>
        <p:nvSpPr>
          <p:cNvPr id="6" name="ísļïḑê" descr="7b0a202020202262756c6c6574223a20227b5c2263617465676f727949645c223a31303032352c5c2274656d706c61746549645c223a32303233313339337d220a7d0a"/>
          <p:cNvSpPr/>
          <p:nvPr/>
        </p:nvSpPr>
        <p:spPr>
          <a:xfrm>
            <a:off x="596900" y="1085215"/>
            <a:ext cx="5079365" cy="705485"/>
          </a:xfrm>
          <a:prstGeom prst="rect">
            <a:avLst/>
          </a:prstGeom>
        </p:spPr>
        <p:txBody>
          <a:bodyPr wrap="square" lIns="90000" tIns="46800" rIns="90000" bIns="46800" anchor="t">
            <a:noAutofit/>
          </a:bodyPr>
          <a:p>
            <a:pPr marL="285750" indent="-285750">
              <a:lnSpc>
                <a:spcPct val="150000"/>
              </a:lnSpc>
              <a:spcBef>
                <a:spcPts val="0"/>
              </a:spcBef>
              <a:spcAft>
                <a:spcPts val="0"/>
              </a:spcAft>
              <a:buFont typeface="Arial" panose="020B0604020202020204" pitchFamily="34" charset="0"/>
              <a:buChar char="•"/>
            </a:pPr>
            <a:r>
              <a:rPr lang="zh-CN" altLang="en-US" sz="2000" b="1" dirty="0">
                <a:uFillTx/>
                <a:latin typeface="微软雅黑" panose="020B0503020204020204" pitchFamily="34" charset="-122"/>
                <a:ea typeface="微软雅黑" panose="020B0503020204020204" pitchFamily="34" charset="-122"/>
                <a:cs typeface="微软雅黑" panose="020B0503020204020204" pitchFamily="34" charset="-122"/>
              </a:rPr>
              <a:t>三元组分布情况</a:t>
            </a:r>
            <a:endParaRPr lang="zh-CN" altLang="en-US" sz="2000" b="1" dirty="0">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39800" y="1678305"/>
            <a:ext cx="9435465" cy="2480945"/>
          </a:xfrm>
          <a:prstGeom prst="rect">
            <a:avLst/>
          </a:prstGeom>
        </p:spPr>
      </p:pic>
      <p:pic>
        <p:nvPicPr>
          <p:cNvPr id="3" name="图片 2"/>
          <p:cNvPicPr>
            <a:picLocks noChangeAspect="1"/>
          </p:cNvPicPr>
          <p:nvPr/>
        </p:nvPicPr>
        <p:blipFill>
          <a:blip r:embed="rId2"/>
          <a:stretch>
            <a:fillRect/>
          </a:stretch>
        </p:blipFill>
        <p:spPr>
          <a:xfrm>
            <a:off x="939800" y="4812665"/>
            <a:ext cx="9435465" cy="1518285"/>
          </a:xfrm>
          <a:prstGeom prst="rect">
            <a:avLst/>
          </a:prstGeom>
        </p:spPr>
      </p:pic>
      <p:sp>
        <p:nvSpPr>
          <p:cNvPr id="7" name="ísļïḑê" descr="7b0a202020202262756c6c6574223a20227b5c2263617465676f727949645c223a31303032352c5c2274656d706c61746549645c223a32303233313339337d220a7d0a"/>
          <p:cNvSpPr/>
          <p:nvPr/>
        </p:nvSpPr>
        <p:spPr>
          <a:xfrm>
            <a:off x="596900" y="4180840"/>
            <a:ext cx="5079365" cy="705485"/>
          </a:xfrm>
          <a:prstGeom prst="rect">
            <a:avLst/>
          </a:prstGeom>
        </p:spPr>
        <p:txBody>
          <a:bodyPr wrap="square" lIns="90000" tIns="46800" rIns="90000" bIns="46800" anchor="t">
            <a:noAutofit/>
          </a:bodyPr>
          <a:p>
            <a:pPr marL="285750" indent="-285750">
              <a:lnSpc>
                <a:spcPct val="150000"/>
              </a:lnSpc>
              <a:spcBef>
                <a:spcPts val="0"/>
              </a:spcBef>
              <a:spcAft>
                <a:spcPts val="0"/>
              </a:spcAft>
              <a:buFont typeface="Arial" panose="020B0604020202020204" pitchFamily="34" charset="0"/>
              <a:buChar char="•"/>
            </a:pPr>
            <a:r>
              <a:rPr lang="zh-CN" altLang="en-US" sz="2000" b="1" dirty="0">
                <a:uFillTx/>
                <a:latin typeface="Times New Roman" panose="02020603050405020304" charset="0"/>
              </a:rPr>
              <a:t>模型效率</a:t>
            </a:r>
            <a:endParaRPr lang="zh-CN" altLang="en-US" sz="2000" b="1" dirty="0">
              <a:uFillTx/>
              <a:latin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a:t>基于</a:t>
            </a:r>
            <a:r>
              <a:rPr lang="en-US" altLang="zh-CN" sz="3200"/>
              <a:t>GlobalPointer——GPLinker</a:t>
            </a:r>
            <a:endParaRPr lang="en-US" altLang="zh-CN" sz="3200" dirty="0"/>
          </a:p>
        </p:txBody>
      </p:sp>
      <p:sp>
        <p:nvSpPr>
          <p:cNvPr id="3" name="文本占位符 2"/>
          <p:cNvSpPr>
            <a:spLocks noGrp="1"/>
          </p:cNvSpPr>
          <p:nvPr>
            <p:ph type="body" idx="1"/>
          </p:nvPr>
        </p:nvSpPr>
        <p:spPr>
          <a:xfrm>
            <a:off x="669925" y="3472180"/>
            <a:ext cx="10850880" cy="581660"/>
          </a:xfrm>
        </p:spPr>
        <p:txBody>
          <a:bodyPr/>
          <a:lstStyle/>
          <a:p>
            <a:pPr lvl="0"/>
            <a:r>
              <a:rPr lang="zh-CN" altLang="en-US" sz="1800" dirty="0"/>
              <a:t>基于</a:t>
            </a:r>
            <a:r>
              <a:rPr lang="en-US" altLang="zh-CN" sz="1800" dirty="0"/>
              <a:t>GlobalPointer</a:t>
            </a:r>
            <a:r>
              <a:rPr lang="zh-CN" altLang="en-US" sz="1800" dirty="0"/>
              <a:t>的</a:t>
            </a:r>
            <a:r>
              <a:rPr lang="en-US" altLang="zh-CN" sz="1800" dirty="0"/>
              <a:t>NER</a:t>
            </a:r>
            <a:r>
              <a:rPr lang="zh-CN" altLang="en-US" sz="1800" dirty="0"/>
              <a:t>、基于</a:t>
            </a:r>
            <a:r>
              <a:rPr lang="en-US" altLang="zh-CN" sz="1800" dirty="0"/>
              <a:t>GPLinker</a:t>
            </a:r>
            <a:r>
              <a:rPr lang="zh-CN" altLang="en-US" sz="1800" dirty="0"/>
              <a:t>的</a:t>
            </a:r>
            <a:r>
              <a:rPr lang="en-US" altLang="zh-CN" sz="1800" dirty="0"/>
              <a:t>ERE</a:t>
            </a:r>
            <a:endParaRPr lang="en-US" altLang="zh-CN" sz="1800"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04</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4.1 </a:t>
            </a:r>
            <a:r>
              <a:rPr lang="zh-CN" altLang="en-US" dirty="0"/>
              <a:t>基于</a:t>
            </a:r>
            <a:r>
              <a:rPr lang="en-US" altLang="zh-CN" dirty="0"/>
              <a:t>GlobalPointer</a:t>
            </a:r>
            <a:r>
              <a:rPr lang="zh-CN" altLang="en-US" dirty="0"/>
              <a:t>的</a:t>
            </a:r>
            <a:r>
              <a:rPr lang="en-US" altLang="zh-CN" dirty="0"/>
              <a:t>NER</a:t>
            </a:r>
            <a:endParaRPr lang="en-US" altLang="zh-CN" dirty="0"/>
          </a:p>
        </p:txBody>
      </p:sp>
      <mc:AlternateContent xmlns:mc="http://schemas.openxmlformats.org/markup-compatibility/2006">
        <mc:Choice xmlns:a14="http://schemas.microsoft.com/office/drawing/2010/main" Requires="a14">
          <p:sp>
            <p:nvSpPr>
              <p:cNvPr id="6" name="ísļïḑê" descr="7b0a202020202262756c6c6574223a20227b5c2263617465676f727949645c223a31303032352c5c2274656d706c61746549645c223a32303233313339337d220a7d0a"/>
              <p:cNvSpPr/>
              <p:nvPr/>
            </p:nvSpPr>
            <p:spPr>
              <a:xfrm>
                <a:off x="752475" y="1523365"/>
                <a:ext cx="4291330" cy="3677285"/>
              </a:xfrm>
              <a:prstGeom prst="rect">
                <a:avLst/>
              </a:prstGeom>
            </p:spPr>
            <p:txBody>
              <a:bodyPr wrap="square" lIns="90000" tIns="46800" rIns="90000" bIns="46800" anchor="t">
                <a:noAutofit/>
              </a:bodyPr>
              <a:p>
                <a:pPr indent="0" fontAlgn="auto">
                  <a:lnSpc>
                    <a:spcPct val="150000"/>
                  </a:lnSpc>
                  <a:spcBef>
                    <a:spcPts val="0"/>
                  </a:spcBef>
                  <a:spcAft>
                    <a:spcPts val="600"/>
                  </a:spcAft>
                  <a:buFont typeface="Arial" panose="020B0604020202020204" pitchFamily="34" charset="0"/>
                  <a:buNone/>
                </a:pPr>
                <a:r>
                  <a:rPr lang="zh-CN" sz="2000" b="1" dirty="0">
                    <a:uFillTx/>
                    <a:latin typeface="微软雅黑" panose="020B0503020204020204" pitchFamily="34" charset="-122"/>
                    <a:ea typeface="微软雅黑" panose="020B0503020204020204" pitchFamily="34" charset="-122"/>
                    <a:cs typeface="微软雅黑" panose="020B0503020204020204" pitchFamily="34" charset="-122"/>
                  </a:rPr>
                  <a:t>任务目标</a:t>
                </a:r>
                <a:endParaRPr lang="zh-CN" sz="2000" b="1" dirty="0">
                  <a:uFillTx/>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spcBef>
                    <a:spcPts val="0"/>
                  </a:spcBef>
                  <a:spcAft>
                    <a:spcPts val="2400"/>
                  </a:spcAft>
                  <a:buFont typeface="Arial" panose="020B0604020202020204" pitchFamily="34" charset="0"/>
                  <a:buChar char="•"/>
                </a:pPr>
                <a: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a:t>多个</a:t>
                </a:r>
                <a14:m>
                  <m:oMath xmlns:m="http://schemas.openxmlformats.org/officeDocument/2006/math">
                    <m:f>
                      <m:fPr>
                        <m:ctrlP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ctrlPr>
                      </m:fPr>
                      <m:num>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𝑛</m:t>
                        </m:r>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m:t>
                        </m:r>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𝑛</m:t>
                        </m:r>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m:t>
                        </m:r>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1</m:t>
                        </m:r>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m:t>
                        </m:r>
                      </m:num>
                      <m:den>
                        <m:r>
                          <a:rPr lang="en-US" altLang="zh-CN" sz="2400" i="1" dirty="0">
                            <a:solidFill>
                              <a:schemeClr val="tx1"/>
                            </a:solidFill>
                            <a:uFillTx/>
                            <a:latin typeface="Cambria Math" panose="02040503050406030204" charset="0"/>
                            <a:ea typeface="微软雅黑" panose="020B0503020204020204" pitchFamily="34" charset="-122"/>
                            <a:cs typeface="Cambria Math" panose="02040503050406030204" charset="0"/>
                          </a:rPr>
                          <m:t>2</m:t>
                        </m:r>
                      </m:den>
                    </m:f>
                  </m:oMath>
                </a14:m>
                <a:r>
                  <a:rPr lang="zh-CN" altLang="en-US" dirty="0">
                    <a:uFillTx/>
                    <a:latin typeface="微软雅黑" panose="020B0503020204020204" pitchFamily="34" charset="-122"/>
                    <a:ea typeface="微软雅黑" panose="020B0503020204020204" pitchFamily="34" charset="-122"/>
                    <a:cs typeface="微软雅黑" panose="020B0503020204020204" pitchFamily="34" charset="-122"/>
                    <a:sym typeface="+mn-ea"/>
                  </a:rPr>
                  <a:t>选</a:t>
                </a:r>
                <a14:m>
                  <m:oMath xmlns:m="http://schemas.openxmlformats.org/officeDocument/2006/math">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𝑘</m:t>
                    </m:r>
                  </m:oMath>
                </a14:m>
                <a:r>
                  <a:rPr lang="zh-CN" altLang="en-US" dirty="0">
                    <a:uFillTx/>
                    <a:latin typeface="微软雅黑" panose="020B0503020204020204" pitchFamily="34" charset="-122"/>
                    <a:ea typeface="微软雅黑" panose="020B0503020204020204" pitchFamily="34" charset="-122"/>
                    <a:cs typeface="微软雅黑" panose="020B0503020204020204" pitchFamily="34" charset="-122"/>
                    <a:sym typeface="+mn-ea"/>
                  </a:rPr>
                  <a:t>的分类问题</a:t>
                </a:r>
                <a:endParaRPr lang="zh-CN" altLang="en-US" dirty="0">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50000"/>
                  </a:lnSpc>
                  <a:spcBef>
                    <a:spcPts val="0"/>
                  </a:spcBef>
                  <a:spcAft>
                    <a:spcPts val="600"/>
                  </a:spcAft>
                  <a:buClrTx/>
                  <a:buSzTx/>
                  <a:buFont typeface="Arial" panose="020B0604020202020204" pitchFamily="34" charset="0"/>
                  <a:buNone/>
                </a:pPr>
                <a:r>
                  <a:rPr lang="zh-CN" sz="2000" b="1" dirty="0">
                    <a:uFillTx/>
                    <a:latin typeface="微软雅黑" panose="020B0503020204020204" pitchFamily="34" charset="-122"/>
                    <a:ea typeface="微软雅黑" panose="020B0503020204020204" pitchFamily="34" charset="-122"/>
                    <a:cs typeface="微软雅黑" panose="020B0503020204020204" pitchFamily="34" charset="-122"/>
                    <a:sym typeface="+mn-ea"/>
                  </a:rPr>
                  <a:t>核心算法</a:t>
                </a:r>
                <a:endParaRPr lang="zh-CN" sz="2000" b="1" dirty="0">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0" indent="-285750" fontAlgn="auto">
                  <a:lnSpc>
                    <a:spcPct val="150000"/>
                  </a:lnSpc>
                  <a:spcBef>
                    <a:spcPts val="0"/>
                  </a:spcBef>
                  <a:spcAft>
                    <a:spcPts val="1400"/>
                  </a:spcAft>
                  <a:buFont typeface="Arial" panose="020B0604020202020204" pitchFamily="34" charset="0"/>
                  <a:buChar char="•"/>
                </a:pPr>
                <a: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a:t>打分函数：</a:t>
                </a:r>
                <a14:m>
                  <m:oMath xmlns:m="http://schemas.openxmlformats.org/officeDocument/2006/math">
                    <m:sSub>
                      <m:sSubPr>
                        <m:ctrlP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sz="2000" i="1" dirty="0">
                            <a:solidFill>
                              <a:schemeClr val="tx1"/>
                            </a:solidFill>
                            <a:uFillTx/>
                            <a:latin typeface="Cambria Math" panose="02040503050406030204" charset="0"/>
                            <a:ea typeface="MS Mincho" charset="0"/>
                            <a:cs typeface="Cambria Math" panose="02040503050406030204" charset="0"/>
                          </a:rPr>
                          <m:t>𝛼</m:t>
                        </m:r>
                      </m:sub>
                    </m:sSub>
                    <m:r>
                      <a:rPr lang="en-US" altLang="zh-CN" sz="2000" i="1" dirty="0">
                        <a:solidFill>
                          <a:schemeClr val="tx1"/>
                        </a:solidFill>
                        <a:uFillTx/>
                        <a:latin typeface="Cambria Math" panose="02040503050406030204" charset="0"/>
                        <a:ea typeface="MS Mincho" charset="0"/>
                        <a:cs typeface="Cambria Math" panose="02040503050406030204" charset="0"/>
                      </a:rPr>
                      <m:t>(</m:t>
                    </m:r>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𝑖</m:t>
                    </m:r>
                    <m:r>
                      <a:rPr lang="en-US" altLang="zh-CN" sz="2000" i="1" dirty="0">
                        <a:solidFill>
                          <a:schemeClr val="tx1"/>
                        </a:solidFill>
                        <a:uFillTx/>
                        <a:latin typeface="Cambria Math" panose="02040503050406030204" charset="0"/>
                        <a:ea typeface="MS Mincho" charset="0"/>
                        <a:cs typeface="Cambria Math" panose="02040503050406030204" charset="0"/>
                      </a:rPr>
                      <m:t>,</m:t>
                    </m:r>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𝑗</m:t>
                    </m:r>
                    <m:r>
                      <a:rPr lang="en-US" altLang="zh-CN" sz="2000" i="1" dirty="0">
                        <a:solidFill>
                          <a:schemeClr val="tx1"/>
                        </a:solidFill>
                        <a:uFillTx/>
                        <a:latin typeface="Cambria Math" panose="02040503050406030204" charset="0"/>
                        <a:ea typeface="MS Mincho" charset="0"/>
                        <a:cs typeface="Cambria Math" panose="02040503050406030204" charset="0"/>
                      </a:rPr>
                      <m:t>)=</m:t>
                    </m:r>
                    <m:sSubSup>
                      <m:sSubSupPr>
                        <m:ctrlP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SupPr>
                      <m:e>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𝑞</m:t>
                        </m:r>
                      </m:e>
                      <m:sub>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𝑖</m:t>
                        </m:r>
                        <m:r>
                          <a:rPr lang="en-US" altLang="zh-CN" sz="2000" i="1" dirty="0">
                            <a:solidFill>
                              <a:schemeClr val="tx1"/>
                            </a:solidFill>
                            <a:uFillTx/>
                            <a:latin typeface="Cambria Math" panose="02040503050406030204" charset="0"/>
                            <a:ea typeface="MS Mincho" charset="0"/>
                            <a:cs typeface="Cambria Math" panose="02040503050406030204" charset="0"/>
                          </a:rPr>
                          <m:t>,</m:t>
                        </m:r>
                        <m:r>
                          <a:rPr lang="en-US" altLang="zh-CN" sz="2000" i="1" dirty="0">
                            <a:solidFill>
                              <a:schemeClr val="tx1"/>
                            </a:solidFill>
                            <a:uFillTx/>
                            <a:latin typeface="Cambria Math" panose="02040503050406030204" charset="0"/>
                            <a:ea typeface="MS Mincho" charset="0"/>
                            <a:cs typeface="Cambria Math" panose="02040503050406030204" charset="0"/>
                          </a:rPr>
                          <m:t>𝛼</m:t>
                        </m:r>
                      </m:sub>
                      <m:sup>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  </m:t>
                        </m:r>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𝑇</m:t>
                        </m:r>
                      </m:sup>
                    </m:sSubSup>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 </m:t>
                    </m:r>
                    <m:sSub>
                      <m:sSubPr>
                        <m:ctrlP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𝑘</m:t>
                        </m:r>
                      </m:e>
                      <m:sub>
                        <m:r>
                          <a:rPr lang="en-US" altLang="zh-CN" sz="2000" i="1" dirty="0">
                            <a:solidFill>
                              <a:schemeClr val="tx1"/>
                            </a:solidFill>
                            <a:uFillTx/>
                            <a:latin typeface="Cambria Math" panose="02040503050406030204" charset="0"/>
                            <a:ea typeface="微软雅黑" panose="020B0503020204020204" pitchFamily="34" charset="-122"/>
                            <a:cs typeface="Cambria Math" panose="02040503050406030204" charset="0"/>
                          </a:rPr>
                          <m:t>𝑗</m:t>
                        </m:r>
                        <m:r>
                          <a:rPr lang="en-US" altLang="zh-CN" sz="2000" i="1" dirty="0">
                            <a:solidFill>
                              <a:schemeClr val="tx1"/>
                            </a:solidFill>
                            <a:uFillTx/>
                            <a:latin typeface="Cambria Math" panose="02040503050406030204" charset="0"/>
                            <a:ea typeface="MS Mincho" charset="0"/>
                            <a:cs typeface="Cambria Math" panose="02040503050406030204" charset="0"/>
                          </a:rPr>
                          <m:t>,</m:t>
                        </m:r>
                        <m:r>
                          <a:rPr lang="en-US" altLang="zh-CN" sz="2000" i="1" dirty="0">
                            <a:solidFill>
                              <a:schemeClr val="tx1"/>
                            </a:solidFill>
                            <a:uFillTx/>
                            <a:latin typeface="Cambria Math" panose="02040503050406030204" charset="0"/>
                            <a:ea typeface="MS Mincho" charset="0"/>
                            <a:cs typeface="Cambria Math" panose="02040503050406030204" charset="0"/>
                          </a:rPr>
                          <m:t>𝛼</m:t>
                        </m:r>
                      </m:sub>
                    </m:sSub>
                  </m:oMath>
                </a14:m>
                <a:endParaRPr lang="en-US" altLang="zh-CN" i="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285750" lvl="0" indent="-285750" fontAlgn="auto">
                  <a:lnSpc>
                    <a:spcPct val="150000"/>
                  </a:lnSpc>
                  <a:spcBef>
                    <a:spcPts val="0"/>
                  </a:spcBef>
                  <a:spcAft>
                    <a:spcPts val="1200"/>
                  </a:spcAft>
                  <a:buFont typeface="Arial" panose="020B0604020202020204" pitchFamily="34" charset="0"/>
                  <a:buChar char="•"/>
                </a:pPr>
                <a: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a:t>位置编码：</a:t>
                </a:r>
                <a:r>
                  <a:rPr lang="en-US" altLang="zh-CN" dirty="0">
                    <a:uFillTx/>
                    <a:ea typeface="微软雅黑" panose="020B0503020204020204" pitchFamily="34" charset="-122"/>
                    <a:cs typeface="+mn-lt"/>
                    <a:sym typeface="+mn-ea"/>
                  </a:rPr>
                  <a:t>RoPE</a:t>
                </a:r>
                <a:r>
                  <a:rPr lang="zh-CN" altLang="en-US" dirty="0">
                    <a:uFillTx/>
                    <a:latin typeface="微软雅黑" panose="020B0503020204020204" pitchFamily="34" charset="-122"/>
                    <a:ea typeface="微软雅黑" panose="020B0503020204020204" pitchFamily="34" charset="-122"/>
                    <a:cs typeface="微软雅黑" panose="020B0503020204020204" pitchFamily="34" charset="-122"/>
                    <a:sym typeface="+mn-ea"/>
                  </a:rPr>
                  <a:t>矩阵</a:t>
                </a:r>
                <a:endPar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spcBef>
                    <a:spcPts val="0"/>
                  </a:spcBef>
                  <a:spcAft>
                    <a:spcPts val="0"/>
                  </a:spcAft>
                  <a:buFont typeface="Arial" panose="020B0604020202020204" pitchFamily="34" charset="0"/>
                  <a:buNone/>
                </a:pPr>
                <a:endParaRPr lang="zh-CN" altLang="en-US" sz="2000"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50000"/>
                  </a:lnSpc>
                  <a:spcBef>
                    <a:spcPts val="0"/>
                  </a:spcBef>
                  <a:spcAft>
                    <a:spcPts val="0"/>
                  </a:spcAft>
                  <a:buFont typeface="Arial" panose="020B0604020202020204" pitchFamily="34" charset="0"/>
                  <a:buNone/>
                </a:pPr>
                <a:endParaRPr lang="zh-CN" sz="2000" b="1" dirty="0">
                  <a:uFillTx/>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6" name="ísļïḑê" descr="7b0a202020202262756c6c6574223a20227b5c2263617465676f727949645c223a31303032352c5c2274656d706c61746549645c223a32303233313339337d220a7d0a"/>
              <p:cNvSpPr>
                <a:spLocks noRot="1" noChangeAspect="1" noMove="1" noResize="1" noEditPoints="1" noAdjustHandles="1" noChangeArrowheads="1" noChangeShapeType="1" noTextEdit="1"/>
              </p:cNvSpPr>
              <p:nvPr/>
            </p:nvSpPr>
            <p:spPr>
              <a:xfrm>
                <a:off x="752475" y="1523365"/>
                <a:ext cx="4291330" cy="3677285"/>
              </a:xfrm>
              <a:prstGeom prst="rect">
                <a:avLst/>
              </a:prstGeom>
              <a:blipFill rotWithShape="1">
                <a:blip r:embed="rId1"/>
                <a:stretch>
                  <a:fillRect b="-205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a:xfrm>
            <a:off x="679450" y="6227445"/>
            <a:ext cx="11135995" cy="491490"/>
          </a:xfrm>
        </p:spPr>
        <p:txBody>
          <a:bodyPr/>
          <a:p>
            <a:r>
              <a:rPr lang="en-US" altLang="zh-CN" sz="1600" dirty="0"/>
              <a:t> GlobalPointer：用统一的方式处理嵌套和非嵌套NER.  </a:t>
            </a:r>
            <a:r>
              <a:rPr lang="en-US" altLang="zh-CN" sz="1600" dirty="0">
                <a:sym typeface="+mn-ea"/>
              </a:rPr>
              <a:t>苏剑林. 2021.  </a:t>
            </a:r>
            <a:r>
              <a:rPr lang="en-US" altLang="zh-CN" sz="1600" dirty="0"/>
              <a:t>https://spaces.ac.cn/archives/8373</a:t>
            </a:r>
            <a:endParaRPr lang="en-US" altLang="zh-CN" sz="1600" dirty="0"/>
          </a:p>
        </p:txBody>
      </p:sp>
      <p:pic>
        <p:nvPicPr>
          <p:cNvPr id="7" name="图片 6"/>
          <p:cNvPicPr>
            <a:picLocks noChangeAspect="1"/>
          </p:cNvPicPr>
          <p:nvPr/>
        </p:nvPicPr>
        <p:blipFill>
          <a:blip r:embed="rId2"/>
          <a:stretch>
            <a:fillRect/>
          </a:stretch>
        </p:blipFill>
        <p:spPr>
          <a:xfrm>
            <a:off x="4361815" y="1523365"/>
            <a:ext cx="7357110" cy="3778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a:t>任务介绍</a:t>
            </a:r>
            <a:endParaRPr lang="zh-CN" altLang="en-US" sz="3200" dirty="0"/>
          </a:p>
        </p:txBody>
      </p:sp>
      <p:sp>
        <p:nvSpPr>
          <p:cNvPr id="3" name="文本占位符 2"/>
          <p:cNvSpPr>
            <a:spLocks noGrp="1"/>
          </p:cNvSpPr>
          <p:nvPr>
            <p:ph type="body" idx="1"/>
          </p:nvPr>
        </p:nvSpPr>
        <p:spPr>
          <a:xfrm>
            <a:off x="669925" y="3472180"/>
            <a:ext cx="10850880" cy="581660"/>
          </a:xfrm>
        </p:spPr>
        <p:txBody>
          <a:bodyPr/>
          <a:lstStyle/>
          <a:p>
            <a:pPr lvl="0"/>
            <a:r>
              <a:rPr lang="zh-CN" altLang="en-US" sz="1800" dirty="0"/>
              <a:t>任务目标、数据集与评估、</a:t>
            </a:r>
            <a:r>
              <a:rPr lang="en-US" altLang="zh-CN" sz="1800" dirty="0"/>
              <a:t>Pipeline</a:t>
            </a:r>
            <a:r>
              <a:rPr lang="zh-CN" altLang="en-US" sz="1800" dirty="0"/>
              <a:t>设计</a:t>
            </a:r>
            <a:endParaRPr lang="zh-CN" altLang="en-US" sz="1800"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01</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4.2 </a:t>
            </a:r>
            <a:r>
              <a:rPr lang="zh-CN" altLang="en-US" dirty="0"/>
              <a:t>基于</a:t>
            </a:r>
            <a:r>
              <a:rPr lang="en-US" altLang="zh-CN" dirty="0"/>
              <a:t>GPLinker</a:t>
            </a:r>
            <a:r>
              <a:rPr lang="zh-CN" altLang="en-US" dirty="0"/>
              <a:t>的</a:t>
            </a:r>
            <a:r>
              <a:rPr lang="en-US" altLang="zh-CN" dirty="0"/>
              <a:t>ERE</a:t>
            </a:r>
            <a:endParaRPr lang="en-US" altLang="zh-CN" dirty="0"/>
          </a:p>
        </p:txBody>
      </p:sp>
      <p:sp>
        <p:nvSpPr>
          <p:cNvPr id="4" name="页脚占位符 3"/>
          <p:cNvSpPr>
            <a:spLocks noGrp="1"/>
          </p:cNvSpPr>
          <p:nvPr>
            <p:ph type="ftr" sz="quarter" idx="11"/>
          </p:nvPr>
        </p:nvSpPr>
        <p:spPr>
          <a:xfrm>
            <a:off x="679450" y="6227445"/>
            <a:ext cx="11135995" cy="491490"/>
          </a:xfrm>
        </p:spPr>
        <p:txBody>
          <a:bodyPr/>
          <a:p>
            <a:r>
              <a:rPr lang="en-US" altLang="zh-CN" sz="1600" dirty="0"/>
              <a:t> GPLinker：基于GlobalPointer的实体关系联合抽取.  </a:t>
            </a:r>
            <a:r>
              <a:rPr lang="en-US" altLang="zh-CN" sz="1600" dirty="0">
                <a:sym typeface="+mn-ea"/>
              </a:rPr>
              <a:t>苏剑林. 2022.   </a:t>
            </a:r>
            <a:r>
              <a:rPr lang="en-US" altLang="zh-CN" sz="1600" dirty="0"/>
              <a:t>https://spaces.ac.cn/archives/8888</a:t>
            </a:r>
            <a:endParaRPr lang="en-US" altLang="zh-CN" sz="1600" dirty="0"/>
          </a:p>
        </p:txBody>
      </p:sp>
      <p:sp>
        <p:nvSpPr>
          <p:cNvPr id="2" name="ísļïḑê" descr="7b0a202020202262756c6c6574223a20227b5c2263617465676f727949645c223a31303032352c5c2274656d706c61746549645c223a32303233313339337d220a7d0a"/>
          <p:cNvSpPr/>
          <p:nvPr/>
        </p:nvSpPr>
        <p:spPr>
          <a:xfrm>
            <a:off x="679450" y="1624965"/>
            <a:ext cx="5079365" cy="705485"/>
          </a:xfrm>
          <a:prstGeom prst="rect">
            <a:avLst/>
          </a:prstGeom>
        </p:spPr>
        <p:txBody>
          <a:bodyPr wrap="square" lIns="90000" tIns="46800" rIns="90000" bIns="46800" anchor="t">
            <a:noAutofit/>
          </a:bodyPr>
          <a:p>
            <a:pPr indent="0">
              <a:lnSpc>
                <a:spcPct val="150000"/>
              </a:lnSpc>
              <a:spcBef>
                <a:spcPts val="0"/>
              </a:spcBef>
              <a:spcAft>
                <a:spcPts val="0"/>
              </a:spcAft>
              <a:buFont typeface="Arial" panose="020B0604020202020204" pitchFamily="34" charset="0"/>
              <a:buNone/>
            </a:pPr>
            <a:r>
              <a:rPr lang="zh-CN" altLang="en-US" sz="2000" b="1" dirty="0">
                <a:uFillTx/>
                <a:latin typeface="微软雅黑" panose="020B0503020204020204" pitchFamily="34" charset="-122"/>
                <a:ea typeface="微软雅黑" panose="020B0503020204020204" pitchFamily="34" charset="-122"/>
                <a:cs typeface="微软雅黑" panose="020B0503020204020204" pitchFamily="34" charset="-122"/>
              </a:rPr>
              <a:t>基础算法</a:t>
            </a:r>
            <a:endParaRPr lang="en-US" altLang="zh-CN" sz="2000" b="1" dirty="0">
              <a:uFillTx/>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ísļïḑê"/>
              <p:cNvSpPr/>
              <p:nvPr/>
            </p:nvSpPr>
            <p:spPr>
              <a:xfrm>
                <a:off x="679450" y="2386330"/>
                <a:ext cx="10231755" cy="2306955"/>
              </a:xfrm>
              <a:prstGeom prst="rect">
                <a:avLst/>
              </a:prstGeom>
            </p:spPr>
            <p:txBody>
              <a:bodyPr wrap="square" lIns="90000" tIns="46800" rIns="90000" bIns="46800" anchor="t">
                <a:noAutofit/>
              </a:bodyPr>
              <a:p>
                <a:pPr marL="400050" lvl="0" indent="-400050" fontAlgn="auto">
                  <a:lnSpc>
                    <a:spcPct val="200000"/>
                  </a:lnSpc>
                  <a:spcBef>
                    <a:spcPts val="0"/>
                  </a:spcBef>
                  <a:spcAft>
                    <a:spcPts val="1200"/>
                  </a:spcAft>
                  <a:buFont typeface="+mj-lt"/>
                  <a:buAutoNum type="romanUcPeriod"/>
                </a:pP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设计一个五元组的打分函数</a:t>
                </a:r>
                <a14:m>
                  <m:oMath xmlns:m="http://schemas.openxmlformats.org/officeDocument/2006/math">
                    <m:r>
                      <a:rPr lang="en-US" altLang="zh-CN" i="1" dirty="0">
                        <a:solidFill>
                          <a:schemeClr val="tx1"/>
                        </a:solidFill>
                        <a:uFillTx/>
                        <a:latin typeface="Cambria Math" panose="02040503050406030204" charset="0"/>
                        <a:ea typeface="MS Mincho" charset="0"/>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MS Mincho" charset="0"/>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oMath>
                </a14:m>
                <a:endPar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fontAlgn="auto">
                  <a:lnSpc>
                    <a:spcPct val="200000"/>
                  </a:lnSpc>
                  <a:spcBef>
                    <a:spcPts val="0"/>
                  </a:spcBef>
                  <a:spcAft>
                    <a:spcPts val="1200"/>
                  </a:spcAft>
                  <a:buFont typeface="+mj-lt"/>
                  <a:buAutoNum type="romanUcPeriod"/>
                </a:pP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训练时让标注的五元组</a:t>
                </a:r>
                <a14:m>
                  <m:oMath xmlns:m="http://schemas.openxmlformats.org/officeDocument/2006/math">
                    <m:r>
                      <a:rPr lang="en-US" altLang="zh-CN" i="1" dirty="0">
                        <a:solidFill>
                          <a:schemeClr val="tx1"/>
                        </a:solidFill>
                        <a:uFillTx/>
                        <a:latin typeface="Cambria Math" panose="02040503050406030204" charset="0"/>
                        <a:ea typeface="MS Mincho" charset="0"/>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MS Mincho" charset="0"/>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，其余五元组</a:t>
                </a:r>
                <a14:m>
                  <m:oMath xmlns:m="http://schemas.openxmlformats.org/officeDocument/2006/math">
                    <m:r>
                      <a:rPr lang="en-US" altLang="zh-CN" i="1" dirty="0">
                        <a:solidFill>
                          <a:schemeClr val="tx1"/>
                        </a:solidFill>
                        <a:uFillTx/>
                        <a:latin typeface="Cambria Math" panose="02040503050406030204" charset="0"/>
                        <a:ea typeface="MS Mincho" charset="0"/>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MS Mincho" charset="0"/>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)&lt;</m:t>
                    </m:r>
                    <m:r>
                      <a:rPr lang="en-US" altLang="zh-CN" i="1" dirty="0">
                        <a:solidFill>
                          <a:schemeClr val="tx1"/>
                        </a:solidFill>
                        <a:uFillTx/>
                        <a:latin typeface="Cambria Math" panose="02040503050406030204" charset="0"/>
                        <a:ea typeface="MS Mincho" charset="0"/>
                        <a:cs typeface="Cambria Math" panose="02040503050406030204" charset="0"/>
                      </a:rPr>
                      <m:t>0</m:t>
                    </m:r>
                  </m:oMath>
                </a14:m>
                <a:endPar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fontAlgn="auto">
                  <a:lnSpc>
                    <a:spcPct val="200000"/>
                  </a:lnSpc>
                  <a:spcBef>
                    <a:spcPts val="0"/>
                  </a:spcBef>
                  <a:spcAft>
                    <a:spcPts val="1200"/>
                  </a:spcAft>
                  <a:buFont typeface="+mj-lt"/>
                  <a:buAutoNum type="romanUcPeriod"/>
                </a:pP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预测时枚举所有可能的五元组，输出</a:t>
                </a:r>
                <a14:m>
                  <m:oMath xmlns:m="http://schemas.openxmlformats.org/officeDocument/2006/math">
                    <m:r>
                      <a:rPr lang="en-US" altLang="zh-CN" i="1" dirty="0">
                        <a:solidFill>
                          <a:schemeClr val="tx1"/>
                        </a:solidFill>
                        <a:uFillTx/>
                        <a:latin typeface="Cambria Math" panose="02040503050406030204" charset="0"/>
                        <a:ea typeface="MS Mincho" charset="0"/>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𝑠</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MS Mincho" charset="0"/>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MS Mincho" charset="0"/>
                            <a:cs typeface="Cambria Math" panose="02040503050406030204" charset="0"/>
                          </a:rPr>
                        </m:ctrlPr>
                      </m:sSubPr>
                      <m:e>
                        <m:r>
                          <a:rPr lang="en-US" altLang="zh-CN" i="1" dirty="0">
                            <a:solidFill>
                              <a:schemeClr val="tx1"/>
                            </a:solidFill>
                            <a:uFillTx/>
                            <a:latin typeface="Cambria Math" panose="02040503050406030204" charset="0"/>
                            <a:ea typeface="MS Mincho" charset="0"/>
                            <a:cs typeface="Cambria Math" panose="02040503050406030204" charset="0"/>
                          </a:rPr>
                          <m:t>𝑜</m:t>
                        </m:r>
                      </m:e>
                      <m:sub>
                        <m:r>
                          <a:rPr lang="en-US" altLang="zh-CN" i="1" dirty="0">
                            <a:solidFill>
                              <a:schemeClr val="tx1"/>
                            </a:solidFill>
                            <a:uFillTx/>
                            <a:latin typeface="Cambria Math" panose="02040503050406030204" charset="0"/>
                            <a:ea typeface="MS Mincho" charset="0"/>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的部分</a:t>
                </a:r>
                <a:endPar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ísļïḑê"/>
              <p:cNvSpPr>
                <a:spLocks noRot="1" noChangeAspect="1" noMove="1" noResize="1" noEditPoints="1" noAdjustHandles="1" noChangeArrowheads="1" noChangeShapeType="1" noTextEdit="1"/>
              </p:cNvSpPr>
              <p:nvPr/>
            </p:nvSpPr>
            <p:spPr>
              <a:xfrm>
                <a:off x="679450" y="2386330"/>
                <a:ext cx="10231755" cy="230695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4.2 </a:t>
            </a:r>
            <a:r>
              <a:rPr lang="zh-CN" altLang="en-US" dirty="0"/>
              <a:t>基于</a:t>
            </a:r>
            <a:r>
              <a:rPr lang="en-US" altLang="zh-CN" dirty="0"/>
              <a:t>GPLinker</a:t>
            </a:r>
            <a:r>
              <a:rPr lang="zh-CN" altLang="en-US" dirty="0"/>
              <a:t>的</a:t>
            </a:r>
            <a:r>
              <a:rPr lang="en-US" altLang="zh-CN" dirty="0"/>
              <a:t>ERE</a:t>
            </a:r>
            <a:endParaRPr lang="en-US" altLang="zh-CN" dirty="0"/>
          </a:p>
        </p:txBody>
      </p:sp>
      <p:sp>
        <p:nvSpPr>
          <p:cNvPr id="2" name="ísļïḑê" descr="7b0a202020202262756c6c6574223a20227b5c2263617465676f727949645c223a31303032352c5c2274656d706c61746549645c223a32303233313339337d220a7d0a"/>
          <p:cNvSpPr/>
          <p:nvPr/>
        </p:nvSpPr>
        <p:spPr>
          <a:xfrm>
            <a:off x="679450" y="1511300"/>
            <a:ext cx="5079365" cy="705485"/>
          </a:xfrm>
          <a:prstGeom prst="rect">
            <a:avLst/>
          </a:prstGeom>
        </p:spPr>
        <p:txBody>
          <a:bodyPr wrap="square" lIns="90000" tIns="46800" rIns="90000" bIns="46800" anchor="t">
            <a:noAutofit/>
          </a:bodyPr>
          <a:p>
            <a:pPr indent="0">
              <a:lnSpc>
                <a:spcPct val="150000"/>
              </a:lnSpc>
              <a:spcBef>
                <a:spcPts val="0"/>
              </a:spcBef>
              <a:spcAft>
                <a:spcPts val="0"/>
              </a:spcAft>
              <a:buFont typeface="Arial" panose="020B0604020202020204" pitchFamily="34" charset="0"/>
              <a:buNone/>
            </a:pPr>
            <a:r>
              <a:rPr lang="zh-CN" altLang="en-US" sz="2000" b="1" dirty="0">
                <a:uFillTx/>
                <a:latin typeface="微软雅黑" panose="020B0503020204020204" pitchFamily="34" charset="-122"/>
                <a:ea typeface="微软雅黑" panose="020B0503020204020204" pitchFamily="34" charset="-122"/>
                <a:cs typeface="微软雅黑" panose="020B0503020204020204" pitchFamily="34" charset="-122"/>
              </a:rPr>
              <a:t>改进算法</a:t>
            </a:r>
            <a:endParaRPr lang="en-US" altLang="zh-CN" sz="2000" b="1" dirty="0">
              <a:uFillTx/>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ísļïḑê"/>
              <p:cNvSpPr/>
              <p:nvPr/>
            </p:nvSpPr>
            <p:spPr>
              <a:xfrm>
                <a:off x="679450" y="2299335"/>
                <a:ext cx="11191240" cy="3422015"/>
              </a:xfrm>
              <a:prstGeom prst="rect">
                <a:avLst/>
              </a:prstGeom>
            </p:spPr>
            <p:txBody>
              <a:bodyPr wrap="square" lIns="90000" tIns="46800" rIns="90000" bIns="46800" anchor="t">
                <a:noAutofit/>
              </a:bodyPr>
              <a:p>
                <a:pPr marL="400050" lvl="0" indent="-400050" fontAlgn="auto">
                  <a:lnSpc>
                    <a:spcPct val="200000"/>
                  </a:lnSpc>
                  <a:spcBef>
                    <a:spcPts val="0"/>
                  </a:spcBef>
                  <a:spcAft>
                    <a:spcPts val="1200"/>
                  </a:spcAft>
                  <a:buFont typeface="+mj-lt"/>
                  <a:buAutoNum type="romanUcPeriod"/>
                </a:pPr>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简化分解：</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m:t>
                    </m:r>
                  </m:oMath>
                </a14:m>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dirty="0">
                    <a:solidFill>
                      <a:schemeClr val="tx1"/>
                    </a:solidFill>
                    <a:uFillTx/>
                    <a:ea typeface="微软雅黑" panose="020B0503020204020204" pitchFamily="34" charset="-122"/>
                    <a:cs typeface="+mn-lt"/>
                  </a:rPr>
                  <a:t>GlobalPointer</a:t>
                </a:r>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处理每项</a:t>
                </a:r>
                <a:endPar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fontAlgn="auto">
                  <a:lnSpc>
                    <a:spcPct val="200000"/>
                  </a:lnSpc>
                  <a:spcBef>
                    <a:spcPts val="0"/>
                  </a:spcBef>
                  <a:spcAft>
                    <a:spcPts val="1200"/>
                  </a:spcAft>
                  <a:buFont typeface="+mj-lt"/>
                  <a:buAutoNum type="romanUcPeriod"/>
                </a:pP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训练时让标注的五元组</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其余五元组</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)&lt;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)&lt;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)&lt;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)&lt;</m:t>
                    </m:r>
                    <m:r>
                      <a:rPr lang="en-US" altLang="zh-CN" i="1" dirty="0">
                        <a:solidFill>
                          <a:schemeClr val="tx1"/>
                        </a:solidFill>
                        <a:uFillTx/>
                        <a:latin typeface="Cambria Math" panose="02040503050406030204" charset="0"/>
                        <a:ea typeface="MS Mincho" charset="0"/>
                        <a:cs typeface="Cambria Math" panose="02040503050406030204" charset="0"/>
                      </a:rPr>
                      <m:t>0</m:t>
                    </m:r>
                  </m:oMath>
                </a14:m>
                <a:endParaRPr lang="en-US" altLang="zh-CN" i="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a:p>
                <a:pPr marL="400050" lvl="0" indent="-400050" fontAlgn="auto">
                  <a:lnSpc>
                    <a:spcPct val="200000"/>
                  </a:lnSpc>
                  <a:spcBef>
                    <a:spcPts val="0"/>
                  </a:spcBef>
                  <a:spcAft>
                    <a:spcPts val="0"/>
                  </a:spcAft>
                  <a:buFont typeface="+mj-lt"/>
                  <a:buAutoNum type="romanUcPeriod"/>
                </a:pPr>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预测时枚举所有可能的五元组，依次输出</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ℎ</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r>
                      <a:rPr lang="zh-CN" dirty="0">
                        <a:uFillTx/>
                        <a:latin typeface="微软雅黑" panose="020B0503020204020204" pitchFamily="34" charset="-122"/>
                        <a:ea typeface="微软雅黑" panose="020B0503020204020204" pitchFamily="34" charset="-122"/>
                        <a:cs typeface="微软雅黑" panose="020B0503020204020204" pitchFamily="34" charset="-122"/>
                        <a:sym typeface="+mn-ea"/>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𝑆</m:t>
                    </m:r>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𝑠</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sSub>
                      <m:sSubPr>
                        <m:ctrlP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ctrlPr>
                      </m:sSubPr>
                      <m:e>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𝑜</m:t>
                        </m:r>
                      </m:e>
                      <m:sub>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𝑡</m:t>
                        </m:r>
                      </m:sub>
                    </m:sSub>
                    <m:r>
                      <a:rPr lang="en-US" altLang="zh-CN" i="1" dirty="0">
                        <a:solidFill>
                          <a:schemeClr val="tx1"/>
                        </a:solidFill>
                        <a:uFillTx/>
                        <a:latin typeface="Cambria Math" panose="02040503050406030204" charset="0"/>
                        <a:ea typeface="MS Mincho" charset="0"/>
                        <a:cs typeface="Cambria Math" panose="02040503050406030204" charset="0"/>
                      </a:rPr>
                      <m:t>|</m:t>
                    </m:r>
                    <m:r>
                      <a:rPr lang="en-US" altLang="zh-CN" i="1" dirty="0">
                        <a:solidFill>
                          <a:schemeClr val="tx1"/>
                        </a:solidFill>
                        <a:uFillTx/>
                        <a:latin typeface="Cambria Math" panose="02040503050406030204" charset="0"/>
                        <a:ea typeface="微软雅黑" panose="020B0503020204020204" pitchFamily="34" charset="-122"/>
                        <a:cs typeface="Cambria Math" panose="02040503050406030204" charset="0"/>
                      </a:rPr>
                      <m:t>𝑝</m:t>
                    </m:r>
                    <m:r>
                      <a:rPr lang="en-US" altLang="zh-CN" i="1" dirty="0">
                        <a:solidFill>
                          <a:schemeClr val="tx1"/>
                        </a:solidFill>
                        <a:uFillTx/>
                        <a:latin typeface="Cambria Math" panose="02040503050406030204" charset="0"/>
                        <a:ea typeface="MS Mincho" charset="0"/>
                        <a:cs typeface="Cambria Math" panose="02040503050406030204" charset="0"/>
                      </a:rPr>
                      <m:t>)&gt;</m:t>
                    </m:r>
                    <m:r>
                      <a:rPr lang="en-US" altLang="zh-CN" i="1" dirty="0">
                        <a:solidFill>
                          <a:schemeClr val="tx1"/>
                        </a:solidFill>
                        <a:uFillTx/>
                        <a:latin typeface="Cambria Math" panose="02040503050406030204" charset="0"/>
                        <a:ea typeface="MS Mincho" charset="0"/>
                        <a:cs typeface="Cambria Math" panose="02040503050406030204" charset="0"/>
                      </a:rPr>
                      <m:t>0</m:t>
                    </m:r>
                  </m:oMath>
                </a14:m>
                <a:r>
                  <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rPr>
                  <a:t>的部分，取交集作为最终输出</a:t>
                </a:r>
                <a:endParaRPr lang="zh-CN" altLang="en-US"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ísļïḑê"/>
              <p:cNvSpPr>
                <a:spLocks noRot="1" noChangeAspect="1" noMove="1" noResize="1" noEditPoints="1" noAdjustHandles="1" noChangeArrowheads="1" noChangeShapeType="1" noTextEdit="1"/>
              </p:cNvSpPr>
              <p:nvPr/>
            </p:nvSpPr>
            <p:spPr>
              <a:xfrm>
                <a:off x="679450" y="2299335"/>
                <a:ext cx="11191240" cy="342201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5" y="2649855"/>
            <a:ext cx="2998470" cy="812165"/>
          </a:xfrm>
        </p:spPr>
        <p:txBody>
          <a:bodyPr>
            <a:normAutofit/>
          </a:bodyPr>
          <a:lstStyle/>
          <a:p>
            <a:r>
              <a:rPr lang="zh-CN" altLang="en-US" sz="3600" dirty="0"/>
              <a:t>感谢</a:t>
            </a:r>
            <a:endParaRPr lang="zh-CN" altLang="en-US" sz="3600" b="0" dirty="0"/>
          </a:p>
        </p:txBody>
      </p:sp>
      <p:cxnSp>
        <p:nvCxnSpPr>
          <p:cNvPr id="5" name="直接连接符 4"/>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副标题 18"/>
          <p:cNvSpPr>
            <a:spLocks noGrp="1"/>
          </p:cNvSpPr>
          <p:nvPr>
            <p:ph type="subTitle" idx="1"/>
          </p:nvPr>
        </p:nvSpPr>
        <p:spPr>
          <a:xfrm>
            <a:off x="1944370" y="3343910"/>
            <a:ext cx="9576435" cy="768985"/>
          </a:xfrm>
        </p:spPr>
        <p:txBody>
          <a:bodyPr>
            <a:normAutofit/>
          </a:bodyPr>
          <a:p>
            <a:pPr algn="l"/>
            <a:r>
              <a:rPr lang="en-US" altLang="zh-CN" sz="1600"/>
              <a:t>									</a:t>
            </a:r>
            <a:endParaRPr lang="zh-CN" altLang="en-US" sz="1600"/>
          </a:p>
          <a:p>
            <a:pPr algn="l"/>
            <a:r>
              <a:rPr lang="en-US" altLang="zh-CN" sz="1600"/>
              <a:t>									</a:t>
            </a:r>
            <a:r>
              <a:rPr lang="en-US" altLang="zh-CN" sz="1600">
                <a:latin typeface="微软雅黑" panose="020B0503020204020204" pitchFamily="34" charset="-122"/>
                <a:ea typeface="微软雅黑" panose="020B0503020204020204" pitchFamily="34" charset="-122"/>
              </a:rPr>
              <a:t>2022.11.23</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79" y="1"/>
            <a:ext cx="10850563" cy="1028699"/>
          </a:xfrm>
        </p:spPr>
        <p:txBody>
          <a:bodyPr/>
          <a:lstStyle/>
          <a:p>
            <a:r>
              <a:rPr lang="en-US" altLang="zh-CN" dirty="0"/>
              <a:t>1.1</a:t>
            </a:r>
            <a:r>
              <a:rPr lang="en-US" dirty="0"/>
              <a:t> </a:t>
            </a:r>
            <a:r>
              <a:rPr lang="zh-CN" altLang="en-US" dirty="0"/>
              <a:t>任务目标</a:t>
            </a:r>
            <a:r>
              <a:rPr lang="en-US" dirty="0"/>
              <a:t> </a:t>
            </a:r>
            <a:endParaRPr lang="en-US" dirty="0"/>
          </a:p>
        </p:txBody>
      </p:sp>
      <p:sp>
        <p:nvSpPr>
          <p:cNvPr id="10" name="ísļïḑê"/>
          <p:cNvSpPr/>
          <p:nvPr/>
        </p:nvSpPr>
        <p:spPr>
          <a:xfrm>
            <a:off x="728980" y="1028700"/>
            <a:ext cx="10948035" cy="4756150"/>
          </a:xfrm>
          <a:prstGeom prst="rect">
            <a:avLst/>
          </a:prstGeom>
        </p:spPr>
        <p:txBody>
          <a:bodyPr wrap="square" lIns="90000" tIns="46800" rIns="90000" bIns="46800" anchor="t">
            <a:noAutofit/>
          </a:bodyPr>
          <a:p>
            <a:pPr indent="0">
              <a:lnSpc>
                <a:spcPct val="200000"/>
              </a:lnSpc>
              <a:spcBef>
                <a:spcPts val="0"/>
              </a:spcBef>
              <a:spcAft>
                <a:spcPts val="0"/>
              </a:spcAft>
              <a:buFont typeface="Arial" panose="020B0604020202020204" pitchFamily="34" charset="0"/>
              <a:buNone/>
            </a:pPr>
            <a:r>
              <a:rPr lang="zh-CN" dirty="0"/>
              <a:t>CHIP2022 TASK2：对医疗文本进行更细化的因果关系标注，需要标注医学概念片段及关系角色</a:t>
            </a:r>
            <a:endParaRPr lang="zh-CN" dirty="0"/>
          </a:p>
          <a:p>
            <a:pPr marL="285750" indent="-285750">
              <a:lnSpc>
                <a:spcPct val="200000"/>
              </a:lnSpc>
              <a:spcBef>
                <a:spcPts val="0"/>
              </a:spcBef>
              <a:spcAft>
                <a:spcPts val="0"/>
              </a:spcAft>
              <a:buFont typeface="Arial" panose="020B0604020202020204" pitchFamily="34" charset="0"/>
              <a:buChar char="•"/>
            </a:pPr>
            <a:r>
              <a:rPr lang="zh-CN" altLang="en-US" sz="2000" b="1" dirty="0"/>
              <a:t>因果关系</a:t>
            </a:r>
            <a:endParaRPr lang="zh-CN" altLang="en-US" sz="2000" b="1" dirty="0"/>
          </a:p>
        </p:txBody>
      </p:sp>
      <p:sp>
        <p:nvSpPr>
          <p:cNvPr id="4" name="文本框 3"/>
          <p:cNvSpPr txBox="1"/>
          <p:nvPr/>
        </p:nvSpPr>
        <p:spPr>
          <a:xfrm>
            <a:off x="1009015" y="2407920"/>
            <a:ext cx="10174605" cy="829945"/>
          </a:xfrm>
          <a:prstGeom prst="rect">
            <a:avLst/>
          </a:prstGeom>
          <a:noFill/>
        </p:spPr>
        <p:txBody>
          <a:bodyPr wrap="square" rtlCol="0">
            <a:spAutoFit/>
          </a:bodyPr>
          <a:p>
            <a:pPr algn="just">
              <a:lnSpc>
                <a:spcPct val="150000"/>
              </a:lnSpc>
            </a:pPr>
            <a:r>
              <a:rPr lang="zh-CN" altLang="en-US" sz="1600"/>
              <a:t>例：</a:t>
            </a:r>
            <a:r>
              <a:rPr lang="zh-CN" altLang="en-US" sz="1600" b="1"/>
              <a:t>高血压</a:t>
            </a:r>
            <a:r>
              <a:rPr lang="zh-CN" altLang="en-US" sz="1600"/>
              <a:t>要终身服药,控制血压最主要的目的是为了防止</a:t>
            </a:r>
            <a:r>
              <a:rPr lang="zh-CN" altLang="en-US" sz="1600" b="1"/>
              <a:t>主要脏器的损害</a:t>
            </a:r>
            <a:r>
              <a:rPr lang="zh-CN" altLang="en-US" sz="1600"/>
              <a:t>,特别是心脏、脑、肾脏的功能。因为</a:t>
            </a:r>
            <a:r>
              <a:rPr lang="zh-CN" altLang="en-US" sz="1600" b="1"/>
              <a:t>高血压</a:t>
            </a:r>
            <a:r>
              <a:rPr lang="zh-CN" altLang="en-US" sz="1600"/>
              <a:t>是</a:t>
            </a:r>
            <a:r>
              <a:rPr lang="zh-CN" altLang="en-US" sz="1600" b="1"/>
              <a:t>主动脉粥样硬化</a:t>
            </a:r>
            <a:r>
              <a:rPr lang="zh-CN" altLang="en-US" sz="1600"/>
              <a:t>最主要的危险因素,</a:t>
            </a:r>
            <a:r>
              <a:rPr lang="zh-CN" altLang="en-US" sz="1600" b="1"/>
              <a:t>主动脉粥样硬化</a:t>
            </a:r>
            <a:r>
              <a:rPr lang="zh-CN" altLang="en-US" sz="1600"/>
              <a:t>是引起</a:t>
            </a:r>
            <a:r>
              <a:rPr lang="zh-CN" altLang="en-US" sz="1600" b="1"/>
              <a:t>心肌梗死</a:t>
            </a:r>
            <a:r>
              <a:rPr lang="zh-CN" altLang="en-US" sz="1600"/>
              <a:t>以及</a:t>
            </a:r>
            <a:r>
              <a:rPr lang="zh-CN" altLang="en-US" sz="1600" b="1"/>
              <a:t>脑卒中</a:t>
            </a:r>
            <a:r>
              <a:rPr lang="zh-CN" altLang="en-US" sz="1600"/>
              <a:t>最主要的原因</a:t>
            </a:r>
            <a:r>
              <a:rPr lang="en-US" altLang="zh-CN" sz="1600"/>
              <a:t>……</a:t>
            </a:r>
            <a:endParaRPr lang="en-US" altLang="zh-CN" sz="1600"/>
          </a:p>
        </p:txBody>
      </p:sp>
      <p:graphicFrame>
        <p:nvGraphicFramePr>
          <p:cNvPr id="6" name="表格 5"/>
          <p:cNvGraphicFramePr/>
          <p:nvPr>
            <p:custDataLst>
              <p:tags r:id="rId1"/>
            </p:custDataLst>
          </p:nvPr>
        </p:nvGraphicFramePr>
        <p:xfrm>
          <a:off x="1106805" y="3518535"/>
          <a:ext cx="9978390" cy="2384425"/>
        </p:xfrm>
        <a:graphic>
          <a:graphicData uri="http://schemas.openxmlformats.org/drawingml/2006/table">
            <a:tbl>
              <a:tblPr firstRow="1" bandRow="1">
                <a:tableStyleId>{5C22544A-7EE6-4342-B048-85BDC9FD1C3A}</a:tableStyleId>
              </a:tblPr>
              <a:tblGrid>
                <a:gridCol w="4989195"/>
                <a:gridCol w="4989195"/>
              </a:tblGrid>
              <a:tr h="476885">
                <a:tc>
                  <a:txBody>
                    <a:bodyPr/>
                    <a:p>
                      <a:pPr algn="ctr">
                        <a:buNone/>
                      </a:pPr>
                      <a:r>
                        <a:rPr lang="en-US" altLang="zh-CN"/>
                        <a:t>cause_text(start_idx, end_idx)</a:t>
                      </a:r>
                      <a:endParaRPr lang="en-US" altLang="zh-CN"/>
                    </a:p>
                  </a:txBody>
                  <a:tcPr anchor="ctr" anchorCtr="0"/>
                </a:tc>
                <a:tc>
                  <a:txBody>
                    <a:bodyPr/>
                    <a:p>
                      <a:pPr algn="ctr">
                        <a:buNone/>
                      </a:pPr>
                      <a:r>
                        <a:rPr lang="en-US" altLang="zh-CN"/>
                        <a:t>effect_text</a:t>
                      </a:r>
                      <a:r>
                        <a:rPr lang="en-US" altLang="zh-CN" sz="1800">
                          <a:sym typeface="+mn-ea"/>
                        </a:rPr>
                        <a:t>(start_idx, end_idx)</a:t>
                      </a:r>
                      <a:endParaRPr lang="en-US" altLang="zh-CN"/>
                    </a:p>
                  </a:txBody>
                  <a:tcPr anchor="ctr" anchorCtr="0"/>
                </a:tc>
              </a:tr>
              <a:tr h="476885">
                <a:tc>
                  <a:txBody>
                    <a:bodyPr/>
                    <a:p>
                      <a:pPr algn="ctr">
                        <a:buNone/>
                      </a:pPr>
                      <a:r>
                        <a:rPr lang="en-US" altLang="zh-CN" sz="1600">
                          <a:sym typeface="+mn-ea"/>
                        </a:rPr>
                        <a:t>高血压(0, 2)</a:t>
                      </a:r>
                      <a:endParaRPr lang="en-US" altLang="zh-CN" sz="1600">
                        <a:sym typeface="+mn-ea"/>
                      </a:endParaRPr>
                    </a:p>
                  </a:txBody>
                  <a:tcPr anchor="ctr" anchorCtr="0"/>
                </a:tc>
                <a:tc>
                  <a:txBody>
                    <a:bodyPr/>
                    <a:p>
                      <a:pPr algn="ctr">
                        <a:buNone/>
                      </a:pPr>
                      <a:r>
                        <a:rPr lang="zh-CN" altLang="en-US" sz="1600">
                          <a:sym typeface="+mn-ea"/>
                        </a:rPr>
                        <a:t>主要脏器的损害</a:t>
                      </a:r>
                      <a:r>
                        <a:rPr lang="en-US" altLang="zh-CN" sz="1600">
                          <a:sym typeface="+mn-ea"/>
                        </a:rPr>
                        <a:t>(24, 30)</a:t>
                      </a:r>
                      <a:endParaRPr lang="en-US" altLang="zh-CN" sz="1600">
                        <a:sym typeface="+mn-ea"/>
                      </a:endParaRPr>
                    </a:p>
                  </a:txBody>
                  <a:tcPr anchor="ctr" anchorCtr="0"/>
                </a:tc>
              </a:tr>
              <a:tr h="476885">
                <a:tc>
                  <a:txBody>
                    <a:bodyPr/>
                    <a:p>
                      <a:pPr algn="ctr">
                        <a:buNone/>
                      </a:pPr>
                      <a:r>
                        <a:rPr lang="en-US" altLang="zh-CN" sz="1600">
                          <a:sym typeface="+mn-ea"/>
                        </a:rPr>
                        <a:t>高血压(48, 50)</a:t>
                      </a:r>
                      <a:endParaRPr lang="en-US" altLang="zh-CN" sz="1600">
                        <a:sym typeface="+mn-ea"/>
                      </a:endParaRPr>
                    </a:p>
                  </a:txBody>
                  <a:tcPr anchor="ctr" anchorCtr="0"/>
                </a:tc>
                <a:tc>
                  <a:txBody>
                    <a:bodyPr/>
                    <a:p>
                      <a:pPr algn="ctr">
                        <a:buNone/>
                      </a:pPr>
                      <a:r>
                        <a:rPr lang="zh-CN" altLang="en-US" sz="1600">
                          <a:sym typeface="+mn-ea"/>
                        </a:rPr>
                        <a:t>主动脉粥样硬化</a:t>
                      </a:r>
                      <a:r>
                        <a:rPr lang="en-US" altLang="zh-CN" sz="1600">
                          <a:sym typeface="+mn-ea"/>
                        </a:rPr>
                        <a:t>(52, 58)</a:t>
                      </a:r>
                      <a:endParaRPr lang="en-US" altLang="zh-CN" sz="1600">
                        <a:sym typeface="+mn-ea"/>
                      </a:endParaRPr>
                    </a:p>
                  </a:txBody>
                  <a:tcPr anchor="ctr" anchorCtr="0"/>
                </a:tc>
              </a:tr>
              <a:tr h="476885">
                <a:tc>
                  <a:txBody>
                    <a:bodyPr/>
                    <a:p>
                      <a:pPr algn="ctr">
                        <a:buNone/>
                      </a:pPr>
                      <a:r>
                        <a:rPr lang="en-US" altLang="zh-CN" sz="1600">
                          <a:sym typeface="+mn-ea"/>
                        </a:rPr>
                        <a:t>主动脉粥样硬化(68, 74)</a:t>
                      </a:r>
                      <a:endParaRPr lang="en-US" altLang="zh-CN" sz="1600">
                        <a:sym typeface="+mn-ea"/>
                      </a:endParaRPr>
                    </a:p>
                  </a:txBody>
                  <a:tcPr anchor="ctr" anchorCtr="0"/>
                </a:tc>
                <a:tc>
                  <a:txBody>
                    <a:bodyPr/>
                    <a:p>
                      <a:pPr algn="ctr">
                        <a:buNone/>
                      </a:pPr>
                      <a:r>
                        <a:rPr lang="en-US" altLang="zh-CN" sz="1600">
                          <a:sym typeface="+mn-ea"/>
                        </a:rPr>
                        <a:t>心肌梗死(78, 81)</a:t>
                      </a:r>
                      <a:endParaRPr lang="en-US" altLang="zh-CN" sz="1600">
                        <a:sym typeface="+mn-ea"/>
                      </a:endParaRPr>
                    </a:p>
                  </a:txBody>
                  <a:tcPr anchor="ctr" anchorCtr="0"/>
                </a:tc>
              </a:tr>
              <a:tr h="476885">
                <a:tc>
                  <a:txBody>
                    <a:bodyPr/>
                    <a:p>
                      <a:pPr algn="ctr">
                        <a:buNone/>
                      </a:pPr>
                      <a:r>
                        <a:rPr lang="en-US" altLang="zh-CN" sz="1600">
                          <a:sym typeface="+mn-ea"/>
                        </a:rPr>
                        <a:t>主动脉粥样硬化(68, 74)</a:t>
                      </a:r>
                      <a:endParaRPr lang="en-US" altLang="zh-CN" sz="1600">
                        <a:sym typeface="+mn-ea"/>
                      </a:endParaRPr>
                    </a:p>
                  </a:txBody>
                  <a:tcPr anchor="ctr" anchorCtr="0"/>
                </a:tc>
                <a:tc>
                  <a:txBody>
                    <a:bodyPr/>
                    <a:p>
                      <a:pPr algn="ctr">
                        <a:buNone/>
                      </a:pPr>
                      <a:r>
                        <a:rPr lang="en-US" altLang="zh-CN" sz="1600">
                          <a:sym typeface="+mn-ea"/>
                        </a:rPr>
                        <a:t>脑卒中(84, 86)</a:t>
                      </a:r>
                      <a:endParaRPr lang="en-US" altLang="zh-CN" sz="1600">
                        <a:sym typeface="+mn-ea"/>
                      </a:endParaRPr>
                    </a:p>
                  </a:txBody>
                  <a:tcPr anchor="ctr" anchorCtr="0"/>
                </a:tc>
              </a:tr>
            </a:tbl>
          </a:graphicData>
        </a:graphic>
      </p:graphicFrame>
      <p:sp>
        <p:nvSpPr>
          <p:cNvPr id="3" name="页脚占位符 2"/>
          <p:cNvSpPr>
            <a:spLocks noGrp="1"/>
          </p:cNvSpPr>
          <p:nvPr>
            <p:ph type="ftr" sz="quarter" idx="11"/>
          </p:nvPr>
        </p:nvSpPr>
        <p:spPr>
          <a:xfrm>
            <a:off x="810895" y="6376035"/>
            <a:ext cx="11052810" cy="372110"/>
          </a:xfrm>
        </p:spPr>
        <p:txBody>
          <a:bodyPr/>
          <a:p>
            <a:r>
              <a:rPr lang="en-US" altLang="zh-CN" sz="1600" dirty="0"/>
              <a:t>http://cips-chip.org.cn/2022/eval2</a:t>
            </a:r>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79" y="1"/>
            <a:ext cx="10850563" cy="1028699"/>
          </a:xfrm>
        </p:spPr>
        <p:txBody>
          <a:bodyPr/>
          <a:lstStyle/>
          <a:p>
            <a:r>
              <a:rPr lang="en-US" altLang="zh-CN" dirty="0">
                <a:sym typeface="+mn-ea"/>
              </a:rPr>
              <a:t>1.1</a:t>
            </a:r>
            <a:r>
              <a:rPr lang="en-US" dirty="0">
                <a:sym typeface="+mn-ea"/>
              </a:rPr>
              <a:t> </a:t>
            </a:r>
            <a:r>
              <a:rPr lang="zh-CN" altLang="en-US" dirty="0">
                <a:sym typeface="+mn-ea"/>
              </a:rPr>
              <a:t>任务目标</a:t>
            </a:r>
            <a:r>
              <a:rPr lang="en-US" dirty="0">
                <a:sym typeface="+mn-ea"/>
              </a:rPr>
              <a:t> </a:t>
            </a:r>
            <a:endParaRPr lang="zh-CN" altLang="en-US" dirty="0"/>
          </a:p>
        </p:txBody>
      </p:sp>
      <p:sp>
        <p:nvSpPr>
          <p:cNvPr id="10" name="ísļïḑê"/>
          <p:cNvSpPr/>
          <p:nvPr/>
        </p:nvSpPr>
        <p:spPr>
          <a:xfrm>
            <a:off x="728980" y="1028700"/>
            <a:ext cx="10948035" cy="2208530"/>
          </a:xfrm>
          <a:prstGeom prst="rect">
            <a:avLst/>
          </a:prstGeom>
        </p:spPr>
        <p:txBody>
          <a:bodyPr wrap="square" lIns="90000" tIns="46800" rIns="90000" bIns="46800" anchor="t">
            <a:noAutofit/>
          </a:bodyPr>
          <a:p>
            <a:pPr marL="285750" indent="-285750">
              <a:lnSpc>
                <a:spcPct val="200000"/>
              </a:lnSpc>
              <a:spcBef>
                <a:spcPts val="0"/>
              </a:spcBef>
              <a:spcAft>
                <a:spcPts val="0"/>
              </a:spcAft>
              <a:buFont typeface="Arial" panose="020B0604020202020204" pitchFamily="34" charset="0"/>
              <a:buChar char="•"/>
            </a:pPr>
            <a:r>
              <a:rPr lang="zh-CN" altLang="en-US" sz="2000" b="1" dirty="0"/>
              <a:t>条件关系</a:t>
            </a:r>
            <a:endParaRPr lang="zh-CN" altLang="en-US" sz="2000" b="1" dirty="0"/>
          </a:p>
        </p:txBody>
      </p:sp>
      <p:sp>
        <p:nvSpPr>
          <p:cNvPr id="4" name="文本框 3"/>
          <p:cNvSpPr txBox="1"/>
          <p:nvPr/>
        </p:nvSpPr>
        <p:spPr>
          <a:xfrm>
            <a:off x="1009015" y="1674495"/>
            <a:ext cx="10174605" cy="571500"/>
          </a:xfrm>
          <a:prstGeom prst="rect">
            <a:avLst/>
          </a:prstGeom>
          <a:noFill/>
        </p:spPr>
        <p:txBody>
          <a:bodyPr wrap="square" rtlCol="0">
            <a:noAutofit/>
          </a:bodyPr>
          <a:p>
            <a:pPr algn="just">
              <a:lnSpc>
                <a:spcPct val="150000"/>
              </a:lnSpc>
            </a:pPr>
            <a:r>
              <a:rPr lang="zh-CN" altLang="en-US"/>
              <a:t>条件用于</a:t>
            </a:r>
            <a:r>
              <a:rPr lang="zh-CN" altLang="en-US"/>
              <a:t>修饰特定的因果，不能直接作为原因</a:t>
            </a:r>
            <a:endParaRPr lang="en-US" altLang="zh-CN" sz="1600"/>
          </a:p>
        </p:txBody>
      </p:sp>
      <p:graphicFrame>
        <p:nvGraphicFramePr>
          <p:cNvPr id="6" name="表格 5"/>
          <p:cNvGraphicFramePr/>
          <p:nvPr>
            <p:custDataLst>
              <p:tags r:id="rId1"/>
            </p:custDataLst>
          </p:nvPr>
        </p:nvGraphicFramePr>
        <p:xfrm>
          <a:off x="1097915" y="3832860"/>
          <a:ext cx="9996170" cy="2286000"/>
        </p:xfrm>
        <a:graphic>
          <a:graphicData uri="http://schemas.openxmlformats.org/drawingml/2006/table">
            <a:tbl>
              <a:tblPr firstRow="1" bandRow="1">
                <a:tableStyleId>{5C22544A-7EE6-4342-B048-85BDC9FD1C3A}</a:tableStyleId>
              </a:tblPr>
              <a:tblGrid>
                <a:gridCol w="3241675"/>
                <a:gridCol w="3477895"/>
                <a:gridCol w="3276600"/>
              </a:tblGrid>
              <a:tr h="640080">
                <a:tc>
                  <a:txBody>
                    <a:bodyPr/>
                    <a:p>
                      <a:pPr algn="ctr">
                        <a:buNone/>
                      </a:pPr>
                      <a:r>
                        <a:rPr lang="en-US" altLang="zh-CN"/>
                        <a:t>cause_text</a:t>
                      </a:r>
                      <a:endParaRPr lang="en-US" altLang="zh-CN"/>
                    </a:p>
                    <a:p>
                      <a:pPr algn="ctr">
                        <a:buNone/>
                      </a:pPr>
                      <a:r>
                        <a:rPr lang="en-US" altLang="zh-CN"/>
                        <a:t>(start_idx, end_idx)</a:t>
                      </a:r>
                      <a:endParaRPr lang="en-US" altLang="zh-CN"/>
                    </a:p>
                  </a:txBody>
                  <a:tcPr anchor="ctr" anchorCtr="0"/>
                </a:tc>
                <a:tc>
                  <a:txBody>
                    <a:bodyPr/>
                    <a:p>
                      <a:pPr algn="ctr">
                        <a:buNone/>
                      </a:pPr>
                      <a:r>
                        <a:rPr lang="en-US" altLang="zh-CN"/>
                        <a:t>effect_text</a:t>
                      </a:r>
                      <a:endParaRPr lang="en-US" altLang="zh-CN"/>
                    </a:p>
                    <a:p>
                      <a:pPr algn="ctr">
                        <a:buNone/>
                      </a:pPr>
                      <a:r>
                        <a:rPr lang="en-US" altLang="zh-CN" sz="1800">
                          <a:sym typeface="+mn-ea"/>
                        </a:rPr>
                        <a:t>(start_idx, end_idx)</a:t>
                      </a:r>
                      <a:endParaRPr lang="en-US" altLang="zh-CN"/>
                    </a:p>
                  </a:txBody>
                  <a:tcPr anchor="ctr" anchorCtr="0"/>
                </a:tc>
                <a:tc>
                  <a:txBody>
                    <a:bodyPr/>
                    <a:p>
                      <a:pPr algn="ctr">
                        <a:buNone/>
                      </a:pPr>
                      <a:r>
                        <a:rPr lang="en-US" altLang="zh-CN" sz="1800">
                          <a:sym typeface="+mn-ea"/>
                        </a:rPr>
                        <a:t>condition_text</a:t>
                      </a:r>
                      <a:endParaRPr lang="en-US" altLang="zh-CN" sz="1800"/>
                    </a:p>
                    <a:p>
                      <a:pPr algn="ctr">
                        <a:buNone/>
                      </a:pPr>
                      <a:r>
                        <a:rPr lang="en-US" altLang="zh-CN" sz="1800">
                          <a:sym typeface="+mn-ea"/>
                        </a:rPr>
                        <a:t>(start_idx, end_idx)</a:t>
                      </a:r>
                      <a:endParaRPr lang="en-US" altLang="zh-CN"/>
                    </a:p>
                  </a:txBody>
                  <a:tcPr anchor="ctr" anchorCtr="0"/>
                </a:tc>
              </a:tr>
              <a:tr h="548640">
                <a:tc>
                  <a:txBody>
                    <a:bodyPr/>
                    <a:p>
                      <a:pPr algn="ctr">
                        <a:buNone/>
                      </a:pPr>
                      <a:r>
                        <a:rPr lang="en-US" altLang="zh-CN" sz="1600">
                          <a:sym typeface="+mn-ea"/>
                        </a:rPr>
                        <a:t>感染真菌(54, 57)</a:t>
                      </a:r>
                      <a:endParaRPr lang="en-US" altLang="zh-CN" sz="1600">
                        <a:sym typeface="+mn-ea"/>
                      </a:endParaRPr>
                    </a:p>
                  </a:txBody>
                  <a:tcPr anchor="ctr" anchorCtr="0"/>
                </a:tc>
                <a:tc>
                  <a:txBody>
                    <a:bodyPr/>
                    <a:p>
                      <a:pPr algn="ctr">
                        <a:buNone/>
                      </a:pPr>
                      <a:r>
                        <a:rPr lang="zh-CN" altLang="en-US" sz="1600">
                          <a:sym typeface="+mn-ea"/>
                        </a:rPr>
                        <a:t>痒</a:t>
                      </a:r>
                      <a:r>
                        <a:rPr lang="en-US" altLang="zh-CN" sz="1600">
                          <a:sym typeface="+mn-ea"/>
                        </a:rPr>
                        <a:t>(62, 62)</a:t>
                      </a:r>
                      <a:endParaRPr lang="en-US" altLang="zh-CN" sz="1600">
                        <a:sym typeface="+mn-ea"/>
                      </a:endParaRPr>
                    </a:p>
                  </a:txBody>
                  <a:tcPr anchor="ctr" anchorCtr="0"/>
                </a:tc>
                <a:tc>
                  <a:txBody>
                    <a:bodyPr/>
                    <a:p>
                      <a:pPr algn="ctr">
                        <a:buNone/>
                      </a:pPr>
                      <a:r>
                        <a:rPr lang="zh-CN" altLang="en-US" sz="1600">
                          <a:sym typeface="+mn-ea"/>
                        </a:rPr>
                        <a:t>感染头皮</a:t>
                      </a:r>
                      <a:r>
                        <a:rPr lang="en-US" altLang="zh-CN" sz="1600">
                          <a:sym typeface="+mn-ea"/>
                        </a:rPr>
                        <a:t>(40, 43)</a:t>
                      </a:r>
                      <a:endParaRPr lang="en-US" altLang="zh-CN" sz="1600">
                        <a:sym typeface="+mn-ea"/>
                      </a:endParaRPr>
                    </a:p>
                  </a:txBody>
                  <a:tcPr anchor="ctr" anchorCtr="0"/>
                </a:tc>
              </a:tr>
              <a:tr h="548640">
                <a:tc>
                  <a:txBody>
                    <a:bodyPr/>
                    <a:p>
                      <a:pPr algn="ctr">
                        <a:buNone/>
                      </a:pPr>
                      <a:r>
                        <a:rPr lang="en-US" altLang="zh-CN" sz="1600">
                          <a:sym typeface="+mn-ea"/>
                        </a:rPr>
                        <a:t>浅部真菌(3, 6)</a:t>
                      </a:r>
                      <a:endParaRPr lang="zh-CN" altLang="en-US" sz="1600">
                        <a:sym typeface="+mn-ea"/>
                      </a:endParaRPr>
                    </a:p>
                  </a:txBody>
                  <a:tcPr anchor="ctr" anchorCtr="0"/>
                </a:tc>
                <a:tc>
                  <a:txBody>
                    <a:bodyPr/>
                    <a:p>
                      <a:pPr algn="ctr">
                        <a:buNone/>
                      </a:pPr>
                      <a:r>
                        <a:rPr lang="zh-CN" altLang="en-US" sz="1600">
                          <a:sym typeface="+mn-ea"/>
                        </a:rPr>
                        <a:t>头癣</a:t>
                      </a:r>
                      <a:r>
                        <a:rPr lang="en-US" altLang="zh-CN" sz="1600">
                          <a:sym typeface="+mn-ea"/>
                        </a:rPr>
                        <a:t>(0, 1)</a:t>
                      </a:r>
                      <a:endParaRPr lang="en-US" altLang="zh-CN" sz="1600">
                        <a:sym typeface="+mn-ea"/>
                      </a:endParaRPr>
                    </a:p>
                  </a:txBody>
                  <a:tcPr anchor="ctr" anchorCtr="0"/>
                </a:tc>
                <a:tc>
                  <a:txBody>
                    <a:bodyPr/>
                    <a:p>
                      <a:pPr algn="ctr">
                        <a:buNone/>
                      </a:pPr>
                      <a:r>
                        <a:rPr lang="en-US" altLang="zh-CN" sz="1600">
                          <a:sym typeface="+mn-ea"/>
                        </a:rPr>
                        <a:t>/</a:t>
                      </a:r>
                      <a:endParaRPr lang="en-US" altLang="zh-CN" sz="1600">
                        <a:sym typeface="+mn-ea"/>
                      </a:endParaRPr>
                    </a:p>
                  </a:txBody>
                  <a:tcPr anchor="ctr" anchorCtr="0"/>
                </a:tc>
              </a:tr>
              <a:tr h="548640">
                <a:tc>
                  <a:txBody>
                    <a:bodyPr/>
                    <a:p>
                      <a:pPr algn="ctr">
                        <a:buNone/>
                      </a:pPr>
                      <a:r>
                        <a:rPr lang="en-US" altLang="zh-CN" sz="1600">
                          <a:sym typeface="+mn-ea"/>
                        </a:rPr>
                        <a:t>……</a:t>
                      </a:r>
                      <a:endParaRPr lang="en-US" altLang="zh-CN" sz="1600">
                        <a:sym typeface="+mn-ea"/>
                      </a:endParaRPr>
                    </a:p>
                  </a:txBody>
                  <a:tcPr anchor="ctr" anchorCtr="0"/>
                </a:tc>
                <a:tc>
                  <a:txBody>
                    <a:bodyPr/>
                    <a:p>
                      <a:pPr algn="ctr">
                        <a:buNone/>
                      </a:pPr>
                      <a:r>
                        <a:rPr lang="en-US" altLang="zh-CN" sz="1600">
                          <a:sym typeface="+mn-ea"/>
                        </a:rPr>
                        <a:t>……</a:t>
                      </a:r>
                      <a:endParaRPr lang="en-US" altLang="zh-CN" sz="1600">
                        <a:sym typeface="+mn-ea"/>
                      </a:endParaRPr>
                    </a:p>
                  </a:txBody>
                  <a:tcPr anchor="ctr" anchorCtr="0"/>
                </a:tc>
                <a:tc>
                  <a:txBody>
                    <a:bodyPr/>
                    <a:p>
                      <a:pPr algn="ctr">
                        <a:buNone/>
                      </a:pPr>
                      <a:r>
                        <a:rPr lang="en-US" altLang="zh-CN" sz="1600">
                          <a:sym typeface="+mn-ea"/>
                        </a:rPr>
                        <a:t>/</a:t>
                      </a:r>
                      <a:endParaRPr lang="en-US" altLang="zh-CN" sz="1600">
                        <a:sym typeface="+mn-ea"/>
                      </a:endParaRPr>
                    </a:p>
                  </a:txBody>
                  <a:tcPr anchor="ctr" anchorCtr="0"/>
                </a:tc>
              </a:tr>
            </a:tbl>
          </a:graphicData>
        </a:graphic>
      </p:graphicFrame>
      <p:sp>
        <p:nvSpPr>
          <p:cNvPr id="3" name="文本框 2"/>
          <p:cNvSpPr txBox="1"/>
          <p:nvPr/>
        </p:nvSpPr>
        <p:spPr>
          <a:xfrm>
            <a:off x="1009015" y="2430780"/>
            <a:ext cx="9959340" cy="1198880"/>
          </a:xfrm>
          <a:prstGeom prst="rect">
            <a:avLst/>
          </a:prstGeom>
          <a:noFill/>
        </p:spPr>
        <p:txBody>
          <a:bodyPr wrap="square" rtlCol="0">
            <a:spAutoFit/>
          </a:bodyPr>
          <a:p>
            <a:pPr>
              <a:lnSpc>
                <a:spcPct val="150000"/>
              </a:lnSpc>
            </a:pPr>
            <a:r>
              <a:rPr lang="zh-CN" altLang="en-US" sz="1600">
                <a:sym typeface="+mn-ea"/>
              </a:rPr>
              <a:t>例：头癣</a:t>
            </a:r>
            <a:r>
              <a:rPr lang="zh-CN" altLang="en-US" sz="1600">
                <a:sym typeface="+mn-ea"/>
              </a:rPr>
              <a:t>是浅部真菌引起,浅部真菌</a:t>
            </a:r>
            <a:r>
              <a:rPr lang="zh-CN" altLang="en-US" sz="1600">
                <a:sym typeface="+mn-ea"/>
              </a:rPr>
              <a:t>可以感染很多的部位,足癣、手癣</a:t>
            </a:r>
            <a:r>
              <a:rPr lang="zh-CN" altLang="en-US" sz="1600">
                <a:sym typeface="+mn-ea"/>
              </a:rPr>
              <a:t>、股癣都是常见部位。当</a:t>
            </a:r>
            <a:r>
              <a:rPr lang="zh-CN" altLang="en-US" sz="1600" b="1">
                <a:sym typeface="+mn-ea"/>
              </a:rPr>
              <a:t>感染头皮</a:t>
            </a:r>
            <a:r>
              <a:rPr lang="zh-CN" altLang="en-US" sz="1600">
                <a:sym typeface="+mn-ea"/>
              </a:rPr>
              <a:t>时,很多患者可能因为</a:t>
            </a:r>
            <a:r>
              <a:rPr lang="zh-CN" altLang="en-US" sz="1600" b="1">
                <a:sym typeface="+mn-ea"/>
              </a:rPr>
              <a:t>感染真菌</a:t>
            </a:r>
            <a:r>
              <a:rPr lang="zh-CN" altLang="en-US" sz="1600">
                <a:sym typeface="+mn-ea"/>
              </a:rPr>
              <a:t>,感觉到</a:t>
            </a:r>
            <a:r>
              <a:rPr lang="zh-CN" altLang="en-US" sz="1600" b="1">
                <a:sym typeface="+mn-ea"/>
              </a:rPr>
              <a:t>痒</a:t>
            </a:r>
            <a:r>
              <a:rPr lang="zh-CN" altLang="en-US" sz="1600">
                <a:sym typeface="+mn-ea"/>
              </a:rPr>
              <a:t>,通过抓挠以后就造成自体的传播。癣的真菌会有不同类型,头癣的患者共用梳子时,这种情况下有人与人间的相互传染</a:t>
            </a:r>
            <a:r>
              <a:rPr lang="en-US" altLang="zh-CN" sz="1600">
                <a:sym typeface="+mn-ea"/>
              </a:rPr>
              <a:t>...</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79" y="1"/>
            <a:ext cx="10850563" cy="1028699"/>
          </a:xfrm>
        </p:spPr>
        <p:txBody>
          <a:bodyPr/>
          <a:lstStyle/>
          <a:p>
            <a:r>
              <a:rPr lang="en-US" altLang="zh-CN" dirty="0">
                <a:sym typeface="+mn-ea"/>
              </a:rPr>
              <a:t>1.1</a:t>
            </a:r>
            <a:r>
              <a:rPr lang="en-US" dirty="0">
                <a:sym typeface="+mn-ea"/>
              </a:rPr>
              <a:t> </a:t>
            </a:r>
            <a:r>
              <a:rPr lang="zh-CN" altLang="en-US" dirty="0">
                <a:sym typeface="+mn-ea"/>
              </a:rPr>
              <a:t>任务目标</a:t>
            </a:r>
            <a:r>
              <a:rPr lang="en-US" dirty="0">
                <a:sym typeface="+mn-ea"/>
              </a:rPr>
              <a:t> </a:t>
            </a:r>
            <a:endParaRPr lang="zh-CN" altLang="en-US" dirty="0"/>
          </a:p>
        </p:txBody>
      </p:sp>
      <p:sp>
        <p:nvSpPr>
          <p:cNvPr id="10" name="ísļïḑê"/>
          <p:cNvSpPr/>
          <p:nvPr/>
        </p:nvSpPr>
        <p:spPr>
          <a:xfrm>
            <a:off x="728980" y="1028700"/>
            <a:ext cx="10948035" cy="1174115"/>
          </a:xfrm>
          <a:prstGeom prst="rect">
            <a:avLst/>
          </a:prstGeom>
        </p:spPr>
        <p:txBody>
          <a:bodyPr wrap="square" lIns="90000" tIns="46800" rIns="90000" bIns="46800" anchor="t">
            <a:noAutofit/>
          </a:bodyPr>
          <a:p>
            <a:pPr marL="285750" indent="-285750">
              <a:lnSpc>
                <a:spcPct val="200000"/>
              </a:lnSpc>
              <a:spcBef>
                <a:spcPts val="0"/>
              </a:spcBef>
              <a:spcAft>
                <a:spcPts val="0"/>
              </a:spcAft>
              <a:buFont typeface="Arial" panose="020B0604020202020204" pitchFamily="34" charset="0"/>
              <a:buChar char="•"/>
            </a:pPr>
            <a:r>
              <a:rPr lang="zh-CN" altLang="en-US" sz="2000" b="1" dirty="0"/>
              <a:t>上下位关系</a:t>
            </a:r>
            <a:endParaRPr lang="zh-CN" altLang="en-US" sz="2000" b="1" dirty="0"/>
          </a:p>
        </p:txBody>
      </p:sp>
      <p:sp>
        <p:nvSpPr>
          <p:cNvPr id="4" name="文本框 3"/>
          <p:cNvSpPr txBox="1"/>
          <p:nvPr/>
        </p:nvSpPr>
        <p:spPr>
          <a:xfrm>
            <a:off x="1026795" y="1727835"/>
            <a:ext cx="10174605" cy="571500"/>
          </a:xfrm>
          <a:prstGeom prst="rect">
            <a:avLst/>
          </a:prstGeom>
          <a:noFill/>
        </p:spPr>
        <p:txBody>
          <a:bodyPr wrap="square" rtlCol="0">
            <a:noAutofit/>
          </a:bodyPr>
          <a:p>
            <a:pPr algn="just">
              <a:lnSpc>
                <a:spcPct val="150000"/>
              </a:lnSpc>
            </a:pPr>
            <a:r>
              <a:rPr lang="zh-CN" altLang="en-US"/>
              <a:t>指概念之间的大小关系</a:t>
            </a:r>
            <a:endParaRPr lang="en-US" altLang="zh-CN" sz="1600"/>
          </a:p>
        </p:txBody>
      </p:sp>
      <p:sp>
        <p:nvSpPr>
          <p:cNvPr id="3" name="文本框 2"/>
          <p:cNvSpPr txBox="1"/>
          <p:nvPr/>
        </p:nvSpPr>
        <p:spPr>
          <a:xfrm>
            <a:off x="1026795" y="2533650"/>
            <a:ext cx="9959340" cy="1198880"/>
          </a:xfrm>
          <a:prstGeom prst="rect">
            <a:avLst/>
          </a:prstGeom>
          <a:noFill/>
        </p:spPr>
        <p:txBody>
          <a:bodyPr wrap="square" rtlCol="0">
            <a:spAutoFit/>
          </a:bodyPr>
          <a:p>
            <a:pPr>
              <a:lnSpc>
                <a:spcPct val="150000"/>
              </a:lnSpc>
            </a:pPr>
            <a:r>
              <a:rPr lang="zh-CN" altLang="en-US" sz="1600">
                <a:sym typeface="+mn-ea"/>
              </a:rPr>
              <a:t>例：感冒为病毒感染引起,又称为急性鼻炎,起病较急,主要表现为</a:t>
            </a:r>
            <a:r>
              <a:rPr lang="zh-CN" altLang="en-US" sz="1600" b="1">
                <a:sym typeface="+mn-ea"/>
              </a:rPr>
              <a:t>鼻部症状</a:t>
            </a:r>
            <a:r>
              <a:rPr lang="zh-CN" altLang="en-US" sz="1600">
                <a:sym typeface="+mn-ea"/>
              </a:rPr>
              <a:t>,比如</a:t>
            </a:r>
            <a:r>
              <a:rPr lang="zh-CN" altLang="en-US" sz="1600" b="1">
                <a:sym typeface="+mn-ea"/>
              </a:rPr>
              <a:t>打喷嚏</a:t>
            </a:r>
            <a:r>
              <a:rPr lang="zh-CN" altLang="en-US" sz="1600">
                <a:sym typeface="+mn-ea"/>
              </a:rPr>
              <a:t>、</a:t>
            </a:r>
            <a:r>
              <a:rPr lang="zh-CN" altLang="en-US" sz="1600" b="1">
                <a:sym typeface="+mn-ea"/>
              </a:rPr>
              <a:t>鼻塞</a:t>
            </a:r>
            <a:r>
              <a:rPr lang="zh-CN" altLang="en-US" sz="1600">
                <a:sym typeface="+mn-ea"/>
              </a:rPr>
              <a:t>。而病毒主要通过患者的喷嚏或者含有病毒的飞沫经过空气传播,或经过污染的手和用具接触传播引起来上呼吸道感染,也就是感冒的病原体,多数存在于自然界中而且是广泛存在的各种类型的病毒都可能引起来感冒,健康人群有时可会携带。</a:t>
            </a:r>
            <a:endParaRPr lang="zh-CN" altLang="en-US" sz="1600">
              <a:sym typeface="+mn-ea"/>
            </a:endParaRPr>
          </a:p>
        </p:txBody>
      </p:sp>
      <p:graphicFrame>
        <p:nvGraphicFramePr>
          <p:cNvPr id="5" name="表格 4"/>
          <p:cNvGraphicFramePr/>
          <p:nvPr>
            <p:custDataLst>
              <p:tags r:id="rId1"/>
            </p:custDataLst>
          </p:nvPr>
        </p:nvGraphicFramePr>
        <p:xfrm>
          <a:off x="1106805" y="4037965"/>
          <a:ext cx="9978390" cy="2384425"/>
        </p:xfrm>
        <a:graphic>
          <a:graphicData uri="http://schemas.openxmlformats.org/drawingml/2006/table">
            <a:tbl>
              <a:tblPr firstRow="1" bandRow="1">
                <a:tableStyleId>{5C22544A-7EE6-4342-B048-85BDC9FD1C3A}</a:tableStyleId>
              </a:tblPr>
              <a:tblGrid>
                <a:gridCol w="4989195"/>
                <a:gridCol w="4989195"/>
              </a:tblGrid>
              <a:tr h="476885">
                <a:tc>
                  <a:txBody>
                    <a:bodyPr/>
                    <a:p>
                      <a:pPr algn="ctr">
                        <a:buNone/>
                      </a:pPr>
                      <a:r>
                        <a:rPr lang="en-US" altLang="zh-CN"/>
                        <a:t>hypernymy_text(start_idx, end_idx)</a:t>
                      </a:r>
                      <a:endParaRPr lang="en-US" altLang="zh-CN"/>
                    </a:p>
                  </a:txBody>
                  <a:tcPr anchor="ctr" anchorCtr="0"/>
                </a:tc>
                <a:tc>
                  <a:txBody>
                    <a:bodyPr/>
                    <a:p>
                      <a:pPr algn="ctr">
                        <a:buNone/>
                      </a:pPr>
                      <a:r>
                        <a:rPr lang="en-US" altLang="zh-CN"/>
                        <a:t>hyponym_text</a:t>
                      </a:r>
                      <a:r>
                        <a:rPr lang="en-US" altLang="zh-CN" sz="1800">
                          <a:sym typeface="+mn-ea"/>
                        </a:rPr>
                        <a:t>(start_idx, end_idx)</a:t>
                      </a:r>
                      <a:endParaRPr lang="en-US" altLang="zh-CN"/>
                    </a:p>
                  </a:txBody>
                  <a:tcPr anchor="ctr" anchorCtr="0"/>
                </a:tc>
              </a:tr>
              <a:tr h="476885">
                <a:tc>
                  <a:txBody>
                    <a:bodyPr/>
                    <a:p>
                      <a:pPr algn="ctr">
                        <a:buNone/>
                      </a:pPr>
                      <a:r>
                        <a:rPr lang="en-US" altLang="zh-CN" sz="1600">
                          <a:sym typeface="+mn-ea"/>
                        </a:rPr>
                        <a:t>鼻部症状(28, 31)</a:t>
                      </a:r>
                      <a:endParaRPr lang="en-US" altLang="zh-CN" sz="1600">
                        <a:sym typeface="+mn-ea"/>
                      </a:endParaRPr>
                    </a:p>
                  </a:txBody>
                  <a:tcPr anchor="ctr" anchorCtr="0"/>
                </a:tc>
                <a:tc>
                  <a:txBody>
                    <a:bodyPr/>
                    <a:p>
                      <a:pPr algn="ctr">
                        <a:buNone/>
                      </a:pPr>
                      <a:r>
                        <a:rPr lang="zh-CN" altLang="en-US" sz="1600">
                          <a:sym typeface="+mn-ea"/>
                        </a:rPr>
                        <a:t>打喷嚏</a:t>
                      </a:r>
                      <a:r>
                        <a:rPr lang="en-US" altLang="zh-CN" sz="1600">
                          <a:sym typeface="+mn-ea"/>
                        </a:rPr>
                        <a:t>(35, 37)</a:t>
                      </a:r>
                      <a:endParaRPr lang="en-US" altLang="zh-CN" sz="1600">
                        <a:sym typeface="+mn-ea"/>
                      </a:endParaRPr>
                    </a:p>
                  </a:txBody>
                  <a:tcPr anchor="ctr" anchorCtr="0"/>
                </a:tc>
              </a:tr>
              <a:tr h="476885">
                <a:tc>
                  <a:txBody>
                    <a:bodyPr/>
                    <a:p>
                      <a:pPr algn="ctr">
                        <a:buNone/>
                      </a:pPr>
                      <a:r>
                        <a:rPr lang="en-US" altLang="zh-CN" sz="1600">
                          <a:sym typeface="+mn-ea"/>
                        </a:rPr>
                        <a:t>鼻部症状(28, 31)</a:t>
                      </a:r>
                      <a:endParaRPr lang="en-US" altLang="zh-CN" sz="1600">
                        <a:sym typeface="+mn-ea"/>
                      </a:endParaRPr>
                    </a:p>
                  </a:txBody>
                  <a:tcPr anchor="ctr" anchorCtr="0"/>
                </a:tc>
                <a:tc>
                  <a:txBody>
                    <a:bodyPr/>
                    <a:p>
                      <a:pPr algn="ctr">
                        <a:buNone/>
                      </a:pPr>
                      <a:r>
                        <a:rPr lang="zh-CN" altLang="en-US" sz="1600">
                          <a:sym typeface="+mn-ea"/>
                        </a:rPr>
                        <a:t>鼻塞</a:t>
                      </a:r>
                      <a:r>
                        <a:rPr lang="en-US" altLang="zh-CN" sz="1600">
                          <a:sym typeface="+mn-ea"/>
                        </a:rPr>
                        <a:t>(39, 40)</a:t>
                      </a:r>
                      <a:endParaRPr lang="en-US" altLang="zh-CN" sz="1600">
                        <a:sym typeface="+mn-ea"/>
                      </a:endParaRPr>
                    </a:p>
                  </a:txBody>
                  <a:tcPr anchor="ctr" anchorCtr="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79" y="1"/>
            <a:ext cx="10850563" cy="1028699"/>
          </a:xfrm>
        </p:spPr>
        <p:txBody>
          <a:bodyPr/>
          <a:lstStyle/>
          <a:p>
            <a:r>
              <a:rPr lang="en-US" altLang="zh-CN" dirty="0"/>
              <a:t>1.2 </a:t>
            </a:r>
            <a:r>
              <a:rPr lang="zh-CN" altLang="en-US" dirty="0"/>
              <a:t>数据集与评估</a:t>
            </a:r>
            <a:r>
              <a:rPr lang="en-US" altLang="zh-CN" dirty="0"/>
              <a:t> </a:t>
            </a:r>
            <a:endParaRPr lang="en-US" altLang="zh-CN" dirty="0"/>
          </a:p>
        </p:txBody>
      </p:sp>
      <mc:AlternateContent xmlns:mc="http://schemas.openxmlformats.org/markup-compatibility/2006">
        <mc:Choice xmlns:a14="http://schemas.microsoft.com/office/drawing/2010/main" Requires="a14">
          <p:sp>
            <p:nvSpPr>
              <p:cNvPr id="10" name="ísļïḑê"/>
              <p:cNvSpPr/>
              <p:nvPr/>
            </p:nvSpPr>
            <p:spPr>
              <a:xfrm>
                <a:off x="728980" y="1028700"/>
                <a:ext cx="10948035" cy="4866640"/>
              </a:xfrm>
              <a:prstGeom prst="rect">
                <a:avLst/>
              </a:prstGeom>
            </p:spPr>
            <p:txBody>
              <a:bodyPr wrap="square" lIns="90000" tIns="46800" rIns="90000" bIns="46800" anchor="t">
                <a:noAutofit/>
              </a:bodyPr>
              <a:p>
                <a:pPr marL="285750" indent="-285750">
                  <a:lnSpc>
                    <a:spcPct val="200000"/>
                  </a:lnSpc>
                  <a:spcBef>
                    <a:spcPts val="0"/>
                  </a:spcBef>
                  <a:spcAft>
                    <a:spcPts val="0"/>
                  </a:spcAft>
                  <a:buFont typeface="Arial" panose="020B0604020202020204" pitchFamily="34" charset="0"/>
                  <a:buChar char="•"/>
                </a:pPr>
                <a:r>
                  <a:rPr lang="zh-CN" altLang="en-US" sz="2000" b="1" dirty="0"/>
                  <a:t>数据集</a:t>
                </a:r>
                <a:endParaRPr lang="zh-CN" altLang="en-US" sz="2000" b="1" dirty="0"/>
              </a:p>
              <a:p>
                <a:pPr indent="0">
                  <a:lnSpc>
                    <a:spcPct val="200000"/>
                  </a:lnSpc>
                  <a:spcBef>
                    <a:spcPts val="0"/>
                  </a:spcBef>
                  <a:spcAft>
                    <a:spcPts val="0"/>
                  </a:spcAft>
                  <a:buFont typeface="Arial" panose="020B0604020202020204" pitchFamily="34" charset="0"/>
                  <a:buNone/>
                </a:pPr>
                <a:r>
                  <a:rPr lang="en-US" altLang="zh-CN">
                    <a:sym typeface="+mn-ea"/>
                  </a:rPr>
                  <a:t>     </a:t>
                </a:r>
                <a:r>
                  <a:rPr lang="zh-CN" altLang="en-US">
                    <a:sym typeface="+mn-ea"/>
                  </a:rPr>
                  <a:t>以临床发现和疾病文本为中心，带标注语料</a:t>
                </a:r>
                <a:r>
                  <a:rPr lang="en-US" altLang="zh-CN">
                    <a:sym typeface="+mn-ea"/>
                  </a:rPr>
                  <a:t>1000</a:t>
                </a:r>
                <a:r>
                  <a:rPr lang="zh-CN" altLang="en-US">
                    <a:sym typeface="+mn-ea"/>
                  </a:rPr>
                  <a:t>条，无标注语料</a:t>
                </a:r>
                <a:r>
                  <a:rPr lang="en-US" altLang="zh-CN">
                    <a:sym typeface="+mn-ea"/>
                  </a:rPr>
                  <a:t>1000</a:t>
                </a:r>
                <a:r>
                  <a:rPr lang="zh-CN" altLang="en-US">
                    <a:sym typeface="+mn-ea"/>
                  </a:rPr>
                  <a:t>条</a:t>
                </a:r>
                <a:endParaRPr lang="zh-CN" altLang="en-US">
                  <a:sym typeface="+mn-ea"/>
                </a:endParaRPr>
              </a:p>
              <a:p>
                <a:pPr indent="0" fontAlgn="auto">
                  <a:lnSpc>
                    <a:spcPct val="200000"/>
                  </a:lnSpc>
                  <a:spcBef>
                    <a:spcPts val="0"/>
                  </a:spcBef>
                  <a:spcAft>
                    <a:spcPts val="1200"/>
                  </a:spcAft>
                  <a:buFont typeface="Arial" panose="020B0604020202020204" pitchFamily="34" charset="0"/>
                  <a:buNone/>
                </a:pPr>
                <a:r>
                  <a:rPr lang="en-US" altLang="zh-CN"/>
                  <a:t>     </a:t>
                </a:r>
                <a:r>
                  <a:rPr lang="zh-CN" altLang="en-US"/>
                  <a:t>带标注语料中，无条件因果</a:t>
                </a:r>
                <a:r>
                  <a:rPr lang="en-US" altLang="zh-CN"/>
                  <a:t>: </a:t>
                </a:r>
                <a:r>
                  <a:rPr lang="zh-CN" altLang="en-US"/>
                  <a:t>带条件因果</a:t>
                </a:r>
                <a:r>
                  <a:rPr lang="en-US" altLang="zh-CN"/>
                  <a:t> ≈ 9: 1</a:t>
                </a:r>
                <a:endParaRPr lang="zh-CN" altLang="en-US"/>
              </a:p>
              <a:p>
                <a:pPr marL="285750" indent="-285750">
                  <a:lnSpc>
                    <a:spcPct val="200000"/>
                  </a:lnSpc>
                  <a:spcBef>
                    <a:spcPts val="0"/>
                  </a:spcBef>
                  <a:spcAft>
                    <a:spcPts val="0"/>
                  </a:spcAft>
                  <a:buFont typeface="Arial" panose="020B0604020202020204" pitchFamily="34" charset="0"/>
                  <a:buChar char="•"/>
                </a:pPr>
                <a:r>
                  <a:rPr lang="zh-CN" altLang="en-US" sz="2000" b="1" dirty="0">
                    <a:sym typeface="+mn-ea"/>
                  </a:rPr>
                  <a:t>评估</a:t>
                </a:r>
                <a:endParaRPr lang="zh-CN" altLang="en-US" sz="2000" b="1" dirty="0"/>
              </a:p>
              <a:p>
                <a:pPr lvl="0" algn="l">
                  <a:lnSpc>
                    <a:spcPct val="200000"/>
                  </a:lnSpc>
                  <a:spcBef>
                    <a:spcPts val="0"/>
                  </a:spcBef>
                  <a:spcAft>
                    <a:spcPts val="0"/>
                  </a:spcAft>
                  <a:buClrTx/>
                  <a:buSzTx/>
                  <a:buFont typeface="Arial" panose="020B0604020202020204" pitchFamily="34" charset="0"/>
                  <a:buNone/>
                </a:pPr>
                <a:r>
                  <a:rPr lang="en-US" altLang="zh-CN">
                    <a:sym typeface="+mn-ea"/>
                  </a:rPr>
                  <a:t>     </a:t>
                </a:r>
                <a:r>
                  <a:rPr lang="zh-CN" altLang="en-US">
                    <a:sym typeface="+mn-ea"/>
                  </a:rPr>
                  <a:t>对于</a:t>
                </a:r>
                <a:r>
                  <a:rPr lang="en-US" altLang="zh-CN">
                    <a:sym typeface="+mn-ea"/>
                  </a:rPr>
                  <a:t>3</a:t>
                </a:r>
                <a:r>
                  <a:rPr lang="zh-CN" altLang="en-US">
                    <a:sym typeface="+mn-ea"/>
                  </a:rPr>
                  <a:t>种关系类别</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1</m:t>
                        </m:r>
                      </m:sub>
                    </m:sSub>
                    <m:r>
                      <a:rPr lang="en-US" altLang="zh-CN" i="1">
                        <a:latin typeface="Cambria Math" panose="02040503050406030204" charset="0"/>
                        <a:cs typeface="Cambria Math" panose="02040503050406030204" charset="0"/>
                        <a:sym typeface="+mn-ea"/>
                      </a:rPr>
                      <m:t>, </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2</m:t>
                        </m:r>
                      </m:sub>
                    </m:sSub>
                    <m:r>
                      <a:rPr lang="en-US" altLang="zh-CN" i="1">
                        <a:latin typeface="Cambria Math" panose="02040503050406030204" charset="0"/>
                        <a:cs typeface="Cambria Math" panose="02040503050406030204" charset="0"/>
                        <a:sym typeface="+mn-ea"/>
                      </a:rPr>
                      <m:t>, </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3</m:t>
                        </m:r>
                      </m:sub>
                    </m:sSub>
                  </m:oMath>
                </a14:m>
                <a:r>
                  <a:rPr lang="zh-CN" altLang="en-US">
                    <a:latin typeface="Cambria Math" panose="02040503050406030204" charset="0"/>
                    <a:cs typeface="Cambria Math" panose="02040503050406030204" charset="0"/>
                    <a:sym typeface="+mn-ea"/>
                  </a:rPr>
                  <a:t>，计算公式：</a:t>
                </a:r>
                <a:endParaRPr lang="en-US" altLang="zh-CN">
                  <a:sym typeface="+mn-ea"/>
                </a:endParaRPr>
              </a:p>
              <a:p>
                <a:pPr lvl="0" algn="l">
                  <a:lnSpc>
                    <a:spcPct val="200000"/>
                  </a:lnSpc>
                  <a:spcBef>
                    <a:spcPts val="0"/>
                  </a:spcBef>
                  <a:spcAft>
                    <a:spcPts val="0"/>
                  </a:spcAft>
                  <a:buClrTx/>
                  <a:buSzTx/>
                  <a:buFont typeface="Arial" panose="020B0604020202020204" pitchFamily="34" charset="0"/>
                  <a:buNone/>
                </a:pPr>
                <a:r>
                  <a:rPr lang="en-US" altLang="zh-CN">
                    <a:sym typeface="+mn-ea"/>
                  </a:rPr>
                  <a:t>     准确率</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𝑃</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 = 正确预测</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个数 / 预测</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个数</a:t>
                </a:r>
                <a:endParaRPr lang="en-US" altLang="zh-CN">
                  <a:sym typeface="+mn-ea"/>
                </a:endParaRPr>
              </a:p>
              <a:p>
                <a:pPr lvl="0" algn="l">
                  <a:lnSpc>
                    <a:spcPct val="200000"/>
                  </a:lnSpc>
                  <a:spcBef>
                    <a:spcPts val="0"/>
                  </a:spcBef>
                  <a:spcAft>
                    <a:spcPts val="0"/>
                  </a:spcAft>
                  <a:buClrTx/>
                  <a:buSzTx/>
                  <a:buFont typeface="Arial" panose="020B0604020202020204" pitchFamily="34" charset="0"/>
                  <a:buNone/>
                </a:pPr>
                <a:r>
                  <a:rPr lang="en-US" altLang="zh-CN">
                    <a:sym typeface="+mn-ea"/>
                  </a:rPr>
                  <a:t>     召回率</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𝑅</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 = 正确预测</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个数 / 真实</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𝐶</m:t>
                        </m:r>
                      </m:e>
                      <m:sub>
                        <m:r>
                          <a:rPr lang="en-US" altLang="zh-CN" i="1">
                            <a:latin typeface="Cambria Math" panose="02040503050406030204" charset="0"/>
                            <a:cs typeface="Cambria Math" panose="02040503050406030204" charset="0"/>
                            <a:sym typeface="+mn-ea"/>
                          </a:rPr>
                          <m:t>𝑖</m:t>
                        </m:r>
                      </m:sub>
                    </m:sSub>
                  </m:oMath>
                </a14:m>
                <a:r>
                  <a:rPr lang="en-US" altLang="zh-CN">
                    <a:sym typeface="+mn-ea"/>
                  </a:rPr>
                  <a:t>个数</a:t>
                </a:r>
                <a:endParaRPr lang="en-US" altLang="zh-CN">
                  <a:sym typeface="+mn-ea"/>
                </a:endParaRPr>
              </a:p>
              <a:p>
                <a:pPr lvl="0" algn="l">
                  <a:lnSpc>
                    <a:spcPct val="150000"/>
                  </a:lnSpc>
                  <a:spcBef>
                    <a:spcPts val="0"/>
                  </a:spcBef>
                  <a:spcAft>
                    <a:spcPts val="0"/>
                  </a:spcAft>
                  <a:buClrTx/>
                  <a:buSzTx/>
                  <a:buFont typeface="Arial" panose="020B0604020202020204" pitchFamily="34" charset="0"/>
                  <a:buNone/>
                </a:pPr>
                <a:r>
                  <a:rPr lang="en-US" altLang="zh-CN">
                    <a:sym typeface="+mn-ea"/>
                  </a:rPr>
                  <a:t>   </a:t>
                </a:r>
                <a:r>
                  <a:rPr lang="en-US" altLang="zh-CN" sz="2400">
                    <a:sym typeface="+mn-ea"/>
                  </a:rPr>
                  <a:t> </a:t>
                </a:r>
                <a14:m>
                  <m:oMath xmlns:m="http://schemas.openxmlformats.org/officeDocument/2006/math">
                    <m:r>
                      <a:rPr lang="en-US" altLang="zh-CN" sz="2000" i="1">
                        <a:latin typeface="Cambria Math" panose="02040503050406030204" charset="0"/>
                        <a:cs typeface="Cambria Math" panose="02040503050406030204" charset="0"/>
                        <a:sym typeface="+mn-ea"/>
                      </a:rPr>
                      <m:t> </m:t>
                    </m:r>
                    <m:r>
                      <a:rPr lang="en-US" altLang="zh-CN" sz="2000" i="1">
                        <a:latin typeface="Cambria Math" panose="02040503050406030204" charset="0"/>
                        <a:cs typeface="Cambria Math" panose="02040503050406030204" charset="0"/>
                        <a:sym typeface="+mn-ea"/>
                      </a:rPr>
                      <m:t>𝑀𝑎𝑐𝑟𝑜</m:t>
                    </m:r>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𝐹</m:t>
                    </m:r>
                    <m:r>
                      <a:rPr lang="en-US" altLang="zh-CN" sz="2000" i="1">
                        <a:latin typeface="Cambria Math" panose="02040503050406030204" charset="0"/>
                        <a:cs typeface="Cambria Math" panose="02040503050406030204" charset="0"/>
                        <a:sym typeface="+mn-ea"/>
                      </a:rPr>
                      <m:t>1</m:t>
                    </m:r>
                    <m:r>
                      <a:rPr lang="en-US" altLang="zh-CN" sz="2000" i="1">
                        <a:latin typeface="Cambria Math" panose="02040503050406030204" charset="0"/>
                        <a:cs typeface="Cambria Math" panose="02040503050406030204" charset="0"/>
                        <a:sym typeface="+mn-ea"/>
                      </a:rPr>
                      <m:t>=</m:t>
                    </m:r>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1</m:t>
                        </m:r>
                      </m:num>
                      <m:den>
                        <m:r>
                          <a:rPr lang="en-US" altLang="zh-CN" sz="2000" i="1">
                            <a:latin typeface="Cambria Math" panose="02040503050406030204" charset="0"/>
                            <a:cs typeface="Cambria Math" panose="02040503050406030204" charset="0"/>
                            <a:sym typeface="+mn-ea"/>
                          </a:rPr>
                          <m:t>3</m:t>
                        </m:r>
                      </m:den>
                    </m:f>
                    <m:nary>
                      <m:naryPr>
                        <m:chr m:val="∑"/>
                        <m:limLoc m:val="undOvr"/>
                        <m:ctrlPr>
                          <a:rPr lang="en-US" altLang="zh-CN" sz="2000" i="1">
                            <a:latin typeface="Cambria Math" panose="02040503050406030204" charset="0"/>
                            <a:cs typeface="Cambria Math" panose="02040503050406030204" charset="0"/>
                            <a:sym typeface="+mn-ea"/>
                          </a:rPr>
                        </m:ctrlPr>
                      </m:naryPr>
                      <m:sub>
                        <m:r>
                          <a:rPr lang="en-US" altLang="zh-CN" sz="2000" i="1">
                            <a:latin typeface="Cambria Math" panose="02040503050406030204" charset="0"/>
                            <a:cs typeface="Cambria Math" panose="02040503050406030204" charset="0"/>
                            <a:sym typeface="+mn-ea"/>
                          </a:rPr>
                          <m:t>𝑖</m:t>
                        </m:r>
                        <m:r>
                          <a:rPr lang="en-US" altLang="zh-CN" sz="2000" i="1">
                            <a:latin typeface="Cambria Math" panose="02040503050406030204" charset="0"/>
                            <a:cs typeface="Cambria Math" panose="02040503050406030204" charset="0"/>
                            <a:sym typeface="+mn-ea"/>
                          </a:rPr>
                          <m:t>=</m:t>
                        </m:r>
                        <m:r>
                          <a:rPr lang="en-US" altLang="zh-CN" sz="2000" i="1">
                            <a:latin typeface="Cambria Math" panose="02040503050406030204" charset="0"/>
                            <a:cs typeface="Cambria Math" panose="02040503050406030204" charset="0"/>
                            <a:sym typeface="+mn-ea"/>
                          </a:rPr>
                          <m:t>1</m:t>
                        </m:r>
                      </m:sub>
                      <m:sup>
                        <m:r>
                          <a:rPr lang="en-US" altLang="zh-CN" sz="2000" i="1">
                            <a:latin typeface="Cambria Math" panose="02040503050406030204" charset="0"/>
                            <a:cs typeface="Cambria Math" panose="02040503050406030204" charset="0"/>
                            <a:sym typeface="+mn-ea"/>
                          </a:rPr>
                          <m:t>3</m:t>
                        </m:r>
                      </m:sup>
                      <m:e>
                        <m:f>
                          <m:fPr>
                            <m:ctrlPr>
                              <a:rPr lang="en-US" altLang="zh-CN" sz="2000" i="1">
                                <a:latin typeface="Cambria Math" panose="02040503050406030204" charset="0"/>
                                <a:cs typeface="Cambria Math" panose="02040503050406030204" charset="0"/>
                                <a:sym typeface="+mn-ea"/>
                              </a:rPr>
                            </m:ctrlPr>
                          </m:fPr>
                          <m:num>
                            <m:r>
                              <a:rPr lang="en-US" altLang="zh-CN" sz="2000" i="1">
                                <a:latin typeface="Cambria Math" panose="02040503050406030204" charset="0"/>
                                <a:cs typeface="Cambria Math" panose="02040503050406030204" charset="0"/>
                                <a:sym typeface="+mn-ea"/>
                              </a:rPr>
                              <m:t>2</m:t>
                            </m:r>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𝑃</m:t>
                                </m:r>
                              </m:e>
                              <m:sub>
                                <m:r>
                                  <a:rPr lang="en-US" altLang="zh-CN" sz="2000" i="1">
                                    <a:latin typeface="Cambria Math" panose="02040503050406030204" charset="0"/>
                                    <a:cs typeface="Cambria Math" panose="02040503050406030204" charset="0"/>
                                    <a:sym typeface="+mn-ea"/>
                                  </a:rPr>
                                  <m:t>𝑖</m:t>
                                </m:r>
                              </m:sub>
                            </m:sSub>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𝑅</m:t>
                                </m:r>
                              </m:e>
                              <m:sub>
                                <m:r>
                                  <a:rPr lang="en-US" altLang="zh-CN" sz="2000" i="1">
                                    <a:latin typeface="Cambria Math" panose="02040503050406030204" charset="0"/>
                                    <a:cs typeface="Cambria Math" panose="02040503050406030204" charset="0"/>
                                    <a:sym typeface="+mn-ea"/>
                                  </a:rPr>
                                  <m:t>𝑖</m:t>
                                </m:r>
                              </m:sub>
                            </m:sSub>
                          </m:num>
                          <m:den>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𝑃</m:t>
                                </m:r>
                              </m:e>
                              <m:sub>
                                <m:r>
                                  <a:rPr lang="en-US" altLang="zh-CN" sz="2000" i="1">
                                    <a:latin typeface="Cambria Math" panose="02040503050406030204" charset="0"/>
                                    <a:cs typeface="Cambria Math" panose="02040503050406030204" charset="0"/>
                                    <a:sym typeface="+mn-ea"/>
                                  </a:rPr>
                                  <m:t>𝑖</m:t>
                                </m:r>
                              </m:sub>
                            </m:sSub>
                            <m:r>
                              <a:rPr lang="en-US" altLang="zh-CN" sz="2000" i="1">
                                <a:latin typeface="Cambria Math" panose="02040503050406030204" charset="0"/>
                                <a:cs typeface="Cambria Math" panose="02040503050406030204" charset="0"/>
                                <a:sym typeface="+mn-ea"/>
                              </a:rPr>
                              <m:t>+</m:t>
                            </m:r>
                            <m:sSub>
                              <m:sSubPr>
                                <m:ctrlPr>
                                  <a:rPr lang="en-US" altLang="zh-CN" sz="2000" i="1">
                                    <a:latin typeface="Cambria Math" panose="02040503050406030204" charset="0"/>
                                    <a:cs typeface="Cambria Math" panose="02040503050406030204" charset="0"/>
                                    <a:sym typeface="+mn-ea"/>
                                  </a:rPr>
                                </m:ctrlPr>
                              </m:sSubPr>
                              <m:e>
                                <m:r>
                                  <a:rPr lang="en-US" altLang="zh-CN" sz="2000" i="1">
                                    <a:latin typeface="Cambria Math" panose="02040503050406030204" charset="0"/>
                                    <a:cs typeface="Cambria Math" panose="02040503050406030204" charset="0"/>
                                    <a:sym typeface="+mn-ea"/>
                                  </a:rPr>
                                  <m:t>𝑅</m:t>
                                </m:r>
                              </m:e>
                              <m:sub>
                                <m:r>
                                  <a:rPr lang="en-US" altLang="zh-CN" sz="2000" i="1">
                                    <a:latin typeface="Cambria Math" panose="02040503050406030204" charset="0"/>
                                    <a:cs typeface="Cambria Math" panose="02040503050406030204" charset="0"/>
                                    <a:sym typeface="+mn-ea"/>
                                  </a:rPr>
                                  <m:t>𝑖</m:t>
                                </m:r>
                              </m:sub>
                            </m:sSub>
                          </m:den>
                        </m:f>
                      </m:e>
                    </m:nary>
                  </m:oMath>
                </a14:m>
                <a:endParaRPr lang="en-US" altLang="zh-CN">
                  <a:sym typeface="+mn-ea"/>
                </a:endParaRPr>
              </a:p>
              <a:p>
                <a:pPr algn="l">
                  <a:lnSpc>
                    <a:spcPct val="200000"/>
                  </a:lnSpc>
                  <a:spcBef>
                    <a:spcPts val="0"/>
                  </a:spcBef>
                  <a:spcAft>
                    <a:spcPts val="0"/>
                  </a:spcAft>
                  <a:buClrTx/>
                  <a:buSzTx/>
                  <a:buFont typeface="Arial" panose="020B0604020202020204" pitchFamily="34" charset="0"/>
                  <a:buNone/>
                </a:pPr>
                <a:endParaRPr lang="en-US" altLang="zh-CN">
                  <a:sym typeface="+mn-ea"/>
                </a:endParaRPr>
              </a:p>
            </p:txBody>
          </p:sp>
        </mc:Choice>
        <mc:Fallback>
          <p:sp>
            <p:nvSpPr>
              <p:cNvPr id="10" name="ísļïḑê"/>
              <p:cNvSpPr>
                <a:spLocks noRot="1" noChangeAspect="1" noMove="1" noResize="1" noEditPoints="1" noAdjustHandles="1" noChangeArrowheads="1" noChangeShapeType="1" noTextEdit="1"/>
              </p:cNvSpPr>
              <p:nvPr/>
            </p:nvSpPr>
            <p:spPr>
              <a:xfrm>
                <a:off x="728980" y="1028700"/>
                <a:ext cx="10948035" cy="4866640"/>
              </a:xfrm>
              <a:prstGeom prst="rect">
                <a:avLst/>
              </a:prstGeom>
              <a:blipFill rotWithShape="1">
                <a:blip r:embed="rId1"/>
                <a:stretch>
                  <a:fillRect b="-13100"/>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79" y="1"/>
            <a:ext cx="10850563" cy="1028699"/>
          </a:xfrm>
        </p:spPr>
        <p:txBody>
          <a:bodyPr/>
          <a:lstStyle/>
          <a:p>
            <a:r>
              <a:rPr lang="en-US" altLang="zh-CN" dirty="0"/>
              <a:t>1.3 Pipeline</a:t>
            </a:r>
            <a:r>
              <a:rPr lang="zh-CN" altLang="en-US" dirty="0"/>
              <a:t>设计</a:t>
            </a:r>
            <a:endParaRPr lang="zh-CN" altLang="en-US" dirty="0"/>
          </a:p>
        </p:txBody>
      </p:sp>
      <mc:AlternateContent xmlns:mc="http://schemas.openxmlformats.org/markup-compatibility/2006">
        <mc:Choice xmlns:a14="http://schemas.microsoft.com/office/drawing/2010/main" Requires="a14">
          <p:sp>
            <p:nvSpPr>
              <p:cNvPr id="10" name="ísļïḑê"/>
              <p:cNvSpPr/>
              <p:nvPr/>
            </p:nvSpPr>
            <p:spPr>
              <a:xfrm>
                <a:off x="728980" y="1106170"/>
                <a:ext cx="10948035" cy="4866640"/>
              </a:xfrm>
              <a:prstGeom prst="rect">
                <a:avLst/>
              </a:prstGeom>
            </p:spPr>
            <p:txBody>
              <a:bodyPr wrap="square" lIns="90000" tIns="46800" rIns="90000" bIns="46800" anchor="t">
                <a:noAutofit/>
              </a:bodyPr>
              <a:p>
                <a:pPr indent="0">
                  <a:lnSpc>
                    <a:spcPct val="200000"/>
                  </a:lnSpc>
                  <a:spcBef>
                    <a:spcPts val="0"/>
                  </a:spcBef>
                  <a:spcAft>
                    <a:spcPts val="0"/>
                  </a:spcAft>
                  <a:buFont typeface="Arial" panose="020B0604020202020204" pitchFamily="34" charset="0"/>
                  <a:buNone/>
                </a:pPr>
                <a:r>
                  <a:rPr lang="en-US" altLang="zh-CN" sz="2000" b="1" dirty="0"/>
                  <a:t>Step1 </a:t>
                </a:r>
                <a:r>
                  <a:rPr lang="zh-CN" altLang="en-US" sz="2000" b="1" dirty="0"/>
                  <a:t>因果抽取</a:t>
                </a:r>
                <a:endParaRPr lang="zh-CN" altLang="en-US" sz="2000">
                  <a:sym typeface="+mn-ea"/>
                </a:endParaRPr>
              </a:p>
              <a:p>
                <a:pPr marL="285750" indent="-285750" fontAlgn="auto">
                  <a:lnSpc>
                    <a:spcPct val="200000"/>
                  </a:lnSpc>
                  <a:spcBef>
                    <a:spcPts val="0"/>
                  </a:spcBef>
                  <a:spcAft>
                    <a:spcPts val="1200"/>
                  </a:spcAft>
                  <a:buFont typeface="Arial" panose="020B0604020202020204" pitchFamily="34" charset="0"/>
                  <a:buChar char="•"/>
                </a:pPr>
                <a:r>
                  <a:rPr lang="zh-CN" altLang="en-US"/>
                  <a:t>序列标注</a:t>
                </a:r>
                <a:r>
                  <a:rPr lang="en-US" altLang="zh-CN"/>
                  <a:t>(BIO</a:t>
                </a:r>
                <a:r>
                  <a:rPr lang="zh-CN" altLang="en-US"/>
                  <a:t>等</a:t>
                </a:r>
                <a:r>
                  <a:rPr lang="en-US" altLang="zh-CN"/>
                  <a:t>)</a:t>
                </a:r>
                <a:r>
                  <a:rPr lang="zh-CN"/>
                  <a:t>：</a:t>
                </a:r>
                <a:r>
                  <a:rPr lang="zh-CN">
                    <a:sym typeface="+mn-ea"/>
                  </a:rPr>
                  <a:t>标注</a:t>
                </a:r>
                <a:r>
                  <a:rPr lang="zh-CN"/>
                  <a:t>span内的每个token，</a:t>
                </a:r>
                <a:r>
                  <a:rPr lang="zh-CN" dirty="0">
                    <a:sym typeface="+mn-ea"/>
                  </a:rPr>
                  <a:t>难以抽取复杂因果</a:t>
                </a:r>
                <a:r>
                  <a:rPr lang="en-US" altLang="zh-CN" dirty="0">
                    <a:sym typeface="+mn-ea"/>
                  </a:rPr>
                  <a:t>(</a:t>
                </a:r>
                <a:r>
                  <a:rPr lang="zh-CN" altLang="en-US" dirty="0">
                    <a:sym typeface="+mn-ea"/>
                  </a:rPr>
                  <a:t>因</a:t>
                </a:r>
                <a:r>
                  <a:rPr lang="en-US" altLang="zh-CN" dirty="0">
                    <a:sym typeface="+mn-ea"/>
                  </a:rPr>
                  <a:t>-</a:t>
                </a:r>
                <a:r>
                  <a:rPr lang="zh-CN" altLang="en-US" dirty="0">
                    <a:sym typeface="+mn-ea"/>
                  </a:rPr>
                  <a:t>果</a:t>
                </a:r>
                <a:r>
                  <a:rPr lang="en-US" altLang="zh-CN" dirty="0">
                    <a:sym typeface="+mn-ea"/>
                  </a:rPr>
                  <a:t>-</a:t>
                </a:r>
                <a:r>
                  <a:rPr lang="zh-CN" altLang="en-US" dirty="0">
                    <a:sym typeface="+mn-ea"/>
                  </a:rPr>
                  <a:t>果</a:t>
                </a:r>
                <a:r>
                  <a:rPr lang="en-US" altLang="zh-CN" dirty="0">
                    <a:sym typeface="+mn-ea"/>
                  </a:rPr>
                  <a:t>-</a:t>
                </a:r>
                <a:r>
                  <a:rPr lang="zh-CN" altLang="en-US" dirty="0">
                    <a:sym typeface="+mn-ea"/>
                  </a:rPr>
                  <a:t>因</a:t>
                </a:r>
                <a:r>
                  <a:rPr lang="en-US" altLang="zh-CN" dirty="0">
                    <a:sym typeface="+mn-ea"/>
                  </a:rPr>
                  <a:t>-</a:t>
                </a:r>
                <a:r>
                  <a:rPr lang="zh-CN" altLang="en-US" dirty="0">
                    <a:sym typeface="+mn-ea"/>
                  </a:rPr>
                  <a:t>果，因</a:t>
                </a:r>
                <a:r>
                  <a:rPr lang="en-US" altLang="zh-CN" dirty="0">
                    <a:sym typeface="+mn-ea"/>
                  </a:rPr>
                  <a:t>-&gt;</a:t>
                </a:r>
                <a:r>
                  <a:rPr lang="zh-CN" altLang="en-US" dirty="0">
                    <a:sym typeface="+mn-ea"/>
                  </a:rPr>
                  <a:t>果</a:t>
                </a:r>
                <a:r>
                  <a:rPr lang="en-US" altLang="zh-CN" dirty="0">
                    <a:sym typeface="+mn-ea"/>
                  </a:rPr>
                  <a:t>-&gt;</a:t>
                </a:r>
                <a:r>
                  <a:rPr lang="zh-CN" altLang="en-US" dirty="0">
                    <a:sym typeface="+mn-ea"/>
                  </a:rPr>
                  <a:t>果</a:t>
                </a:r>
                <a:r>
                  <a:rPr lang="en-US" altLang="zh-CN" dirty="0">
                    <a:sym typeface="+mn-ea"/>
                  </a:rPr>
                  <a:t>……)</a:t>
                </a:r>
                <a:endParaRPr lang="zh-CN" altLang="en-US"/>
              </a:p>
              <a:p>
                <a:pPr marL="285750" indent="-285750" fontAlgn="auto">
                  <a:lnSpc>
                    <a:spcPct val="150000"/>
                  </a:lnSpc>
                  <a:spcBef>
                    <a:spcPts val="0"/>
                  </a:spcBef>
                  <a:spcAft>
                    <a:spcPts val="0"/>
                  </a:spcAft>
                  <a:buFont typeface="Arial" panose="020B0604020202020204" pitchFamily="34" charset="0"/>
                  <a:buChar char="•"/>
                </a:pPr>
                <a:r>
                  <a:rPr lang="en-US" altLang="zh-CN"/>
                  <a:t>Span</a:t>
                </a:r>
                <a:r>
                  <a:rPr lang="zh-CN" altLang="en-US"/>
                  <a:t>标注：仅标注span的start和end位置，包括指针网络</a:t>
                </a:r>
                <a:r>
                  <a:rPr lang="en-US" altLang="zh-CN"/>
                  <a:t>(PointerNetwork)</a:t>
                </a:r>
                <a:r>
                  <a:rPr lang="zh-CN" altLang="en-US"/>
                  <a:t>、</a:t>
                </a:r>
                <a:r>
                  <a:rPr lang="en-US" altLang="zh-CN"/>
                  <a:t>Token-pair</a:t>
                </a:r>
                <a:r>
                  <a:rPr lang="zh-CN" altLang="en-US"/>
                  <a:t>矩阵、</a:t>
                </a:r>
                <a:endParaRPr lang="zh-CN" altLang="en-US"/>
              </a:p>
              <a:p>
                <a:pPr marL="914400" lvl="2" indent="457200" fontAlgn="auto">
                  <a:lnSpc>
                    <a:spcPct val="150000"/>
                  </a:lnSpc>
                  <a:spcBef>
                    <a:spcPts val="0"/>
                  </a:spcBef>
                  <a:spcAft>
                    <a:spcPts val="1200"/>
                  </a:spcAft>
                  <a:buFont typeface="Arial" panose="020B0604020202020204" pitchFamily="34" charset="0"/>
                  <a:buNone/>
                </a:pPr>
                <a:r>
                  <a:rPr lang="en-US" altLang="zh-CN"/>
                  <a:t>  </a:t>
                </a:r>
                <a:r>
                  <a:rPr lang="zh-CN" altLang="en-US"/>
                  <a:t>全局指针</a:t>
                </a:r>
                <a:r>
                  <a:rPr lang="en-US" altLang="zh-CN"/>
                  <a:t>(Global</a:t>
                </a:r>
                <a:r>
                  <a:rPr lang="en-US" altLang="zh-CN">
                    <a:sym typeface="+mn-ea"/>
                  </a:rPr>
                  <a:t>Pointer</a:t>
                </a:r>
                <a:r>
                  <a:rPr lang="en-US" altLang="zh-CN"/>
                  <a:t>)</a:t>
                </a:r>
                <a:r>
                  <a:rPr lang="zh-CN" altLang="en-US"/>
                  <a:t>等</a:t>
                </a:r>
                <a:endParaRPr lang="zh-CN" altLang="en-US"/>
              </a:p>
              <a:p>
                <a:pPr indent="0" algn="l">
                  <a:lnSpc>
                    <a:spcPct val="200000"/>
                  </a:lnSpc>
                  <a:spcBef>
                    <a:spcPts val="0"/>
                  </a:spcBef>
                  <a:spcAft>
                    <a:spcPts val="0"/>
                  </a:spcAft>
                  <a:buClrTx/>
                  <a:buSzTx/>
                  <a:buFont typeface="Arial" panose="020B0604020202020204" pitchFamily="34" charset="0"/>
                  <a:buNone/>
                </a:pPr>
                <a:r>
                  <a:rPr lang="en-US" altLang="zh-CN" sz="2000" b="1" dirty="0">
                    <a:sym typeface="+mn-ea"/>
                  </a:rPr>
                  <a:t>Step2 条件抽取</a:t>
                </a:r>
                <a:endParaRPr lang="en-US" altLang="zh-CN" sz="2000" b="1" dirty="0">
                  <a:sym typeface="+mn-ea"/>
                </a:endParaRPr>
              </a:p>
              <a:p>
                <a:pPr marL="285750" indent="-285750" algn="l" fontAlgn="auto">
                  <a:lnSpc>
                    <a:spcPct val="200000"/>
                  </a:lnSpc>
                  <a:spcBef>
                    <a:spcPts val="0"/>
                  </a:spcBef>
                  <a:spcAft>
                    <a:spcPts val="1200"/>
                  </a:spcAft>
                  <a:buClrTx/>
                  <a:buSzTx/>
                  <a:buFont typeface="Arial" panose="020B0604020202020204" pitchFamily="34" charset="0"/>
                  <a:buChar char="•"/>
                </a:pPr>
                <a:r>
                  <a:rPr lang="en-US" altLang="zh-CN" dirty="0">
                    <a:sym typeface="+mn-ea"/>
                  </a:rPr>
                  <a:t>阅读理解(MRC)模型</a:t>
                </a:r>
                <a:r>
                  <a:rPr lang="zh-CN" altLang="en-US" dirty="0">
                    <a:sym typeface="+mn-ea"/>
                  </a:rPr>
                  <a:t>：对于</a:t>
                </a:r>
                <a:r>
                  <a:rPr lang="en-US" altLang="zh-CN" dirty="0">
                    <a:sym typeface="+mn-ea"/>
                  </a:rPr>
                  <a:t>Step1</a:t>
                </a:r>
                <a:r>
                  <a:rPr lang="zh-CN" altLang="en-US" dirty="0">
                    <a:sym typeface="+mn-ea"/>
                  </a:rPr>
                  <a:t>抽取的因果，</a:t>
                </a:r>
                <a14:m>
                  <m:oMath xmlns:m="http://schemas.openxmlformats.org/officeDocument/2006/math">
                    <m:r>
                      <a:rPr lang="en-US" altLang="zh-CN" i="1">
                        <a:latin typeface="Cambria Math" panose="02040503050406030204" charset="0"/>
                        <a:cs typeface="Cambria Math" panose="02040503050406030204" charset="0"/>
                        <a:sym typeface="+mn-ea"/>
                      </a:rPr>
                      <m:t>𝑄𝑢𝑒𝑟𝑦</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𝑓</m:t>
                    </m:r>
                    <m:r>
                      <a:rPr lang="en-US" altLang="zh-CN" i="1">
                        <a:latin typeface="Cambria Math" panose="02040503050406030204" charset="0"/>
                        <a:cs typeface="Cambria Math" panose="02040503050406030204" charset="0"/>
                        <a:sym typeface="+mn-ea"/>
                      </a:rPr>
                      <m:t>(因, 果)</m:t>
                    </m:r>
                  </m:oMath>
                </a14:m>
                <a:r>
                  <a:rPr lang="zh-CN" altLang="en-US" dirty="0">
                    <a:sym typeface="+mn-ea"/>
                  </a:rPr>
                  <a:t>，在原文中理解答案</a:t>
                </a:r>
                <a:r>
                  <a:rPr lang="en-US" altLang="zh-CN" dirty="0">
                    <a:sym typeface="+mn-ea"/>
                  </a:rPr>
                  <a:t>(</a:t>
                </a:r>
                <a:r>
                  <a:rPr lang="zh-CN" altLang="en-US" dirty="0">
                    <a:sym typeface="+mn-ea"/>
                  </a:rPr>
                  <a:t>条件</a:t>
                </a:r>
                <a:r>
                  <a:rPr lang="en-US" altLang="zh-CN" dirty="0">
                    <a:sym typeface="+mn-ea"/>
                  </a:rPr>
                  <a:t>span)</a:t>
                </a:r>
                <a:endParaRPr lang="en-US" altLang="zh-CN" dirty="0">
                  <a:sym typeface="+mn-ea"/>
                </a:endParaRPr>
              </a:p>
              <a:p>
                <a:pPr indent="0" algn="l">
                  <a:lnSpc>
                    <a:spcPct val="200000"/>
                  </a:lnSpc>
                  <a:spcBef>
                    <a:spcPts val="0"/>
                  </a:spcBef>
                  <a:spcAft>
                    <a:spcPts val="0"/>
                  </a:spcAft>
                  <a:buClrTx/>
                  <a:buSzTx/>
                  <a:buFont typeface="Arial" panose="020B0604020202020204" pitchFamily="34" charset="0"/>
                  <a:buNone/>
                </a:pPr>
                <a:r>
                  <a:rPr lang="en-US" altLang="zh-CN" sz="2000" b="1" dirty="0">
                    <a:sym typeface="+mn-ea"/>
                  </a:rPr>
                  <a:t>Step3 上下位抽取</a:t>
                </a:r>
                <a:endParaRPr lang="en-US" altLang="zh-CN" sz="2000" b="1" dirty="0">
                  <a:sym typeface="+mn-ea"/>
                </a:endParaRPr>
              </a:p>
              <a:p>
                <a:pPr marL="285750" indent="-285750" algn="l">
                  <a:lnSpc>
                    <a:spcPct val="200000"/>
                  </a:lnSpc>
                  <a:spcBef>
                    <a:spcPts val="0"/>
                  </a:spcBef>
                  <a:spcAft>
                    <a:spcPts val="0"/>
                  </a:spcAft>
                  <a:buClrTx/>
                  <a:buSzTx/>
                  <a:buFont typeface="Arial" panose="020B0604020202020204" pitchFamily="34" charset="0"/>
                  <a:buChar char="•"/>
                </a:pPr>
                <a:r>
                  <a:rPr lang="zh-CN" altLang="en-US" dirty="0">
                    <a:sym typeface="+mn-ea"/>
                  </a:rPr>
                  <a:t>同因果抽取</a:t>
                </a:r>
                <a:endParaRPr lang="zh-CN" altLang="en-US" dirty="0">
                  <a:sym typeface="+mn-ea"/>
                </a:endParaRPr>
              </a:p>
            </p:txBody>
          </p:sp>
        </mc:Choice>
        <mc:Fallback>
          <p:sp>
            <p:nvSpPr>
              <p:cNvPr id="10" name="ísļïḑê"/>
              <p:cNvSpPr>
                <a:spLocks noRot="1" noChangeAspect="1" noMove="1" noResize="1" noEditPoints="1" noAdjustHandles="1" noChangeArrowheads="1" noChangeShapeType="1" noTextEdit="1"/>
              </p:cNvSpPr>
              <p:nvPr/>
            </p:nvSpPr>
            <p:spPr>
              <a:xfrm>
                <a:off x="728980" y="1106170"/>
                <a:ext cx="10948035" cy="486664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a:t>基于</a:t>
            </a:r>
            <a:r>
              <a:rPr lang="en-US" altLang="zh-CN" sz="3200"/>
              <a:t>PointerNetwork——CEPN</a:t>
            </a:r>
            <a:endParaRPr lang="en-US" altLang="zh-CN" sz="3200" dirty="0"/>
          </a:p>
        </p:txBody>
      </p:sp>
      <p:sp>
        <p:nvSpPr>
          <p:cNvPr id="3" name="文本占位符 2"/>
          <p:cNvSpPr>
            <a:spLocks noGrp="1"/>
          </p:cNvSpPr>
          <p:nvPr>
            <p:ph type="body" idx="1"/>
          </p:nvPr>
        </p:nvSpPr>
        <p:spPr>
          <a:xfrm>
            <a:off x="669925" y="3472180"/>
            <a:ext cx="10850880" cy="581660"/>
          </a:xfrm>
        </p:spPr>
        <p:txBody>
          <a:bodyPr/>
          <a:lstStyle/>
          <a:p>
            <a:pPr lvl="0"/>
            <a:r>
              <a:rPr lang="en-US" sz="1800" dirty="0"/>
              <a:t>PointerNetwork</a:t>
            </a:r>
            <a:r>
              <a:rPr lang="zh-CN" altLang="en-US" sz="1800" dirty="0"/>
              <a:t>、</a:t>
            </a:r>
            <a:r>
              <a:rPr lang="en-US" altLang="zh-CN" sz="1800" dirty="0"/>
              <a:t>CEPN</a:t>
            </a:r>
            <a:endParaRPr lang="en-US" altLang="zh-CN" sz="1800" dirty="0"/>
          </a:p>
        </p:txBody>
      </p:sp>
      <p:sp>
        <p:nvSpPr>
          <p:cNvPr id="4" name="文本框 3"/>
          <p:cNvSpPr txBox="1"/>
          <p:nvPr/>
        </p:nvSpPr>
        <p:spPr>
          <a:xfrm>
            <a:off x="10429874" y="2252306"/>
            <a:ext cx="886883" cy="1176694"/>
          </a:xfrm>
          <a:prstGeom prst="rect">
            <a:avLst/>
          </a:prstGeom>
          <a:noFill/>
        </p:spPr>
        <p:txBody>
          <a:bodyPr wrap="none" rtlCol="0">
            <a:prstTxWarp prst="textPlain">
              <a:avLst/>
            </a:prstTxWarp>
            <a:spAutoFit/>
          </a:bodyPr>
          <a:lstStyle/>
          <a:p>
            <a:r>
              <a:rPr lang="en-US" altLang="zh-CN" b="1" dirty="0">
                <a:solidFill>
                  <a:schemeClr val="accent1"/>
                </a:solidFill>
                <a:latin typeface="Impact" panose="020B0806030902050204" pitchFamily="34" charset="0"/>
                <a:ea typeface="微软雅黑" panose="020B0503020204020204" pitchFamily="34" charset="-122"/>
              </a:rPr>
              <a:t>02</a:t>
            </a:r>
            <a:endParaRPr lang="zh-CN" altLang="en-US" b="1" dirty="0">
              <a:solidFill>
                <a:schemeClr val="accent1"/>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24179" y="1"/>
            <a:ext cx="10850563" cy="1028699"/>
          </a:xfrm>
        </p:spPr>
        <p:txBody>
          <a:bodyPr/>
          <a:p>
            <a:r>
              <a:rPr lang="en-US" altLang="zh-CN" dirty="0"/>
              <a:t>2</a:t>
            </a:r>
            <a:r>
              <a:rPr lang="en-US" dirty="0"/>
              <a:t>.1 PointerNetwork</a:t>
            </a:r>
            <a:endParaRPr lang="en-US" dirty="0"/>
          </a:p>
        </p:txBody>
      </p:sp>
      <p:pic>
        <p:nvPicPr>
          <p:cNvPr id="2" name="图片 1"/>
          <p:cNvPicPr>
            <a:picLocks noChangeAspect="1"/>
          </p:cNvPicPr>
          <p:nvPr>
            <p:custDataLst>
              <p:tags r:id="rId1"/>
            </p:custDataLst>
          </p:nvPr>
        </p:nvPicPr>
        <p:blipFill>
          <a:blip r:embed="rId2"/>
          <a:stretch>
            <a:fillRect/>
          </a:stretch>
        </p:blipFill>
        <p:spPr>
          <a:xfrm>
            <a:off x="4413885" y="1377950"/>
            <a:ext cx="7410450" cy="4102735"/>
          </a:xfrm>
          <a:prstGeom prst="rect">
            <a:avLst/>
          </a:prstGeom>
        </p:spPr>
      </p:pic>
      <p:sp>
        <p:nvSpPr>
          <p:cNvPr id="4" name="页脚占位符 3"/>
          <p:cNvSpPr>
            <a:spLocks noGrp="1"/>
          </p:cNvSpPr>
          <p:nvPr>
            <p:ph type="ftr" sz="quarter" idx="11"/>
          </p:nvPr>
        </p:nvSpPr>
        <p:spPr>
          <a:xfrm>
            <a:off x="699135" y="6376035"/>
            <a:ext cx="11052810" cy="372110"/>
          </a:xfrm>
        </p:spPr>
        <p:txBody>
          <a:bodyPr/>
          <a:p>
            <a:r>
              <a:rPr lang="zh-CN" altLang="en-US" sz="1600" dirty="0"/>
              <a:t>Pointer Networks. </a:t>
            </a:r>
            <a:r>
              <a:rPr lang="en-US" altLang="zh-CN" sz="1600" dirty="0"/>
              <a:t>NIPS </a:t>
            </a:r>
            <a:r>
              <a:rPr lang="zh-CN" altLang="en-US" sz="1600" dirty="0"/>
              <a:t>20</a:t>
            </a:r>
            <a:r>
              <a:rPr lang="en-US" altLang="zh-CN" sz="1600" dirty="0"/>
              <a:t>15.</a:t>
            </a:r>
            <a:endParaRPr lang="en-US" altLang="zh-CN" sz="1600" dirty="0"/>
          </a:p>
        </p:txBody>
      </p:sp>
      <p:sp>
        <p:nvSpPr>
          <p:cNvPr id="6" name="ísļïḑê"/>
          <p:cNvSpPr/>
          <p:nvPr/>
        </p:nvSpPr>
        <p:spPr>
          <a:xfrm>
            <a:off x="767715" y="1555750"/>
            <a:ext cx="4472940" cy="3747135"/>
          </a:xfrm>
          <a:prstGeom prst="rect">
            <a:avLst/>
          </a:prstGeom>
        </p:spPr>
        <p:txBody>
          <a:bodyPr wrap="square" lIns="90000" tIns="46800" rIns="90000" bIns="46800" anchor="t">
            <a:noAutofit/>
          </a:bodyPr>
          <a:p>
            <a:pPr lvl="0" indent="0" fontAlgn="auto">
              <a:lnSpc>
                <a:spcPct val="200000"/>
              </a:lnSpc>
              <a:spcBef>
                <a:spcPts val="0"/>
              </a:spcBef>
              <a:spcAft>
                <a:spcPts val="1200"/>
              </a:spcAft>
              <a:buFont typeface="Arial" panose="020B0604020202020204" pitchFamily="34" charset="0"/>
              <a:buNone/>
            </a:pPr>
            <a:r>
              <a:rPr lang="en-US" altLang="zh-CN" sz="2000" b="1" dirty="0">
                <a:solidFill>
                  <a:schemeClr val="tx1"/>
                </a:solidFill>
                <a:uFillTx/>
                <a:cs typeface="+mn-lt"/>
              </a:rPr>
              <a:t>Seq2Seq</a:t>
            </a:r>
            <a:endParaRPr sz="2000" b="1" dirty="0">
              <a:solidFill>
                <a:schemeClr val="tx1"/>
              </a:solidFill>
              <a:uFillTx/>
              <a:cs typeface="+mn-lt"/>
            </a:endParaRPr>
          </a:p>
          <a:p>
            <a:pPr marL="285750" lvl="0" indent="-285750" fontAlgn="auto">
              <a:lnSpc>
                <a:spcPct val="150000"/>
              </a:lnSpc>
              <a:spcBef>
                <a:spcPts val="0"/>
              </a:spcBef>
              <a:spcAft>
                <a:spcPts val="2400"/>
              </a:spcAft>
              <a:buFont typeface="Arial" panose="020B0604020202020204" pitchFamily="34" charset="0"/>
              <a:buChar char="•"/>
            </a:pPr>
            <a:r>
              <a:rPr lang="zh-CN" dirty="0">
                <a:solidFill>
                  <a:schemeClr val="tx1"/>
                </a:solidFill>
                <a:uFillTx/>
                <a:latin typeface="Times New Roman" panose="02020603050405020304" charset="0"/>
              </a:rPr>
              <a:t>输出词汇表固定，存在</a:t>
            </a:r>
            <a:r>
              <a:rPr lang="en-US" altLang="zh-CN" dirty="0">
                <a:solidFill>
                  <a:schemeClr val="tx1"/>
                </a:solidFill>
                <a:uFillTx/>
                <a:latin typeface="Arial" panose="020B0604020202020204" pitchFamily="34" charset="0"/>
                <a:cs typeface="Arial" panose="020B0604020202020204" pitchFamily="34" charset="0"/>
              </a:rPr>
              <a:t>OOV</a:t>
            </a:r>
            <a:r>
              <a:rPr lang="zh-CN" altLang="en-US" dirty="0">
                <a:solidFill>
                  <a:schemeClr val="tx1"/>
                </a:solidFill>
                <a:uFillTx/>
                <a:latin typeface="Times New Roman" panose="02020603050405020304" charset="0"/>
              </a:rPr>
              <a:t>问题</a:t>
            </a:r>
            <a:endParaRPr lang="zh-CN" dirty="0">
              <a:solidFill>
                <a:schemeClr val="tx1"/>
              </a:solidFill>
              <a:uFillTx/>
              <a:latin typeface="Times New Roman" panose="02020603050405020304" charset="0"/>
            </a:endParaRPr>
          </a:p>
          <a:p>
            <a:pPr lvl="0" algn="l" fontAlgn="auto">
              <a:lnSpc>
                <a:spcPct val="200000"/>
              </a:lnSpc>
              <a:spcBef>
                <a:spcPts val="0"/>
              </a:spcBef>
              <a:spcAft>
                <a:spcPts val="1200"/>
              </a:spcAft>
              <a:buClrTx/>
              <a:buSzTx/>
              <a:buFont typeface="Arial" panose="020B0604020202020204" pitchFamily="34" charset="0"/>
              <a:buNone/>
            </a:pPr>
            <a:r>
              <a:rPr lang="en-US" altLang="zh-CN" sz="2000" b="1" dirty="0">
                <a:solidFill>
                  <a:schemeClr val="tx1"/>
                </a:solidFill>
                <a:uFillTx/>
                <a:cs typeface="+mn-lt"/>
              </a:rPr>
              <a:t>Ptr-Net</a:t>
            </a:r>
            <a:endParaRPr lang="en-US" altLang="zh-CN" sz="2000" b="1" dirty="0">
              <a:solidFill>
                <a:schemeClr val="tx1"/>
              </a:solidFill>
              <a:uFillTx/>
              <a:cs typeface="+mn-lt"/>
            </a:endParaRPr>
          </a:p>
          <a:p>
            <a:pPr marL="285750" lvl="0" indent="-285750" fontAlgn="auto">
              <a:lnSpc>
                <a:spcPct val="150000"/>
              </a:lnSpc>
              <a:spcBef>
                <a:spcPts val="0"/>
              </a:spcBef>
              <a:spcAft>
                <a:spcPts val="1200"/>
              </a:spcAft>
              <a:buFont typeface="Arial" panose="020B0604020202020204" pitchFamily="34" charset="0"/>
              <a:buChar char="•"/>
            </a:pPr>
            <a:r>
              <a:rPr lang="zh-CN" dirty="0">
                <a:solidFill>
                  <a:schemeClr val="tx1"/>
                </a:solidFill>
                <a:uFillTx/>
                <a:latin typeface="Times New Roman" panose="02020603050405020304" charset="0"/>
              </a:rPr>
              <a:t>输出序列是输入序列子集</a:t>
            </a:r>
            <a:endParaRPr lang="zh-CN" dirty="0">
              <a:solidFill>
                <a:schemeClr val="tx1"/>
              </a:solidFill>
              <a:uFillTx/>
              <a:latin typeface="Times New Roman" panose="02020603050405020304" charset="0"/>
            </a:endParaRPr>
          </a:p>
          <a:p>
            <a:pPr marL="285750" lvl="0" indent="-285750" fontAlgn="auto">
              <a:lnSpc>
                <a:spcPct val="150000"/>
              </a:lnSpc>
              <a:spcBef>
                <a:spcPts val="0"/>
              </a:spcBef>
              <a:spcAft>
                <a:spcPts val="1200"/>
              </a:spcAft>
              <a:buFont typeface="Arial" panose="020B0604020202020204" pitchFamily="34" charset="0"/>
              <a:buChar char="•"/>
            </a:pPr>
            <a:r>
              <a:rPr lang="zh-CN" dirty="0">
                <a:solidFill>
                  <a:schemeClr val="tx1"/>
                </a:solidFill>
                <a:uFillTx/>
                <a:latin typeface="Times New Roman" panose="02020603050405020304" charset="0"/>
              </a:rPr>
              <a:t>不使用词汇表，解决</a:t>
            </a:r>
            <a:r>
              <a:rPr lang="en-US" altLang="zh-CN" dirty="0">
                <a:uFillTx/>
                <a:latin typeface="Arial" panose="020B0604020202020204" pitchFamily="34" charset="0"/>
                <a:cs typeface="Arial" panose="020B0604020202020204" pitchFamily="34" charset="0"/>
                <a:sym typeface="+mn-ea"/>
              </a:rPr>
              <a:t>OOV</a:t>
            </a:r>
            <a:r>
              <a:rPr lang="zh-CN" altLang="en-US" dirty="0">
                <a:uFillTx/>
                <a:latin typeface="Times New Roman" panose="02020603050405020304" charset="0"/>
                <a:sym typeface="+mn-ea"/>
              </a:rPr>
              <a:t>问题</a:t>
            </a:r>
            <a:endParaRPr lang="zh-CN" altLang="en-US" dirty="0">
              <a:solidFill>
                <a:schemeClr val="tx1"/>
              </a:solidFill>
              <a:uFillTx/>
              <a:latin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TABLE_BEAUTIFY" val="smartTable{22c31e1d-a96e-476e-82d4-6c4f9ab22d5f}"/>
  <p:tag name="TABLE_ENDDRAG_ORIGIN_RECT" val="785*187"/>
  <p:tag name="TABLE_ENDDRAG_RECT" val="87*253*785*187"/>
</p:tagLst>
</file>

<file path=ppt/tags/tag2.xml><?xml version="1.0" encoding="utf-8"?>
<p:tagLst xmlns:p="http://schemas.openxmlformats.org/presentationml/2006/main">
  <p:tag name="KSO_WM_UNIT_TABLE_BEAUTIFY" val="smartTable{22c31e1d-a96e-476e-82d4-6c4f9ab22d5f}"/>
  <p:tag name="TABLE_ENDDRAG_ORIGIN_RECT" val="785*187"/>
  <p:tag name="TABLE_ENDDRAG_RECT" val="87*253*785*187"/>
</p:tagLst>
</file>

<file path=ppt/tags/tag3.xml><?xml version="1.0" encoding="utf-8"?>
<p:tagLst xmlns:p="http://schemas.openxmlformats.org/presentationml/2006/main">
  <p:tag name="KSO_WM_UNIT_TABLE_BEAUTIFY" val="smartTable{22c31e1d-a96e-476e-82d4-6c4f9ab22d5f}"/>
  <p:tag name="TABLE_ENDDRAG_ORIGIN_RECT" val="785*187"/>
  <p:tag name="TABLE_ENDDRAG_RECT" val="87*253*785*187"/>
</p:tagLst>
</file>

<file path=ppt/tags/tag4.xml><?xml version="1.0" encoding="utf-8"?>
<p:tagLst xmlns:p="http://schemas.openxmlformats.org/presentationml/2006/main">
  <p:tag name="KSO_WM_UNIT_PLACING_PICTURE_USER_VIEWPORT" val="{&quot;height&quot;:5208,&quot;width&quot;:9408}"/>
</p:tagLst>
</file>

<file path=ppt/tags/tag5.xml><?xml version="1.0" encoding="utf-8"?>
<p:tagLst xmlns:p="http://schemas.openxmlformats.org/presentationml/2006/main">
  <p:tag name="KSO_WM_UNIT_PLACING_PICTURE_USER_VIEWPORT" val="{&quot;height&quot;:3312,&quot;width&quot;:9108}"/>
</p:tagLst>
</file>

<file path=ppt/tags/tag6.xml><?xml version="1.0" encoding="utf-8"?>
<p:tagLst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a18adb86-5929-4bf5-a1c6-bcf101f86030"/>
  <p:tag name="COMMONDATA" val="eyJoZGlkIjoiYjU3YjBkYzM4YzdhYjU4ZWQyM2FiYjExYzU2YzgyOWQifQ=="/>
  <p:tag name="KSO_WPP_MARK_KEY" val="ccaad473-2720-41af-9104-581690480258"/>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3302</Words>
  <Application>WPS 演示</Application>
  <PresentationFormat>宽屏</PresentationFormat>
  <Paragraphs>227</Paragraphs>
  <Slides>22</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Times New Roman</vt:lpstr>
      <vt:lpstr>微软雅黑</vt:lpstr>
      <vt:lpstr>Impact</vt:lpstr>
      <vt:lpstr>Cambria Math</vt:lpstr>
      <vt:lpstr>Arial Unicode MS</vt:lpstr>
      <vt:lpstr>Calibri</vt:lpstr>
      <vt:lpstr>MS Mincho</vt:lpstr>
      <vt:lpstr>Segoe Print</vt:lpstr>
      <vt:lpstr>主题5</vt:lpstr>
      <vt:lpstr>医疗因果实体关系抽取</vt:lpstr>
      <vt:lpstr>任务介绍</vt:lpstr>
      <vt:lpstr>1.1 任务目标 </vt:lpstr>
      <vt:lpstr>1.1 任务目标 </vt:lpstr>
      <vt:lpstr>1.1 任务目标 </vt:lpstr>
      <vt:lpstr>1.2 数据集与评估 </vt:lpstr>
      <vt:lpstr>1.3 Pipeline设计</vt:lpstr>
      <vt:lpstr>基于PointerNetwork——CEPN</vt:lpstr>
      <vt:lpstr>2.1 PointerNetwork</vt:lpstr>
      <vt:lpstr>2.2 CEPN</vt:lpstr>
      <vt:lpstr>2.2 CEPN</vt:lpstr>
      <vt:lpstr>基于Token-Pair——TPLinker</vt:lpstr>
      <vt:lpstr>3.1 任务描述</vt:lpstr>
      <vt:lpstr>3.2 模型结构</vt:lpstr>
      <vt:lpstr>3.2 模型结构</vt:lpstr>
      <vt:lpstr>3.3 实验</vt:lpstr>
      <vt:lpstr>3.3 实验</vt:lpstr>
      <vt:lpstr>基于GlobalPointer——GPLinker</vt:lpstr>
      <vt:lpstr>4.1 基于GlobalPointer的NER</vt:lpstr>
      <vt:lpstr>4.2 基于GPLinker的ERE</vt:lpstr>
      <vt:lpstr>4.2 基于GPLinker的ERE</vt:lpstr>
      <vt:lpstr>感谢</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business proposal;oral defense;training courseware</cp:category>
  <cp:lastModifiedBy>+</cp:lastModifiedBy>
  <cp:revision>1434</cp:revision>
  <cp:lastPrinted>2018-02-05T16:00:00Z</cp:lastPrinted>
  <dcterms:created xsi:type="dcterms:W3CDTF">2018-02-05T16:00:00Z</dcterms:created>
  <dcterms:modified xsi:type="dcterms:W3CDTF">2022-11-23T02:58:09Z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2018-08-30T08:24:10.9447553Z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FABC322502394B51930956CDBC6DE4C0</vt:lpwstr>
  </property>
  <property fmtid="{D5CDD505-2E9C-101B-9397-08002B2CF9AE}" pid="12" name="KSOProductBuildVer">
    <vt:lpwstr>2052-11.1.0.12763</vt:lpwstr>
  </property>
</Properties>
</file>