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60" r:id="rId4"/>
    <p:sldId id="261" r:id="rId5"/>
    <p:sldId id="262" r:id="rId6"/>
    <p:sldId id="355" r:id="rId7"/>
    <p:sldId id="381" r:id="rId8"/>
    <p:sldId id="411" r:id="rId9"/>
    <p:sldId id="412" r:id="rId10"/>
    <p:sldId id="352" r:id="rId11"/>
    <p:sldId id="363" r:id="rId12"/>
    <p:sldId id="259" r:id="rId13"/>
    <p:sldId id="364" r:id="rId14"/>
    <p:sldId id="382" r:id="rId15"/>
    <p:sldId id="353" r:id="rId16"/>
    <p:sldId id="391" r:id="rId17"/>
    <p:sldId id="377" r:id="rId18"/>
    <p:sldId id="378" r:id="rId19"/>
    <p:sldId id="392" r:id="rId20"/>
    <p:sldId id="357" r:id="rId21"/>
    <p:sldId id="348" r:id="rId22"/>
    <p:sldId id="368" r:id="rId23"/>
    <p:sldId id="347" r:id="rId24"/>
    <p:sldId id="393" r:id="rId25"/>
    <p:sldId id="394" r:id="rId26"/>
    <p:sldId id="395" r:id="rId27"/>
    <p:sldId id="396" r:id="rId28"/>
    <p:sldId id="397" r:id="rId29"/>
    <p:sldId id="399" r:id="rId30"/>
    <p:sldId id="400" r:id="rId31"/>
    <p:sldId id="342" r:id="rId32"/>
    <p:sldId id="371" r:id="rId33"/>
    <p:sldId id="401" r:id="rId34"/>
    <p:sldId id="402" r:id="rId35"/>
    <p:sldId id="403" r:id="rId36"/>
    <p:sldId id="404" r:id="rId37"/>
    <p:sldId id="406" r:id="rId38"/>
    <p:sldId id="407" r:id="rId39"/>
    <p:sldId id="405" r:id="rId40"/>
    <p:sldId id="409" r:id="rId41"/>
    <p:sldId id="413" r:id="rId42"/>
    <p:sldId id="258" r:id="rId43"/>
    <p:sldId id="408"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95" d="100"/>
          <a:sy n="95" d="100"/>
        </p:scale>
        <p:origin x="58" y="6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B1AE3-CFD0-4D11-A73C-E094ECBD2420}" type="datetimeFigureOut">
              <a:rPr lang="zh-CN" altLang="en-US" smtClean="0"/>
              <a:t>2021-10-18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F33DD-17E6-43EE-B145-4E9387DAA5EF}" type="slidenum">
              <a:rPr lang="zh-CN" altLang="en-US" smtClean="0"/>
              <a:t>‹#›</a:t>
            </a:fld>
            <a:endParaRPr lang="zh-CN" altLang="en-US"/>
          </a:p>
        </p:txBody>
      </p:sp>
    </p:spTree>
    <p:extLst>
      <p:ext uri="{BB962C8B-B14F-4D97-AF65-F5344CB8AC3E}">
        <p14:creationId xmlns:p14="http://schemas.microsoft.com/office/powerpoint/2010/main" val="2317459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B0B5A0A-7B15-40E5-8638-1F3F6255CE45}" type="slidenum">
              <a:rPr lang="zh-CN" altLang="en-US" smtClean="0"/>
              <a:pPr/>
              <a:t>6</a:t>
            </a:fld>
            <a:endParaRPr lang="zh-CN" altLang="en-US" dirty="0"/>
          </a:p>
        </p:txBody>
      </p:sp>
    </p:spTree>
    <p:extLst>
      <p:ext uri="{BB962C8B-B14F-4D97-AF65-F5344CB8AC3E}">
        <p14:creationId xmlns:p14="http://schemas.microsoft.com/office/powerpoint/2010/main" val="4264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3187B57A-AA65-4DC9-A0CD-51B7CD192EE9}"/>
              </a:ext>
            </a:extLst>
          </p:cNvPr>
          <p:cNvSpPr>
            <a:spLocks noGrp="1"/>
          </p:cNvSpPr>
          <p:nvPr>
            <p:ph type="body" idx="1"/>
          </p:nvPr>
        </p:nvSpPr>
        <p:spPr/>
        <p:txBody>
          <a:bodyPr/>
          <a:lstStyle/>
          <a:p>
            <a:r>
              <a:rPr lang="en-US" altLang="zh-CN" dirty="0"/>
              <a:t>Di</a:t>
            </a:r>
            <a:r>
              <a:rPr lang="zh-CN" altLang="en-US" dirty="0"/>
              <a:t>表示文本 </a:t>
            </a:r>
            <a:r>
              <a:rPr lang="en-US" altLang="zh-CN" dirty="0"/>
              <a:t>Qi</a:t>
            </a:r>
            <a:r>
              <a:rPr lang="zh-CN" altLang="en-US" dirty="0"/>
              <a:t>表示图像</a:t>
            </a:r>
            <a:endParaRPr lang="en-US" altLang="zh-CN" dirty="0"/>
          </a:p>
          <a:p>
            <a:endParaRPr lang="en-US" altLang="zh-CN" dirty="0"/>
          </a:p>
          <a:p>
            <a:r>
              <a:rPr lang="zh-CN" altLang="en-US" dirty="0"/>
              <a:t>公式</a:t>
            </a:r>
            <a:r>
              <a:rPr lang="en-US" altLang="zh-CN" dirty="0"/>
              <a:t>11 </a:t>
            </a:r>
            <a:r>
              <a:rPr lang="zh-CN" altLang="en-US" dirty="0"/>
              <a:t>表示词汇</a:t>
            </a:r>
            <a:r>
              <a:rPr lang="en-US" altLang="zh-CN" dirty="0"/>
              <a:t>level</a:t>
            </a:r>
            <a:r>
              <a:rPr lang="zh-CN" altLang="en-US" dirty="0"/>
              <a:t>文本和图像匹配的先验概率</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9F686DC-F57D-4B1D-86E1-8AF8CC8AE645}"/>
              </a:ext>
            </a:extLst>
          </p:cNvPr>
          <p:cNvSpPr>
            <a:spLocks noGrp="1"/>
          </p:cNvSpPr>
          <p:nvPr>
            <p:ph type="body" idx="1"/>
          </p:nvPr>
        </p:nvSpPr>
        <p:spPr/>
        <p:txBody>
          <a:bodyPr/>
          <a:lstStyle/>
          <a:p>
            <a:r>
              <a:rPr lang="en-US" altLang="zh-CN" dirty="0"/>
              <a:t>X</a:t>
            </a:r>
            <a:r>
              <a:rPr lang="zh-CN" altLang="en-US" dirty="0"/>
              <a:t>是图像特征</a:t>
            </a:r>
            <a:endParaRPr lang="en-US" altLang="zh-CN" dirty="0"/>
          </a:p>
          <a:p>
            <a:r>
              <a:rPr lang="en-US" altLang="zh-CN" dirty="0"/>
              <a:t>Tt</a:t>
            </a:r>
            <a:r>
              <a:rPr lang="zh-CN" altLang="en-US" dirty="0"/>
              <a:t>是经过</a:t>
            </a:r>
            <a:r>
              <a:rPr lang="en-US" altLang="zh-CN" dirty="0"/>
              <a:t>LSTM</a:t>
            </a:r>
            <a:r>
              <a:rPr lang="zh-CN" altLang="en-US" dirty="0"/>
              <a:t>层过后的向量</a:t>
            </a:r>
            <a:endParaRPr lang="en-US" altLang="zh-CN" dirty="0"/>
          </a:p>
          <a:p>
            <a:r>
              <a:rPr lang="en-US" altLang="zh-CN" dirty="0"/>
              <a:t>Pt+1</a:t>
            </a:r>
            <a:r>
              <a:rPr lang="zh-CN" altLang="en-US" dirty="0"/>
              <a:t>是每个词的概率</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改论文也是由两个阶段构成：</a:t>
            </a:r>
            <a:endParaRPr lang="en-US" altLang="zh-CN" dirty="0"/>
          </a:p>
          <a:p>
            <a:r>
              <a:rPr lang="zh-CN" altLang="en-US" dirty="0"/>
              <a:t>第一阶段：图像初始形成</a:t>
            </a:r>
            <a:endParaRPr lang="en-US" altLang="zh-CN" dirty="0"/>
          </a:p>
          <a:p>
            <a:r>
              <a:rPr lang="zh-CN" altLang="en-US" dirty="0"/>
              <a:t>第二阶段：基于</a:t>
            </a:r>
            <a:r>
              <a:rPr lang="en-US" altLang="zh-CN" dirty="0"/>
              <a:t>dynamic memory</a:t>
            </a:r>
            <a:r>
              <a:rPr lang="zh-CN" altLang="en-US" dirty="0"/>
              <a:t>的图像精化</a:t>
            </a:r>
          </a:p>
        </p:txBody>
      </p:sp>
      <p:sp>
        <p:nvSpPr>
          <p:cNvPr id="4" name="灯片编号占位符 3"/>
          <p:cNvSpPr>
            <a:spLocks noGrp="1"/>
          </p:cNvSpPr>
          <p:nvPr>
            <p:ph type="sldNum" sz="quarter" idx="5"/>
          </p:nvPr>
        </p:nvSpPr>
        <p:spPr/>
        <p:txBody>
          <a:bodyPr/>
          <a:lstStyle/>
          <a:p>
            <a:fld id="{3B0B5A0A-7B15-40E5-8638-1F3F6255CE45}" type="slidenum">
              <a:rPr lang="zh-CN" altLang="en-US" smtClean="0"/>
              <a:pPr/>
              <a:t>31</a:t>
            </a:fld>
            <a:endParaRPr lang="zh-CN" altLang="en-US" dirty="0"/>
          </a:p>
        </p:txBody>
      </p:sp>
    </p:spTree>
    <p:extLst>
      <p:ext uri="{BB962C8B-B14F-4D97-AF65-F5344CB8AC3E}">
        <p14:creationId xmlns:p14="http://schemas.microsoft.com/office/powerpoint/2010/main" val="13501071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Memory writing</a:t>
            </a:r>
            <a:r>
              <a:rPr lang="zh-CN" altLang="en-US" dirty="0"/>
              <a:t>是将存放着文本信息</a:t>
            </a:r>
            <a:endParaRPr lang="en-US" altLang="zh-CN" dirty="0"/>
          </a:p>
          <a:p>
            <a:r>
              <a:rPr lang="en-US" altLang="zh-CN" dirty="0"/>
              <a:t>Key addressing </a:t>
            </a:r>
            <a:r>
              <a:rPr lang="zh-CN" altLang="en-US" dirty="0"/>
              <a:t>计算的是不同</a:t>
            </a:r>
            <a:r>
              <a:rPr lang="en-US" altLang="zh-CN" dirty="0"/>
              <a:t>memory slot</a:t>
            </a:r>
            <a:r>
              <a:rPr lang="zh-CN" altLang="en-US" dirty="0"/>
              <a:t>（含有文本信息）与图像不同特征的一个权重值</a:t>
            </a:r>
            <a:endParaRPr lang="en-US" altLang="zh-CN" dirty="0"/>
          </a:p>
          <a:p>
            <a:r>
              <a:rPr lang="en-US" altLang="zh-CN" dirty="0"/>
              <a:t>Value reading</a:t>
            </a:r>
            <a:r>
              <a:rPr lang="zh-CN" altLang="en-US" dirty="0"/>
              <a:t>：</a:t>
            </a:r>
            <a:r>
              <a:rPr lang="en-US" altLang="zh-CN" dirty="0"/>
              <a:t> </a:t>
            </a:r>
            <a:r>
              <a:rPr lang="zh-CN" altLang="en-US" dirty="0"/>
              <a:t>经过</a:t>
            </a:r>
            <a:r>
              <a:rPr lang="en-US" altLang="zh-CN" dirty="0"/>
              <a:t>1</a:t>
            </a:r>
            <a:r>
              <a:rPr lang="zh-CN" altLang="en-US" dirty="0"/>
              <a:t>*</a:t>
            </a:r>
            <a:r>
              <a:rPr lang="en-US" altLang="zh-CN" dirty="0"/>
              <a:t>1conv </a:t>
            </a:r>
            <a:r>
              <a:rPr lang="zh-CN" altLang="en-US" dirty="0"/>
              <a:t>改变其维度的图像特征，与权重相乘 得到</a:t>
            </a:r>
            <a:r>
              <a:rPr lang="en-US" altLang="zh-CN" dirty="0"/>
              <a:t>output memory representation</a:t>
            </a:r>
          </a:p>
          <a:p>
            <a:r>
              <a:rPr lang="en-US" altLang="zh-CN" dirty="0"/>
              <a:t>Response</a:t>
            </a:r>
            <a:r>
              <a:rPr lang="zh-CN" altLang="en-US" dirty="0"/>
              <a:t>：将图像</a:t>
            </a:r>
            <a:r>
              <a:rPr lang="en-US" altLang="zh-CN" dirty="0"/>
              <a:t> </a:t>
            </a:r>
            <a:r>
              <a:rPr lang="zh-CN" altLang="en-US" dirty="0"/>
              <a:t>特征和</a:t>
            </a:r>
            <a:r>
              <a:rPr lang="en-US" altLang="zh-CN" dirty="0"/>
              <a:t>output representation </a:t>
            </a:r>
            <a:r>
              <a:rPr lang="zh-CN" altLang="en-US" dirty="0"/>
              <a:t>拼接起来 得到新的特征，之后再通过</a:t>
            </a:r>
            <a:endParaRPr lang="en-US" altLang="zh-CN" dirty="0"/>
          </a:p>
          <a:p>
            <a:endParaRPr lang="en-US" altLang="zh-CN" dirty="0"/>
          </a:p>
          <a:p>
            <a:r>
              <a:rPr lang="zh-CN" altLang="en-US" dirty="0"/>
              <a:t>这里的门控概念就是将 文本信息和图像信息经过计算 得到一个阈值 来控制信息</a:t>
            </a:r>
            <a:endParaRPr lang="en-US" altLang="zh-CN" dirty="0"/>
          </a:p>
        </p:txBody>
      </p:sp>
      <p:sp>
        <p:nvSpPr>
          <p:cNvPr id="4" name="灯片编号占位符 3"/>
          <p:cNvSpPr>
            <a:spLocks noGrp="1"/>
          </p:cNvSpPr>
          <p:nvPr>
            <p:ph type="sldNum" sz="quarter" idx="10"/>
          </p:nvPr>
        </p:nvSpPr>
        <p:spPr/>
        <p:txBody>
          <a:bodyPr/>
          <a:lstStyle/>
          <a:p>
            <a:fld id="{FB7274EA-8CA2-4CEC-81AC-18E14F4ACAA3}" type="slidenum">
              <a:rPr lang="zh-CN" altLang="en-US" smtClean="0"/>
              <a:t>32</a:t>
            </a:fld>
            <a:endParaRPr lang="zh-CN" altLang="en-US"/>
          </a:p>
        </p:txBody>
      </p:sp>
    </p:spTree>
    <p:extLst>
      <p:ext uri="{BB962C8B-B14F-4D97-AF65-F5344CB8AC3E}">
        <p14:creationId xmlns:p14="http://schemas.microsoft.com/office/powerpoint/2010/main" val="1361196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27911362-E7E3-4C51-845E-9100F6668DA4}"/>
              </a:ext>
            </a:extLst>
          </p:cNvPr>
          <p:cNvSpPr>
            <a:spLocks noGrp="1"/>
          </p:cNvSpPr>
          <p:nvPr>
            <p:ph type="body" idx="1"/>
          </p:nvPr>
        </p:nvSpPr>
        <p:spPr/>
        <p:txBody>
          <a:bodyPr/>
          <a:lstStyle/>
          <a:p>
            <a:r>
              <a:rPr lang="zh-CN" altLang="en-US" dirty="0"/>
              <a:t>生成器：文本经过全连接 再和噪声拼接一起 再经过一系列反卷积网络 生成最终结果</a:t>
            </a:r>
            <a:endParaRPr lang="en-US" altLang="zh-CN" dirty="0"/>
          </a:p>
          <a:p>
            <a:endParaRPr lang="en-US" altLang="zh-CN" dirty="0"/>
          </a:p>
          <a:p>
            <a:r>
              <a:rPr lang="zh-CN" altLang="en-US" dirty="0"/>
              <a:t>判别器：经过一系列卷积层 </a:t>
            </a:r>
            <a:r>
              <a:rPr lang="en-US" altLang="zh-CN" dirty="0" err="1"/>
              <a:t>relu</a:t>
            </a:r>
            <a:r>
              <a:rPr lang="zh-CN" altLang="en-US" dirty="0"/>
              <a:t>层 最终经过</a:t>
            </a:r>
            <a:r>
              <a:rPr lang="en-US" altLang="zh-CN" dirty="0"/>
              <a:t>1*1</a:t>
            </a:r>
            <a:r>
              <a:rPr lang="zh-CN" altLang="en-US" dirty="0"/>
              <a:t>的卷积核获得最终的结果</a:t>
            </a:r>
            <a:endParaRPr lang="en-US" altLang="zh-CN" dirty="0"/>
          </a:p>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EE426C8-B28F-4964-8223-1FF45B58260E}"/>
              </a:ext>
            </a:extLst>
          </p:cNvPr>
          <p:cNvSpPr>
            <a:spLocks noGrp="1"/>
          </p:cNvSpPr>
          <p:nvPr>
            <p:ph type="body" idx="1"/>
          </p:nvPr>
        </p:nvSpPr>
        <p:spPr/>
        <p:txBody>
          <a:bodyPr/>
          <a:lstStyle/>
          <a:p>
            <a:r>
              <a:rPr lang="en-US" altLang="zh-CN" dirty="0"/>
              <a:t>e: </a:t>
            </a:r>
            <a:r>
              <a:rPr lang="zh-CN" altLang="en-US" dirty="0"/>
              <a:t>是句子向量 </a:t>
            </a:r>
            <a:r>
              <a:rPr lang="en-US" altLang="zh-CN" dirty="0"/>
              <a:t>x </a:t>
            </a:r>
            <a:r>
              <a:rPr lang="en-US" altLang="zh-CN" dirty="0" err="1"/>
              <a:t>Pr</a:t>
            </a:r>
            <a:r>
              <a:rPr lang="zh-CN" altLang="en-US" dirty="0"/>
              <a:t>：是真实数据分布 </a:t>
            </a:r>
            <a:r>
              <a:rPr lang="en-US" altLang="zh-CN" dirty="0" err="1"/>
              <a:t>Pg</a:t>
            </a:r>
            <a:r>
              <a:rPr lang="zh-CN" altLang="en-US" dirty="0"/>
              <a:t>：是生成数据分布 </a:t>
            </a:r>
            <a:r>
              <a:rPr lang="en-US" altLang="zh-CN" dirty="0" err="1"/>
              <a:t>Pmis</a:t>
            </a:r>
            <a:r>
              <a:rPr lang="zh-CN" altLang="en-US" dirty="0"/>
              <a:t>：是文本图像不匹配数据分布</a:t>
            </a:r>
            <a:endParaRPr lang="en-US" altLang="zh-CN" dirty="0"/>
          </a:p>
          <a:p>
            <a:r>
              <a:rPr lang="en-US" altLang="zh-CN" dirty="0"/>
              <a:t>0-GP</a:t>
            </a:r>
            <a:r>
              <a:rPr lang="zh-CN" altLang="en-US" dirty="0"/>
              <a:t>： 代表惩罚因子为</a:t>
            </a:r>
            <a:r>
              <a:rPr lang="en-US" altLang="zh-CN" dirty="0"/>
              <a:t>0 </a:t>
            </a:r>
            <a:r>
              <a:rPr lang="zh-CN" altLang="en-US" dirty="0"/>
              <a:t>意思就是只要梯度不为</a:t>
            </a:r>
            <a:r>
              <a:rPr lang="en-US" altLang="zh-CN" dirty="0"/>
              <a:t>0 </a:t>
            </a:r>
            <a:r>
              <a:rPr lang="zh-CN" altLang="en-US" dirty="0"/>
              <a:t>就进行惩罚  </a:t>
            </a:r>
            <a:r>
              <a:rPr lang="en-US" altLang="zh-CN" dirty="0"/>
              <a:t>WGAN</a:t>
            </a:r>
            <a:r>
              <a:rPr lang="zh-CN" altLang="en-US" dirty="0"/>
              <a:t>网络中使用的是</a:t>
            </a:r>
            <a:r>
              <a:rPr lang="en-US" altLang="zh-CN" dirty="0"/>
              <a:t>1-GP</a:t>
            </a:r>
          </a:p>
          <a:p>
            <a:endParaRPr lang="en-US" altLang="zh-CN" dirty="0"/>
          </a:p>
          <a:p>
            <a:r>
              <a:rPr lang="zh-CN" altLang="en-US" dirty="0"/>
              <a:t>为什么要零均值化：</a:t>
            </a:r>
            <a:endParaRPr lang="en-US" altLang="zh-CN" dirty="0"/>
          </a:p>
          <a:p>
            <a:r>
              <a:rPr lang="zh-CN" altLang="en-US" dirty="0"/>
              <a:t>因为</a:t>
            </a:r>
            <a:r>
              <a:rPr lang="en-US" altLang="zh-CN" dirty="0"/>
              <a:t>x</a:t>
            </a:r>
            <a:r>
              <a:rPr lang="zh-CN" altLang="en-US" dirty="0"/>
              <a:t>为全正或全负的时候 反向传播梯度只会沿着一个方向变化 即红色箭头方向 这样会使得优化效率变得很低</a:t>
            </a:r>
            <a:endParaRPr lang="en-US" altLang="zh-CN" dirty="0"/>
          </a:p>
          <a:p>
            <a:r>
              <a:rPr lang="zh-CN" altLang="en-US" dirty="0"/>
              <a:t>当</a:t>
            </a:r>
            <a:r>
              <a:rPr lang="en-US" altLang="zh-CN" dirty="0"/>
              <a:t>x</a:t>
            </a:r>
            <a:r>
              <a:rPr lang="zh-CN" altLang="en-US" dirty="0"/>
              <a:t>正负数量差不多时 就能对梯度进行修正 使其接近最优解 加快收敛</a:t>
            </a:r>
            <a:endParaRPr lang="en-US" altLang="zh-CN" dirty="0"/>
          </a:p>
          <a:p>
            <a:endParaRPr lang="en-US" altLang="zh-CN" dirty="0"/>
          </a:p>
          <a:p>
            <a:r>
              <a:rPr lang="en-US" altLang="zh-CN" dirty="0" err="1"/>
              <a:t>Ld</a:t>
            </a:r>
            <a:r>
              <a:rPr lang="zh-CN" altLang="en-US" dirty="0"/>
              <a:t>：时判别器的损失函数  它最后一项就是作者提出的</a:t>
            </a:r>
            <a:r>
              <a:rPr lang="en-US" altLang="zh-CN" dirty="0"/>
              <a:t>MA-GP </a:t>
            </a:r>
            <a:r>
              <a:rPr lang="zh-CN" altLang="en-US" dirty="0"/>
              <a:t>通过这样一个正则项 使得收敛得更快</a:t>
            </a:r>
            <a:endParaRPr lang="en-US" altLang="zh-CN" dirty="0"/>
          </a:p>
          <a:p>
            <a:r>
              <a:rPr lang="zh-CN" altLang="en-US" dirty="0"/>
              <a:t>其中</a:t>
            </a:r>
            <a:r>
              <a:rPr lang="en-US" altLang="zh-CN" dirty="0"/>
              <a:t>matching-aware</a:t>
            </a:r>
            <a:r>
              <a:rPr lang="zh-CN" altLang="en-US" dirty="0"/>
              <a:t>体现在 他是对</a:t>
            </a:r>
            <a:r>
              <a:rPr lang="en-US" altLang="zh-CN" dirty="0"/>
              <a:t>x </a:t>
            </a:r>
            <a:r>
              <a:rPr lang="zh-CN" altLang="en-US" dirty="0"/>
              <a:t>和 </a:t>
            </a:r>
            <a:r>
              <a:rPr lang="en-US" altLang="zh-CN" dirty="0"/>
              <a:t>e</a:t>
            </a:r>
            <a:r>
              <a:rPr lang="zh-CN" altLang="en-US" dirty="0"/>
              <a:t>都进行梯度惩罚</a:t>
            </a:r>
            <a:endParaRPr lang="en-US" altLang="zh-CN" dirty="0"/>
          </a:p>
          <a:p>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这种</a:t>
            </a:r>
            <a:r>
              <a:rPr lang="en-US" altLang="zh-CN" dirty="0"/>
              <a:t>stack</a:t>
            </a:r>
            <a:r>
              <a:rPr lang="zh-CN" altLang="en-US" dirty="0"/>
              <a:t>结构缺点：</a:t>
            </a:r>
            <a:endParaRPr lang="en-US" altLang="zh-CN" dirty="0"/>
          </a:p>
          <a:p>
            <a:r>
              <a:rPr lang="en-US" altLang="zh-CN" dirty="0"/>
              <a:t>1.</a:t>
            </a:r>
            <a:r>
              <a:rPr lang="zh-CN" altLang="en-US" dirty="0"/>
              <a:t>如果初始的</a:t>
            </a:r>
            <a:r>
              <a:rPr lang="en-US" altLang="zh-CN" dirty="0"/>
              <a:t>image</a:t>
            </a:r>
            <a:r>
              <a:rPr lang="zh-CN" altLang="en-US" dirty="0"/>
              <a:t>效果不好 那么这种不好的效果很难在后面弥补回来</a:t>
            </a:r>
            <a:endParaRPr lang="en-US" altLang="zh-CN" dirty="0"/>
          </a:p>
          <a:p>
            <a:r>
              <a:rPr lang="en-US" altLang="zh-CN" dirty="0"/>
              <a:t>2.</a:t>
            </a:r>
            <a:r>
              <a:rPr lang="zh-CN" altLang="en-US" dirty="0"/>
              <a:t>不同</a:t>
            </a:r>
            <a:r>
              <a:rPr lang="en-US" altLang="zh-CN" dirty="0"/>
              <a:t>scale</a:t>
            </a:r>
            <a:r>
              <a:rPr lang="zh-CN" altLang="en-US" dirty="0"/>
              <a:t>的</a:t>
            </a:r>
            <a:r>
              <a:rPr lang="en-US" altLang="zh-CN" dirty="0"/>
              <a:t>image </a:t>
            </a:r>
            <a:r>
              <a:rPr lang="zh-CN" altLang="en-US" dirty="0"/>
              <a:t>对应不同的判别器 ，尽管最后把所有判别器的</a:t>
            </a:r>
            <a:r>
              <a:rPr lang="en-US" altLang="zh-CN" dirty="0"/>
              <a:t>loss</a:t>
            </a:r>
            <a:r>
              <a:rPr lang="zh-CN" altLang="en-US" dirty="0"/>
              <a:t>总和起来作为整个训练的判别</a:t>
            </a:r>
            <a:r>
              <a:rPr lang="en-US" altLang="zh-CN" dirty="0"/>
              <a:t>loss</a:t>
            </a:r>
            <a:r>
              <a:rPr lang="zh-CN" altLang="en-US" dirty="0"/>
              <a:t>，但很难在训练的时候平衡</a:t>
            </a:r>
          </a:p>
        </p:txBody>
      </p:sp>
      <p:sp>
        <p:nvSpPr>
          <p:cNvPr id="4" name="灯片编号占位符 3"/>
          <p:cNvSpPr>
            <a:spLocks noGrp="1"/>
          </p:cNvSpPr>
          <p:nvPr>
            <p:ph type="sldNum" sz="quarter" idx="5"/>
          </p:nvPr>
        </p:nvSpPr>
        <p:spPr/>
        <p:txBody>
          <a:bodyPr/>
          <a:lstStyle/>
          <a:p>
            <a:fld id="{3B0B5A0A-7B15-40E5-8638-1F3F6255CE45}" type="slidenum">
              <a:rPr lang="zh-CN" altLang="en-US" smtClean="0"/>
              <a:pPr/>
              <a:t>15</a:t>
            </a:fld>
            <a:endParaRPr lang="zh-CN" altLang="en-US" dirty="0"/>
          </a:p>
        </p:txBody>
      </p:sp>
    </p:spTree>
    <p:extLst>
      <p:ext uri="{BB962C8B-B14F-4D97-AF65-F5344CB8AC3E}">
        <p14:creationId xmlns:p14="http://schemas.microsoft.com/office/powerpoint/2010/main" val="2516561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123DBAA4-9289-4171-9198-C72D977C6624}"/>
              </a:ext>
            </a:extLst>
          </p:cNvPr>
          <p:cNvSpPr>
            <a:spLocks noGrp="1"/>
          </p:cNvSpPr>
          <p:nvPr>
            <p:ph type="body" idx="1"/>
          </p:nvPr>
        </p:nvSpPr>
        <p:spPr/>
        <p:txBody>
          <a:bodyPr/>
          <a:lstStyle/>
          <a:p>
            <a:r>
              <a:rPr lang="zh-CN" altLang="en-US" dirty="0"/>
              <a:t>阶段一：生成图像的信息只有噪声和文本信息 此时只能生成图像的大概形状和颜色</a:t>
            </a:r>
            <a:endParaRPr lang="en-US" altLang="zh-CN" dirty="0"/>
          </a:p>
          <a:p>
            <a:r>
              <a:rPr lang="zh-CN" altLang="en-US" dirty="0"/>
              <a:t>阶段二：将阶段一的图像特征 和文本信息进行再次融合 为图像增加细节</a:t>
            </a:r>
            <a:endParaRPr lang="en-US" altLang="zh-CN" dirty="0"/>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762D9CDB-099A-4AFE-8874-7F553B5438BB}"/>
              </a:ext>
            </a:extLst>
          </p:cNvPr>
          <p:cNvSpPr>
            <a:spLocks noGrp="1"/>
          </p:cNvSpPr>
          <p:nvPr>
            <p:ph type="body" idx="1"/>
          </p:nvPr>
        </p:nvSpPr>
        <p:spPr/>
        <p:txBody>
          <a:bodyPr/>
          <a:lstStyle/>
          <a:p>
            <a:r>
              <a:rPr lang="en-US" altLang="zh-CN" dirty="0"/>
              <a:t>CA</a:t>
            </a:r>
            <a:r>
              <a:rPr lang="zh-CN" altLang="en-US" dirty="0"/>
              <a:t>层：相当于一个数据增强作用，能产生更多与图像匹配的文本嵌入</a:t>
            </a:r>
            <a:endParaRPr lang="en-US" altLang="zh-CN" dirty="0"/>
          </a:p>
          <a:p>
            <a:r>
              <a:rPr lang="en-US" altLang="zh-CN" dirty="0"/>
              <a:t>CA</a:t>
            </a:r>
            <a:r>
              <a:rPr lang="zh-CN" altLang="en-US" dirty="0"/>
              <a:t>这个技巧 也再后面的很多工作中被沿用 </a:t>
            </a:r>
            <a:endParaRPr lang="en-US" altLang="zh-CN" dirty="0"/>
          </a:p>
          <a:p>
            <a:r>
              <a:rPr lang="zh-CN" altLang="en-US" dirty="0"/>
              <a:t>比第一篇文章提到的线性插值 效果更好</a:t>
            </a:r>
            <a:endParaRPr lang="en-US" altLang="zh-CN" dirty="0"/>
          </a:p>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4488848F-4BEF-4E6E-A0AD-2B3D8653A433}"/>
              </a:ext>
            </a:extLst>
          </p:cNvPr>
          <p:cNvSpPr>
            <a:spLocks noGrp="1"/>
          </p:cNvSpPr>
          <p:nvPr>
            <p:ph type="body" idx="1"/>
          </p:nvPr>
        </p:nvSpPr>
        <p:spPr/>
        <p:txBody>
          <a:bodyPr/>
          <a:lstStyle/>
          <a:p>
            <a:r>
              <a:rPr lang="en-US" altLang="zh-CN" dirty="0"/>
              <a:t>CA</a:t>
            </a:r>
            <a:r>
              <a:rPr lang="zh-CN" altLang="en-US" dirty="0"/>
              <a:t>模块 虽然比线性插值要效果好 但引入了神经网络 复杂度上要高一些</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a:extLst>
              <a:ext uri="{FF2B5EF4-FFF2-40B4-BE49-F238E27FC236}">
                <a16:creationId xmlns:a16="http://schemas.microsoft.com/office/drawing/2014/main" id="{81AC730F-648A-474E-B611-815C43069AEE}"/>
              </a:ext>
            </a:extLst>
          </p:cNvPr>
          <p:cNvSpPr>
            <a:spLocks noGrp="1"/>
          </p:cNvSpPr>
          <p:nvPr>
            <p:ph type="body" idx="1"/>
          </p:nvPr>
        </p:nvSpPr>
        <p:spPr/>
        <p:txBody>
          <a:bodyPr/>
          <a:lstStyle/>
          <a:p>
            <a:r>
              <a:rPr lang="en-US" altLang="zh-CN" dirty="0"/>
              <a:t>Word features</a:t>
            </a:r>
            <a:r>
              <a:rPr lang="zh-CN" altLang="en-US" dirty="0"/>
              <a:t>参与了两个过程</a:t>
            </a:r>
            <a:endParaRPr lang="en-US" altLang="zh-CN" dirty="0"/>
          </a:p>
          <a:p>
            <a:pPr marL="228600" indent="-228600">
              <a:buAutoNum type="arabicPeriod"/>
            </a:pPr>
            <a:r>
              <a:rPr lang="zh-CN" altLang="en-US" dirty="0"/>
              <a:t>与上一层图像特征做</a:t>
            </a:r>
            <a:r>
              <a:rPr lang="en-US" altLang="zh-CN" dirty="0"/>
              <a:t>attention</a:t>
            </a:r>
          </a:p>
          <a:p>
            <a:pPr marL="228600" indent="-228600">
              <a:buAutoNum type="arabicPeriod"/>
            </a:pPr>
            <a:r>
              <a:rPr lang="zh-CN" altLang="en-US" dirty="0"/>
              <a:t>与最后一层图像特征一起进入</a:t>
            </a:r>
            <a:r>
              <a:rPr lang="en-US" altLang="zh-CN" dirty="0"/>
              <a:t>DAMSM</a:t>
            </a:r>
            <a:r>
              <a:rPr lang="zh-CN" altLang="en-US" dirty="0"/>
              <a:t>模块 </a:t>
            </a:r>
            <a:endParaRPr lang="en-US" altLang="zh-CN" dirty="0"/>
          </a:p>
          <a:p>
            <a:pPr marL="0" indent="0">
              <a:buNone/>
            </a:pP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5F351-AB28-4F2D-AD52-21D3241CCEF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30362C4-F9A3-4560-B20F-E1E77F734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13B9755-2B85-4FDB-A7A3-6B91264CA430}"/>
              </a:ext>
            </a:extLst>
          </p:cNvPr>
          <p:cNvSpPr>
            <a:spLocks noGrp="1"/>
          </p:cNvSpPr>
          <p:nvPr>
            <p:ph type="dt" sz="half" idx="10"/>
          </p:nvPr>
        </p:nvSpPr>
        <p:spPr/>
        <p:txBody>
          <a:bodyPr/>
          <a:lstStyle/>
          <a:p>
            <a:fld id="{3A06F890-12D2-45BB-81FF-52F8AE23B96A}"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C77A3B80-B74B-4921-899C-8222B143C0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CA96B6-B34F-488C-A7FA-AB77AECB3C97}"/>
              </a:ext>
            </a:extLst>
          </p:cNvPr>
          <p:cNvSpPr>
            <a:spLocks noGrp="1"/>
          </p:cNvSpPr>
          <p:nvPr>
            <p:ph type="sldNum" sz="quarter" idx="12"/>
          </p:nvPr>
        </p:nvSpPr>
        <p:spPr/>
        <p:txBody>
          <a:bodyPr/>
          <a:lstStyle/>
          <a:p>
            <a:fld id="{321D037E-ED8D-424C-87CD-42982ABA544A}" type="slidenum">
              <a:rPr lang="zh-CN" altLang="en-US" smtClean="0"/>
              <a:t>‹#›</a:t>
            </a:fld>
            <a:endParaRPr lang="zh-CN" altLang="en-US"/>
          </a:p>
        </p:txBody>
      </p:sp>
    </p:spTree>
    <p:extLst>
      <p:ext uri="{BB962C8B-B14F-4D97-AF65-F5344CB8AC3E}">
        <p14:creationId xmlns:p14="http://schemas.microsoft.com/office/powerpoint/2010/main" val="140835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8F729-7810-40A3-B90F-7B7068DA010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06E721-81B1-4FA3-ABEB-64412355018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2C63C9-F7F9-46F6-BD63-2F51E132167A}"/>
              </a:ext>
            </a:extLst>
          </p:cNvPr>
          <p:cNvSpPr>
            <a:spLocks noGrp="1"/>
          </p:cNvSpPr>
          <p:nvPr>
            <p:ph type="dt" sz="half" idx="10"/>
          </p:nvPr>
        </p:nvSpPr>
        <p:spPr/>
        <p:txBody>
          <a:bodyPr/>
          <a:lstStyle/>
          <a:p>
            <a:fld id="{3A06F890-12D2-45BB-81FF-52F8AE23B96A}"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80910B45-1A51-406A-9120-5F92F5ED5B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701953-B766-46D2-A9CB-29193529BCA1}"/>
              </a:ext>
            </a:extLst>
          </p:cNvPr>
          <p:cNvSpPr>
            <a:spLocks noGrp="1"/>
          </p:cNvSpPr>
          <p:nvPr>
            <p:ph type="sldNum" sz="quarter" idx="12"/>
          </p:nvPr>
        </p:nvSpPr>
        <p:spPr/>
        <p:txBody>
          <a:bodyPr/>
          <a:lstStyle/>
          <a:p>
            <a:fld id="{321D037E-ED8D-424C-87CD-42982ABA544A}" type="slidenum">
              <a:rPr lang="zh-CN" altLang="en-US" smtClean="0"/>
              <a:t>‹#›</a:t>
            </a:fld>
            <a:endParaRPr lang="zh-CN" altLang="en-US"/>
          </a:p>
        </p:txBody>
      </p:sp>
    </p:spTree>
    <p:extLst>
      <p:ext uri="{BB962C8B-B14F-4D97-AF65-F5344CB8AC3E}">
        <p14:creationId xmlns:p14="http://schemas.microsoft.com/office/powerpoint/2010/main" val="1769241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6D4F5C0-E0B7-47E2-93C3-FB712A3EF48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C82C869-A63E-4CD5-B46D-436499FF4CA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A4320FE-F87C-44C9-B3C8-AC6D482FC3AE}"/>
              </a:ext>
            </a:extLst>
          </p:cNvPr>
          <p:cNvSpPr>
            <a:spLocks noGrp="1"/>
          </p:cNvSpPr>
          <p:nvPr>
            <p:ph type="dt" sz="half" idx="10"/>
          </p:nvPr>
        </p:nvSpPr>
        <p:spPr/>
        <p:txBody>
          <a:bodyPr/>
          <a:lstStyle/>
          <a:p>
            <a:fld id="{3A06F890-12D2-45BB-81FF-52F8AE23B96A}"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F8DE8D9F-11E1-4506-97ED-CD85A8FE39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579C9E-50D2-41B2-96E8-A03E69AAE25B}"/>
              </a:ext>
            </a:extLst>
          </p:cNvPr>
          <p:cNvSpPr>
            <a:spLocks noGrp="1"/>
          </p:cNvSpPr>
          <p:nvPr>
            <p:ph type="sldNum" sz="quarter" idx="12"/>
          </p:nvPr>
        </p:nvSpPr>
        <p:spPr/>
        <p:txBody>
          <a:bodyPr/>
          <a:lstStyle/>
          <a:p>
            <a:fld id="{321D037E-ED8D-424C-87CD-42982ABA544A}" type="slidenum">
              <a:rPr lang="zh-CN" altLang="en-US" smtClean="0"/>
              <a:t>‹#›</a:t>
            </a:fld>
            <a:endParaRPr lang="zh-CN" altLang="en-US"/>
          </a:p>
        </p:txBody>
      </p:sp>
    </p:spTree>
    <p:extLst>
      <p:ext uri="{BB962C8B-B14F-4D97-AF65-F5344CB8AC3E}">
        <p14:creationId xmlns:p14="http://schemas.microsoft.com/office/powerpoint/2010/main" val="2591278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25A0F-50D3-45A4-8150-D85D3B2890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B3317C-2CC7-4CA7-AD63-1BEDB919F9F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1177666-8126-41EF-A59F-5ED1643478E7}"/>
              </a:ext>
            </a:extLst>
          </p:cNvPr>
          <p:cNvSpPr>
            <a:spLocks noGrp="1"/>
          </p:cNvSpPr>
          <p:nvPr>
            <p:ph type="dt" sz="half" idx="10"/>
          </p:nvPr>
        </p:nvSpPr>
        <p:spPr/>
        <p:txBody>
          <a:bodyPr/>
          <a:lstStyle/>
          <a:p>
            <a:fld id="{3A06F890-12D2-45BB-81FF-52F8AE23B96A}"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30FC9351-7FFE-42F5-A7EF-9CDC2CCF1C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AA7973-426C-469B-AAD0-4E9DC6ED64AA}"/>
              </a:ext>
            </a:extLst>
          </p:cNvPr>
          <p:cNvSpPr>
            <a:spLocks noGrp="1"/>
          </p:cNvSpPr>
          <p:nvPr>
            <p:ph type="sldNum" sz="quarter" idx="12"/>
          </p:nvPr>
        </p:nvSpPr>
        <p:spPr/>
        <p:txBody>
          <a:bodyPr/>
          <a:lstStyle/>
          <a:p>
            <a:fld id="{321D037E-ED8D-424C-87CD-42982ABA544A}" type="slidenum">
              <a:rPr lang="zh-CN" altLang="en-US" smtClean="0"/>
              <a:t>‹#›</a:t>
            </a:fld>
            <a:endParaRPr lang="zh-CN" altLang="en-US"/>
          </a:p>
        </p:txBody>
      </p:sp>
    </p:spTree>
    <p:extLst>
      <p:ext uri="{BB962C8B-B14F-4D97-AF65-F5344CB8AC3E}">
        <p14:creationId xmlns:p14="http://schemas.microsoft.com/office/powerpoint/2010/main" val="383939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3A593-36FD-42BD-BDBD-3BCD51FB3F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07D3E9-EAD0-44C3-8FC3-620C5CC181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9B75B3E-D7E3-47E1-A14E-C884AD119A39}"/>
              </a:ext>
            </a:extLst>
          </p:cNvPr>
          <p:cNvSpPr>
            <a:spLocks noGrp="1"/>
          </p:cNvSpPr>
          <p:nvPr>
            <p:ph type="dt" sz="half" idx="10"/>
          </p:nvPr>
        </p:nvSpPr>
        <p:spPr/>
        <p:txBody>
          <a:bodyPr/>
          <a:lstStyle/>
          <a:p>
            <a:fld id="{3A06F890-12D2-45BB-81FF-52F8AE23B96A}"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01945B67-9DC9-4337-BD23-35DEA01903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BEA72B-90CC-4EE6-B79F-051F27561AF2}"/>
              </a:ext>
            </a:extLst>
          </p:cNvPr>
          <p:cNvSpPr>
            <a:spLocks noGrp="1"/>
          </p:cNvSpPr>
          <p:nvPr>
            <p:ph type="sldNum" sz="quarter" idx="12"/>
          </p:nvPr>
        </p:nvSpPr>
        <p:spPr/>
        <p:txBody>
          <a:bodyPr/>
          <a:lstStyle/>
          <a:p>
            <a:fld id="{321D037E-ED8D-424C-87CD-42982ABA544A}" type="slidenum">
              <a:rPr lang="zh-CN" altLang="en-US" smtClean="0"/>
              <a:t>‹#›</a:t>
            </a:fld>
            <a:endParaRPr lang="zh-CN" altLang="en-US"/>
          </a:p>
        </p:txBody>
      </p:sp>
    </p:spTree>
    <p:extLst>
      <p:ext uri="{BB962C8B-B14F-4D97-AF65-F5344CB8AC3E}">
        <p14:creationId xmlns:p14="http://schemas.microsoft.com/office/powerpoint/2010/main" val="406813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9F091-5979-444F-8DF8-10E447D7E2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76F895-53F1-476E-8A9F-A417F174F424}"/>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57A8ECB-122C-4BD4-9E49-10FCE645F01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CEB811D-1A44-46E3-A60A-C5783F729CEF}"/>
              </a:ext>
            </a:extLst>
          </p:cNvPr>
          <p:cNvSpPr>
            <a:spLocks noGrp="1"/>
          </p:cNvSpPr>
          <p:nvPr>
            <p:ph type="dt" sz="half" idx="10"/>
          </p:nvPr>
        </p:nvSpPr>
        <p:spPr/>
        <p:txBody>
          <a:bodyPr/>
          <a:lstStyle/>
          <a:p>
            <a:fld id="{3A06F890-12D2-45BB-81FF-52F8AE23B96A}" type="datetimeFigureOut">
              <a:rPr lang="zh-CN" altLang="en-US" smtClean="0"/>
              <a:t>2021-10-18</a:t>
            </a:fld>
            <a:endParaRPr lang="zh-CN" altLang="en-US"/>
          </a:p>
        </p:txBody>
      </p:sp>
      <p:sp>
        <p:nvSpPr>
          <p:cNvPr id="6" name="页脚占位符 5">
            <a:extLst>
              <a:ext uri="{FF2B5EF4-FFF2-40B4-BE49-F238E27FC236}">
                <a16:creationId xmlns:a16="http://schemas.microsoft.com/office/drawing/2014/main" id="{C6E782DE-0597-43C4-8555-DCAF26B5F5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D93FD53-4C1A-4087-99CE-9C63E5592CA0}"/>
              </a:ext>
            </a:extLst>
          </p:cNvPr>
          <p:cNvSpPr>
            <a:spLocks noGrp="1"/>
          </p:cNvSpPr>
          <p:nvPr>
            <p:ph type="sldNum" sz="quarter" idx="12"/>
          </p:nvPr>
        </p:nvSpPr>
        <p:spPr/>
        <p:txBody>
          <a:bodyPr/>
          <a:lstStyle/>
          <a:p>
            <a:fld id="{321D037E-ED8D-424C-87CD-42982ABA544A}" type="slidenum">
              <a:rPr lang="zh-CN" altLang="en-US" smtClean="0"/>
              <a:t>‹#›</a:t>
            </a:fld>
            <a:endParaRPr lang="zh-CN" altLang="en-US"/>
          </a:p>
        </p:txBody>
      </p:sp>
    </p:spTree>
    <p:extLst>
      <p:ext uri="{BB962C8B-B14F-4D97-AF65-F5344CB8AC3E}">
        <p14:creationId xmlns:p14="http://schemas.microsoft.com/office/powerpoint/2010/main" val="1069246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CE19C5-4A11-40AE-BC4C-815EFF9D05D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4A6C491-F0D2-41A6-820C-08541736FE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1EDD6FF-2B86-4ACD-A89D-820F4FA79A8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7F2EC7C6-2314-45E0-A593-AA84250B5E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A7EA5EC-6838-4D47-8EDB-F60D5638DB4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D18FED6-44C6-46A1-9DAF-F2C8142E955B}"/>
              </a:ext>
            </a:extLst>
          </p:cNvPr>
          <p:cNvSpPr>
            <a:spLocks noGrp="1"/>
          </p:cNvSpPr>
          <p:nvPr>
            <p:ph type="dt" sz="half" idx="10"/>
          </p:nvPr>
        </p:nvSpPr>
        <p:spPr/>
        <p:txBody>
          <a:bodyPr/>
          <a:lstStyle/>
          <a:p>
            <a:fld id="{3A06F890-12D2-45BB-81FF-52F8AE23B96A}" type="datetimeFigureOut">
              <a:rPr lang="zh-CN" altLang="en-US" smtClean="0"/>
              <a:t>2021-10-18</a:t>
            </a:fld>
            <a:endParaRPr lang="zh-CN" altLang="en-US"/>
          </a:p>
        </p:txBody>
      </p:sp>
      <p:sp>
        <p:nvSpPr>
          <p:cNvPr id="8" name="页脚占位符 7">
            <a:extLst>
              <a:ext uri="{FF2B5EF4-FFF2-40B4-BE49-F238E27FC236}">
                <a16:creationId xmlns:a16="http://schemas.microsoft.com/office/drawing/2014/main" id="{20C853A3-F760-4716-B506-16632473435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FAD0354-5CAE-4736-A9FE-AE605E953023}"/>
              </a:ext>
            </a:extLst>
          </p:cNvPr>
          <p:cNvSpPr>
            <a:spLocks noGrp="1"/>
          </p:cNvSpPr>
          <p:nvPr>
            <p:ph type="sldNum" sz="quarter" idx="12"/>
          </p:nvPr>
        </p:nvSpPr>
        <p:spPr/>
        <p:txBody>
          <a:bodyPr/>
          <a:lstStyle/>
          <a:p>
            <a:fld id="{321D037E-ED8D-424C-87CD-42982ABA544A}" type="slidenum">
              <a:rPr lang="zh-CN" altLang="en-US" smtClean="0"/>
              <a:t>‹#›</a:t>
            </a:fld>
            <a:endParaRPr lang="zh-CN" altLang="en-US"/>
          </a:p>
        </p:txBody>
      </p:sp>
    </p:spTree>
    <p:extLst>
      <p:ext uri="{BB962C8B-B14F-4D97-AF65-F5344CB8AC3E}">
        <p14:creationId xmlns:p14="http://schemas.microsoft.com/office/powerpoint/2010/main" val="1588843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E457F-E3AD-4BF3-A453-1858185B93D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534A8C1-9E0D-4C1A-86A4-EA1683788488}"/>
              </a:ext>
            </a:extLst>
          </p:cNvPr>
          <p:cNvSpPr>
            <a:spLocks noGrp="1"/>
          </p:cNvSpPr>
          <p:nvPr>
            <p:ph type="dt" sz="half" idx="10"/>
          </p:nvPr>
        </p:nvSpPr>
        <p:spPr/>
        <p:txBody>
          <a:bodyPr/>
          <a:lstStyle/>
          <a:p>
            <a:fld id="{3A06F890-12D2-45BB-81FF-52F8AE23B96A}" type="datetimeFigureOut">
              <a:rPr lang="zh-CN" altLang="en-US" smtClean="0"/>
              <a:t>2021-10-18</a:t>
            </a:fld>
            <a:endParaRPr lang="zh-CN" altLang="en-US"/>
          </a:p>
        </p:txBody>
      </p:sp>
      <p:sp>
        <p:nvSpPr>
          <p:cNvPr id="4" name="页脚占位符 3">
            <a:extLst>
              <a:ext uri="{FF2B5EF4-FFF2-40B4-BE49-F238E27FC236}">
                <a16:creationId xmlns:a16="http://schemas.microsoft.com/office/drawing/2014/main" id="{C9959AAE-5B34-4EE5-A226-C868C377595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F650B0D-B25C-48B5-A3B9-7DF773E82DD8}"/>
              </a:ext>
            </a:extLst>
          </p:cNvPr>
          <p:cNvSpPr>
            <a:spLocks noGrp="1"/>
          </p:cNvSpPr>
          <p:nvPr>
            <p:ph type="sldNum" sz="quarter" idx="12"/>
          </p:nvPr>
        </p:nvSpPr>
        <p:spPr/>
        <p:txBody>
          <a:bodyPr/>
          <a:lstStyle/>
          <a:p>
            <a:fld id="{321D037E-ED8D-424C-87CD-42982ABA544A}" type="slidenum">
              <a:rPr lang="zh-CN" altLang="en-US" smtClean="0"/>
              <a:t>‹#›</a:t>
            </a:fld>
            <a:endParaRPr lang="zh-CN" altLang="en-US"/>
          </a:p>
        </p:txBody>
      </p:sp>
    </p:spTree>
    <p:extLst>
      <p:ext uri="{BB962C8B-B14F-4D97-AF65-F5344CB8AC3E}">
        <p14:creationId xmlns:p14="http://schemas.microsoft.com/office/powerpoint/2010/main" val="1890209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321375-9B3F-4DF0-BE56-59DF219D0CDE}"/>
              </a:ext>
            </a:extLst>
          </p:cNvPr>
          <p:cNvSpPr>
            <a:spLocks noGrp="1"/>
          </p:cNvSpPr>
          <p:nvPr>
            <p:ph type="dt" sz="half" idx="10"/>
          </p:nvPr>
        </p:nvSpPr>
        <p:spPr/>
        <p:txBody>
          <a:bodyPr/>
          <a:lstStyle/>
          <a:p>
            <a:fld id="{3A06F890-12D2-45BB-81FF-52F8AE23B96A}" type="datetimeFigureOut">
              <a:rPr lang="zh-CN" altLang="en-US" smtClean="0"/>
              <a:t>2021-10-18</a:t>
            </a:fld>
            <a:endParaRPr lang="zh-CN" altLang="en-US"/>
          </a:p>
        </p:txBody>
      </p:sp>
      <p:sp>
        <p:nvSpPr>
          <p:cNvPr id="3" name="页脚占位符 2">
            <a:extLst>
              <a:ext uri="{FF2B5EF4-FFF2-40B4-BE49-F238E27FC236}">
                <a16:creationId xmlns:a16="http://schemas.microsoft.com/office/drawing/2014/main" id="{76ABBF9C-5B07-490F-9A0A-1FC08486526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6953AFC-EB5E-491B-BBF7-1256BEF188AB}"/>
              </a:ext>
            </a:extLst>
          </p:cNvPr>
          <p:cNvSpPr>
            <a:spLocks noGrp="1"/>
          </p:cNvSpPr>
          <p:nvPr>
            <p:ph type="sldNum" sz="quarter" idx="12"/>
          </p:nvPr>
        </p:nvSpPr>
        <p:spPr/>
        <p:txBody>
          <a:bodyPr/>
          <a:lstStyle/>
          <a:p>
            <a:fld id="{321D037E-ED8D-424C-87CD-42982ABA544A}" type="slidenum">
              <a:rPr lang="zh-CN" altLang="en-US" smtClean="0"/>
              <a:t>‹#›</a:t>
            </a:fld>
            <a:endParaRPr lang="zh-CN" altLang="en-US"/>
          </a:p>
        </p:txBody>
      </p:sp>
    </p:spTree>
    <p:extLst>
      <p:ext uri="{BB962C8B-B14F-4D97-AF65-F5344CB8AC3E}">
        <p14:creationId xmlns:p14="http://schemas.microsoft.com/office/powerpoint/2010/main" val="3372601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66A54-32DA-476D-8B7A-5701B25430D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67992FE-C212-404B-9110-2199ABEE3D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FE799BA-A653-4AA7-B0C6-969F86EE4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D19D36B-D440-4065-90B1-7D85409BD581}"/>
              </a:ext>
            </a:extLst>
          </p:cNvPr>
          <p:cNvSpPr>
            <a:spLocks noGrp="1"/>
          </p:cNvSpPr>
          <p:nvPr>
            <p:ph type="dt" sz="half" idx="10"/>
          </p:nvPr>
        </p:nvSpPr>
        <p:spPr/>
        <p:txBody>
          <a:bodyPr/>
          <a:lstStyle/>
          <a:p>
            <a:fld id="{3A06F890-12D2-45BB-81FF-52F8AE23B96A}" type="datetimeFigureOut">
              <a:rPr lang="zh-CN" altLang="en-US" smtClean="0"/>
              <a:t>2021-10-18</a:t>
            </a:fld>
            <a:endParaRPr lang="zh-CN" altLang="en-US"/>
          </a:p>
        </p:txBody>
      </p:sp>
      <p:sp>
        <p:nvSpPr>
          <p:cNvPr id="6" name="页脚占位符 5">
            <a:extLst>
              <a:ext uri="{FF2B5EF4-FFF2-40B4-BE49-F238E27FC236}">
                <a16:creationId xmlns:a16="http://schemas.microsoft.com/office/drawing/2014/main" id="{653B92A7-3D11-411D-9155-8C515D80A9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4F81D0-1B41-4890-BC82-6854AF329F33}"/>
              </a:ext>
            </a:extLst>
          </p:cNvPr>
          <p:cNvSpPr>
            <a:spLocks noGrp="1"/>
          </p:cNvSpPr>
          <p:nvPr>
            <p:ph type="sldNum" sz="quarter" idx="12"/>
          </p:nvPr>
        </p:nvSpPr>
        <p:spPr/>
        <p:txBody>
          <a:bodyPr/>
          <a:lstStyle/>
          <a:p>
            <a:fld id="{321D037E-ED8D-424C-87CD-42982ABA544A}" type="slidenum">
              <a:rPr lang="zh-CN" altLang="en-US" smtClean="0"/>
              <a:t>‹#›</a:t>
            </a:fld>
            <a:endParaRPr lang="zh-CN" altLang="en-US"/>
          </a:p>
        </p:txBody>
      </p:sp>
    </p:spTree>
    <p:extLst>
      <p:ext uri="{BB962C8B-B14F-4D97-AF65-F5344CB8AC3E}">
        <p14:creationId xmlns:p14="http://schemas.microsoft.com/office/powerpoint/2010/main" val="150151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958EDF-8618-4E91-9FD4-A24EDC72EBE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539856-25EC-4D69-A21A-75F053955C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30DED58-2EC2-42FA-B162-6003226FF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A941263-4C9E-4CDC-AB20-8FBEFDEFB1B7}"/>
              </a:ext>
            </a:extLst>
          </p:cNvPr>
          <p:cNvSpPr>
            <a:spLocks noGrp="1"/>
          </p:cNvSpPr>
          <p:nvPr>
            <p:ph type="dt" sz="half" idx="10"/>
          </p:nvPr>
        </p:nvSpPr>
        <p:spPr/>
        <p:txBody>
          <a:bodyPr/>
          <a:lstStyle/>
          <a:p>
            <a:fld id="{3A06F890-12D2-45BB-81FF-52F8AE23B96A}" type="datetimeFigureOut">
              <a:rPr lang="zh-CN" altLang="en-US" smtClean="0"/>
              <a:t>2021-10-18</a:t>
            </a:fld>
            <a:endParaRPr lang="zh-CN" altLang="en-US"/>
          </a:p>
        </p:txBody>
      </p:sp>
      <p:sp>
        <p:nvSpPr>
          <p:cNvPr id="6" name="页脚占位符 5">
            <a:extLst>
              <a:ext uri="{FF2B5EF4-FFF2-40B4-BE49-F238E27FC236}">
                <a16:creationId xmlns:a16="http://schemas.microsoft.com/office/drawing/2014/main" id="{ACC2D0AC-2605-495E-968B-BD397884C4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3E8C1B-C344-446C-883D-DA25597F9EAA}"/>
              </a:ext>
            </a:extLst>
          </p:cNvPr>
          <p:cNvSpPr>
            <a:spLocks noGrp="1"/>
          </p:cNvSpPr>
          <p:nvPr>
            <p:ph type="sldNum" sz="quarter" idx="12"/>
          </p:nvPr>
        </p:nvSpPr>
        <p:spPr/>
        <p:txBody>
          <a:bodyPr/>
          <a:lstStyle/>
          <a:p>
            <a:fld id="{321D037E-ED8D-424C-87CD-42982ABA544A}" type="slidenum">
              <a:rPr lang="zh-CN" altLang="en-US" smtClean="0"/>
              <a:t>‹#›</a:t>
            </a:fld>
            <a:endParaRPr lang="zh-CN" altLang="en-US"/>
          </a:p>
        </p:txBody>
      </p:sp>
    </p:spTree>
    <p:extLst>
      <p:ext uri="{BB962C8B-B14F-4D97-AF65-F5344CB8AC3E}">
        <p14:creationId xmlns:p14="http://schemas.microsoft.com/office/powerpoint/2010/main" val="27378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CDA776-2893-426D-980F-5164F2DA8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9B3F0F2-D609-4933-885E-8C9AEF665E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3293FFB-3874-42E7-8E48-1A2E812F3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6F890-12D2-45BB-81FF-52F8AE23B96A}" type="datetimeFigureOut">
              <a:rPr lang="zh-CN" altLang="en-US" smtClean="0"/>
              <a:t>2021-10-18</a:t>
            </a:fld>
            <a:endParaRPr lang="zh-CN" altLang="en-US"/>
          </a:p>
        </p:txBody>
      </p:sp>
      <p:sp>
        <p:nvSpPr>
          <p:cNvPr id="5" name="页脚占位符 4">
            <a:extLst>
              <a:ext uri="{FF2B5EF4-FFF2-40B4-BE49-F238E27FC236}">
                <a16:creationId xmlns:a16="http://schemas.microsoft.com/office/drawing/2014/main" id="{F4B54EED-20CB-463E-8681-9D251A2BEE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C5B247-F7E1-4B63-A280-6DD50A779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1D037E-ED8D-424C-87CD-42982ABA544A}" type="slidenum">
              <a:rPr lang="zh-CN" altLang="en-US" smtClean="0"/>
              <a:t>‹#›</a:t>
            </a:fld>
            <a:endParaRPr lang="zh-CN" altLang="en-US"/>
          </a:p>
        </p:txBody>
      </p:sp>
    </p:spTree>
    <p:extLst>
      <p:ext uri="{BB962C8B-B14F-4D97-AF65-F5344CB8AC3E}">
        <p14:creationId xmlns:p14="http://schemas.microsoft.com/office/powerpoint/2010/main" val="2410054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30.png"/><Relationship Id="rId4" Type="http://schemas.openxmlformats.org/officeDocument/2006/relationships/notesSlide" Target="../notesSlides/notesSlide1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07E4C-E392-4440-9A1B-4049243A5D51}"/>
              </a:ext>
            </a:extLst>
          </p:cNvPr>
          <p:cNvSpPr>
            <a:spLocks noGrp="1"/>
          </p:cNvSpPr>
          <p:nvPr>
            <p:ph type="ctrTitle"/>
          </p:nvPr>
        </p:nvSpPr>
        <p:spPr/>
        <p:txBody>
          <a:bodyPr/>
          <a:lstStyle/>
          <a:p>
            <a:r>
              <a:rPr lang="en-US" altLang="zh-CN" dirty="0">
                <a:latin typeface="Times New Roman" panose="02020603050405020304" pitchFamily="18" charset="0"/>
                <a:cs typeface="Times New Roman" panose="02020603050405020304" pitchFamily="18" charset="0"/>
              </a:rPr>
              <a:t>Text-to-Image</a:t>
            </a:r>
            <a:endParaRPr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C98D4FB7-3E6F-402C-8FE4-A941684DD333}"/>
              </a:ext>
            </a:extLst>
          </p:cNvPr>
          <p:cNvSpPr>
            <a:spLocks noGrp="1"/>
          </p:cNvSpPr>
          <p:nvPr>
            <p:ph type="subTitle" idx="1"/>
          </p:nvPr>
        </p:nvSpPr>
        <p:spPr/>
        <p:txBody>
          <a:bodyPr/>
          <a:lstStyle/>
          <a:p>
            <a:r>
              <a:rPr lang="zh-CN" altLang="en-US" dirty="0">
                <a:latin typeface="楷体" panose="02010609060101010101" pitchFamily="49" charset="-122"/>
                <a:ea typeface="楷体" panose="02010609060101010101" pitchFamily="49" charset="-122"/>
              </a:rPr>
              <a:t>汇报人：汪志伟</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时间：</a:t>
            </a:r>
            <a:r>
              <a:rPr lang="en-US" altLang="zh-CN" dirty="0">
                <a:latin typeface="楷体" panose="02010609060101010101" pitchFamily="49" charset="-122"/>
                <a:ea typeface="楷体" panose="02010609060101010101" pitchFamily="49" charset="-122"/>
              </a:rPr>
              <a:t>2021.10.18</a:t>
            </a:r>
          </a:p>
        </p:txBody>
      </p:sp>
    </p:spTree>
    <p:extLst>
      <p:ext uri="{BB962C8B-B14F-4D97-AF65-F5344CB8AC3E}">
        <p14:creationId xmlns:p14="http://schemas.microsoft.com/office/powerpoint/2010/main" val="3806657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文本框 8"/>
          <p:cNvSpPr txBox="1"/>
          <p:nvPr>
            <p:custDataLst>
              <p:tags r:id="rId1"/>
            </p:custDataLst>
          </p:nvPr>
        </p:nvSpPr>
        <p:spPr>
          <a:xfrm flipH="1">
            <a:off x="3304138" y="2675534"/>
            <a:ext cx="184730" cy="1323439"/>
          </a:xfrm>
          <a:prstGeom prst="rect">
            <a:avLst/>
          </a:prstGeom>
          <a:noFill/>
        </p:spPr>
        <p:txBody>
          <a:bodyPr wrap="none" rtlCol="0">
            <a:spAutoFit/>
          </a:bodyPr>
          <a:lstStyle/>
          <a:p>
            <a:pPr algn="ctr"/>
            <a:endParaRPr lang="en-US" altLang="zh-CN" sz="8000" b="1" dirty="0">
              <a:solidFill>
                <a:srgbClr val="B8497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1" name="PA-矩形 10"/>
          <p:cNvSpPr/>
          <p:nvPr>
            <p:custDataLst>
              <p:tags r:id="rId2"/>
            </p:custDataLst>
          </p:nvPr>
        </p:nvSpPr>
        <p:spPr>
          <a:xfrm>
            <a:off x="3717784" y="3998973"/>
            <a:ext cx="4756430" cy="461665"/>
          </a:xfrm>
          <a:prstGeom prst="rect">
            <a:avLst/>
          </a:prstGeom>
        </p:spPr>
        <p:txBody>
          <a:bodyPr wrap="none">
            <a:spAutoFit/>
          </a:bodyPr>
          <a:lstStyle/>
          <a:p>
            <a:pPr algn="ctr"/>
            <a:r>
              <a:rPr lang="en-US" altLang="zh-CN" sz="2400" b="1" dirty="0">
                <a:latin typeface="华文细黑" panose="02010600040101010101" pitchFamily="2" charset="-122"/>
                <a:ea typeface="华文细黑" panose="02010600040101010101" pitchFamily="2" charset="-122"/>
              </a:rPr>
              <a:t>IEEE Transaction on multimedia</a:t>
            </a:r>
            <a:endParaRPr lang="zh-CN" altLang="en-US" sz="2400" b="1" dirty="0">
              <a:latin typeface="华文细黑" panose="02010600040101010101" pitchFamily="2" charset="-122"/>
              <a:ea typeface="华文细黑" panose="02010600040101010101" pitchFamily="2" charset="-122"/>
            </a:endParaRPr>
          </a:p>
        </p:txBody>
      </p:sp>
      <p:pic>
        <p:nvPicPr>
          <p:cNvPr id="2" name="图片 1">
            <a:extLst>
              <a:ext uri="{FF2B5EF4-FFF2-40B4-BE49-F238E27FC236}">
                <a16:creationId xmlns:a16="http://schemas.microsoft.com/office/drawing/2014/main" id="{57681349-A28B-494E-949E-B8599BC811CF}"/>
              </a:ext>
            </a:extLst>
          </p:cNvPr>
          <p:cNvPicPr>
            <a:picLocks noChangeAspect="1"/>
          </p:cNvPicPr>
          <p:nvPr/>
        </p:nvPicPr>
        <p:blipFill>
          <a:blip r:embed="rId4"/>
          <a:stretch>
            <a:fillRect/>
          </a:stretch>
        </p:blipFill>
        <p:spPr>
          <a:xfrm>
            <a:off x="1796123" y="1863365"/>
            <a:ext cx="8599753" cy="2082045"/>
          </a:xfrm>
          <a:prstGeom prst="rect">
            <a:avLst/>
          </a:prstGeom>
        </p:spPr>
      </p:pic>
    </p:spTree>
    <p:extLst>
      <p:ext uri="{BB962C8B-B14F-4D97-AF65-F5344CB8AC3E}">
        <p14:creationId xmlns:p14="http://schemas.microsoft.com/office/powerpoint/2010/main" val="3501025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B8B61B3-451F-4F21-A2FC-292E4E28149B}"/>
              </a:ext>
            </a:extLst>
          </p:cNvPr>
          <p:cNvPicPr>
            <a:picLocks noChangeAspect="1"/>
          </p:cNvPicPr>
          <p:nvPr/>
        </p:nvPicPr>
        <p:blipFill>
          <a:blip r:embed="rId3"/>
          <a:stretch>
            <a:fillRect/>
          </a:stretch>
        </p:blipFill>
        <p:spPr>
          <a:xfrm>
            <a:off x="1767326" y="1384588"/>
            <a:ext cx="8657348" cy="4456741"/>
          </a:xfrm>
          <a:prstGeom prst="rect">
            <a:avLst/>
          </a:prstGeom>
        </p:spPr>
      </p:pic>
      <p:sp>
        <p:nvSpPr>
          <p:cNvPr id="4" name="标题 1">
            <a:extLst>
              <a:ext uri="{FF2B5EF4-FFF2-40B4-BE49-F238E27FC236}">
                <a16:creationId xmlns:a16="http://schemas.microsoft.com/office/drawing/2014/main" id="{47BB23EB-AD21-44CC-8306-7DC2D89C9841}"/>
              </a:ext>
            </a:extLst>
          </p:cNvPr>
          <p:cNvSpPr txBox="1">
            <a:spLocks/>
          </p:cNvSpPr>
          <p:nvPr/>
        </p:nvSpPr>
        <p:spPr>
          <a:xfrm>
            <a:off x="0" y="21428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Model structure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72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D43C04-2C16-4491-9497-F5FE82D7FE86}"/>
              </a:ext>
            </a:extLst>
          </p:cNvPr>
          <p:cNvSpPr>
            <a:spLocks noGrp="1"/>
          </p:cNvSpPr>
          <p:nvPr>
            <p:ph type="title"/>
          </p:nvPr>
        </p:nvSpPr>
        <p:spPr>
          <a:xfrm>
            <a:off x="0" y="0"/>
            <a:ext cx="10515600" cy="1325563"/>
          </a:xfrm>
        </p:spPr>
        <p:txBody>
          <a:bodyPr/>
          <a:lstStyle/>
          <a:p>
            <a:r>
              <a:rPr lang="en-US" altLang="zh-CN" dirty="0">
                <a:latin typeface="Times New Roman" panose="02020603050405020304" pitchFamily="18" charset="0"/>
                <a:cs typeface="Times New Roman" panose="02020603050405020304" pitchFamily="18" charset="0"/>
              </a:rPr>
              <a:t>Mode collapse</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C84B0CBA-4DAB-406A-930E-F1BF73313FF3}"/>
              </a:ext>
            </a:extLst>
          </p:cNvPr>
          <p:cNvPicPr>
            <a:picLocks noChangeAspect="1"/>
          </p:cNvPicPr>
          <p:nvPr/>
        </p:nvPicPr>
        <p:blipFill>
          <a:blip r:embed="rId2"/>
          <a:stretch>
            <a:fillRect/>
          </a:stretch>
        </p:blipFill>
        <p:spPr>
          <a:xfrm>
            <a:off x="4256358" y="1295585"/>
            <a:ext cx="4930567" cy="5197290"/>
          </a:xfrm>
          <a:prstGeom prst="rect">
            <a:avLst/>
          </a:prstGeom>
        </p:spPr>
      </p:pic>
    </p:spTree>
    <p:extLst>
      <p:ext uri="{BB962C8B-B14F-4D97-AF65-F5344CB8AC3E}">
        <p14:creationId xmlns:p14="http://schemas.microsoft.com/office/powerpoint/2010/main" val="1942935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6BA4335-F15F-4112-9377-5294F5E51441}"/>
              </a:ext>
            </a:extLst>
          </p:cNvPr>
          <p:cNvPicPr>
            <a:picLocks noChangeAspect="1"/>
          </p:cNvPicPr>
          <p:nvPr/>
        </p:nvPicPr>
        <p:blipFill>
          <a:blip r:embed="rId3"/>
          <a:stretch>
            <a:fillRect/>
          </a:stretch>
        </p:blipFill>
        <p:spPr>
          <a:xfrm>
            <a:off x="495673" y="1097745"/>
            <a:ext cx="4922619" cy="3508892"/>
          </a:xfrm>
          <a:prstGeom prst="rect">
            <a:avLst/>
          </a:prstGeom>
        </p:spPr>
      </p:pic>
      <p:pic>
        <p:nvPicPr>
          <p:cNvPr id="3" name="图片 2">
            <a:extLst>
              <a:ext uri="{FF2B5EF4-FFF2-40B4-BE49-F238E27FC236}">
                <a16:creationId xmlns:a16="http://schemas.microsoft.com/office/drawing/2014/main" id="{A8CAA55A-36A4-4C80-B0F1-35F9BCFDA379}"/>
              </a:ext>
            </a:extLst>
          </p:cNvPr>
          <p:cNvPicPr>
            <a:picLocks noChangeAspect="1"/>
          </p:cNvPicPr>
          <p:nvPr/>
        </p:nvPicPr>
        <p:blipFill>
          <a:blip r:embed="rId4"/>
          <a:stretch>
            <a:fillRect/>
          </a:stretch>
        </p:blipFill>
        <p:spPr>
          <a:xfrm>
            <a:off x="5418292" y="1097745"/>
            <a:ext cx="6154784" cy="2523403"/>
          </a:xfrm>
          <a:prstGeom prst="rect">
            <a:avLst/>
          </a:prstGeom>
        </p:spPr>
      </p:pic>
      <p:pic>
        <p:nvPicPr>
          <p:cNvPr id="4" name="图片 3">
            <a:extLst>
              <a:ext uri="{FF2B5EF4-FFF2-40B4-BE49-F238E27FC236}">
                <a16:creationId xmlns:a16="http://schemas.microsoft.com/office/drawing/2014/main" id="{DADD36CB-FACB-4C2F-B878-BFEA0D86E3D1}"/>
              </a:ext>
            </a:extLst>
          </p:cNvPr>
          <p:cNvPicPr>
            <a:picLocks noChangeAspect="1"/>
          </p:cNvPicPr>
          <p:nvPr/>
        </p:nvPicPr>
        <p:blipFill>
          <a:blip r:embed="rId5"/>
          <a:stretch>
            <a:fillRect/>
          </a:stretch>
        </p:blipFill>
        <p:spPr>
          <a:xfrm>
            <a:off x="5501420" y="4587283"/>
            <a:ext cx="4138019" cy="1158340"/>
          </a:xfrm>
          <a:prstGeom prst="rect">
            <a:avLst/>
          </a:prstGeom>
        </p:spPr>
      </p:pic>
      <p:pic>
        <p:nvPicPr>
          <p:cNvPr id="5" name="图片 4">
            <a:extLst>
              <a:ext uri="{FF2B5EF4-FFF2-40B4-BE49-F238E27FC236}">
                <a16:creationId xmlns:a16="http://schemas.microsoft.com/office/drawing/2014/main" id="{6323C569-074C-4939-B495-15F481E019BB}"/>
              </a:ext>
            </a:extLst>
          </p:cNvPr>
          <p:cNvPicPr>
            <a:picLocks noChangeAspect="1"/>
          </p:cNvPicPr>
          <p:nvPr/>
        </p:nvPicPr>
        <p:blipFill>
          <a:blip r:embed="rId6"/>
          <a:stretch>
            <a:fillRect/>
          </a:stretch>
        </p:blipFill>
        <p:spPr>
          <a:xfrm>
            <a:off x="5554109" y="5927159"/>
            <a:ext cx="2941575" cy="342930"/>
          </a:xfrm>
          <a:prstGeom prst="rect">
            <a:avLst/>
          </a:prstGeom>
        </p:spPr>
      </p:pic>
      <p:pic>
        <p:nvPicPr>
          <p:cNvPr id="6" name="图片 5">
            <a:extLst>
              <a:ext uri="{FF2B5EF4-FFF2-40B4-BE49-F238E27FC236}">
                <a16:creationId xmlns:a16="http://schemas.microsoft.com/office/drawing/2014/main" id="{147E5D0D-BD70-4DC6-A457-1DAD16B5A0D3}"/>
              </a:ext>
            </a:extLst>
          </p:cNvPr>
          <p:cNvPicPr>
            <a:picLocks noChangeAspect="1"/>
          </p:cNvPicPr>
          <p:nvPr/>
        </p:nvPicPr>
        <p:blipFill>
          <a:blip r:embed="rId7"/>
          <a:stretch>
            <a:fillRect/>
          </a:stretch>
        </p:blipFill>
        <p:spPr>
          <a:xfrm>
            <a:off x="5621750" y="3802684"/>
            <a:ext cx="2483159" cy="477930"/>
          </a:xfrm>
          <a:prstGeom prst="rect">
            <a:avLst/>
          </a:prstGeom>
        </p:spPr>
      </p:pic>
      <p:sp>
        <p:nvSpPr>
          <p:cNvPr id="8" name="标题 1">
            <a:extLst>
              <a:ext uri="{FF2B5EF4-FFF2-40B4-BE49-F238E27FC236}">
                <a16:creationId xmlns:a16="http://schemas.microsoft.com/office/drawing/2014/main" id="{2C678FF0-83A7-48CD-A4BE-1AD96FB288B4}"/>
              </a:ext>
            </a:extLst>
          </p:cNvPr>
          <p:cNvSpPr txBox="1">
            <a:spLocks/>
          </p:cNvSpPr>
          <p:nvPr/>
        </p:nvSpPr>
        <p:spPr>
          <a:xfrm>
            <a:off x="0" y="21428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Gradient penalty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5180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AE5979-31DD-45E2-997F-43761571B97A}"/>
              </a:ext>
            </a:extLst>
          </p:cNvPr>
          <p:cNvSpPr txBox="1"/>
          <p:nvPr/>
        </p:nvSpPr>
        <p:spPr>
          <a:xfrm>
            <a:off x="5636794" y="2971800"/>
            <a:ext cx="914400" cy="914400"/>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77BDB999-F782-4C42-AA1B-6D74F83BE3CB}"/>
              </a:ext>
            </a:extLst>
          </p:cNvPr>
          <p:cNvSpPr txBox="1"/>
          <p:nvPr/>
        </p:nvSpPr>
        <p:spPr>
          <a:xfrm>
            <a:off x="3133997" y="2687843"/>
            <a:ext cx="5919994" cy="892552"/>
          </a:xfrm>
          <a:prstGeom prst="rect">
            <a:avLst/>
          </a:prstGeom>
          <a:noFill/>
        </p:spPr>
        <p:txBody>
          <a:bodyPr wrap="square" rtlCol="0">
            <a:spAutoFit/>
          </a:bodyPr>
          <a:lstStyle/>
          <a:p>
            <a:r>
              <a:rPr lang="zh-CN" altLang="en-US" sz="2600" dirty="0">
                <a:latin typeface="楷体" panose="02010609060101010101" pitchFamily="49" charset="-122"/>
                <a:ea typeface="楷体" panose="02010609060101010101" pitchFamily="49" charset="-122"/>
              </a:rPr>
              <a:t>以上的方法都是</a:t>
            </a:r>
            <a:r>
              <a:rPr lang="en-US" altLang="zh-CN" sz="2600" dirty="0">
                <a:latin typeface="Times New Roman" panose="02020603050405020304" pitchFamily="18" charset="0"/>
                <a:ea typeface="楷体" panose="02010609060101010101" pitchFamily="49" charset="-122"/>
                <a:cs typeface="Times New Roman" panose="02020603050405020304" pitchFamily="18" charset="0"/>
              </a:rPr>
              <a:t>single-stage</a:t>
            </a:r>
            <a:r>
              <a:rPr lang="zh-CN" altLang="en-US" sz="2600" dirty="0">
                <a:latin typeface="楷体" panose="02010609060101010101" pitchFamily="49" charset="-122"/>
                <a:ea typeface="楷体" panose="02010609060101010101" pitchFamily="49" charset="-122"/>
              </a:rPr>
              <a:t>方法</a:t>
            </a:r>
            <a:endParaRPr lang="en-US" altLang="zh-CN" sz="2600" dirty="0">
              <a:latin typeface="楷体" panose="02010609060101010101" pitchFamily="49" charset="-122"/>
              <a:ea typeface="楷体" panose="02010609060101010101" pitchFamily="49" charset="-122"/>
            </a:endParaRPr>
          </a:p>
          <a:p>
            <a:r>
              <a:rPr lang="zh-CN" altLang="en-US" sz="2600" dirty="0">
                <a:latin typeface="楷体" panose="02010609060101010101" pitchFamily="49" charset="-122"/>
                <a:ea typeface="楷体" panose="02010609060101010101" pitchFamily="49" charset="-122"/>
              </a:rPr>
              <a:t>根据人类的思维方法，结构上如何改进？</a:t>
            </a:r>
          </a:p>
        </p:txBody>
      </p:sp>
    </p:spTree>
    <p:extLst>
      <p:ext uri="{BB962C8B-B14F-4D97-AF65-F5344CB8AC3E}">
        <p14:creationId xmlns:p14="http://schemas.microsoft.com/office/powerpoint/2010/main" val="1715577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文本框 8"/>
          <p:cNvSpPr txBox="1"/>
          <p:nvPr>
            <p:custDataLst>
              <p:tags r:id="rId1"/>
            </p:custDataLst>
          </p:nvPr>
        </p:nvSpPr>
        <p:spPr>
          <a:xfrm flipH="1">
            <a:off x="3304138" y="2675534"/>
            <a:ext cx="184730" cy="1323439"/>
          </a:xfrm>
          <a:prstGeom prst="rect">
            <a:avLst/>
          </a:prstGeom>
          <a:noFill/>
        </p:spPr>
        <p:txBody>
          <a:bodyPr wrap="none" rtlCol="0">
            <a:spAutoFit/>
          </a:bodyPr>
          <a:lstStyle/>
          <a:p>
            <a:pPr algn="ctr"/>
            <a:endParaRPr lang="en-US" altLang="zh-CN" sz="8000" b="1" dirty="0">
              <a:solidFill>
                <a:srgbClr val="B8497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3" name="矩形 2">
            <a:extLst>
              <a:ext uri="{FF2B5EF4-FFF2-40B4-BE49-F238E27FC236}">
                <a16:creationId xmlns:a16="http://schemas.microsoft.com/office/drawing/2014/main" id="{D5782847-110F-41F0-9004-705BCB127CCD}"/>
              </a:ext>
            </a:extLst>
          </p:cNvPr>
          <p:cNvSpPr/>
          <p:nvPr/>
        </p:nvSpPr>
        <p:spPr>
          <a:xfrm>
            <a:off x="-6440127" y="4477736"/>
            <a:ext cx="24519357" cy="461665"/>
          </a:xfrm>
          <a:prstGeom prst="rect">
            <a:avLst/>
          </a:prstGeom>
        </p:spPr>
        <p:txBody>
          <a:bodyPr wrap="square">
            <a:spAutoFit/>
          </a:bodyPr>
          <a:lstStyle/>
          <a:p>
            <a:pPr algn="ctr"/>
            <a:r>
              <a:rPr lang="en-US" altLang="zh-CN" sz="2400" b="1" dirty="0">
                <a:latin typeface="华文细黑" panose="02010600040101010101" pitchFamily="2" charset="-122"/>
                <a:ea typeface="华文细黑" panose="02010600040101010101" pitchFamily="2" charset="-122"/>
              </a:rPr>
              <a:t>ICCV2017</a:t>
            </a:r>
            <a:endParaRPr lang="zh-CN" altLang="en-US" sz="2400" b="1" dirty="0">
              <a:latin typeface="华文细黑" panose="02010600040101010101" pitchFamily="2" charset="-122"/>
              <a:ea typeface="华文细黑" panose="02010600040101010101" pitchFamily="2" charset="-122"/>
            </a:endParaRPr>
          </a:p>
        </p:txBody>
      </p:sp>
      <p:pic>
        <p:nvPicPr>
          <p:cNvPr id="4" name="图片 3">
            <a:extLst>
              <a:ext uri="{FF2B5EF4-FFF2-40B4-BE49-F238E27FC236}">
                <a16:creationId xmlns:a16="http://schemas.microsoft.com/office/drawing/2014/main" id="{BCBFF185-80AC-4C26-8461-361F37F4787B}"/>
              </a:ext>
            </a:extLst>
          </p:cNvPr>
          <p:cNvPicPr>
            <a:picLocks noChangeAspect="1"/>
          </p:cNvPicPr>
          <p:nvPr/>
        </p:nvPicPr>
        <p:blipFill>
          <a:blip r:embed="rId4"/>
          <a:stretch>
            <a:fillRect/>
          </a:stretch>
        </p:blipFill>
        <p:spPr>
          <a:xfrm>
            <a:off x="1590237" y="1474381"/>
            <a:ext cx="8458630" cy="3003355"/>
          </a:xfrm>
          <a:prstGeom prst="rect">
            <a:avLst/>
          </a:prstGeom>
        </p:spPr>
      </p:pic>
    </p:spTree>
    <p:extLst>
      <p:ext uri="{BB962C8B-B14F-4D97-AF65-F5344CB8AC3E}">
        <p14:creationId xmlns:p14="http://schemas.microsoft.com/office/powerpoint/2010/main" val="574462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文本框 5">
            <a:extLst>
              <a:ext uri="{FF2B5EF4-FFF2-40B4-BE49-F238E27FC236}">
                <a16:creationId xmlns:a16="http://schemas.microsoft.com/office/drawing/2014/main" id="{B9E322A6-5627-4E49-82A4-36B19FCFCA70}"/>
              </a:ext>
            </a:extLst>
          </p:cNvPr>
          <p:cNvSpPr txBox="1"/>
          <p:nvPr>
            <p:custDataLst>
              <p:tags r:id="rId1"/>
            </p:custDataLst>
          </p:nvPr>
        </p:nvSpPr>
        <p:spPr>
          <a:xfrm>
            <a:off x="2270483" y="2012788"/>
            <a:ext cx="7651034" cy="3267882"/>
          </a:xfrm>
          <a:prstGeom prst="rect">
            <a:avLst/>
          </a:prstGeom>
          <a:noFill/>
          <a:ln w="28575" cap="flat" cmpd="sng" algn="ctr">
            <a:solidFill>
              <a:srgbClr val="4C6D78"/>
            </a:solidFill>
            <a:prstDash val="solid"/>
            <a:round/>
            <a:headEnd type="none" w="med" len="med"/>
            <a:tailEnd type="none" w="med" len="med"/>
          </a:ln>
        </p:spPr>
        <p:txBody>
          <a:bodyPr wrap="square">
            <a:spAutoFit/>
          </a:bodyPr>
          <a:lstStyle/>
          <a:p>
            <a:pPr>
              <a:lnSpc>
                <a:spcPct val="150000"/>
              </a:lnSpc>
              <a:spcBef>
                <a:spcPct val="0"/>
              </a:spcBef>
            </a:pP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1. </a:t>
            </a: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阶段一根据给出的文本信息，粗略地生成原始物体的形状和颜色。</a:t>
            </a:r>
            <a:endPar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a:p>
            <a:pPr>
              <a:lnSpc>
                <a:spcPct val="150000"/>
              </a:lnSpc>
              <a:spcBef>
                <a:spcPct val="0"/>
              </a:spcBef>
            </a:pPr>
            <a:endPar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a:p>
            <a:pPr>
              <a:lnSpc>
                <a:spcPct val="150000"/>
              </a:lnSpc>
              <a:spcBef>
                <a:spcPct val="0"/>
              </a:spcBef>
            </a:pP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2. </a:t>
            </a: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阶段二将阶段一和文本信息作为输入，修改初始图像的缺陷，并为初始图像添加细节，从而生成更加真实，分辨率更高的图像。</a:t>
            </a:r>
            <a:endPar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a:p>
            <a:pPr>
              <a:lnSpc>
                <a:spcPct val="150000"/>
              </a:lnSpc>
              <a:spcBef>
                <a:spcPct val="0"/>
              </a:spcBef>
            </a:pPr>
            <a:endPar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a:p>
            <a:pPr>
              <a:lnSpc>
                <a:spcPct val="150000"/>
              </a:lnSpc>
              <a:spcBef>
                <a:spcPct val="0"/>
              </a:spcBef>
            </a:pP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3. </a:t>
            </a: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阶段三为了让生成多样化和训练稳定，使用了</a:t>
            </a: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Conditioning Augmentation</a:t>
            </a: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技巧。</a:t>
            </a:r>
            <a:endPar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p:txBody>
      </p:sp>
      <p:sp>
        <p:nvSpPr>
          <p:cNvPr id="4" name="标题 1">
            <a:extLst>
              <a:ext uri="{FF2B5EF4-FFF2-40B4-BE49-F238E27FC236}">
                <a16:creationId xmlns:a16="http://schemas.microsoft.com/office/drawing/2014/main" id="{D6D269C5-7FD5-41E8-8272-B3BDB07EC53E}"/>
              </a:ext>
            </a:extLst>
          </p:cNvPr>
          <p:cNvSpPr txBox="1">
            <a:spLocks/>
          </p:cNvSpPr>
          <p:nvPr/>
        </p:nvSpPr>
        <p:spPr>
          <a:xfrm>
            <a:off x="0" y="25176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Method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637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15819B-51DF-479A-9E79-47F32984EBBC}"/>
              </a:ext>
            </a:extLst>
          </p:cNvPr>
          <p:cNvPicPr>
            <a:picLocks noChangeAspect="1"/>
          </p:cNvPicPr>
          <p:nvPr/>
        </p:nvPicPr>
        <p:blipFill>
          <a:blip r:embed="rId3"/>
          <a:stretch>
            <a:fillRect/>
          </a:stretch>
        </p:blipFill>
        <p:spPr>
          <a:xfrm>
            <a:off x="1975663" y="1062961"/>
            <a:ext cx="8240674" cy="3825739"/>
          </a:xfrm>
          <a:prstGeom prst="rect">
            <a:avLst/>
          </a:prstGeom>
        </p:spPr>
      </p:pic>
      <p:pic>
        <p:nvPicPr>
          <p:cNvPr id="3" name="图片 2">
            <a:extLst>
              <a:ext uri="{FF2B5EF4-FFF2-40B4-BE49-F238E27FC236}">
                <a16:creationId xmlns:a16="http://schemas.microsoft.com/office/drawing/2014/main" id="{3201C836-55C1-4980-A0C1-C4FD004E6C63}"/>
              </a:ext>
            </a:extLst>
          </p:cNvPr>
          <p:cNvPicPr>
            <a:picLocks noChangeAspect="1"/>
          </p:cNvPicPr>
          <p:nvPr/>
        </p:nvPicPr>
        <p:blipFill>
          <a:blip r:embed="rId4"/>
          <a:stretch>
            <a:fillRect/>
          </a:stretch>
        </p:blipFill>
        <p:spPr>
          <a:xfrm>
            <a:off x="2182091" y="5196817"/>
            <a:ext cx="3574090" cy="1196444"/>
          </a:xfrm>
          <a:prstGeom prst="rect">
            <a:avLst/>
          </a:prstGeom>
        </p:spPr>
      </p:pic>
      <p:sp>
        <p:nvSpPr>
          <p:cNvPr id="5" name="标题 1">
            <a:extLst>
              <a:ext uri="{FF2B5EF4-FFF2-40B4-BE49-F238E27FC236}">
                <a16:creationId xmlns:a16="http://schemas.microsoft.com/office/drawing/2014/main" id="{DEEF04C4-235B-4C2D-89CB-9B9E7431D874}"/>
              </a:ext>
            </a:extLst>
          </p:cNvPr>
          <p:cNvSpPr txBox="1">
            <a:spLocks/>
          </p:cNvSpPr>
          <p:nvPr/>
        </p:nvSpPr>
        <p:spPr>
          <a:xfrm>
            <a:off x="0" y="21366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Model structure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059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文本框 5">
            <a:extLst>
              <a:ext uri="{FF2B5EF4-FFF2-40B4-BE49-F238E27FC236}">
                <a16:creationId xmlns:a16="http://schemas.microsoft.com/office/drawing/2014/main" id="{B9E322A6-5627-4E49-82A4-36B19FCFCA70}"/>
              </a:ext>
            </a:extLst>
          </p:cNvPr>
          <p:cNvSpPr txBox="1"/>
          <p:nvPr>
            <p:custDataLst>
              <p:tags r:id="rId1"/>
            </p:custDataLst>
          </p:nvPr>
        </p:nvSpPr>
        <p:spPr>
          <a:xfrm>
            <a:off x="2627376" y="2389800"/>
            <a:ext cx="6937248" cy="2806217"/>
          </a:xfrm>
          <a:prstGeom prst="rect">
            <a:avLst/>
          </a:prstGeom>
          <a:noFill/>
          <a:ln w="28575" cap="flat" cmpd="sng" algn="ctr">
            <a:solidFill>
              <a:srgbClr val="4C6D78"/>
            </a:solidFill>
            <a:prstDash val="solid"/>
            <a:round/>
            <a:headEnd type="none" w="med" len="med"/>
            <a:tailEnd type="none" w="med" len="med"/>
          </a:ln>
        </p:spPr>
        <p:txBody>
          <a:bodyPr wrap="square">
            <a:spAutoFit/>
          </a:bodyPr>
          <a:lstStyle/>
          <a:p>
            <a:pPr>
              <a:lnSpc>
                <a:spcPct val="150000"/>
              </a:lnSpc>
              <a:spcBef>
                <a:spcPct val="0"/>
              </a:spcBef>
            </a:pP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将复杂的生成问题，分解成多个阶段，逐步生成更具细节、更高分辨率的图像。</a:t>
            </a:r>
            <a:endPar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a:p>
            <a:pPr>
              <a:lnSpc>
                <a:spcPct val="150000"/>
              </a:lnSpc>
              <a:spcBef>
                <a:spcPct val="0"/>
              </a:spcBef>
            </a:pPr>
            <a:endPar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a:p>
            <a:pPr>
              <a:lnSpc>
                <a:spcPct val="150000"/>
              </a:lnSpc>
              <a:spcBef>
                <a:spcPct val="0"/>
              </a:spcBef>
            </a:pP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提出</a:t>
            </a: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CA</a:t>
            </a: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技术，提高训练的稳定性，和生成图片的多样性。</a:t>
            </a:r>
            <a:endPar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a:p>
            <a:pPr>
              <a:lnSpc>
                <a:spcPct val="150000"/>
              </a:lnSpc>
              <a:spcBef>
                <a:spcPct val="0"/>
              </a:spcBef>
            </a:pPr>
            <a:endPar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a:p>
            <a:pPr>
              <a:lnSpc>
                <a:spcPct val="150000"/>
              </a:lnSpc>
              <a:spcBef>
                <a:spcPct val="0"/>
              </a:spcBef>
            </a:pP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这两项贡献，这之后的</a:t>
            </a: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text to image</a:t>
            </a: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任务中，被广泛采用。</a:t>
            </a:r>
          </a:p>
        </p:txBody>
      </p:sp>
      <p:sp>
        <p:nvSpPr>
          <p:cNvPr id="4" name="标题 1">
            <a:extLst>
              <a:ext uri="{FF2B5EF4-FFF2-40B4-BE49-F238E27FC236}">
                <a16:creationId xmlns:a16="http://schemas.microsoft.com/office/drawing/2014/main" id="{6F5C8072-7417-4496-BC13-C59686EF8CC8}"/>
              </a:ext>
            </a:extLst>
          </p:cNvPr>
          <p:cNvSpPr txBox="1">
            <a:spLocks/>
          </p:cNvSpPr>
          <p:nvPr/>
        </p:nvSpPr>
        <p:spPr>
          <a:xfrm>
            <a:off x="0" y="23482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Conclusion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87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733240E-4A53-4814-B1BD-2B080982D34D}"/>
              </a:ext>
            </a:extLst>
          </p:cNvPr>
          <p:cNvSpPr txBox="1"/>
          <p:nvPr/>
        </p:nvSpPr>
        <p:spPr>
          <a:xfrm>
            <a:off x="3462826" y="2664176"/>
            <a:ext cx="5266348" cy="492443"/>
          </a:xfrm>
          <a:prstGeom prst="rect">
            <a:avLst/>
          </a:prstGeom>
          <a:noFill/>
        </p:spPr>
        <p:txBody>
          <a:bodyPr wrap="square" rtlCol="0">
            <a:spAutoFit/>
          </a:bodyPr>
          <a:lstStyle/>
          <a:p>
            <a:r>
              <a:rPr lang="zh-CN" altLang="en-US" sz="2600" dirty="0">
                <a:latin typeface="楷体" panose="02010609060101010101" pitchFamily="49" charset="-122"/>
                <a:ea typeface="楷体" panose="02010609060101010101" pitchFamily="49" charset="-122"/>
              </a:rPr>
              <a:t>结构上创新后，细节上如何改进</a:t>
            </a:r>
            <a:r>
              <a:rPr lang="en-US" altLang="zh-CN" sz="2600" dirty="0">
                <a:latin typeface="楷体" panose="02010609060101010101" pitchFamily="49" charset="-122"/>
                <a:ea typeface="楷体" panose="02010609060101010101" pitchFamily="49" charset="-122"/>
              </a:rPr>
              <a:t> ?</a:t>
            </a:r>
          </a:p>
        </p:txBody>
      </p:sp>
      <p:sp>
        <p:nvSpPr>
          <p:cNvPr id="3" name="矩形 2">
            <a:extLst>
              <a:ext uri="{FF2B5EF4-FFF2-40B4-BE49-F238E27FC236}">
                <a16:creationId xmlns:a16="http://schemas.microsoft.com/office/drawing/2014/main" id="{54F9ADD8-E9C9-46F4-AC3C-D78343EECFC2}"/>
              </a:ext>
            </a:extLst>
          </p:cNvPr>
          <p:cNvSpPr/>
          <p:nvPr/>
        </p:nvSpPr>
        <p:spPr>
          <a:xfrm>
            <a:off x="2022609" y="3940756"/>
            <a:ext cx="8146782" cy="492443"/>
          </a:xfrm>
          <a:prstGeom prst="rect">
            <a:avLst/>
          </a:prstGeom>
        </p:spPr>
        <p:txBody>
          <a:bodyPr wrap="none">
            <a:spAutoFit/>
          </a:bodyPr>
          <a:lstStyle/>
          <a:p>
            <a:r>
              <a:rPr lang="zh-CN" altLang="en-US" sz="2600" dirty="0">
                <a:latin typeface="Times New Roman" panose="02020603050405020304" pitchFamily="18" charset="0"/>
                <a:ea typeface="楷体" panose="02010609060101010101" pitchFamily="49" charset="-122"/>
              </a:rPr>
              <a:t>之前的方法都是用的</a:t>
            </a:r>
            <a:r>
              <a:rPr lang="en-US" altLang="zh-CN" sz="2600" dirty="0">
                <a:latin typeface="Times New Roman" panose="02020603050405020304" pitchFamily="18" charset="0"/>
                <a:ea typeface="楷体" panose="02010609060101010101" pitchFamily="49" charset="-122"/>
              </a:rPr>
              <a:t>global sentence embedding</a:t>
            </a:r>
            <a:r>
              <a:rPr lang="zh-CN" altLang="en-US" sz="2600" dirty="0">
                <a:latin typeface="Times New Roman" panose="02020603050405020304" pitchFamily="18" charset="0"/>
                <a:ea typeface="楷体" panose="02010609060101010101" pitchFamily="49" charset="-122"/>
              </a:rPr>
              <a:t>作生成的</a:t>
            </a:r>
          </a:p>
        </p:txBody>
      </p:sp>
    </p:spTree>
    <p:extLst>
      <p:ext uri="{BB962C8B-B14F-4D97-AF65-F5344CB8AC3E}">
        <p14:creationId xmlns:p14="http://schemas.microsoft.com/office/powerpoint/2010/main" val="254188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文本框 5">
            <a:extLst>
              <a:ext uri="{FF2B5EF4-FFF2-40B4-BE49-F238E27FC236}">
                <a16:creationId xmlns:a16="http://schemas.microsoft.com/office/drawing/2014/main" id="{0556EE15-675D-4746-92C1-1A91770E8E5A}"/>
              </a:ext>
            </a:extLst>
          </p:cNvPr>
          <p:cNvSpPr txBox="1"/>
          <p:nvPr>
            <p:custDataLst>
              <p:tags r:id="rId1"/>
            </p:custDataLst>
          </p:nvPr>
        </p:nvSpPr>
        <p:spPr>
          <a:xfrm>
            <a:off x="1891057" y="1102561"/>
            <a:ext cx="8409885" cy="4191853"/>
          </a:xfrm>
          <a:prstGeom prst="rect">
            <a:avLst/>
          </a:prstGeom>
          <a:noFill/>
          <a:ln w="28575" cap="flat" cmpd="sng" algn="ctr">
            <a:solidFill>
              <a:srgbClr val="4C6D78"/>
            </a:solidFill>
            <a:prstDash val="solid"/>
            <a:round/>
            <a:headEnd type="none" w="med" len="med"/>
            <a:tailEnd type="none" w="med" len="med"/>
          </a:ln>
        </p:spPr>
        <p:txBody>
          <a:bodyPr wrap="square">
            <a:spAutoFit/>
          </a:bodyPr>
          <a:lstStyle/>
          <a:p>
            <a:pPr algn="ctr">
              <a:lnSpc>
                <a:spcPct val="150000"/>
              </a:lnSpc>
              <a:spcBef>
                <a:spcPct val="0"/>
              </a:spcBef>
            </a:pP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不同角度对</a:t>
            </a:r>
            <a:r>
              <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text2image</a:t>
            </a: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进行分类：</a:t>
            </a:r>
            <a:endPar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endParaRPr>
          </a:p>
          <a:p>
            <a:pPr marL="457200" indent="-457200">
              <a:lnSpc>
                <a:spcPct val="150000"/>
              </a:lnSpc>
              <a:spcBef>
                <a:spcPct val="0"/>
              </a:spcBef>
              <a:buFont typeface="+mj-lt"/>
              <a:buAutoNum type="arabicPeriod"/>
            </a:pP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是否多阶段：</a:t>
            </a:r>
            <a:r>
              <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single-stage</a:t>
            </a: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a:t>
            </a:r>
            <a:r>
              <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multi-stage</a:t>
            </a:r>
          </a:p>
          <a:p>
            <a:pPr marL="457200" indent="-457200">
              <a:lnSpc>
                <a:spcPct val="150000"/>
              </a:lnSpc>
              <a:spcBef>
                <a:spcPct val="0"/>
              </a:spcBef>
              <a:buFont typeface="+mj-lt"/>
              <a:buAutoNum type="arabicPeriod"/>
            </a:pPr>
            <a:endPar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endParaRPr>
          </a:p>
          <a:p>
            <a:pPr marL="457200" indent="-457200">
              <a:lnSpc>
                <a:spcPct val="150000"/>
              </a:lnSpc>
              <a:spcBef>
                <a:spcPct val="0"/>
              </a:spcBef>
              <a:buFont typeface="+mj-lt"/>
              <a:buAutoNum type="arabicPeriod"/>
            </a:pP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信息融合方式的不同：</a:t>
            </a:r>
            <a:r>
              <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concatenating</a:t>
            </a: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a:t>
            </a:r>
            <a:r>
              <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cross-modal attention</a:t>
            </a: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a:t>
            </a:r>
            <a:r>
              <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Conditional Batch Normalization</a:t>
            </a: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a:t>
            </a:r>
            <a:r>
              <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CBN</a:t>
            </a: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a:t>
            </a:r>
            <a:endPar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endParaRPr>
          </a:p>
          <a:p>
            <a:pPr marL="457200" indent="-457200">
              <a:lnSpc>
                <a:spcPct val="150000"/>
              </a:lnSpc>
              <a:spcBef>
                <a:spcPct val="0"/>
              </a:spcBef>
              <a:buFont typeface="+mj-lt"/>
              <a:buAutoNum type="arabicPeriod"/>
            </a:pPr>
            <a:endPar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endParaRPr>
          </a:p>
          <a:p>
            <a:pPr marL="457200" indent="-457200">
              <a:lnSpc>
                <a:spcPct val="150000"/>
              </a:lnSpc>
              <a:spcBef>
                <a:spcPct val="0"/>
              </a:spcBef>
              <a:buFont typeface="+mj-lt"/>
              <a:buAutoNum type="arabicPeriod"/>
            </a:pP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采用的损失函数：</a:t>
            </a:r>
            <a:r>
              <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contrastive loss</a:t>
            </a: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a:t>
            </a:r>
            <a:r>
              <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CE-based reconstruction loss</a:t>
            </a: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a:t>
            </a:r>
            <a:endPar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endParaRPr>
          </a:p>
          <a:p>
            <a:pPr marL="457200" indent="-457200">
              <a:lnSpc>
                <a:spcPct val="150000"/>
              </a:lnSpc>
              <a:spcBef>
                <a:spcPct val="0"/>
              </a:spcBef>
              <a:buFont typeface="+mj-lt"/>
              <a:buAutoNum type="arabicPeriod"/>
            </a:pPr>
            <a:endPar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endParaRPr>
          </a:p>
          <a:p>
            <a:pPr marL="457200" indent="-457200">
              <a:lnSpc>
                <a:spcPct val="150000"/>
              </a:lnSpc>
              <a:spcBef>
                <a:spcPct val="0"/>
              </a:spcBef>
              <a:buFont typeface="+mj-lt"/>
              <a:buAutoNum type="arabicPeriod"/>
            </a:pP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是否需要引入额外的网络：</a:t>
            </a:r>
            <a:r>
              <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SD-GAN</a:t>
            </a: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a:t>
            </a:r>
            <a:r>
              <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DAMSM loss</a:t>
            </a:r>
            <a:r>
              <a:rPr lang="zh-CN" altLang="en-US"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a:t>
            </a:r>
            <a:r>
              <a:rPr lang="en-US" altLang="zh-CN" sz="2000" b="1" dirty="0">
                <a:solidFill>
                  <a:schemeClr val="tx1">
                    <a:lumMod val="75000"/>
                    <a:lumOff val="25000"/>
                  </a:schemeClr>
                </a:solidFill>
                <a:latin typeface="Times New Roman" panose="02020603050405020304" pitchFamily="18" charset="0"/>
                <a:ea typeface="华文细黑" panose="02010600040101010101" pitchFamily="2" charset="-122"/>
                <a:sym typeface="+mn-ea"/>
              </a:rPr>
              <a:t>Mirror-GAN</a:t>
            </a:r>
          </a:p>
        </p:txBody>
      </p:sp>
    </p:spTree>
    <p:extLst>
      <p:ext uri="{BB962C8B-B14F-4D97-AF65-F5344CB8AC3E}">
        <p14:creationId xmlns:p14="http://schemas.microsoft.com/office/powerpoint/2010/main" val="2973849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文本框 8"/>
          <p:cNvSpPr txBox="1"/>
          <p:nvPr>
            <p:custDataLst>
              <p:tags r:id="rId1"/>
            </p:custDataLst>
          </p:nvPr>
        </p:nvSpPr>
        <p:spPr>
          <a:xfrm flipH="1">
            <a:off x="3304138" y="2675534"/>
            <a:ext cx="184730" cy="1323439"/>
          </a:xfrm>
          <a:prstGeom prst="rect">
            <a:avLst/>
          </a:prstGeom>
          <a:noFill/>
        </p:spPr>
        <p:txBody>
          <a:bodyPr wrap="none" rtlCol="0">
            <a:spAutoFit/>
          </a:bodyPr>
          <a:lstStyle/>
          <a:p>
            <a:pPr algn="ctr"/>
            <a:endParaRPr lang="en-US" altLang="zh-CN" sz="8000" b="1" dirty="0">
              <a:solidFill>
                <a:srgbClr val="B84970"/>
              </a:solidFill>
              <a:latin typeface="华文细黑" panose="02010600040101010101" pitchFamily="2" charset="-122"/>
              <a:ea typeface="华文细黑" panose="02010600040101010101" pitchFamily="2" charset="-122"/>
              <a:cs typeface="Arial" panose="020B0604020202020204" pitchFamily="34" charset="0"/>
            </a:endParaRPr>
          </a:p>
        </p:txBody>
      </p:sp>
      <p:pic>
        <p:nvPicPr>
          <p:cNvPr id="2" name="图片 1">
            <a:extLst>
              <a:ext uri="{FF2B5EF4-FFF2-40B4-BE49-F238E27FC236}">
                <a16:creationId xmlns:a16="http://schemas.microsoft.com/office/drawing/2014/main" id="{26767739-0182-47A2-96F6-4CA1D9D32AF3}"/>
              </a:ext>
            </a:extLst>
          </p:cNvPr>
          <p:cNvPicPr>
            <a:picLocks noChangeAspect="1"/>
          </p:cNvPicPr>
          <p:nvPr/>
        </p:nvPicPr>
        <p:blipFill>
          <a:blip r:embed="rId3"/>
          <a:stretch>
            <a:fillRect/>
          </a:stretch>
        </p:blipFill>
        <p:spPr>
          <a:xfrm>
            <a:off x="2591268" y="1461811"/>
            <a:ext cx="7009463" cy="2762688"/>
          </a:xfrm>
          <a:prstGeom prst="rect">
            <a:avLst/>
          </a:prstGeom>
        </p:spPr>
      </p:pic>
      <p:sp>
        <p:nvSpPr>
          <p:cNvPr id="3" name="文本框 2">
            <a:extLst>
              <a:ext uri="{FF2B5EF4-FFF2-40B4-BE49-F238E27FC236}">
                <a16:creationId xmlns:a16="http://schemas.microsoft.com/office/drawing/2014/main" id="{86F6E3A5-02E8-4801-BA92-9566B11B57CA}"/>
              </a:ext>
            </a:extLst>
          </p:cNvPr>
          <p:cNvSpPr txBox="1"/>
          <p:nvPr/>
        </p:nvSpPr>
        <p:spPr>
          <a:xfrm>
            <a:off x="5126182" y="4224499"/>
            <a:ext cx="4080164"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CVPR2018</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5956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BCE8EE6-F106-4EEB-B0F2-DD4D9E9FD6A0}"/>
              </a:ext>
            </a:extLst>
          </p:cNvPr>
          <p:cNvPicPr>
            <a:picLocks noChangeAspect="1"/>
          </p:cNvPicPr>
          <p:nvPr/>
        </p:nvPicPr>
        <p:blipFill>
          <a:blip r:embed="rId3"/>
          <a:stretch>
            <a:fillRect/>
          </a:stretch>
        </p:blipFill>
        <p:spPr>
          <a:xfrm>
            <a:off x="1561667" y="1660083"/>
            <a:ext cx="9068665" cy="3877001"/>
          </a:xfrm>
          <a:prstGeom prst="rect">
            <a:avLst/>
          </a:prstGeom>
        </p:spPr>
      </p:pic>
      <p:sp>
        <p:nvSpPr>
          <p:cNvPr id="5" name="标题 1">
            <a:extLst>
              <a:ext uri="{FF2B5EF4-FFF2-40B4-BE49-F238E27FC236}">
                <a16:creationId xmlns:a16="http://schemas.microsoft.com/office/drawing/2014/main" id="{DF564974-0840-432C-BCFE-FB5FA8DC9D39}"/>
              </a:ext>
            </a:extLst>
          </p:cNvPr>
          <p:cNvSpPr txBox="1">
            <a:spLocks/>
          </p:cNvSpPr>
          <p:nvPr/>
        </p:nvSpPr>
        <p:spPr>
          <a:xfrm>
            <a:off x="0" y="23482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Model structure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8196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565AF9-2829-4C66-90AF-131DD3EBF622}"/>
              </a:ext>
            </a:extLst>
          </p:cNvPr>
          <p:cNvSpPr txBox="1"/>
          <p:nvPr/>
        </p:nvSpPr>
        <p:spPr>
          <a:xfrm>
            <a:off x="1723505" y="3509454"/>
            <a:ext cx="3616036" cy="369332"/>
          </a:xfrm>
          <a:prstGeom prst="rect">
            <a:avLst/>
          </a:prstGeom>
          <a:noFill/>
        </p:spPr>
        <p:txBody>
          <a:bodyPr wrap="square" rtlCol="0">
            <a:spAutoFit/>
          </a:bodyPr>
          <a:lstStyle/>
          <a:p>
            <a:r>
              <a:rPr lang="en-US" altLang="zh-CN" dirty="0"/>
              <a:t>DAMSM loss</a:t>
            </a:r>
            <a:r>
              <a:rPr lang="zh-CN" altLang="en-US" dirty="0"/>
              <a:t>：</a:t>
            </a:r>
          </a:p>
        </p:txBody>
      </p:sp>
      <p:pic>
        <p:nvPicPr>
          <p:cNvPr id="5" name="图片 4">
            <a:extLst>
              <a:ext uri="{FF2B5EF4-FFF2-40B4-BE49-F238E27FC236}">
                <a16:creationId xmlns:a16="http://schemas.microsoft.com/office/drawing/2014/main" id="{170DFDF9-A821-4058-BC34-D58B6C82AB96}"/>
              </a:ext>
            </a:extLst>
          </p:cNvPr>
          <p:cNvPicPr>
            <a:picLocks noChangeAspect="1"/>
          </p:cNvPicPr>
          <p:nvPr/>
        </p:nvPicPr>
        <p:blipFill>
          <a:blip r:embed="rId3"/>
          <a:stretch>
            <a:fillRect/>
          </a:stretch>
        </p:blipFill>
        <p:spPr>
          <a:xfrm>
            <a:off x="4408697" y="5393664"/>
            <a:ext cx="3635055" cy="426757"/>
          </a:xfrm>
          <a:prstGeom prst="rect">
            <a:avLst/>
          </a:prstGeom>
        </p:spPr>
      </p:pic>
      <p:pic>
        <p:nvPicPr>
          <p:cNvPr id="6" name="图片 5">
            <a:extLst>
              <a:ext uri="{FF2B5EF4-FFF2-40B4-BE49-F238E27FC236}">
                <a16:creationId xmlns:a16="http://schemas.microsoft.com/office/drawing/2014/main" id="{563D1E81-D1AA-40AE-B9CD-A60D8BA6746C}"/>
              </a:ext>
            </a:extLst>
          </p:cNvPr>
          <p:cNvPicPr>
            <a:picLocks noChangeAspect="1"/>
          </p:cNvPicPr>
          <p:nvPr/>
        </p:nvPicPr>
        <p:blipFill>
          <a:blip r:embed="rId4"/>
          <a:stretch>
            <a:fillRect/>
          </a:stretch>
        </p:blipFill>
        <p:spPr>
          <a:xfrm>
            <a:off x="4517104" y="1988443"/>
            <a:ext cx="3764606" cy="678239"/>
          </a:xfrm>
          <a:prstGeom prst="rect">
            <a:avLst/>
          </a:prstGeom>
        </p:spPr>
      </p:pic>
      <p:pic>
        <p:nvPicPr>
          <p:cNvPr id="11" name="图片 10">
            <a:extLst>
              <a:ext uri="{FF2B5EF4-FFF2-40B4-BE49-F238E27FC236}">
                <a16:creationId xmlns:a16="http://schemas.microsoft.com/office/drawing/2014/main" id="{0C282F84-C4BF-4672-860C-F0B2E3197833}"/>
              </a:ext>
            </a:extLst>
          </p:cNvPr>
          <p:cNvPicPr>
            <a:picLocks noChangeAspect="1"/>
          </p:cNvPicPr>
          <p:nvPr/>
        </p:nvPicPr>
        <p:blipFill>
          <a:blip r:embed="rId5"/>
          <a:stretch>
            <a:fillRect/>
          </a:stretch>
        </p:blipFill>
        <p:spPr>
          <a:xfrm>
            <a:off x="4517104" y="3223409"/>
            <a:ext cx="3215919" cy="655377"/>
          </a:xfrm>
          <a:prstGeom prst="rect">
            <a:avLst/>
          </a:prstGeom>
        </p:spPr>
      </p:pic>
      <p:pic>
        <p:nvPicPr>
          <p:cNvPr id="12" name="图片 11">
            <a:extLst>
              <a:ext uri="{FF2B5EF4-FFF2-40B4-BE49-F238E27FC236}">
                <a16:creationId xmlns:a16="http://schemas.microsoft.com/office/drawing/2014/main" id="{E3735136-0F2D-43A3-BD20-A140F4C2EE68}"/>
              </a:ext>
            </a:extLst>
          </p:cNvPr>
          <p:cNvPicPr>
            <a:picLocks noChangeAspect="1"/>
          </p:cNvPicPr>
          <p:nvPr/>
        </p:nvPicPr>
        <p:blipFill>
          <a:blip r:embed="rId6"/>
          <a:stretch>
            <a:fillRect/>
          </a:stretch>
        </p:blipFill>
        <p:spPr>
          <a:xfrm>
            <a:off x="4517104" y="4261131"/>
            <a:ext cx="3215919" cy="662997"/>
          </a:xfrm>
          <a:prstGeom prst="rect">
            <a:avLst/>
          </a:prstGeom>
        </p:spPr>
      </p:pic>
      <p:sp>
        <p:nvSpPr>
          <p:cNvPr id="9" name="标题 1">
            <a:extLst>
              <a:ext uri="{FF2B5EF4-FFF2-40B4-BE49-F238E27FC236}">
                <a16:creationId xmlns:a16="http://schemas.microsoft.com/office/drawing/2014/main" id="{97BCB6E2-F93D-4D1A-BC6A-11AF0F76B3E7}"/>
              </a:ext>
            </a:extLst>
          </p:cNvPr>
          <p:cNvSpPr txBox="1">
            <a:spLocks/>
          </p:cNvSpPr>
          <p:nvPr/>
        </p:nvSpPr>
        <p:spPr>
          <a:xfrm>
            <a:off x="-448888" y="319579"/>
            <a:ext cx="11920452"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400" dirty="0">
                <a:latin typeface="Times New Roman" panose="02020603050405020304" pitchFamily="18" charset="0"/>
                <a:ea typeface="华文细黑" panose="02010600040101010101" pitchFamily="2" charset="-122"/>
                <a:cs typeface="Times New Roman" panose="02020603050405020304" pitchFamily="18" charset="0"/>
                <a:sym typeface="+mn-ea"/>
              </a:rPr>
              <a:t>DAMSM</a:t>
            </a:r>
            <a:r>
              <a:rPr lang="zh-CN" altLang="en-US" sz="3400" dirty="0">
                <a:latin typeface="Times New Roman" panose="02020603050405020304" pitchFamily="18" charset="0"/>
                <a:ea typeface="华文细黑" panose="02010600040101010101" pitchFamily="2" charset="-122"/>
                <a:cs typeface="Times New Roman" panose="02020603050405020304" pitchFamily="18" charset="0"/>
                <a:sym typeface="+mn-ea"/>
              </a:rPr>
              <a:t>（</a:t>
            </a:r>
            <a:r>
              <a:rPr lang="en-US" altLang="zh-CN" sz="3400" dirty="0">
                <a:latin typeface="Times New Roman" panose="02020603050405020304" pitchFamily="18" charset="0"/>
                <a:ea typeface="华文细黑" panose="02010600040101010101" pitchFamily="2" charset="-122"/>
                <a:cs typeface="Times New Roman" panose="02020603050405020304" pitchFamily="18" charset="0"/>
                <a:sym typeface="+mn-ea"/>
              </a:rPr>
              <a:t>Deep Attentional Multimodal Similarity Model</a:t>
            </a:r>
            <a:r>
              <a:rPr lang="zh-CN" altLang="en-US" sz="3400" dirty="0">
                <a:latin typeface="Times New Roman" panose="02020603050405020304" pitchFamily="18" charset="0"/>
                <a:ea typeface="华文细黑" panose="02010600040101010101" pitchFamily="2" charset="-122"/>
                <a:cs typeface="Times New Roman" panose="02020603050405020304" pitchFamily="18" charset="0"/>
                <a:sym typeface="+mn-ea"/>
              </a:rPr>
              <a:t>）</a:t>
            </a:r>
          </a:p>
        </p:txBody>
      </p:sp>
    </p:spTree>
    <p:extLst>
      <p:ext uri="{BB962C8B-B14F-4D97-AF65-F5344CB8AC3E}">
        <p14:creationId xmlns:p14="http://schemas.microsoft.com/office/powerpoint/2010/main" val="115667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文本框 5">
            <a:extLst>
              <a:ext uri="{FF2B5EF4-FFF2-40B4-BE49-F238E27FC236}">
                <a16:creationId xmlns:a16="http://schemas.microsoft.com/office/drawing/2014/main" id="{B9E322A6-5627-4E49-82A4-36B19FCFCA70}"/>
              </a:ext>
            </a:extLst>
          </p:cNvPr>
          <p:cNvSpPr txBox="1"/>
          <p:nvPr>
            <p:custDataLst>
              <p:tags r:id="rId1"/>
            </p:custDataLst>
          </p:nvPr>
        </p:nvSpPr>
        <p:spPr>
          <a:xfrm>
            <a:off x="2627376" y="1777261"/>
            <a:ext cx="6937248" cy="3729547"/>
          </a:xfrm>
          <a:prstGeom prst="rect">
            <a:avLst/>
          </a:prstGeom>
          <a:noFill/>
          <a:ln w="28575" cap="flat" cmpd="sng" algn="ctr">
            <a:solidFill>
              <a:srgbClr val="4C6D78"/>
            </a:solidFill>
            <a:prstDash val="solid"/>
            <a:round/>
            <a:headEnd type="none" w="med" len="med"/>
            <a:tailEnd type="none" w="med" len="med"/>
          </a:ln>
        </p:spPr>
        <p:txBody>
          <a:bodyPr wrap="square">
            <a:spAutoFit/>
          </a:bodyPr>
          <a:lstStyle/>
          <a:p>
            <a:pPr>
              <a:lnSpc>
                <a:spcPct val="150000"/>
              </a:lnSpc>
              <a:spcBef>
                <a:spcPct val="0"/>
              </a:spcBef>
            </a:pP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1.</a:t>
            </a: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注意到句子嵌入含有的信息具有噪声，比较粗糙。引入了词嵌入这种细粒度的信息。</a:t>
            </a:r>
            <a:endPar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a:p>
            <a:pPr>
              <a:lnSpc>
                <a:spcPct val="150000"/>
              </a:lnSpc>
              <a:spcBef>
                <a:spcPct val="0"/>
              </a:spcBef>
            </a:pPr>
            <a:endPar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a:p>
            <a:pPr>
              <a:lnSpc>
                <a:spcPct val="150000"/>
              </a:lnSpc>
              <a:spcBef>
                <a:spcPct val="0"/>
              </a:spcBef>
            </a:pP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2.Attention</a:t>
            </a: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机制的出现，将细粒度的信息与图像不同区域联系起来，使得生成的图片细节更多。</a:t>
            </a:r>
            <a:endPar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a:p>
            <a:pPr>
              <a:lnSpc>
                <a:spcPct val="150000"/>
              </a:lnSpc>
              <a:spcBef>
                <a:spcPct val="0"/>
              </a:spcBef>
            </a:pPr>
            <a:endPar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endParaRPr>
          </a:p>
          <a:p>
            <a:pPr>
              <a:lnSpc>
                <a:spcPct val="150000"/>
              </a:lnSpc>
              <a:spcBef>
                <a:spcPct val="0"/>
              </a:spcBef>
            </a:pP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3.</a:t>
            </a: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提出</a:t>
            </a: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DAMSM</a:t>
            </a: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模块，使得</a:t>
            </a: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image-text</a:t>
            </a: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能够得到更好的匹配，使得</a:t>
            </a:r>
            <a:r>
              <a:rPr lang="en-US" altLang="zh-CN"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matching-loss</a:t>
            </a:r>
            <a:r>
              <a:rPr lang="zh-CN" altLang="en-US" sz="2000" b="1" dirty="0">
                <a:solidFill>
                  <a:schemeClr val="tx1">
                    <a:lumMod val="75000"/>
                    <a:lumOff val="25000"/>
                  </a:schemeClr>
                </a:solidFill>
                <a:latin typeface="华文细黑" panose="02010600040101010101" pitchFamily="2" charset="-122"/>
                <a:ea typeface="华文细黑" panose="02010600040101010101" pitchFamily="2" charset="-122"/>
                <a:sym typeface="+mn-ea"/>
              </a:rPr>
              <a:t>更小。</a:t>
            </a:r>
          </a:p>
        </p:txBody>
      </p:sp>
      <p:sp>
        <p:nvSpPr>
          <p:cNvPr id="4" name="标题 1">
            <a:extLst>
              <a:ext uri="{FF2B5EF4-FFF2-40B4-BE49-F238E27FC236}">
                <a16:creationId xmlns:a16="http://schemas.microsoft.com/office/drawing/2014/main" id="{DEBDB20F-413C-44B2-8A33-A9D19B388EFD}"/>
              </a:ext>
            </a:extLst>
          </p:cNvPr>
          <p:cNvSpPr txBox="1">
            <a:spLocks/>
          </p:cNvSpPr>
          <p:nvPr/>
        </p:nvSpPr>
        <p:spPr>
          <a:xfrm>
            <a:off x="0" y="23482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Conclusion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202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8D39097-43E6-4580-ABC0-E7BD151C1246}"/>
              </a:ext>
            </a:extLst>
          </p:cNvPr>
          <p:cNvSpPr txBox="1"/>
          <p:nvPr/>
        </p:nvSpPr>
        <p:spPr>
          <a:xfrm>
            <a:off x="2674417" y="2252674"/>
            <a:ext cx="6843162" cy="492443"/>
          </a:xfrm>
          <a:prstGeom prst="rect">
            <a:avLst/>
          </a:prstGeom>
          <a:noFill/>
        </p:spPr>
        <p:txBody>
          <a:bodyPr wrap="square" rtlCol="0">
            <a:spAutoFit/>
          </a:bodyPr>
          <a:lstStyle/>
          <a:p>
            <a:r>
              <a:rPr lang="zh-CN" altLang="en-US" sz="2600" dirty="0">
                <a:latin typeface="Times New Roman" panose="02020603050405020304" pitchFamily="18" charset="0"/>
                <a:ea typeface="楷体" panose="02010609060101010101" pitchFamily="49" charset="-122"/>
              </a:rPr>
              <a:t>该任务数据集是一个二元组（</a:t>
            </a:r>
            <a:r>
              <a:rPr lang="en-US" altLang="zh-CN" sz="2600" dirty="0">
                <a:latin typeface="Times New Roman" panose="02020603050405020304" pitchFamily="18" charset="0"/>
                <a:ea typeface="楷体" panose="02010609060101010101" pitchFamily="49" charset="-122"/>
              </a:rPr>
              <a:t>image</a:t>
            </a:r>
            <a:r>
              <a:rPr lang="zh-CN" altLang="en-US" sz="2600" dirty="0">
                <a:latin typeface="Times New Roman" panose="02020603050405020304" pitchFamily="18" charset="0"/>
                <a:ea typeface="楷体" panose="02010609060101010101" pitchFamily="49" charset="-122"/>
              </a:rPr>
              <a:t>，</a:t>
            </a:r>
            <a:r>
              <a:rPr lang="en-US" altLang="zh-CN" sz="2600" dirty="0">
                <a:latin typeface="Times New Roman" panose="02020603050405020304" pitchFamily="18" charset="0"/>
                <a:ea typeface="楷体" panose="02010609060101010101" pitchFamily="49" charset="-122"/>
              </a:rPr>
              <a:t>caption</a:t>
            </a:r>
            <a:r>
              <a:rPr lang="zh-CN" altLang="en-US" sz="2600" dirty="0">
                <a:latin typeface="Times New Roman" panose="02020603050405020304" pitchFamily="18" charset="0"/>
                <a:ea typeface="楷体" panose="02010609060101010101" pitchFamily="49" charset="-122"/>
              </a:rPr>
              <a:t>）</a:t>
            </a:r>
            <a:endParaRPr lang="en-US" altLang="zh-CN" sz="2600" dirty="0">
              <a:latin typeface="Times New Roman" panose="02020603050405020304" pitchFamily="18" charset="0"/>
              <a:ea typeface="楷体" panose="02010609060101010101" pitchFamily="49" charset="-122"/>
            </a:endParaRPr>
          </a:p>
        </p:txBody>
      </p:sp>
      <p:sp>
        <p:nvSpPr>
          <p:cNvPr id="3" name="矩形 2">
            <a:extLst>
              <a:ext uri="{FF2B5EF4-FFF2-40B4-BE49-F238E27FC236}">
                <a16:creationId xmlns:a16="http://schemas.microsoft.com/office/drawing/2014/main" id="{5605D14A-D109-4703-879B-AA87508E065B}"/>
              </a:ext>
            </a:extLst>
          </p:cNvPr>
          <p:cNvSpPr/>
          <p:nvPr/>
        </p:nvSpPr>
        <p:spPr>
          <a:xfrm>
            <a:off x="2002570" y="3872254"/>
            <a:ext cx="8186857" cy="492443"/>
          </a:xfrm>
          <a:prstGeom prst="rect">
            <a:avLst/>
          </a:prstGeom>
        </p:spPr>
        <p:txBody>
          <a:bodyPr wrap="none">
            <a:spAutoFit/>
          </a:bodyPr>
          <a:lstStyle/>
          <a:p>
            <a:r>
              <a:rPr lang="zh-CN" altLang="en-US" sz="2600" dirty="0">
                <a:latin typeface="Times New Roman" panose="02020603050405020304" pitchFamily="18" charset="0"/>
                <a:ea typeface="楷体" panose="02010609060101010101" pitchFamily="49" charset="-122"/>
              </a:rPr>
              <a:t>之前的任务需要判别器判别图像真伪即可，有没有改进</a:t>
            </a:r>
          </a:p>
        </p:txBody>
      </p:sp>
      <p:sp>
        <p:nvSpPr>
          <p:cNvPr id="4" name="文本框 3">
            <a:extLst>
              <a:ext uri="{FF2B5EF4-FFF2-40B4-BE49-F238E27FC236}">
                <a16:creationId xmlns:a16="http://schemas.microsoft.com/office/drawing/2014/main" id="{39B9356A-2362-4576-BAE8-51A0C350B32F}"/>
              </a:ext>
            </a:extLst>
          </p:cNvPr>
          <p:cNvSpPr txBox="1"/>
          <p:nvPr/>
        </p:nvSpPr>
        <p:spPr>
          <a:xfrm>
            <a:off x="2221126" y="3076928"/>
            <a:ext cx="7749743" cy="492443"/>
          </a:xfrm>
          <a:prstGeom prst="rect">
            <a:avLst/>
          </a:prstGeom>
          <a:noFill/>
        </p:spPr>
        <p:txBody>
          <a:bodyPr wrap="square" rtlCol="0">
            <a:spAutoFit/>
          </a:bodyPr>
          <a:lstStyle/>
          <a:p>
            <a:r>
              <a:rPr lang="zh-CN" altLang="en-US" sz="2600" dirty="0">
                <a:latin typeface="Times New Roman" panose="02020603050405020304" pitchFamily="18" charset="0"/>
                <a:ea typeface="楷体" panose="02010609060101010101" pitchFamily="49" charset="-122"/>
              </a:rPr>
              <a:t>可以引入其他信息，如</a:t>
            </a:r>
            <a:r>
              <a:rPr lang="en-US" altLang="zh-CN" sz="2600" dirty="0">
                <a:latin typeface="Times New Roman" panose="02020603050405020304" pitchFamily="18" charset="0"/>
                <a:ea typeface="楷体" panose="02010609060101010101" pitchFamily="49" charset="-122"/>
              </a:rPr>
              <a:t>class</a:t>
            </a:r>
            <a:r>
              <a:rPr lang="zh-CN" altLang="en-US" sz="2600" dirty="0">
                <a:latin typeface="Times New Roman" panose="02020603050405020304" pitchFamily="18" charset="0"/>
                <a:ea typeface="楷体" panose="02010609060101010101" pitchFamily="49" charset="-122"/>
              </a:rPr>
              <a:t>，</a:t>
            </a:r>
            <a:r>
              <a:rPr lang="en-US" altLang="zh-CN" sz="2600" dirty="0">
                <a:latin typeface="Times New Roman" panose="02020603050405020304" pitchFamily="18" charset="0"/>
                <a:ea typeface="楷体" panose="02010609060101010101" pitchFamily="49" charset="-122"/>
              </a:rPr>
              <a:t>object</a:t>
            </a:r>
            <a:r>
              <a:rPr lang="zh-CN" altLang="en-US" sz="2600" dirty="0">
                <a:latin typeface="Times New Roman" panose="02020603050405020304" pitchFamily="18" charset="0"/>
                <a:ea typeface="楷体" panose="02010609060101010101" pitchFamily="49" charset="-122"/>
              </a:rPr>
              <a:t>，</a:t>
            </a:r>
            <a:r>
              <a:rPr lang="en-US" altLang="zh-CN" sz="2600" dirty="0">
                <a:latin typeface="Times New Roman" panose="02020603050405020304" pitchFamily="18" charset="0"/>
                <a:ea typeface="楷体" panose="02010609060101010101" pitchFamily="49" charset="-122"/>
              </a:rPr>
              <a:t>segmentation</a:t>
            </a:r>
          </a:p>
        </p:txBody>
      </p:sp>
    </p:spTree>
    <p:extLst>
      <p:ext uri="{BB962C8B-B14F-4D97-AF65-F5344CB8AC3E}">
        <p14:creationId xmlns:p14="http://schemas.microsoft.com/office/powerpoint/2010/main" val="174029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DB488F4-A407-414C-ACEB-F250408888B0}"/>
              </a:ext>
            </a:extLst>
          </p:cNvPr>
          <p:cNvPicPr>
            <a:picLocks noChangeAspect="1"/>
          </p:cNvPicPr>
          <p:nvPr/>
        </p:nvPicPr>
        <p:blipFill>
          <a:blip r:embed="rId2"/>
          <a:stretch>
            <a:fillRect/>
          </a:stretch>
        </p:blipFill>
        <p:spPr>
          <a:xfrm>
            <a:off x="2388548" y="1923919"/>
            <a:ext cx="7414903" cy="3010161"/>
          </a:xfrm>
          <a:prstGeom prst="rect">
            <a:avLst/>
          </a:prstGeom>
        </p:spPr>
      </p:pic>
    </p:spTree>
    <p:extLst>
      <p:ext uri="{BB962C8B-B14F-4D97-AF65-F5344CB8AC3E}">
        <p14:creationId xmlns:p14="http://schemas.microsoft.com/office/powerpoint/2010/main" val="1548838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F4AF5CB-E70B-4F1D-86D3-684E52AE0350}"/>
              </a:ext>
            </a:extLst>
          </p:cNvPr>
          <p:cNvPicPr>
            <a:picLocks noChangeAspect="1"/>
          </p:cNvPicPr>
          <p:nvPr/>
        </p:nvPicPr>
        <p:blipFill>
          <a:blip r:embed="rId2"/>
          <a:stretch>
            <a:fillRect/>
          </a:stretch>
        </p:blipFill>
        <p:spPr>
          <a:xfrm>
            <a:off x="4334916" y="0"/>
            <a:ext cx="4043994" cy="6629400"/>
          </a:xfrm>
          <a:prstGeom prst="rect">
            <a:avLst/>
          </a:prstGeom>
        </p:spPr>
      </p:pic>
    </p:spTree>
    <p:extLst>
      <p:ext uri="{BB962C8B-B14F-4D97-AF65-F5344CB8AC3E}">
        <p14:creationId xmlns:p14="http://schemas.microsoft.com/office/powerpoint/2010/main" val="1055373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0C4A53A-60AD-4305-B068-C4019D2A2645}"/>
              </a:ext>
            </a:extLst>
          </p:cNvPr>
          <p:cNvSpPr txBox="1"/>
          <p:nvPr/>
        </p:nvSpPr>
        <p:spPr>
          <a:xfrm>
            <a:off x="2941362" y="2353352"/>
            <a:ext cx="6309276" cy="1292662"/>
          </a:xfrm>
          <a:prstGeom prst="rect">
            <a:avLst/>
          </a:prstGeom>
          <a:noFill/>
        </p:spPr>
        <p:txBody>
          <a:bodyPr wrap="square" rtlCol="0">
            <a:spAutoFit/>
          </a:bodyPr>
          <a:lstStyle/>
          <a:p>
            <a:r>
              <a:rPr lang="zh-CN" altLang="en-US" sz="2600" dirty="0">
                <a:latin typeface="楷体" panose="02010609060101010101" pitchFamily="49" charset="-122"/>
                <a:ea typeface="楷体" panose="02010609060101010101" pitchFamily="49" charset="-122"/>
              </a:rPr>
              <a:t>评判模型效果好坏，不仅要看生成图像的质量，还要看它和文本的对应关系。有没有什么可以加强图像和文本联系的想法？</a:t>
            </a:r>
          </a:p>
        </p:txBody>
      </p:sp>
    </p:spTree>
    <p:extLst>
      <p:ext uri="{BB962C8B-B14F-4D97-AF65-F5344CB8AC3E}">
        <p14:creationId xmlns:p14="http://schemas.microsoft.com/office/powerpoint/2010/main" val="2934092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文本框 8"/>
          <p:cNvSpPr txBox="1"/>
          <p:nvPr>
            <p:custDataLst>
              <p:tags r:id="rId1"/>
            </p:custDataLst>
          </p:nvPr>
        </p:nvSpPr>
        <p:spPr>
          <a:xfrm flipH="1">
            <a:off x="3304138" y="2675534"/>
            <a:ext cx="184730" cy="1323439"/>
          </a:xfrm>
          <a:prstGeom prst="rect">
            <a:avLst/>
          </a:prstGeom>
          <a:noFill/>
        </p:spPr>
        <p:txBody>
          <a:bodyPr wrap="none" rtlCol="0">
            <a:spAutoFit/>
          </a:bodyPr>
          <a:lstStyle/>
          <a:p>
            <a:pPr algn="ctr"/>
            <a:endParaRPr lang="en-US" altLang="zh-CN" sz="8000" b="1" dirty="0">
              <a:solidFill>
                <a:srgbClr val="B8497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1" name="PA-矩形 10"/>
          <p:cNvSpPr/>
          <p:nvPr>
            <p:custDataLst>
              <p:tags r:id="rId2"/>
            </p:custDataLst>
          </p:nvPr>
        </p:nvSpPr>
        <p:spPr>
          <a:xfrm>
            <a:off x="5055202" y="4287981"/>
            <a:ext cx="1707519" cy="461665"/>
          </a:xfrm>
          <a:prstGeom prst="rect">
            <a:avLst/>
          </a:prstGeom>
        </p:spPr>
        <p:txBody>
          <a:bodyPr wrap="none">
            <a:spAutoFit/>
          </a:bodyPr>
          <a:lstStyle/>
          <a:p>
            <a:pPr algn="ctr"/>
            <a:r>
              <a:rPr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CVPR2019</a:t>
            </a:r>
            <a:endParaRPr lang="zh-CN" altLang="en-US" sz="2400" b="1" dirty="0">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283A0E90-1C72-401F-AEEB-4DEF9F518A35}"/>
              </a:ext>
            </a:extLst>
          </p:cNvPr>
          <p:cNvPicPr>
            <a:picLocks noChangeAspect="1"/>
          </p:cNvPicPr>
          <p:nvPr/>
        </p:nvPicPr>
        <p:blipFill>
          <a:blip r:embed="rId4"/>
          <a:stretch>
            <a:fillRect/>
          </a:stretch>
        </p:blipFill>
        <p:spPr>
          <a:xfrm>
            <a:off x="1611088" y="1288472"/>
            <a:ext cx="8969824" cy="2999509"/>
          </a:xfrm>
          <a:prstGeom prst="rect">
            <a:avLst/>
          </a:prstGeom>
        </p:spPr>
      </p:pic>
    </p:spTree>
    <p:extLst>
      <p:ext uri="{BB962C8B-B14F-4D97-AF65-F5344CB8AC3E}">
        <p14:creationId xmlns:p14="http://schemas.microsoft.com/office/powerpoint/2010/main" val="1860208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EC5D8E9-EF66-4E20-8C80-CD1A0F49E8F4}"/>
              </a:ext>
            </a:extLst>
          </p:cNvPr>
          <p:cNvPicPr>
            <a:picLocks noChangeAspect="1"/>
          </p:cNvPicPr>
          <p:nvPr/>
        </p:nvPicPr>
        <p:blipFill>
          <a:blip r:embed="rId3"/>
          <a:stretch>
            <a:fillRect/>
          </a:stretch>
        </p:blipFill>
        <p:spPr>
          <a:xfrm>
            <a:off x="1371501" y="1348929"/>
            <a:ext cx="9137172" cy="3619814"/>
          </a:xfrm>
          <a:prstGeom prst="rect">
            <a:avLst/>
          </a:prstGeom>
        </p:spPr>
      </p:pic>
      <p:sp>
        <p:nvSpPr>
          <p:cNvPr id="3" name="矩形 2">
            <a:extLst>
              <a:ext uri="{FF2B5EF4-FFF2-40B4-BE49-F238E27FC236}">
                <a16:creationId xmlns:a16="http://schemas.microsoft.com/office/drawing/2014/main" id="{E6CC6E78-4AF7-4519-9846-34C844D8FB43}"/>
              </a:ext>
            </a:extLst>
          </p:cNvPr>
          <p:cNvSpPr/>
          <p:nvPr/>
        </p:nvSpPr>
        <p:spPr>
          <a:xfrm>
            <a:off x="7931727" y="1018309"/>
            <a:ext cx="2576946" cy="428105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9058304C-3B98-4197-B456-8E350D9F78E8}"/>
              </a:ext>
            </a:extLst>
          </p:cNvPr>
          <p:cNvPicPr>
            <a:picLocks noChangeAspect="1"/>
          </p:cNvPicPr>
          <p:nvPr/>
        </p:nvPicPr>
        <p:blipFill>
          <a:blip r:embed="rId4"/>
          <a:stretch>
            <a:fillRect/>
          </a:stretch>
        </p:blipFill>
        <p:spPr>
          <a:xfrm>
            <a:off x="1489218" y="5299363"/>
            <a:ext cx="3353091" cy="1066892"/>
          </a:xfrm>
          <a:prstGeom prst="rect">
            <a:avLst/>
          </a:prstGeom>
        </p:spPr>
      </p:pic>
      <p:pic>
        <p:nvPicPr>
          <p:cNvPr id="6" name="图片 5">
            <a:extLst>
              <a:ext uri="{FF2B5EF4-FFF2-40B4-BE49-F238E27FC236}">
                <a16:creationId xmlns:a16="http://schemas.microsoft.com/office/drawing/2014/main" id="{BA7BB711-2E90-4961-9080-E6427ED0C253}"/>
              </a:ext>
            </a:extLst>
          </p:cNvPr>
          <p:cNvPicPr>
            <a:picLocks noChangeAspect="1"/>
          </p:cNvPicPr>
          <p:nvPr/>
        </p:nvPicPr>
        <p:blipFill>
          <a:blip r:embed="rId5"/>
          <a:stretch>
            <a:fillRect/>
          </a:stretch>
        </p:blipFill>
        <p:spPr>
          <a:xfrm>
            <a:off x="5112473" y="5629984"/>
            <a:ext cx="2979678" cy="800169"/>
          </a:xfrm>
          <a:prstGeom prst="rect">
            <a:avLst/>
          </a:prstGeom>
        </p:spPr>
      </p:pic>
      <p:sp>
        <p:nvSpPr>
          <p:cNvPr id="7" name="标题 1">
            <a:extLst>
              <a:ext uri="{FF2B5EF4-FFF2-40B4-BE49-F238E27FC236}">
                <a16:creationId xmlns:a16="http://schemas.microsoft.com/office/drawing/2014/main" id="{88D55FB7-B40C-442D-9148-8DCCF5F6BFDB}"/>
              </a:ext>
            </a:extLst>
          </p:cNvPr>
          <p:cNvSpPr txBox="1">
            <a:spLocks/>
          </p:cNvSpPr>
          <p:nvPr/>
        </p:nvSpPr>
        <p:spPr>
          <a:xfrm>
            <a:off x="0" y="21366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Model structure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209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57047E-64BA-4D03-9AB9-729AC841A3BE}"/>
              </a:ext>
            </a:extLst>
          </p:cNvPr>
          <p:cNvSpPr>
            <a:spLocks noGrp="1"/>
          </p:cNvSpPr>
          <p:nvPr>
            <p:ph type="title"/>
          </p:nvPr>
        </p:nvSpPr>
        <p:spPr>
          <a:xfrm>
            <a:off x="0" y="0"/>
            <a:ext cx="10515600" cy="1325563"/>
          </a:xfrm>
        </p:spPr>
        <p:txBody>
          <a:bodyPr/>
          <a:lstStyle/>
          <a:p>
            <a:r>
              <a:rPr lang="en-US" altLang="zh-CN" dirty="0">
                <a:latin typeface="Times New Roman" panose="02020603050405020304" pitchFamily="18" charset="0"/>
                <a:cs typeface="Times New Roman" panose="02020603050405020304" pitchFamily="18" charset="0"/>
              </a:rPr>
              <a:t>Datasets</a:t>
            </a:r>
            <a:r>
              <a:rPr lang="zh-CN" altLang="en-US" dirty="0">
                <a:latin typeface="Times New Roman" panose="02020603050405020304" pitchFamily="18" charset="0"/>
                <a:cs typeface="Times New Roman" panose="02020603050405020304" pitchFamily="18" charset="0"/>
              </a:rPr>
              <a:t>：</a:t>
            </a:r>
          </a:p>
        </p:txBody>
      </p:sp>
      <p:graphicFrame>
        <p:nvGraphicFramePr>
          <p:cNvPr id="5" name="表格 4">
            <a:extLst>
              <a:ext uri="{FF2B5EF4-FFF2-40B4-BE49-F238E27FC236}">
                <a16:creationId xmlns:a16="http://schemas.microsoft.com/office/drawing/2014/main" id="{FDE27B40-2579-4E0A-BA22-7184DC7807E1}"/>
              </a:ext>
            </a:extLst>
          </p:cNvPr>
          <p:cNvGraphicFramePr>
            <a:graphicFrameLocks noGrp="1"/>
          </p:cNvGraphicFramePr>
          <p:nvPr>
            <p:extLst>
              <p:ext uri="{D42A27DB-BD31-4B8C-83A1-F6EECF244321}">
                <p14:modId xmlns:p14="http://schemas.microsoft.com/office/powerpoint/2010/main" val="2370256747"/>
              </p:ext>
            </p:extLst>
          </p:nvPr>
        </p:nvGraphicFramePr>
        <p:xfrm>
          <a:off x="2054727" y="1508226"/>
          <a:ext cx="8355262" cy="1483360"/>
        </p:xfrm>
        <a:graphic>
          <a:graphicData uri="http://schemas.openxmlformats.org/drawingml/2006/table">
            <a:tbl>
              <a:tblPr firstRow="1" bandRow="1">
                <a:tableStyleId>{5C22544A-7EE6-4342-B048-85BDC9FD1C3A}</a:tableStyleId>
              </a:tblPr>
              <a:tblGrid>
                <a:gridCol w="1756611">
                  <a:extLst>
                    <a:ext uri="{9D8B030D-6E8A-4147-A177-3AD203B41FA5}">
                      <a16:colId xmlns:a16="http://schemas.microsoft.com/office/drawing/2014/main" val="2753513446"/>
                    </a:ext>
                  </a:extLst>
                </a:gridCol>
                <a:gridCol w="733926">
                  <a:extLst>
                    <a:ext uri="{9D8B030D-6E8A-4147-A177-3AD203B41FA5}">
                      <a16:colId xmlns:a16="http://schemas.microsoft.com/office/drawing/2014/main" val="4258589072"/>
                    </a:ext>
                  </a:extLst>
                </a:gridCol>
                <a:gridCol w="988433">
                  <a:extLst>
                    <a:ext uri="{9D8B030D-6E8A-4147-A177-3AD203B41FA5}">
                      <a16:colId xmlns:a16="http://schemas.microsoft.com/office/drawing/2014/main" val="1372982230"/>
                    </a:ext>
                  </a:extLst>
                </a:gridCol>
                <a:gridCol w="1219073">
                  <a:extLst>
                    <a:ext uri="{9D8B030D-6E8A-4147-A177-3AD203B41FA5}">
                      <a16:colId xmlns:a16="http://schemas.microsoft.com/office/drawing/2014/main" val="1934345949"/>
                    </a:ext>
                  </a:extLst>
                </a:gridCol>
                <a:gridCol w="1219073">
                  <a:extLst>
                    <a:ext uri="{9D8B030D-6E8A-4147-A177-3AD203B41FA5}">
                      <a16:colId xmlns:a16="http://schemas.microsoft.com/office/drawing/2014/main" val="1705018079"/>
                    </a:ext>
                  </a:extLst>
                </a:gridCol>
                <a:gridCol w="1219073">
                  <a:extLst>
                    <a:ext uri="{9D8B030D-6E8A-4147-A177-3AD203B41FA5}">
                      <a16:colId xmlns:a16="http://schemas.microsoft.com/office/drawing/2014/main" val="1031406980"/>
                    </a:ext>
                  </a:extLst>
                </a:gridCol>
                <a:gridCol w="1219073">
                  <a:extLst>
                    <a:ext uri="{9D8B030D-6E8A-4147-A177-3AD203B41FA5}">
                      <a16:colId xmlns:a16="http://schemas.microsoft.com/office/drawing/2014/main" val="2058989860"/>
                    </a:ext>
                  </a:extLst>
                </a:gridCol>
              </a:tblGrid>
              <a:tr h="370840">
                <a:tc rowSpan="2">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Dataset</a:t>
                      </a:r>
                      <a:endParaRPr lang="zh-CN" altLang="en-US"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gridSpan="2">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CUB</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c gridSpan="2">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Oxford-102</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tc gridSpan="2">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COCO</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hMerge="1">
                  <a:txBody>
                    <a:bodyPr/>
                    <a:lstStyle/>
                    <a:p>
                      <a:endParaRPr lang="zh-CN" altLang="en-US" dirty="0"/>
                    </a:p>
                  </a:txBody>
                  <a:tcPr/>
                </a:tc>
                <a:extLst>
                  <a:ext uri="{0D108BD9-81ED-4DB2-BD59-A6C34878D82A}">
                    <a16:rowId xmlns:a16="http://schemas.microsoft.com/office/drawing/2014/main" val="1179393597"/>
                  </a:ext>
                </a:extLst>
              </a:tr>
              <a:tr h="370840">
                <a:tc vMerge="1">
                  <a:txBody>
                    <a:bodyPr/>
                    <a:lstStyle/>
                    <a:p>
                      <a:endParaRPr lang="zh-CN" altLang="en-US" dirty="0"/>
                    </a:p>
                  </a:txBody>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Train</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Test</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Train</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Test</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Train</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Test</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1348067"/>
                  </a:ext>
                </a:extLst>
              </a:tr>
              <a:tr h="370840">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#sample</a:t>
                      </a:r>
                      <a:endParaRPr lang="zh-CN" altLang="en-US"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8855</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2933</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7034</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1155</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80k</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40k</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8306654"/>
                  </a:ext>
                </a:extLst>
              </a:tr>
              <a:tr h="370840">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captions/image</a:t>
                      </a:r>
                      <a:endParaRPr lang="zh-CN" altLang="en-US"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10 </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5</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5</a:t>
                      </a:r>
                      <a:endParaRPr lang="zh-CN" alt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789314403"/>
                  </a:ext>
                </a:extLst>
              </a:tr>
            </a:tbl>
          </a:graphicData>
        </a:graphic>
      </p:graphicFrame>
      <p:pic>
        <p:nvPicPr>
          <p:cNvPr id="4" name="图片 3">
            <a:extLst>
              <a:ext uri="{FF2B5EF4-FFF2-40B4-BE49-F238E27FC236}">
                <a16:creationId xmlns:a16="http://schemas.microsoft.com/office/drawing/2014/main" id="{982A1F5F-C868-4607-9B71-1D4B6D929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948" y="3764111"/>
            <a:ext cx="2622575" cy="1966931"/>
          </a:xfrm>
          <a:prstGeom prst="rect">
            <a:avLst/>
          </a:prstGeom>
        </p:spPr>
      </p:pic>
      <p:pic>
        <p:nvPicPr>
          <p:cNvPr id="7" name="图片 6">
            <a:extLst>
              <a:ext uri="{FF2B5EF4-FFF2-40B4-BE49-F238E27FC236}">
                <a16:creationId xmlns:a16="http://schemas.microsoft.com/office/drawing/2014/main" id="{76BDA2A2-8EB9-453C-ACDD-92721BAD92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3936" y="3764110"/>
            <a:ext cx="3107133" cy="1980797"/>
          </a:xfrm>
          <a:prstGeom prst="rect">
            <a:avLst/>
          </a:prstGeom>
        </p:spPr>
      </p:pic>
      <p:pic>
        <p:nvPicPr>
          <p:cNvPr id="9" name="图片 8">
            <a:extLst>
              <a:ext uri="{FF2B5EF4-FFF2-40B4-BE49-F238E27FC236}">
                <a16:creationId xmlns:a16="http://schemas.microsoft.com/office/drawing/2014/main" id="{9803856C-86F0-4B29-942D-E30975026F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1078" y="3764110"/>
            <a:ext cx="2622575" cy="1980797"/>
          </a:xfrm>
          <a:prstGeom prst="rect">
            <a:avLst/>
          </a:prstGeom>
        </p:spPr>
      </p:pic>
    </p:spTree>
    <p:extLst>
      <p:ext uri="{BB962C8B-B14F-4D97-AF65-F5344CB8AC3E}">
        <p14:creationId xmlns:p14="http://schemas.microsoft.com/office/powerpoint/2010/main" val="2691525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7C8721A-C43D-4F52-BF9C-093647C888A0}"/>
              </a:ext>
            </a:extLst>
          </p:cNvPr>
          <p:cNvSpPr txBox="1"/>
          <p:nvPr/>
        </p:nvSpPr>
        <p:spPr>
          <a:xfrm>
            <a:off x="3645605" y="2498817"/>
            <a:ext cx="4900790" cy="1292662"/>
          </a:xfrm>
          <a:prstGeom prst="rect">
            <a:avLst/>
          </a:prstGeom>
          <a:noFill/>
        </p:spPr>
        <p:txBody>
          <a:bodyPr wrap="square" rtlCol="0">
            <a:spAutoFit/>
          </a:bodyPr>
          <a:lstStyle/>
          <a:p>
            <a:r>
              <a:rPr lang="zh-CN" altLang="en-US" sz="2600" dirty="0">
                <a:latin typeface="楷体" panose="02010609060101010101" pitchFamily="49" charset="-122"/>
                <a:ea typeface="楷体" panose="02010609060101010101" pitchFamily="49" charset="-122"/>
              </a:rPr>
              <a:t>对于多阶段生成模型来说，精修过程都是基于初始生成图，如果初始图效果就很差怎么办？</a:t>
            </a:r>
          </a:p>
        </p:txBody>
      </p:sp>
    </p:spTree>
    <p:extLst>
      <p:ext uri="{BB962C8B-B14F-4D97-AF65-F5344CB8AC3E}">
        <p14:creationId xmlns:p14="http://schemas.microsoft.com/office/powerpoint/2010/main" val="2219457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文本框 8"/>
          <p:cNvSpPr txBox="1"/>
          <p:nvPr>
            <p:custDataLst>
              <p:tags r:id="rId1"/>
            </p:custDataLst>
          </p:nvPr>
        </p:nvSpPr>
        <p:spPr>
          <a:xfrm flipH="1">
            <a:off x="3304138" y="2675534"/>
            <a:ext cx="184730" cy="1323439"/>
          </a:xfrm>
          <a:prstGeom prst="rect">
            <a:avLst/>
          </a:prstGeom>
          <a:noFill/>
        </p:spPr>
        <p:txBody>
          <a:bodyPr wrap="none" rtlCol="0">
            <a:spAutoFit/>
          </a:bodyPr>
          <a:lstStyle/>
          <a:p>
            <a:pPr algn="ctr"/>
            <a:endParaRPr lang="en-US" altLang="zh-CN" sz="8000" b="1" dirty="0">
              <a:solidFill>
                <a:srgbClr val="B8497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11" name="PA-矩形 10"/>
          <p:cNvSpPr/>
          <p:nvPr>
            <p:custDataLst>
              <p:tags r:id="rId2"/>
            </p:custDataLst>
          </p:nvPr>
        </p:nvSpPr>
        <p:spPr>
          <a:xfrm>
            <a:off x="4999788" y="4084920"/>
            <a:ext cx="1707519" cy="461665"/>
          </a:xfrm>
          <a:prstGeom prst="rect">
            <a:avLst/>
          </a:prstGeom>
        </p:spPr>
        <p:txBody>
          <a:bodyPr wrap="none">
            <a:spAutoFit/>
          </a:bodyPr>
          <a:lstStyle/>
          <a:p>
            <a:pPr algn="ctr"/>
            <a:r>
              <a:rPr lang="en-US" altLang="zh-CN" sz="2400" b="1" dirty="0">
                <a:latin typeface="Times New Roman" panose="02020603050405020304" pitchFamily="18" charset="0"/>
                <a:ea typeface="华文细黑" panose="02010600040101010101" pitchFamily="2" charset="-122"/>
                <a:cs typeface="Times New Roman" panose="02020603050405020304" pitchFamily="18" charset="0"/>
              </a:rPr>
              <a:t>CVPR2019</a:t>
            </a:r>
            <a:endParaRPr lang="zh-CN" altLang="en-US" sz="2400" b="1" dirty="0">
              <a:latin typeface="Times New Roman" panose="02020603050405020304" pitchFamily="18" charset="0"/>
              <a:ea typeface="华文细黑" panose="02010600040101010101" pitchFamily="2" charset="-122"/>
              <a:cs typeface="Times New Roman" panose="02020603050405020304" pitchFamily="18" charset="0"/>
            </a:endParaRPr>
          </a:p>
        </p:txBody>
      </p:sp>
      <p:pic>
        <p:nvPicPr>
          <p:cNvPr id="2" name="图片 1">
            <a:extLst>
              <a:ext uri="{FF2B5EF4-FFF2-40B4-BE49-F238E27FC236}">
                <a16:creationId xmlns:a16="http://schemas.microsoft.com/office/drawing/2014/main" id="{E26C449E-5BB3-4832-A857-EC67051214B4}"/>
              </a:ext>
            </a:extLst>
          </p:cNvPr>
          <p:cNvPicPr>
            <a:picLocks noChangeAspect="1"/>
          </p:cNvPicPr>
          <p:nvPr/>
        </p:nvPicPr>
        <p:blipFill>
          <a:blip r:embed="rId5"/>
          <a:stretch>
            <a:fillRect/>
          </a:stretch>
        </p:blipFill>
        <p:spPr>
          <a:xfrm>
            <a:off x="2238320" y="1620982"/>
            <a:ext cx="7715360" cy="2463938"/>
          </a:xfrm>
          <a:prstGeom prst="rect">
            <a:avLst/>
          </a:prstGeom>
        </p:spPr>
      </p:pic>
    </p:spTree>
    <p:extLst>
      <p:ext uri="{BB962C8B-B14F-4D97-AF65-F5344CB8AC3E}">
        <p14:creationId xmlns:p14="http://schemas.microsoft.com/office/powerpoint/2010/main" val="5519695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B0D8CF8-333B-4531-B9A3-7733431CAB83}"/>
              </a:ext>
            </a:extLst>
          </p:cNvPr>
          <p:cNvPicPr>
            <a:picLocks noChangeAspect="1"/>
          </p:cNvPicPr>
          <p:nvPr/>
        </p:nvPicPr>
        <p:blipFill>
          <a:blip r:embed="rId3"/>
          <a:stretch>
            <a:fillRect/>
          </a:stretch>
        </p:blipFill>
        <p:spPr>
          <a:xfrm>
            <a:off x="1759844" y="1098411"/>
            <a:ext cx="8672312" cy="3787468"/>
          </a:xfrm>
          <a:prstGeom prst="rect">
            <a:avLst/>
          </a:prstGeom>
        </p:spPr>
      </p:pic>
      <p:pic>
        <p:nvPicPr>
          <p:cNvPr id="4" name="图片 3">
            <a:extLst>
              <a:ext uri="{FF2B5EF4-FFF2-40B4-BE49-F238E27FC236}">
                <a16:creationId xmlns:a16="http://schemas.microsoft.com/office/drawing/2014/main" id="{DE143F8D-5773-4740-912C-8F8816AFCA5B}"/>
              </a:ext>
            </a:extLst>
          </p:cNvPr>
          <p:cNvPicPr>
            <a:picLocks noChangeAspect="1"/>
          </p:cNvPicPr>
          <p:nvPr/>
        </p:nvPicPr>
        <p:blipFill>
          <a:blip r:embed="rId4"/>
          <a:stretch>
            <a:fillRect/>
          </a:stretch>
        </p:blipFill>
        <p:spPr>
          <a:xfrm>
            <a:off x="6488827" y="4993712"/>
            <a:ext cx="3749365" cy="998307"/>
          </a:xfrm>
          <a:prstGeom prst="rect">
            <a:avLst/>
          </a:prstGeom>
        </p:spPr>
      </p:pic>
      <p:pic>
        <p:nvPicPr>
          <p:cNvPr id="5" name="图片 4">
            <a:extLst>
              <a:ext uri="{FF2B5EF4-FFF2-40B4-BE49-F238E27FC236}">
                <a16:creationId xmlns:a16="http://schemas.microsoft.com/office/drawing/2014/main" id="{54B5282F-74C9-4BC2-A11A-AEE485C2E003}"/>
              </a:ext>
            </a:extLst>
          </p:cNvPr>
          <p:cNvPicPr>
            <a:picLocks noChangeAspect="1"/>
          </p:cNvPicPr>
          <p:nvPr/>
        </p:nvPicPr>
        <p:blipFill>
          <a:blip r:embed="rId5"/>
          <a:stretch>
            <a:fillRect/>
          </a:stretch>
        </p:blipFill>
        <p:spPr>
          <a:xfrm>
            <a:off x="1809484" y="5226143"/>
            <a:ext cx="2385267" cy="533446"/>
          </a:xfrm>
          <a:prstGeom prst="rect">
            <a:avLst/>
          </a:prstGeom>
        </p:spPr>
      </p:pic>
      <p:sp>
        <p:nvSpPr>
          <p:cNvPr id="6" name="标题 1">
            <a:extLst>
              <a:ext uri="{FF2B5EF4-FFF2-40B4-BE49-F238E27FC236}">
                <a16:creationId xmlns:a16="http://schemas.microsoft.com/office/drawing/2014/main" id="{B72B980B-7243-4B96-8176-1222A64061DD}"/>
              </a:ext>
            </a:extLst>
          </p:cNvPr>
          <p:cNvSpPr txBox="1">
            <a:spLocks/>
          </p:cNvSpPr>
          <p:nvPr/>
        </p:nvSpPr>
        <p:spPr>
          <a:xfrm>
            <a:off x="0" y="21366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Model structure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297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96BC4D1-63D2-473C-A366-C834C01C46B4}"/>
              </a:ext>
            </a:extLst>
          </p:cNvPr>
          <p:cNvSpPr txBox="1"/>
          <p:nvPr/>
        </p:nvSpPr>
        <p:spPr>
          <a:xfrm>
            <a:off x="3525253" y="1925053"/>
            <a:ext cx="4321962" cy="1692771"/>
          </a:xfrm>
          <a:prstGeom prst="rect">
            <a:avLst/>
          </a:prstGeom>
          <a:noFill/>
        </p:spPr>
        <p:txBody>
          <a:bodyPr wrap="square" rtlCol="0">
            <a:spAutoFit/>
          </a:bodyPr>
          <a:lstStyle/>
          <a:p>
            <a:r>
              <a:rPr lang="zh-CN" altLang="en-US" sz="2600" dirty="0">
                <a:latin typeface="楷体" panose="02010609060101010101" pitchFamily="49" charset="-122"/>
                <a:ea typeface="楷体" panose="02010609060101010101" pitchFamily="49" charset="-122"/>
              </a:rPr>
              <a:t>这些多阶段生成模型，都是有多对生成器和判别器，每对控制一个阶段的生成，这就需要我们多次训练。</a:t>
            </a:r>
          </a:p>
        </p:txBody>
      </p:sp>
      <p:sp>
        <p:nvSpPr>
          <p:cNvPr id="3" name="文本框 2">
            <a:extLst>
              <a:ext uri="{FF2B5EF4-FFF2-40B4-BE49-F238E27FC236}">
                <a16:creationId xmlns:a16="http://schemas.microsoft.com/office/drawing/2014/main" id="{B134242A-F68A-44AD-9293-54E60AE4A17E}"/>
              </a:ext>
            </a:extLst>
          </p:cNvPr>
          <p:cNvSpPr txBox="1"/>
          <p:nvPr/>
        </p:nvSpPr>
        <p:spPr>
          <a:xfrm>
            <a:off x="3525253" y="3982453"/>
            <a:ext cx="4321961" cy="1692771"/>
          </a:xfrm>
          <a:prstGeom prst="rect">
            <a:avLst/>
          </a:prstGeom>
          <a:noFill/>
        </p:spPr>
        <p:txBody>
          <a:bodyPr wrap="square" rtlCol="0">
            <a:spAutoFit/>
          </a:bodyPr>
          <a:lstStyle/>
          <a:p>
            <a:r>
              <a:rPr lang="zh-CN" altLang="en-US" sz="2600" dirty="0">
                <a:latin typeface="楷体" panose="02010609060101010101" pitchFamily="49" charset="-122"/>
                <a:ea typeface="楷体" panose="02010609060101010101" pitchFamily="49" charset="-122"/>
              </a:rPr>
              <a:t>如果我们想基于这个多阶段生成的思想，但是又想提出一个</a:t>
            </a:r>
            <a:r>
              <a:rPr lang="en-US" altLang="zh-CN" sz="2600" dirty="0">
                <a:latin typeface="楷体" panose="02010609060101010101" pitchFamily="49" charset="-122"/>
                <a:ea typeface="楷体" panose="02010609060101010101" pitchFamily="49" charset="-122"/>
              </a:rPr>
              <a:t>single-stage</a:t>
            </a:r>
            <a:r>
              <a:rPr lang="zh-CN" altLang="en-US" sz="2600" dirty="0">
                <a:latin typeface="楷体" panose="02010609060101010101" pitchFamily="49" charset="-122"/>
                <a:ea typeface="楷体" panose="02010609060101010101" pitchFamily="49" charset="-122"/>
              </a:rPr>
              <a:t>的结构模型，有什么办法？</a:t>
            </a:r>
          </a:p>
        </p:txBody>
      </p:sp>
    </p:spTree>
    <p:extLst>
      <p:ext uri="{BB962C8B-B14F-4D97-AF65-F5344CB8AC3E}">
        <p14:creationId xmlns:p14="http://schemas.microsoft.com/office/powerpoint/2010/main" val="2243299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B931ADF-F3AB-42F8-ABE0-662D222AAD79}"/>
              </a:ext>
            </a:extLst>
          </p:cNvPr>
          <p:cNvPicPr>
            <a:picLocks noChangeAspect="1"/>
          </p:cNvPicPr>
          <p:nvPr/>
        </p:nvPicPr>
        <p:blipFill>
          <a:blip r:embed="rId2"/>
          <a:stretch>
            <a:fillRect/>
          </a:stretch>
        </p:blipFill>
        <p:spPr>
          <a:xfrm>
            <a:off x="2704806" y="2129677"/>
            <a:ext cx="6782388" cy="2598645"/>
          </a:xfrm>
          <a:prstGeom prst="rect">
            <a:avLst/>
          </a:prstGeom>
        </p:spPr>
      </p:pic>
      <p:sp>
        <p:nvSpPr>
          <p:cNvPr id="3" name="文本框 2">
            <a:extLst>
              <a:ext uri="{FF2B5EF4-FFF2-40B4-BE49-F238E27FC236}">
                <a16:creationId xmlns:a16="http://schemas.microsoft.com/office/drawing/2014/main" id="{CAEA342E-5E06-4801-8AD5-130E9A56C8EF}"/>
              </a:ext>
            </a:extLst>
          </p:cNvPr>
          <p:cNvSpPr txBox="1"/>
          <p:nvPr/>
        </p:nvSpPr>
        <p:spPr>
          <a:xfrm>
            <a:off x="5727031" y="5025008"/>
            <a:ext cx="339290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CVPR2018</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660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77DE817-9A46-42C6-95A5-FC11D8FB648B}"/>
              </a:ext>
            </a:extLst>
          </p:cNvPr>
          <p:cNvPicPr>
            <a:picLocks noChangeAspect="1"/>
          </p:cNvPicPr>
          <p:nvPr/>
        </p:nvPicPr>
        <p:blipFill>
          <a:blip r:embed="rId2"/>
          <a:stretch>
            <a:fillRect/>
          </a:stretch>
        </p:blipFill>
        <p:spPr>
          <a:xfrm>
            <a:off x="1126334" y="1944398"/>
            <a:ext cx="9746825" cy="2415749"/>
          </a:xfrm>
          <a:prstGeom prst="rect">
            <a:avLst/>
          </a:prstGeom>
        </p:spPr>
      </p:pic>
      <p:sp>
        <p:nvSpPr>
          <p:cNvPr id="4" name="标题 1">
            <a:extLst>
              <a:ext uri="{FF2B5EF4-FFF2-40B4-BE49-F238E27FC236}">
                <a16:creationId xmlns:a16="http://schemas.microsoft.com/office/drawing/2014/main" id="{21D656CA-9D43-4DD6-96AC-B0CC74FFC8C7}"/>
              </a:ext>
            </a:extLst>
          </p:cNvPr>
          <p:cNvSpPr txBox="1">
            <a:spLocks/>
          </p:cNvSpPr>
          <p:nvPr/>
        </p:nvSpPr>
        <p:spPr>
          <a:xfrm>
            <a:off x="0" y="21366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Model structure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140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04A6F1-5968-43FD-90BF-F86B05E92330}"/>
              </a:ext>
            </a:extLst>
          </p:cNvPr>
          <p:cNvSpPr txBox="1"/>
          <p:nvPr/>
        </p:nvSpPr>
        <p:spPr>
          <a:xfrm>
            <a:off x="4303295" y="2582614"/>
            <a:ext cx="3585410" cy="1692771"/>
          </a:xfrm>
          <a:prstGeom prst="rect">
            <a:avLst/>
          </a:prstGeom>
          <a:noFill/>
        </p:spPr>
        <p:txBody>
          <a:bodyPr wrap="square" rtlCol="0">
            <a:spAutoFit/>
          </a:bodyPr>
          <a:lstStyle/>
          <a:p>
            <a:r>
              <a:rPr lang="zh-CN" altLang="en-US" sz="2600" dirty="0">
                <a:latin typeface="Times New Roman" panose="02020603050405020304" pitchFamily="18" charset="0"/>
                <a:ea typeface="楷体" panose="02010609060101010101" pitchFamily="49" charset="-122"/>
              </a:rPr>
              <a:t>以上方法都是从图片对应的多条</a:t>
            </a:r>
            <a:r>
              <a:rPr lang="en-US" altLang="zh-CN" sz="2600" dirty="0">
                <a:latin typeface="Times New Roman" panose="02020603050405020304" pitchFamily="18" charset="0"/>
                <a:ea typeface="楷体" panose="02010609060101010101" pitchFamily="49" charset="-122"/>
              </a:rPr>
              <a:t>caption</a:t>
            </a:r>
            <a:r>
              <a:rPr lang="zh-CN" altLang="en-US" sz="2600" dirty="0">
                <a:latin typeface="Times New Roman" panose="02020603050405020304" pitchFamily="18" charset="0"/>
                <a:ea typeface="楷体" panose="02010609060101010101" pitchFamily="49" charset="-122"/>
              </a:rPr>
              <a:t>中随机抽取一个，进行图像生成。这又如何改进？</a:t>
            </a:r>
          </a:p>
        </p:txBody>
      </p:sp>
    </p:spTree>
    <p:extLst>
      <p:ext uri="{BB962C8B-B14F-4D97-AF65-F5344CB8AC3E}">
        <p14:creationId xmlns:p14="http://schemas.microsoft.com/office/powerpoint/2010/main" val="1844515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09558E7-3078-4B7A-8A62-57941DA70331}"/>
              </a:ext>
            </a:extLst>
          </p:cNvPr>
          <p:cNvPicPr>
            <a:picLocks noChangeAspect="1"/>
          </p:cNvPicPr>
          <p:nvPr/>
        </p:nvPicPr>
        <p:blipFill>
          <a:blip r:embed="rId2"/>
          <a:stretch>
            <a:fillRect/>
          </a:stretch>
        </p:blipFill>
        <p:spPr>
          <a:xfrm>
            <a:off x="818692" y="1478111"/>
            <a:ext cx="10554615" cy="3901778"/>
          </a:xfrm>
          <a:prstGeom prst="rect">
            <a:avLst/>
          </a:prstGeom>
        </p:spPr>
      </p:pic>
      <p:sp>
        <p:nvSpPr>
          <p:cNvPr id="4" name="文本框 3">
            <a:extLst>
              <a:ext uri="{FF2B5EF4-FFF2-40B4-BE49-F238E27FC236}">
                <a16:creationId xmlns:a16="http://schemas.microsoft.com/office/drawing/2014/main" id="{55641D7B-2873-4A65-8D5B-1F2735476721}"/>
              </a:ext>
            </a:extLst>
          </p:cNvPr>
          <p:cNvSpPr txBox="1"/>
          <p:nvPr/>
        </p:nvSpPr>
        <p:spPr>
          <a:xfrm>
            <a:off x="5414210" y="5434081"/>
            <a:ext cx="3068053"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CVPR2020</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777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9FF4CC2-A23F-4149-9EB6-DD6BC790CC5A}"/>
              </a:ext>
            </a:extLst>
          </p:cNvPr>
          <p:cNvPicPr>
            <a:picLocks noChangeAspect="1"/>
          </p:cNvPicPr>
          <p:nvPr/>
        </p:nvPicPr>
        <p:blipFill>
          <a:blip r:embed="rId2"/>
          <a:stretch>
            <a:fillRect/>
          </a:stretch>
        </p:blipFill>
        <p:spPr>
          <a:xfrm>
            <a:off x="841554" y="2453555"/>
            <a:ext cx="10508891" cy="1950889"/>
          </a:xfrm>
          <a:prstGeom prst="rect">
            <a:avLst/>
          </a:prstGeom>
        </p:spPr>
      </p:pic>
      <p:sp>
        <p:nvSpPr>
          <p:cNvPr id="3" name="标题 1">
            <a:extLst>
              <a:ext uri="{FF2B5EF4-FFF2-40B4-BE49-F238E27FC236}">
                <a16:creationId xmlns:a16="http://schemas.microsoft.com/office/drawing/2014/main" id="{3ACF6BA8-13A4-4FF1-86AA-84923BAB5324}"/>
              </a:ext>
            </a:extLst>
          </p:cNvPr>
          <p:cNvSpPr txBox="1">
            <a:spLocks/>
          </p:cNvSpPr>
          <p:nvPr/>
        </p:nvSpPr>
        <p:spPr>
          <a:xfrm>
            <a:off x="0" y="21366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Model structure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08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6C3478D-509D-4C1D-9A15-0CF2FC9BF301}"/>
              </a:ext>
            </a:extLst>
          </p:cNvPr>
          <p:cNvPicPr>
            <a:picLocks noChangeAspect="1"/>
          </p:cNvPicPr>
          <p:nvPr/>
        </p:nvPicPr>
        <p:blipFill>
          <a:blip r:embed="rId2"/>
          <a:stretch>
            <a:fillRect/>
          </a:stretch>
        </p:blipFill>
        <p:spPr>
          <a:xfrm>
            <a:off x="651038" y="1908678"/>
            <a:ext cx="10889924" cy="3040643"/>
          </a:xfrm>
          <a:prstGeom prst="rect">
            <a:avLst/>
          </a:prstGeom>
        </p:spPr>
      </p:pic>
      <p:sp>
        <p:nvSpPr>
          <p:cNvPr id="3" name="标题 1">
            <a:extLst>
              <a:ext uri="{FF2B5EF4-FFF2-40B4-BE49-F238E27FC236}">
                <a16:creationId xmlns:a16="http://schemas.microsoft.com/office/drawing/2014/main" id="{7C18417C-4E02-48B5-BDEE-4528DD27EB38}"/>
              </a:ext>
            </a:extLst>
          </p:cNvPr>
          <p:cNvSpPr txBox="1">
            <a:spLocks/>
          </p:cNvSpPr>
          <p:nvPr/>
        </p:nvSpPr>
        <p:spPr>
          <a:xfrm>
            <a:off x="0" y="21366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Model structure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87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529119-CDCE-4FBE-B108-5E5DF5641E74}"/>
              </a:ext>
            </a:extLst>
          </p:cNvPr>
          <p:cNvSpPr>
            <a:spLocks noGrp="1"/>
          </p:cNvSpPr>
          <p:nvPr>
            <p:ph type="title"/>
          </p:nvPr>
        </p:nvSpPr>
        <p:spPr>
          <a:xfrm>
            <a:off x="18643" y="0"/>
            <a:ext cx="10515600" cy="1325563"/>
          </a:xfrm>
        </p:spPr>
        <p:txBody>
          <a:bodyPr/>
          <a:lstStyle/>
          <a:p>
            <a:r>
              <a:rPr lang="en-US" altLang="zh-CN" dirty="0">
                <a:latin typeface="Times New Roman" panose="02020603050405020304" pitchFamily="18" charset="0"/>
                <a:cs typeface="Times New Roman" panose="02020603050405020304" pitchFamily="18" charset="0"/>
              </a:rPr>
              <a:t>Evaluation Metrics</a:t>
            </a:r>
            <a:endParaRPr lang="zh-CN" altLang="en-US"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D4CC37A0-FE06-4D5B-BB3A-8D1E88BA43AE}"/>
              </a:ext>
            </a:extLst>
          </p:cNvPr>
          <p:cNvSpPr txBox="1"/>
          <p:nvPr/>
        </p:nvSpPr>
        <p:spPr>
          <a:xfrm>
            <a:off x="8965349" y="1690688"/>
            <a:ext cx="914400" cy="369332"/>
          </a:xfrm>
          <a:prstGeom prst="rect">
            <a:avLst/>
          </a:prstGeom>
          <a:noFill/>
        </p:spPr>
        <p:txBody>
          <a:bodyPr wrap="square" rtlCol="0">
            <a:spAutoFit/>
          </a:bodyPr>
          <a:lstStyle/>
          <a:p>
            <a:r>
              <a:rPr lang="en-US" altLang="zh-CN" dirty="0"/>
              <a:t>FID</a:t>
            </a:r>
            <a:r>
              <a:rPr lang="zh-CN" altLang="en-US" dirty="0"/>
              <a:t>：</a:t>
            </a:r>
          </a:p>
        </p:txBody>
      </p:sp>
      <p:sp>
        <p:nvSpPr>
          <p:cNvPr id="5" name="文本框 4">
            <a:extLst>
              <a:ext uri="{FF2B5EF4-FFF2-40B4-BE49-F238E27FC236}">
                <a16:creationId xmlns:a16="http://schemas.microsoft.com/office/drawing/2014/main" id="{3E9775C0-555D-438A-A4B9-F13F6BADAA59}"/>
              </a:ext>
            </a:extLst>
          </p:cNvPr>
          <p:cNvSpPr txBox="1"/>
          <p:nvPr/>
        </p:nvSpPr>
        <p:spPr>
          <a:xfrm>
            <a:off x="1830259" y="1690688"/>
            <a:ext cx="914400" cy="369332"/>
          </a:xfrm>
          <a:prstGeom prst="rect">
            <a:avLst/>
          </a:prstGeom>
          <a:noFill/>
        </p:spPr>
        <p:txBody>
          <a:bodyPr wrap="square" rtlCol="0">
            <a:spAutoFit/>
          </a:bodyPr>
          <a:lstStyle/>
          <a:p>
            <a:r>
              <a:rPr lang="en-US" altLang="zh-CN" dirty="0"/>
              <a:t>IS</a:t>
            </a:r>
            <a:r>
              <a:rPr lang="zh-CN" altLang="en-US" dirty="0"/>
              <a:t>：</a:t>
            </a:r>
          </a:p>
        </p:txBody>
      </p:sp>
      <p:sp>
        <p:nvSpPr>
          <p:cNvPr id="7" name="文本框 6">
            <a:extLst>
              <a:ext uri="{FF2B5EF4-FFF2-40B4-BE49-F238E27FC236}">
                <a16:creationId xmlns:a16="http://schemas.microsoft.com/office/drawing/2014/main" id="{A891756A-AB7D-4AA3-A807-7B033FE9C732}"/>
              </a:ext>
            </a:extLst>
          </p:cNvPr>
          <p:cNvSpPr txBox="1"/>
          <p:nvPr/>
        </p:nvSpPr>
        <p:spPr>
          <a:xfrm>
            <a:off x="787704" y="2847067"/>
            <a:ext cx="5247410" cy="2862322"/>
          </a:xfrm>
          <a:prstGeom prst="rect">
            <a:avLst/>
          </a:prstGeom>
          <a:noFill/>
          <a:ln>
            <a:noFill/>
          </a:ln>
        </p:spPr>
        <p:txBody>
          <a:bodyPr wrap="square" rtlCol="0">
            <a:spAutoFit/>
          </a:bodyPr>
          <a:lstStyle/>
          <a:p>
            <a:r>
              <a:rPr lang="zh-CN" altLang="en-US" dirty="0"/>
              <a:t>原理：</a:t>
            </a:r>
            <a:endParaRPr lang="en-US" altLang="zh-CN" dirty="0"/>
          </a:p>
          <a:p>
            <a:r>
              <a:rPr lang="zh-CN" altLang="en-US" dirty="0"/>
              <a:t>基于一个假设：一个清晰、高质量的图像，它被分类正确的概率就非常大。利用</a:t>
            </a:r>
            <a:r>
              <a:rPr lang="en-US" altLang="zh-CN" dirty="0"/>
              <a:t>Inception V3 network</a:t>
            </a:r>
            <a:r>
              <a:rPr lang="zh-CN" altLang="en-US" dirty="0"/>
              <a:t>，得到生成图片相应的评分。</a:t>
            </a:r>
            <a:endParaRPr lang="en-US" altLang="zh-CN" dirty="0"/>
          </a:p>
          <a:p>
            <a:endParaRPr lang="en-US" altLang="zh-CN" dirty="0"/>
          </a:p>
          <a:p>
            <a:r>
              <a:rPr lang="zh-CN" altLang="en-US" dirty="0"/>
              <a:t>缺点：</a:t>
            </a:r>
            <a:endParaRPr lang="en-US" altLang="zh-CN" dirty="0"/>
          </a:p>
          <a:p>
            <a:pPr marL="342900" indent="-342900">
              <a:buFont typeface="+mj-lt"/>
              <a:buAutoNum type="arabicPeriod"/>
            </a:pPr>
            <a:r>
              <a:rPr lang="zh-CN" altLang="en-US" dirty="0"/>
              <a:t>没有考虑真实图像，无法反映生成图像和真实图像之间是否相近。</a:t>
            </a:r>
            <a:endParaRPr lang="en-US" altLang="zh-CN" dirty="0"/>
          </a:p>
          <a:p>
            <a:pPr marL="342900" indent="-342900">
              <a:buFont typeface="+mj-lt"/>
              <a:buAutoNum type="arabicPeriod"/>
            </a:pPr>
            <a:r>
              <a:rPr lang="zh-CN" altLang="en-US" dirty="0"/>
              <a:t>使用</a:t>
            </a:r>
            <a:r>
              <a:rPr lang="en-US" altLang="zh-CN" dirty="0"/>
              <a:t>Inception network</a:t>
            </a:r>
            <a:r>
              <a:rPr lang="zh-CN" altLang="en-US" dirty="0"/>
              <a:t>，不同框架的内置网络可能有些许不同，则会导致</a:t>
            </a:r>
            <a:r>
              <a:rPr lang="en-US" altLang="zh-CN" dirty="0"/>
              <a:t>IS</a:t>
            </a:r>
            <a:r>
              <a:rPr lang="zh-CN" altLang="en-US" dirty="0"/>
              <a:t>值出现偏差。</a:t>
            </a:r>
            <a:endParaRPr lang="en-US" altLang="zh-CN" dirty="0"/>
          </a:p>
        </p:txBody>
      </p:sp>
      <p:sp>
        <p:nvSpPr>
          <p:cNvPr id="9" name="文本框 8">
            <a:extLst>
              <a:ext uri="{FF2B5EF4-FFF2-40B4-BE49-F238E27FC236}">
                <a16:creationId xmlns:a16="http://schemas.microsoft.com/office/drawing/2014/main" id="{3EA1A3D3-D72E-43A9-B60A-0E79537B2497}"/>
              </a:ext>
            </a:extLst>
          </p:cNvPr>
          <p:cNvSpPr txBox="1"/>
          <p:nvPr/>
        </p:nvSpPr>
        <p:spPr>
          <a:xfrm>
            <a:off x="6702076" y="2926998"/>
            <a:ext cx="5247410" cy="2862322"/>
          </a:xfrm>
          <a:prstGeom prst="rect">
            <a:avLst/>
          </a:prstGeom>
          <a:noFill/>
        </p:spPr>
        <p:txBody>
          <a:bodyPr wrap="square" rtlCol="0">
            <a:spAutoFit/>
          </a:bodyPr>
          <a:lstStyle/>
          <a:p>
            <a:r>
              <a:rPr lang="zh-CN" altLang="en-US" dirty="0"/>
              <a:t>原理：</a:t>
            </a:r>
            <a:endParaRPr lang="en-US" altLang="zh-CN" dirty="0"/>
          </a:p>
          <a:p>
            <a:r>
              <a:rPr lang="zh-CN" altLang="en-US" dirty="0"/>
              <a:t>首先分别选取真实图像和生成图像各</a:t>
            </a:r>
            <a:r>
              <a:rPr lang="en-US" altLang="zh-CN" dirty="0"/>
              <a:t>N</a:t>
            </a:r>
            <a:r>
              <a:rPr lang="zh-CN" altLang="en-US" dirty="0"/>
              <a:t>张，计算得到的特征向量有</a:t>
            </a:r>
            <a:r>
              <a:rPr lang="en-US" altLang="zh-CN" dirty="0" err="1"/>
              <a:t>n∗n</a:t>
            </a:r>
            <a:r>
              <a:rPr lang="zh-CN" altLang="en-US" dirty="0"/>
              <a:t>维，之后分别计算这</a:t>
            </a:r>
            <a:r>
              <a:rPr lang="en-US" altLang="zh-CN" dirty="0"/>
              <a:t>N</a:t>
            </a:r>
            <a:r>
              <a:rPr lang="zh-CN" altLang="en-US" dirty="0"/>
              <a:t>个样本对应的均值向量</a:t>
            </a:r>
            <a:r>
              <a:rPr lang="en-US" altLang="zh-CN" dirty="0"/>
              <a:t>μ </a:t>
            </a:r>
            <a:r>
              <a:rPr lang="zh-CN" altLang="en-US" dirty="0"/>
              <a:t>和协方差矩阵</a:t>
            </a:r>
            <a:r>
              <a:rPr lang="en-US" altLang="zh-CN" dirty="0"/>
              <a:t>Σ </a:t>
            </a:r>
            <a:r>
              <a:rPr lang="zh-CN" altLang="en-US" dirty="0"/>
              <a:t>。</a:t>
            </a:r>
            <a:endParaRPr lang="en-US" altLang="zh-CN" dirty="0"/>
          </a:p>
          <a:p>
            <a:endParaRPr lang="en-US" altLang="zh-CN" dirty="0"/>
          </a:p>
          <a:p>
            <a:r>
              <a:rPr lang="zh-CN" altLang="en-US" dirty="0"/>
              <a:t>缺点：</a:t>
            </a:r>
            <a:endParaRPr lang="en-US" altLang="zh-CN" dirty="0"/>
          </a:p>
          <a:p>
            <a:pPr marL="342900" indent="-342900">
              <a:buFont typeface="+mj-lt"/>
              <a:buAutoNum type="arabicPeriod"/>
            </a:pPr>
            <a:r>
              <a:rPr lang="en-US" altLang="zh-CN" dirty="0"/>
              <a:t>FID</a:t>
            </a:r>
            <a:r>
              <a:rPr lang="zh-CN" altLang="en-US" dirty="0"/>
              <a:t>与</a:t>
            </a:r>
            <a:r>
              <a:rPr lang="en-US" altLang="zh-CN" dirty="0"/>
              <a:t>IS</a:t>
            </a:r>
            <a:r>
              <a:rPr lang="zh-CN" altLang="en-US" dirty="0"/>
              <a:t>都是基于特征的方法，不能很好区分指标的好坏是由生成图像质量问题还是多样性问题造成。</a:t>
            </a:r>
            <a:endParaRPr lang="en-US" altLang="zh-CN" dirty="0"/>
          </a:p>
          <a:p>
            <a:pPr marL="342900" indent="-342900">
              <a:buFont typeface="+mj-lt"/>
              <a:buAutoNum type="arabicPeriod"/>
            </a:pPr>
            <a:r>
              <a:rPr lang="zh-CN" altLang="en-US" dirty="0"/>
              <a:t>不能描述特征的空间关系。</a:t>
            </a:r>
            <a:endParaRPr lang="en-US" altLang="zh-CN" dirty="0"/>
          </a:p>
        </p:txBody>
      </p:sp>
    </p:spTree>
    <p:extLst>
      <p:ext uri="{BB962C8B-B14F-4D97-AF65-F5344CB8AC3E}">
        <p14:creationId xmlns:p14="http://schemas.microsoft.com/office/powerpoint/2010/main" val="540760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表格 1">
                <a:extLst>
                  <a:ext uri="{FF2B5EF4-FFF2-40B4-BE49-F238E27FC236}">
                    <a16:creationId xmlns:a16="http://schemas.microsoft.com/office/drawing/2014/main" id="{3EF831FD-B021-430F-AB1B-95AF44E89382}"/>
                  </a:ext>
                </a:extLst>
              </p:cNvPr>
              <p:cNvGraphicFramePr>
                <a:graphicFrameLocks noGrp="1"/>
              </p:cNvGraphicFramePr>
              <p:nvPr>
                <p:extLst>
                  <p:ext uri="{D42A27DB-BD31-4B8C-83A1-F6EECF244321}">
                    <p14:modId xmlns:p14="http://schemas.microsoft.com/office/powerpoint/2010/main" val="1448449173"/>
                  </p:ext>
                </p:extLst>
              </p:nvPr>
            </p:nvGraphicFramePr>
            <p:xfrm>
              <a:off x="3116924" y="1671918"/>
              <a:ext cx="5958151" cy="3148404"/>
            </p:xfrm>
            <a:graphic>
              <a:graphicData uri="http://schemas.openxmlformats.org/drawingml/2006/table">
                <a:tbl>
                  <a:tblPr firstRow="1" bandRow="1">
                    <a:tableStyleId>{5C22544A-7EE6-4342-B048-85BDC9FD1C3A}</a:tableStyleId>
                  </a:tblPr>
                  <a:tblGrid>
                    <a:gridCol w="1648143">
                      <a:extLst>
                        <a:ext uri="{9D8B030D-6E8A-4147-A177-3AD203B41FA5}">
                          <a16:colId xmlns:a16="http://schemas.microsoft.com/office/drawing/2014/main" val="1117197469"/>
                        </a:ext>
                      </a:extLst>
                    </a:gridCol>
                    <a:gridCol w="2155004">
                      <a:extLst>
                        <a:ext uri="{9D8B030D-6E8A-4147-A177-3AD203B41FA5}">
                          <a16:colId xmlns:a16="http://schemas.microsoft.com/office/drawing/2014/main" val="2661660145"/>
                        </a:ext>
                      </a:extLst>
                    </a:gridCol>
                    <a:gridCol w="2155004">
                      <a:extLst>
                        <a:ext uri="{9D8B030D-6E8A-4147-A177-3AD203B41FA5}">
                          <a16:colId xmlns:a16="http://schemas.microsoft.com/office/drawing/2014/main" val="2207411853"/>
                        </a:ext>
                      </a:extLst>
                    </a:gridCol>
                  </a:tblGrid>
                  <a:tr h="0">
                    <a:tc gridSpan="3">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CUB</a:t>
                          </a:r>
                          <a:endParaRPr lang="zh-CN" altLang="en-US"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hMerge="1">
                      <a:txBody>
                        <a:bodyPr/>
                        <a:lstStyle/>
                        <a:p>
                          <a:pPr algn="ctr"/>
                          <a:endParaRPr lang="zh-CN" altLang="en-US" dirty="0"/>
                        </a:p>
                      </a:txBody>
                      <a:tcPr/>
                    </a:tc>
                    <a:tc hMerge="1">
                      <a:txBody>
                        <a:bodyPr/>
                        <a:lstStyle/>
                        <a:p>
                          <a:pPr algn="ctr"/>
                          <a:endParaRPr lang="zh-CN" altLang="en-US" dirty="0"/>
                        </a:p>
                      </a:txBody>
                      <a:tcPr/>
                    </a:tc>
                    <a:extLst>
                      <a:ext uri="{0D108BD9-81ED-4DB2-BD59-A6C34878D82A}">
                        <a16:rowId xmlns:a16="http://schemas.microsoft.com/office/drawing/2014/main" val="4085677925"/>
                      </a:ext>
                    </a:extLst>
                  </a:tr>
                  <a:tr h="570065">
                    <a:tc>
                      <a:txBody>
                        <a:bodyPr/>
                        <a:lstStyle/>
                        <a:p>
                          <a:r>
                            <a:rPr lang="en-US" altLang="zh-CN" sz="1800" dirty="0">
                              <a:latin typeface="Times New Roman" panose="02020603050405020304" pitchFamily="18" charset="0"/>
                              <a:cs typeface="Times New Roman" panose="02020603050405020304" pitchFamily="18" charset="0"/>
                            </a:rPr>
                            <a:t>Method</a:t>
                          </a:r>
                          <a:endParaRPr lang="zh-CN" altLang="en-US" sz="18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IS</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FID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9301663"/>
                      </a:ext>
                    </a:extLst>
                  </a:tr>
                  <a:tr h="360577">
                    <a:tc>
                      <a:txBody>
                        <a:bodyPr/>
                        <a:lstStyle/>
                        <a:p>
                          <a:r>
                            <a:rPr lang="en-US" altLang="zh-CN" dirty="0">
                              <a:latin typeface="Times New Roman" panose="02020603050405020304" pitchFamily="18" charset="0"/>
                              <a:cs typeface="Times New Roman" panose="02020603050405020304" pitchFamily="18" charset="0"/>
                            </a:rPr>
                            <a:t>GAN-INT-CLS</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2.88</a:t>
                          </a:r>
                          <a14:m>
                            <m:oMath xmlns:m="http://schemas.openxmlformats.org/officeDocument/2006/math">
                              <m:r>
                                <a:rPr lang="zh-CN" altLang="en-US" dirty="0" smtClean="0">
                                  <a:latin typeface="Cambria Math" panose="02040503050406030204" pitchFamily="18" charset="0"/>
                                </a:rPr>
                                <m:t>±</m:t>
                              </m:r>
                              <m:r>
                                <a:rPr lang="en-US" altLang="zh-CN" b="0" i="0" dirty="0" smtClean="0">
                                  <a:latin typeface="Cambria Math" panose="02040503050406030204" pitchFamily="18" charset="0"/>
                                </a:rPr>
                                <m:t>0.04</m:t>
                              </m:r>
                            </m:oMath>
                          </a14:m>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451160"/>
                      </a:ext>
                    </a:extLst>
                  </a:tr>
                  <a:tr h="383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Attn-GAN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4.36</a:t>
                          </a:r>
                          <a14:m>
                            <m:oMath xmlns:m="http://schemas.openxmlformats.org/officeDocument/2006/math">
                              <m:r>
                                <a:rPr lang="zh-CN" altLang="en-US" dirty="0" smtClean="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0.05</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4775539"/>
                      </a:ext>
                    </a:extLst>
                  </a:tr>
                  <a:tr h="360024">
                    <a:tc>
                      <a:txBody>
                        <a:bodyPr/>
                        <a:lstStyle/>
                        <a:p>
                          <a:r>
                            <a:rPr lang="en-US" altLang="zh-CN" dirty="0">
                              <a:latin typeface="Times New Roman" panose="02020603050405020304" pitchFamily="18" charset="0"/>
                              <a:cs typeface="Times New Roman" panose="02020603050405020304" pitchFamily="18" charset="0"/>
                            </a:rPr>
                            <a:t>Stack-GAN++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4.04</a:t>
                          </a:r>
                          <a14:m>
                            <m:oMath xmlns:m="http://schemas.openxmlformats.org/officeDocument/2006/math">
                              <m:r>
                                <a:rPr lang="zh-CN" altLang="en-US" dirty="0" smtClean="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0.05</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altLang="zh-CN" b="0" i="0" dirty="0" smtClean="0">
                                    <a:latin typeface="Cambria Math" panose="02040503050406030204" pitchFamily="18" charset="0"/>
                                  </a:rPr>
                                  <m:t>15.30</m:t>
                                </m:r>
                              </m:oMath>
                            </m:oMathPara>
                          </a14:m>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4058559"/>
                      </a:ext>
                    </a:extLst>
                  </a:tr>
                  <a:tr h="360024">
                    <a:tc>
                      <a:txBody>
                        <a:bodyPr/>
                        <a:lstStyle/>
                        <a:p>
                          <a:r>
                            <a:rPr lang="en-US" altLang="zh-CN" dirty="0">
                              <a:latin typeface="Times New Roman" panose="02020603050405020304" pitchFamily="18" charset="0"/>
                              <a:cs typeface="Times New Roman" panose="02020603050405020304" pitchFamily="18" charset="0"/>
                            </a:rPr>
                            <a:t>Mirror-GAN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altLang="zh-CN" b="0" i="0" dirty="0" smtClean="0">
                                    <a:latin typeface="Cambria Math" panose="02040503050406030204" pitchFamily="18" charset="0"/>
                                  </a:rPr>
                                  <m:t>4.56</m:t>
                                </m:r>
                                <m:r>
                                  <a:rPr lang="zh-CN" altLang="en-US" dirty="0" smtClean="0">
                                    <a:latin typeface="Cambria Math" panose="02040503050406030204" pitchFamily="18" charset="0"/>
                                  </a:rPr>
                                  <m:t>±</m:t>
                                </m:r>
                                <m:r>
                                  <a:rPr lang="en-US" altLang="zh-CN" b="0" i="0" dirty="0" smtClean="0">
                                    <a:latin typeface="Cambria Math" panose="02040503050406030204" pitchFamily="18" charset="0"/>
                                  </a:rPr>
                                  <m:t>0.05</m:t>
                                </m:r>
                              </m:oMath>
                            </m:oMathPara>
                          </a14:m>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0998931"/>
                      </a:ext>
                    </a:extLst>
                  </a:tr>
                  <a:tr h="360024">
                    <a:tc>
                      <a:txBody>
                        <a:bodyPr/>
                        <a:lstStyle/>
                        <a:p>
                          <a:r>
                            <a:rPr lang="en-US" altLang="zh-CN" dirty="0">
                              <a:latin typeface="Times New Roman" panose="02020603050405020304" pitchFamily="18" charset="0"/>
                              <a:cs typeface="Times New Roman" panose="02020603050405020304" pitchFamily="18" charset="0"/>
                            </a:rPr>
                            <a:t>DM-GAM</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4.75</a:t>
                          </a:r>
                          <a14:m>
                            <m:oMath xmlns:m="http://schemas.openxmlformats.org/officeDocument/2006/math">
                              <m:r>
                                <a:rPr lang="zh-CN" altLang="en-US" dirty="0" smtClean="0">
                                  <a:latin typeface="Cambria Math" panose="02040503050406030204" pitchFamily="18" charset="0"/>
                                </a:rPr>
                                <m:t>±</m:t>
                              </m:r>
                              <m:r>
                                <a:rPr lang="en-US" altLang="zh-CN" b="0" i="0" dirty="0" smtClean="0">
                                  <a:latin typeface="Cambria Math" panose="02040503050406030204" pitchFamily="18" charset="0"/>
                                </a:rPr>
                                <m:t>0.07</m:t>
                              </m:r>
                            </m:oMath>
                          </a14:m>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16.09</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912356"/>
                      </a:ext>
                    </a:extLst>
                  </a:tr>
                  <a:tr h="360024">
                    <a:tc>
                      <a:txBody>
                        <a:bodyPr/>
                        <a:lstStyle/>
                        <a:p>
                          <a:r>
                            <a:rPr lang="en-US" altLang="zh-CN" dirty="0">
                              <a:latin typeface="Times New Roman" panose="02020603050405020304" pitchFamily="18" charset="0"/>
                              <a:cs typeface="Times New Roman" panose="02020603050405020304" pitchFamily="18" charset="0"/>
                            </a:rPr>
                            <a:t>DF-GAN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altLang="zh-CN" dirty="0">
                              <a:latin typeface="Times New Roman" panose="02020603050405020304" pitchFamily="18" charset="0"/>
                              <a:cs typeface="Times New Roman" panose="02020603050405020304" pitchFamily="18" charset="0"/>
                            </a:rPr>
                            <a:t>4.86</a:t>
                          </a:r>
                          <a14:m>
                            <m:oMath xmlns:m="http://schemas.openxmlformats.org/officeDocument/2006/math">
                              <m:r>
                                <a:rPr lang="zh-CN" altLang="en-US" dirty="0" smtClean="0">
                                  <a:latin typeface="Cambria Math" panose="02040503050406030204" pitchFamily="18" charset="0"/>
                                </a:rPr>
                                <m:t>±</m:t>
                              </m:r>
                              <m:r>
                                <a:rPr lang="en-US" altLang="zh-CN" b="0" i="0" dirty="0" smtClean="0">
                                  <a:latin typeface="Cambria Math" panose="02040503050406030204" pitchFamily="18" charset="0"/>
                                </a:rPr>
                                <m:t>0.04</m:t>
                              </m:r>
                            </m:oMath>
                          </a14:m>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altLang="zh-CN" dirty="0">
                              <a:latin typeface="Times New Roman" panose="02020603050405020304" pitchFamily="18" charset="0"/>
                              <a:cs typeface="Times New Roman" panose="02020603050405020304" pitchFamily="18" charset="0"/>
                            </a:rPr>
                            <a:t>19.24</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33027935"/>
                      </a:ext>
                    </a:extLst>
                  </a:tr>
                </a:tbl>
              </a:graphicData>
            </a:graphic>
          </p:graphicFrame>
        </mc:Choice>
        <mc:Fallback>
          <p:graphicFrame>
            <p:nvGraphicFramePr>
              <p:cNvPr id="2" name="表格 1">
                <a:extLst>
                  <a:ext uri="{FF2B5EF4-FFF2-40B4-BE49-F238E27FC236}">
                    <a16:creationId xmlns:a16="http://schemas.microsoft.com/office/drawing/2014/main" id="{3EF831FD-B021-430F-AB1B-95AF44E89382}"/>
                  </a:ext>
                </a:extLst>
              </p:cNvPr>
              <p:cNvGraphicFramePr>
                <a:graphicFrameLocks noGrp="1"/>
              </p:cNvGraphicFramePr>
              <p:nvPr>
                <p:extLst>
                  <p:ext uri="{D42A27DB-BD31-4B8C-83A1-F6EECF244321}">
                    <p14:modId xmlns:p14="http://schemas.microsoft.com/office/powerpoint/2010/main" val="1448449173"/>
                  </p:ext>
                </p:extLst>
              </p:nvPr>
            </p:nvGraphicFramePr>
            <p:xfrm>
              <a:off x="3116924" y="1671918"/>
              <a:ext cx="5958151" cy="3148404"/>
            </p:xfrm>
            <a:graphic>
              <a:graphicData uri="http://schemas.openxmlformats.org/drawingml/2006/table">
                <a:tbl>
                  <a:tblPr firstRow="1" bandRow="1">
                    <a:tableStyleId>{5C22544A-7EE6-4342-B048-85BDC9FD1C3A}</a:tableStyleId>
                  </a:tblPr>
                  <a:tblGrid>
                    <a:gridCol w="1648143">
                      <a:extLst>
                        <a:ext uri="{9D8B030D-6E8A-4147-A177-3AD203B41FA5}">
                          <a16:colId xmlns:a16="http://schemas.microsoft.com/office/drawing/2014/main" val="1117197469"/>
                        </a:ext>
                      </a:extLst>
                    </a:gridCol>
                    <a:gridCol w="2155004">
                      <a:extLst>
                        <a:ext uri="{9D8B030D-6E8A-4147-A177-3AD203B41FA5}">
                          <a16:colId xmlns:a16="http://schemas.microsoft.com/office/drawing/2014/main" val="2661660145"/>
                        </a:ext>
                      </a:extLst>
                    </a:gridCol>
                    <a:gridCol w="2155004">
                      <a:extLst>
                        <a:ext uri="{9D8B030D-6E8A-4147-A177-3AD203B41FA5}">
                          <a16:colId xmlns:a16="http://schemas.microsoft.com/office/drawing/2014/main" val="2207411853"/>
                        </a:ext>
                      </a:extLst>
                    </a:gridCol>
                  </a:tblGrid>
                  <a:tr h="365760">
                    <a:tc gridSpan="3">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CUB</a:t>
                          </a:r>
                          <a:endParaRPr lang="zh-CN" altLang="en-US"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hMerge="1">
                      <a:txBody>
                        <a:bodyPr/>
                        <a:lstStyle/>
                        <a:p>
                          <a:pPr algn="ctr"/>
                          <a:endParaRPr lang="zh-CN" altLang="en-US" dirty="0"/>
                        </a:p>
                      </a:txBody>
                      <a:tcPr/>
                    </a:tc>
                    <a:tc hMerge="1">
                      <a:txBody>
                        <a:bodyPr/>
                        <a:lstStyle/>
                        <a:p>
                          <a:pPr algn="ctr"/>
                          <a:endParaRPr lang="zh-CN" altLang="en-US" dirty="0"/>
                        </a:p>
                      </a:txBody>
                      <a:tcPr/>
                    </a:tc>
                    <a:extLst>
                      <a:ext uri="{0D108BD9-81ED-4DB2-BD59-A6C34878D82A}">
                        <a16:rowId xmlns:a16="http://schemas.microsoft.com/office/drawing/2014/main" val="4085677925"/>
                      </a:ext>
                    </a:extLst>
                  </a:tr>
                  <a:tr h="570065">
                    <a:tc>
                      <a:txBody>
                        <a:bodyPr/>
                        <a:lstStyle/>
                        <a:p>
                          <a:r>
                            <a:rPr lang="en-US" altLang="zh-CN" sz="1800" dirty="0">
                              <a:latin typeface="Times New Roman" panose="02020603050405020304" pitchFamily="18" charset="0"/>
                              <a:cs typeface="Times New Roman" panose="02020603050405020304" pitchFamily="18" charset="0"/>
                            </a:rPr>
                            <a:t>Method</a:t>
                          </a:r>
                          <a:endParaRPr lang="zh-CN" altLang="en-US" sz="18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IS</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FID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9301663"/>
                      </a:ext>
                    </a:extLst>
                  </a:tr>
                  <a:tr h="365760">
                    <a:tc>
                      <a:txBody>
                        <a:bodyPr/>
                        <a:lstStyle/>
                        <a:p>
                          <a:r>
                            <a:rPr lang="en-US" altLang="zh-CN" dirty="0">
                              <a:latin typeface="Times New Roman" panose="02020603050405020304" pitchFamily="18" charset="0"/>
                              <a:cs typeface="Times New Roman" panose="02020603050405020304" pitchFamily="18" charset="0"/>
                            </a:rPr>
                            <a:t>GAN-INT-CLS</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54" t="-265000" r="-100850" b="-531667"/>
                          </a:stretch>
                        </a:blipFill>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451160"/>
                      </a:ext>
                    </a:extLst>
                  </a:tr>
                  <a:tr h="383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Attn-GAN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54" t="-347619" r="-100850" b="-406349"/>
                          </a:stretch>
                        </a:blipFill>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4775539"/>
                      </a:ext>
                    </a:extLst>
                  </a:tr>
                  <a:tr h="365760">
                    <a:tc>
                      <a:txBody>
                        <a:bodyPr/>
                        <a:lstStyle/>
                        <a:p>
                          <a:r>
                            <a:rPr lang="en-US" altLang="zh-CN" dirty="0">
                              <a:latin typeface="Times New Roman" panose="02020603050405020304" pitchFamily="18" charset="0"/>
                              <a:cs typeface="Times New Roman" panose="02020603050405020304" pitchFamily="18" charset="0"/>
                            </a:rPr>
                            <a:t>Stack-GAN++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54" t="-470000" r="-100850" b="-326667"/>
                          </a:stretch>
                        </a:blipFill>
                      </a:tcPr>
                    </a:tc>
                    <a:tc>
                      <a:txBody>
                        <a:bodyPr/>
                        <a:lstStyle/>
                        <a:p>
                          <a:endParaRPr lang="zh-C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6554" t="-470000" r="-565" b="-326667"/>
                          </a:stretch>
                        </a:blipFill>
                      </a:tcPr>
                    </a:tc>
                    <a:extLst>
                      <a:ext uri="{0D108BD9-81ED-4DB2-BD59-A6C34878D82A}">
                        <a16:rowId xmlns:a16="http://schemas.microsoft.com/office/drawing/2014/main" val="4094058559"/>
                      </a:ext>
                    </a:extLst>
                  </a:tr>
                  <a:tr h="365760">
                    <a:tc>
                      <a:txBody>
                        <a:bodyPr/>
                        <a:lstStyle/>
                        <a:p>
                          <a:r>
                            <a:rPr lang="en-US" altLang="zh-CN" dirty="0">
                              <a:latin typeface="Times New Roman" panose="02020603050405020304" pitchFamily="18" charset="0"/>
                              <a:cs typeface="Times New Roman" panose="02020603050405020304" pitchFamily="18" charset="0"/>
                            </a:rPr>
                            <a:t>Mirror-GAN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54" t="-570000" r="-100850" b="-226667"/>
                          </a:stretch>
                        </a:blipFill>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0998931"/>
                      </a:ext>
                    </a:extLst>
                  </a:tr>
                  <a:tr h="365760">
                    <a:tc>
                      <a:txBody>
                        <a:bodyPr/>
                        <a:lstStyle/>
                        <a:p>
                          <a:r>
                            <a:rPr lang="en-US" altLang="zh-CN" dirty="0">
                              <a:latin typeface="Times New Roman" panose="02020603050405020304" pitchFamily="18" charset="0"/>
                              <a:cs typeface="Times New Roman" panose="02020603050405020304" pitchFamily="18" charset="0"/>
                            </a:rPr>
                            <a:t>DM-GAM</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54" t="-670000" r="-100850" b="-126667"/>
                          </a:stretch>
                        </a:blipFill>
                      </a:tcPr>
                    </a:tc>
                    <a:tc>
                      <a:txBody>
                        <a:bodyPr/>
                        <a:lstStyle/>
                        <a:p>
                          <a:pPr algn="ctr"/>
                          <a:r>
                            <a:rPr lang="en-US" altLang="zh-CN" dirty="0">
                              <a:latin typeface="Times New Roman" panose="02020603050405020304" pitchFamily="18" charset="0"/>
                              <a:cs typeface="Times New Roman" panose="02020603050405020304" pitchFamily="18" charset="0"/>
                            </a:rPr>
                            <a:t>16.09</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912356"/>
                      </a:ext>
                    </a:extLst>
                  </a:tr>
                  <a:tr h="365760">
                    <a:tc>
                      <a:txBody>
                        <a:bodyPr/>
                        <a:lstStyle/>
                        <a:p>
                          <a:r>
                            <a:rPr lang="en-US" altLang="zh-CN" dirty="0">
                              <a:latin typeface="Times New Roman" panose="02020603050405020304" pitchFamily="18" charset="0"/>
                              <a:cs typeface="Times New Roman" panose="02020603050405020304" pitchFamily="18" charset="0"/>
                            </a:rPr>
                            <a:t>DF-GAN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2"/>
                          <a:stretch>
                            <a:fillRect l="-77054" t="-770000" r="-100850" b="-26667"/>
                          </a:stretch>
                        </a:blipFill>
                      </a:tcPr>
                    </a:tc>
                    <a:tc>
                      <a:txBody>
                        <a:bodyPr/>
                        <a:lstStyle/>
                        <a:p>
                          <a:pPr algn="ctr"/>
                          <a:r>
                            <a:rPr lang="en-US" altLang="zh-CN" dirty="0">
                              <a:latin typeface="Times New Roman" panose="02020603050405020304" pitchFamily="18" charset="0"/>
                              <a:cs typeface="Times New Roman" panose="02020603050405020304" pitchFamily="18" charset="0"/>
                            </a:rPr>
                            <a:t>19.24</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33027935"/>
                      </a:ext>
                    </a:extLst>
                  </a:tr>
                </a:tbl>
              </a:graphicData>
            </a:graphic>
          </p:graphicFrame>
        </mc:Fallback>
      </mc:AlternateContent>
    </p:spTree>
    <p:extLst>
      <p:ext uri="{BB962C8B-B14F-4D97-AF65-F5344CB8AC3E}">
        <p14:creationId xmlns:p14="http://schemas.microsoft.com/office/powerpoint/2010/main" val="3723490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表格 1">
                <a:extLst>
                  <a:ext uri="{FF2B5EF4-FFF2-40B4-BE49-F238E27FC236}">
                    <a16:creationId xmlns:a16="http://schemas.microsoft.com/office/drawing/2014/main" id="{1660F9AD-A4ED-4D5E-B5E7-677C77864F33}"/>
                  </a:ext>
                </a:extLst>
              </p:cNvPr>
              <p:cNvGraphicFramePr>
                <a:graphicFrameLocks noGrp="1"/>
              </p:cNvGraphicFramePr>
              <p:nvPr>
                <p:extLst>
                  <p:ext uri="{D42A27DB-BD31-4B8C-83A1-F6EECF244321}">
                    <p14:modId xmlns:p14="http://schemas.microsoft.com/office/powerpoint/2010/main" val="1187594167"/>
                  </p:ext>
                </p:extLst>
              </p:nvPr>
            </p:nvGraphicFramePr>
            <p:xfrm>
              <a:off x="3497179" y="1772102"/>
              <a:ext cx="5802145" cy="3679025"/>
            </p:xfrm>
            <a:graphic>
              <a:graphicData uri="http://schemas.openxmlformats.org/drawingml/2006/table">
                <a:tbl>
                  <a:tblPr firstRow="1" bandRow="1">
                    <a:tableStyleId>{5C22544A-7EE6-4342-B048-85BDC9FD1C3A}</a:tableStyleId>
                  </a:tblPr>
                  <a:tblGrid>
                    <a:gridCol w="1492137">
                      <a:extLst>
                        <a:ext uri="{9D8B030D-6E8A-4147-A177-3AD203B41FA5}">
                          <a16:colId xmlns:a16="http://schemas.microsoft.com/office/drawing/2014/main" val="1117197469"/>
                        </a:ext>
                      </a:extLst>
                    </a:gridCol>
                    <a:gridCol w="2155004">
                      <a:extLst>
                        <a:ext uri="{9D8B030D-6E8A-4147-A177-3AD203B41FA5}">
                          <a16:colId xmlns:a16="http://schemas.microsoft.com/office/drawing/2014/main" val="2661660145"/>
                        </a:ext>
                      </a:extLst>
                    </a:gridCol>
                    <a:gridCol w="2155004">
                      <a:extLst>
                        <a:ext uri="{9D8B030D-6E8A-4147-A177-3AD203B41FA5}">
                          <a16:colId xmlns:a16="http://schemas.microsoft.com/office/drawing/2014/main" val="2207411853"/>
                        </a:ext>
                      </a:extLst>
                    </a:gridCol>
                  </a:tblGrid>
                  <a:tr h="0">
                    <a:tc gridSpan="3">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OX-Ford102</a:t>
                          </a:r>
                          <a:endParaRPr lang="zh-CN" altLang="en-US"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hMerge="1">
                      <a:txBody>
                        <a:bodyPr/>
                        <a:lstStyle/>
                        <a:p>
                          <a:pPr algn="ctr"/>
                          <a:endParaRPr lang="zh-CN" altLang="en-US" dirty="0"/>
                        </a:p>
                      </a:txBody>
                      <a:tcPr/>
                    </a:tc>
                    <a:tc hMerge="1">
                      <a:txBody>
                        <a:bodyPr/>
                        <a:lstStyle/>
                        <a:p>
                          <a:pPr algn="ctr"/>
                          <a:endParaRPr lang="zh-CN" altLang="en-US" dirty="0"/>
                        </a:p>
                      </a:txBody>
                      <a:tcPr/>
                    </a:tc>
                    <a:extLst>
                      <a:ext uri="{0D108BD9-81ED-4DB2-BD59-A6C34878D82A}">
                        <a16:rowId xmlns:a16="http://schemas.microsoft.com/office/drawing/2014/main" val="4085677925"/>
                      </a:ext>
                    </a:extLst>
                  </a:tr>
                  <a:tr h="570065">
                    <a:tc>
                      <a:txBody>
                        <a:bodyPr/>
                        <a:lstStyle/>
                        <a:p>
                          <a:r>
                            <a:rPr lang="en-US" altLang="zh-CN" sz="1800" dirty="0">
                              <a:latin typeface="Times New Roman" panose="02020603050405020304" pitchFamily="18" charset="0"/>
                              <a:cs typeface="Times New Roman" panose="02020603050405020304" pitchFamily="18" charset="0"/>
                            </a:rPr>
                            <a:t>Method</a:t>
                          </a:r>
                          <a:endParaRPr lang="zh-CN" altLang="en-US" sz="18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IS</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FID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9301663"/>
                      </a:ext>
                    </a:extLst>
                  </a:tr>
                  <a:tr h="360577">
                    <a:tc>
                      <a:txBody>
                        <a:bodyPr/>
                        <a:lstStyle/>
                        <a:p>
                          <a:r>
                            <a:rPr lang="en-US" altLang="zh-CN" dirty="0">
                              <a:latin typeface="Times New Roman" panose="02020603050405020304" pitchFamily="18" charset="0"/>
                              <a:cs typeface="Times New Roman" panose="02020603050405020304" pitchFamily="18" charset="0"/>
                            </a:rPr>
                            <a:t>GAN-INT-CLS</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2</a:t>
                          </a:r>
                          <a14:m>
                            <m:oMath xmlns:m="http://schemas.openxmlformats.org/officeDocument/2006/math">
                              <m:r>
                                <a:rPr lang="en-US" altLang="zh-CN" b="0" i="0" dirty="0" smtClean="0">
                                  <a:latin typeface="Cambria Math" panose="02040503050406030204" pitchFamily="18" charset="0"/>
                                </a:rPr>
                                <m:t>.66</m:t>
                              </m:r>
                              <m:r>
                                <a:rPr lang="zh-CN" altLang="en-US" dirty="0" smtClean="0">
                                  <a:latin typeface="Cambria Math" panose="02040503050406030204" pitchFamily="18" charset="0"/>
                                </a:rPr>
                                <m:t>±</m:t>
                              </m:r>
                              <m:r>
                                <a:rPr lang="en-US" altLang="zh-CN" b="0" i="0" dirty="0" smtClean="0">
                                  <a:latin typeface="Cambria Math" panose="02040503050406030204" pitchFamily="18" charset="0"/>
                                </a:rPr>
                                <m:t>0.03</m:t>
                              </m:r>
                            </m:oMath>
                          </a14:m>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451160"/>
                      </a:ext>
                    </a:extLst>
                  </a:tr>
                  <a:tr h="360024">
                    <a:tc>
                      <a:txBody>
                        <a:bodyPr/>
                        <a:lstStyle/>
                        <a:p>
                          <a:r>
                            <a:rPr lang="en-US" altLang="zh-CN" dirty="0">
                              <a:latin typeface="Times New Roman" panose="02020603050405020304" pitchFamily="18" charset="0"/>
                              <a:cs typeface="Times New Roman" panose="02020603050405020304" pitchFamily="18" charset="0"/>
                            </a:rPr>
                            <a:t>Stack-GAN++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4.04</a:t>
                          </a:r>
                          <a14:m>
                            <m:oMath xmlns:m="http://schemas.openxmlformats.org/officeDocument/2006/math">
                              <m:r>
                                <a:rPr lang="zh-CN" altLang="en-US" dirty="0" smtClean="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0.05</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altLang="zh-CN" b="0" i="0" dirty="0" smtClean="0">
                                    <a:latin typeface="Cambria Math" panose="02040503050406030204" pitchFamily="18" charset="0"/>
                                  </a:rPr>
                                  <m:t>15.30</m:t>
                                </m:r>
                              </m:oMath>
                            </m:oMathPara>
                          </a14:m>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4058559"/>
                      </a:ext>
                    </a:extLst>
                  </a:tr>
                  <a:tr h="360024">
                    <a:tc>
                      <a:txBody>
                        <a:bodyPr/>
                        <a:lstStyle/>
                        <a:p>
                          <a:r>
                            <a:rPr lang="en-US" altLang="zh-CN" dirty="0">
                              <a:latin typeface="Times New Roman" panose="02020603050405020304" pitchFamily="18" charset="0"/>
                              <a:cs typeface="Times New Roman" panose="02020603050405020304" pitchFamily="18" charset="0"/>
                            </a:rPr>
                            <a:t>TAC-GAN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altLang="zh-CN" b="0" i="0" dirty="0" smtClean="0">
                                    <a:latin typeface="Cambria Math" panose="02040503050406030204" pitchFamily="18" charset="0"/>
                                  </a:rPr>
                                  <m:t>4.56</m:t>
                                </m:r>
                                <m:r>
                                  <a:rPr lang="zh-CN" altLang="en-US" dirty="0" smtClean="0">
                                    <a:latin typeface="Cambria Math" panose="02040503050406030204" pitchFamily="18" charset="0"/>
                                  </a:rPr>
                                  <m:t>±</m:t>
                                </m:r>
                                <m:r>
                                  <a:rPr lang="en-US" altLang="zh-CN" b="0" i="0" dirty="0" smtClean="0">
                                    <a:latin typeface="Cambria Math" panose="02040503050406030204" pitchFamily="18" charset="0"/>
                                  </a:rPr>
                                  <m:t>0.05</m:t>
                                </m:r>
                              </m:oMath>
                            </m:oMathPara>
                          </a14:m>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0998931"/>
                      </a:ext>
                    </a:extLst>
                  </a:tr>
                  <a:tr h="360024">
                    <a:tc>
                      <a:txBody>
                        <a:bodyPr/>
                        <a:lstStyle/>
                        <a:p>
                          <a:r>
                            <a:rPr lang="en-US" altLang="zh-CN" dirty="0">
                              <a:latin typeface="Times New Roman" panose="02020603050405020304" pitchFamily="18" charset="0"/>
                              <a:cs typeface="Times New Roman" panose="02020603050405020304" pitchFamily="18" charset="0"/>
                            </a:rPr>
                            <a:t>Leica-GAN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4.75</a:t>
                          </a:r>
                          <a14:m>
                            <m:oMath xmlns:m="http://schemas.openxmlformats.org/officeDocument/2006/math">
                              <m:r>
                                <a:rPr lang="zh-CN" altLang="en-US" dirty="0" smtClean="0">
                                  <a:latin typeface="Cambria Math" panose="02040503050406030204" pitchFamily="18" charset="0"/>
                                </a:rPr>
                                <m:t>±</m:t>
                              </m:r>
                              <m:r>
                                <a:rPr lang="en-US" altLang="zh-CN" b="0" i="0" dirty="0" smtClean="0">
                                  <a:latin typeface="Cambria Math" panose="02040503050406030204" pitchFamily="18" charset="0"/>
                                </a:rPr>
                                <m:t>0.07</m:t>
                              </m:r>
                            </m:oMath>
                          </a14:m>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16.09</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912356"/>
                      </a:ext>
                    </a:extLst>
                  </a:tr>
                  <a:tr h="360024">
                    <a:tc>
                      <a:txBody>
                        <a:bodyPr/>
                        <a:lstStyle/>
                        <a:p>
                          <a:r>
                            <a:rPr lang="en-US" altLang="zh-CN" dirty="0">
                              <a:latin typeface="Times New Roman" panose="02020603050405020304" pitchFamily="18" charset="0"/>
                              <a:cs typeface="Times New Roman" panose="02020603050405020304" pitchFamily="18" charset="0"/>
                            </a:rPr>
                            <a:t>HD-GAN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3.45</a:t>
                          </a:r>
                          <a14:m>
                            <m:oMath xmlns:m="http://schemas.openxmlformats.org/officeDocument/2006/math">
                              <m:r>
                                <a:rPr lang="zh-CN" altLang="en-US" dirty="0" smtClean="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0.07</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5315232"/>
                      </a:ext>
                    </a:extLst>
                  </a:tr>
                  <a:tr h="360024">
                    <a:tc>
                      <a:txBody>
                        <a:bodyPr/>
                        <a:lstStyle/>
                        <a:p>
                          <a:r>
                            <a:rPr lang="en-US" altLang="zh-CN" dirty="0">
                              <a:latin typeface="Times New Roman" panose="02020603050405020304" pitchFamily="18" charset="0"/>
                              <a:cs typeface="Times New Roman" panose="02020603050405020304" pitchFamily="18" charset="0"/>
                            </a:rPr>
                            <a:t>DF-GAN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4.86</a:t>
                          </a:r>
                          <a14:m>
                            <m:oMath xmlns:m="http://schemas.openxmlformats.org/officeDocument/2006/math">
                              <m:r>
                                <a:rPr lang="zh-CN" altLang="en-US" dirty="0" smtClean="0">
                                  <a:latin typeface="Cambria Math" panose="02040503050406030204" pitchFamily="18" charset="0"/>
                                </a:rPr>
                                <m:t>±</m:t>
                              </m:r>
                              <m:r>
                                <a:rPr lang="en-US" altLang="zh-CN" b="0" i="0" dirty="0" smtClean="0">
                                  <a:latin typeface="Cambria Math" panose="02040503050406030204" pitchFamily="18" charset="0"/>
                                </a:rPr>
                                <m:t>0.04</m:t>
                              </m:r>
                            </m:oMath>
                          </a14:m>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19.24</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3027935"/>
                      </a:ext>
                    </a:extLst>
                  </a:tr>
                </a:tbl>
              </a:graphicData>
            </a:graphic>
          </p:graphicFrame>
        </mc:Choice>
        <mc:Fallback>
          <p:graphicFrame>
            <p:nvGraphicFramePr>
              <p:cNvPr id="2" name="表格 1">
                <a:extLst>
                  <a:ext uri="{FF2B5EF4-FFF2-40B4-BE49-F238E27FC236}">
                    <a16:creationId xmlns:a16="http://schemas.microsoft.com/office/drawing/2014/main" id="{1660F9AD-A4ED-4D5E-B5E7-677C77864F33}"/>
                  </a:ext>
                </a:extLst>
              </p:cNvPr>
              <p:cNvGraphicFramePr>
                <a:graphicFrameLocks noGrp="1"/>
              </p:cNvGraphicFramePr>
              <p:nvPr>
                <p:extLst>
                  <p:ext uri="{D42A27DB-BD31-4B8C-83A1-F6EECF244321}">
                    <p14:modId xmlns:p14="http://schemas.microsoft.com/office/powerpoint/2010/main" val="1187594167"/>
                  </p:ext>
                </p:extLst>
              </p:nvPr>
            </p:nvGraphicFramePr>
            <p:xfrm>
              <a:off x="3497179" y="1772102"/>
              <a:ext cx="5802145" cy="3679025"/>
            </p:xfrm>
            <a:graphic>
              <a:graphicData uri="http://schemas.openxmlformats.org/drawingml/2006/table">
                <a:tbl>
                  <a:tblPr firstRow="1" bandRow="1">
                    <a:tableStyleId>{5C22544A-7EE6-4342-B048-85BDC9FD1C3A}</a:tableStyleId>
                  </a:tblPr>
                  <a:tblGrid>
                    <a:gridCol w="1492137">
                      <a:extLst>
                        <a:ext uri="{9D8B030D-6E8A-4147-A177-3AD203B41FA5}">
                          <a16:colId xmlns:a16="http://schemas.microsoft.com/office/drawing/2014/main" val="1117197469"/>
                        </a:ext>
                      </a:extLst>
                    </a:gridCol>
                    <a:gridCol w="2155004">
                      <a:extLst>
                        <a:ext uri="{9D8B030D-6E8A-4147-A177-3AD203B41FA5}">
                          <a16:colId xmlns:a16="http://schemas.microsoft.com/office/drawing/2014/main" val="2661660145"/>
                        </a:ext>
                      </a:extLst>
                    </a:gridCol>
                    <a:gridCol w="2155004">
                      <a:extLst>
                        <a:ext uri="{9D8B030D-6E8A-4147-A177-3AD203B41FA5}">
                          <a16:colId xmlns:a16="http://schemas.microsoft.com/office/drawing/2014/main" val="2207411853"/>
                        </a:ext>
                      </a:extLst>
                    </a:gridCol>
                  </a:tblGrid>
                  <a:tr h="365760">
                    <a:tc gridSpan="3">
                      <a:txBody>
                        <a:bodyPr/>
                        <a:lstStyle/>
                        <a:p>
                          <a:pPr algn="ctr"/>
                          <a:r>
                            <a:rPr lang="en-US" altLang="zh-CN" dirty="0">
                              <a:solidFill>
                                <a:schemeClr val="tx1"/>
                              </a:solidFill>
                              <a:latin typeface="Times New Roman" panose="02020603050405020304" pitchFamily="18" charset="0"/>
                              <a:cs typeface="Times New Roman" panose="02020603050405020304" pitchFamily="18" charset="0"/>
                            </a:rPr>
                            <a:t>OX-Ford102</a:t>
                          </a:r>
                          <a:endParaRPr lang="zh-CN" altLang="en-US" dirty="0">
                            <a:solidFill>
                              <a:schemeClr val="tx1"/>
                            </a:solidFill>
                            <a:latin typeface="Times New Roman" panose="02020603050405020304" pitchFamily="18" charset="0"/>
                            <a:cs typeface="Times New Roman" panose="02020603050405020304" pitchFamily="18" charset="0"/>
                          </a:endParaRPr>
                        </a:p>
                      </a:txBody>
                      <a:tcPr>
                        <a:lnB w="12700" cap="flat" cmpd="sng" algn="ctr">
                          <a:solidFill>
                            <a:schemeClr val="tx1"/>
                          </a:solidFill>
                          <a:prstDash val="solid"/>
                          <a:round/>
                          <a:headEnd type="none" w="med" len="med"/>
                          <a:tailEnd type="none" w="med" len="med"/>
                        </a:lnB>
                        <a:noFill/>
                      </a:tcPr>
                    </a:tc>
                    <a:tc hMerge="1">
                      <a:txBody>
                        <a:bodyPr/>
                        <a:lstStyle/>
                        <a:p>
                          <a:pPr algn="ctr"/>
                          <a:endParaRPr lang="zh-CN" altLang="en-US" dirty="0"/>
                        </a:p>
                      </a:txBody>
                      <a:tcPr/>
                    </a:tc>
                    <a:tc hMerge="1">
                      <a:txBody>
                        <a:bodyPr/>
                        <a:lstStyle/>
                        <a:p>
                          <a:pPr algn="ctr"/>
                          <a:endParaRPr lang="zh-CN" altLang="en-US" dirty="0"/>
                        </a:p>
                      </a:txBody>
                      <a:tcPr/>
                    </a:tc>
                    <a:extLst>
                      <a:ext uri="{0D108BD9-81ED-4DB2-BD59-A6C34878D82A}">
                        <a16:rowId xmlns:a16="http://schemas.microsoft.com/office/drawing/2014/main" val="4085677925"/>
                      </a:ext>
                    </a:extLst>
                  </a:tr>
                  <a:tr h="570065">
                    <a:tc>
                      <a:txBody>
                        <a:bodyPr/>
                        <a:lstStyle/>
                        <a:p>
                          <a:r>
                            <a:rPr lang="en-US" altLang="zh-CN" sz="1800" dirty="0">
                              <a:latin typeface="Times New Roman" panose="02020603050405020304" pitchFamily="18" charset="0"/>
                              <a:cs typeface="Times New Roman" panose="02020603050405020304" pitchFamily="18" charset="0"/>
                            </a:rPr>
                            <a:t>Method</a:t>
                          </a:r>
                          <a:endParaRPr lang="zh-CN" altLang="en-US" sz="1800"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IS</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latin typeface="Times New Roman" panose="02020603050405020304" pitchFamily="18" charset="0"/>
                              <a:cs typeface="Times New Roman" panose="02020603050405020304" pitchFamily="18" charset="0"/>
                            </a:rPr>
                            <a:t>FID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9301663"/>
                      </a:ext>
                    </a:extLst>
                  </a:tr>
                  <a:tr h="640080">
                    <a:tc>
                      <a:txBody>
                        <a:bodyPr/>
                        <a:lstStyle/>
                        <a:p>
                          <a:r>
                            <a:rPr lang="en-US" altLang="zh-CN" dirty="0">
                              <a:latin typeface="Times New Roman" panose="02020603050405020304" pitchFamily="18" charset="0"/>
                              <a:cs typeface="Times New Roman" panose="02020603050405020304" pitchFamily="18" charset="0"/>
                            </a:rPr>
                            <a:t>GAN-INT-CLS</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9492" t="-151429" r="-100565" b="-343810"/>
                          </a:stretch>
                        </a:blipFill>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451160"/>
                      </a:ext>
                    </a:extLst>
                  </a:tr>
                  <a:tr h="640080">
                    <a:tc>
                      <a:txBody>
                        <a:bodyPr/>
                        <a:lstStyle/>
                        <a:p>
                          <a:r>
                            <a:rPr lang="en-US" altLang="zh-CN" dirty="0">
                              <a:latin typeface="Times New Roman" panose="02020603050405020304" pitchFamily="18" charset="0"/>
                              <a:cs typeface="Times New Roman" panose="02020603050405020304" pitchFamily="18" charset="0"/>
                            </a:rPr>
                            <a:t>Stack-GAN++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9492" t="-251429" r="-100565" b="-243810"/>
                          </a:stretch>
                        </a:blipFill>
                      </a:tcPr>
                    </a:tc>
                    <a:tc>
                      <a:txBody>
                        <a:bodyPr/>
                        <a:lstStyle/>
                        <a:p>
                          <a:endParaRPr lang="zh-CN"/>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9492" t="-251429" r="-565" b="-243810"/>
                          </a:stretch>
                        </a:blipFill>
                      </a:tcPr>
                    </a:tc>
                    <a:extLst>
                      <a:ext uri="{0D108BD9-81ED-4DB2-BD59-A6C34878D82A}">
                        <a16:rowId xmlns:a16="http://schemas.microsoft.com/office/drawing/2014/main" val="4094058559"/>
                      </a:ext>
                    </a:extLst>
                  </a:tr>
                  <a:tr h="365760">
                    <a:tc>
                      <a:txBody>
                        <a:bodyPr/>
                        <a:lstStyle/>
                        <a:p>
                          <a:r>
                            <a:rPr lang="en-US" altLang="zh-CN" dirty="0">
                              <a:latin typeface="Times New Roman" panose="02020603050405020304" pitchFamily="18" charset="0"/>
                              <a:cs typeface="Times New Roman" panose="02020603050405020304" pitchFamily="18" charset="0"/>
                            </a:rPr>
                            <a:t>TAC-GAN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9492" t="-604918" r="-100565" b="-319672"/>
                          </a:stretch>
                        </a:blipFill>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0998931"/>
                      </a:ext>
                    </a:extLst>
                  </a:tr>
                  <a:tr h="365760">
                    <a:tc>
                      <a:txBody>
                        <a:bodyPr/>
                        <a:lstStyle/>
                        <a:p>
                          <a:r>
                            <a:rPr lang="en-US" altLang="zh-CN" dirty="0">
                              <a:latin typeface="Times New Roman" panose="02020603050405020304" pitchFamily="18" charset="0"/>
                              <a:cs typeface="Times New Roman" panose="02020603050405020304" pitchFamily="18" charset="0"/>
                            </a:rPr>
                            <a:t>Leica-GAN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9492" t="-716667" r="-100565" b="-225000"/>
                          </a:stretch>
                        </a:blipFill>
                      </a:tcPr>
                    </a:tc>
                    <a:tc>
                      <a:txBody>
                        <a:bodyPr/>
                        <a:lstStyle/>
                        <a:p>
                          <a:pPr algn="ctr"/>
                          <a:r>
                            <a:rPr lang="en-US" altLang="zh-CN" dirty="0">
                              <a:latin typeface="Times New Roman" panose="02020603050405020304" pitchFamily="18" charset="0"/>
                              <a:cs typeface="Times New Roman" panose="02020603050405020304" pitchFamily="18" charset="0"/>
                            </a:rPr>
                            <a:t>16.09</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912356"/>
                      </a:ext>
                    </a:extLst>
                  </a:tr>
                  <a:tr h="365760">
                    <a:tc>
                      <a:txBody>
                        <a:bodyPr/>
                        <a:lstStyle/>
                        <a:p>
                          <a:r>
                            <a:rPr lang="en-US" altLang="zh-CN" dirty="0">
                              <a:latin typeface="Times New Roman" panose="02020603050405020304" pitchFamily="18" charset="0"/>
                              <a:cs typeface="Times New Roman" panose="02020603050405020304" pitchFamily="18" charset="0"/>
                            </a:rPr>
                            <a:t>HD-GAN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9492" t="-816667" r="-100565" b="-125000"/>
                          </a:stretch>
                        </a:blipFill>
                      </a:tcPr>
                    </a:tc>
                    <a:tc>
                      <a:txBody>
                        <a:bodyPr/>
                        <a:lstStyle/>
                        <a:p>
                          <a:pPr algn="ct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5315232"/>
                      </a:ext>
                    </a:extLst>
                  </a:tr>
                  <a:tr h="365760">
                    <a:tc>
                      <a:txBody>
                        <a:bodyPr/>
                        <a:lstStyle/>
                        <a:p>
                          <a:r>
                            <a:rPr lang="en-US" altLang="zh-CN" dirty="0">
                              <a:latin typeface="Times New Roman" panose="02020603050405020304" pitchFamily="18" charset="0"/>
                              <a:cs typeface="Times New Roman" panose="02020603050405020304" pitchFamily="18" charset="0"/>
                            </a:rPr>
                            <a:t>DF-GAN</a:t>
                          </a:r>
                          <a:endParaRPr lang="zh-CN" altLang="en-US" dirty="0">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9492" t="-916667" r="-100565" b="-25000"/>
                          </a:stretch>
                        </a:blipFill>
                      </a:tcPr>
                    </a:tc>
                    <a:tc>
                      <a:txBody>
                        <a:bodyPr/>
                        <a:lstStyle/>
                        <a:p>
                          <a:pPr algn="ctr"/>
                          <a:r>
                            <a:rPr lang="en-US" altLang="zh-CN" dirty="0">
                              <a:latin typeface="Times New Roman" panose="02020603050405020304" pitchFamily="18" charset="0"/>
                              <a:cs typeface="Times New Roman" panose="02020603050405020304" pitchFamily="18" charset="0"/>
                            </a:rPr>
                            <a:t>19.24</a:t>
                          </a:r>
                          <a:endParaRPr lang="zh-CN" alt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3027935"/>
                      </a:ext>
                    </a:extLst>
                  </a:tr>
                </a:tbl>
              </a:graphicData>
            </a:graphic>
          </p:graphicFrame>
        </mc:Fallback>
      </mc:AlternateContent>
    </p:spTree>
    <p:extLst>
      <p:ext uri="{BB962C8B-B14F-4D97-AF65-F5344CB8AC3E}">
        <p14:creationId xmlns:p14="http://schemas.microsoft.com/office/powerpoint/2010/main" val="4214849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10BD6758-268B-43A6-9583-E74D6C0D39A4}"/>
              </a:ext>
            </a:extLst>
          </p:cNvPr>
          <p:cNvGraphicFramePr>
            <a:graphicFrameLocks noGrp="1"/>
          </p:cNvGraphicFramePr>
          <p:nvPr>
            <p:ph idx="1"/>
            <p:extLst>
              <p:ext uri="{D42A27DB-BD31-4B8C-83A1-F6EECF244321}">
                <p14:modId xmlns:p14="http://schemas.microsoft.com/office/powerpoint/2010/main" val="817664486"/>
              </p:ext>
            </p:extLst>
          </p:nvPr>
        </p:nvGraphicFramePr>
        <p:xfrm>
          <a:off x="1803053" y="1091184"/>
          <a:ext cx="8585894" cy="5437935"/>
        </p:xfrm>
        <a:graphic>
          <a:graphicData uri="http://schemas.openxmlformats.org/drawingml/2006/table">
            <a:tbl>
              <a:tblPr firstRow="1" bandRow="1">
                <a:tableStyleId>{5C22544A-7EE6-4342-B048-85BDC9FD1C3A}</a:tableStyleId>
              </a:tblPr>
              <a:tblGrid>
                <a:gridCol w="544969">
                  <a:extLst>
                    <a:ext uri="{9D8B030D-6E8A-4147-A177-3AD203B41FA5}">
                      <a16:colId xmlns:a16="http://schemas.microsoft.com/office/drawing/2014/main" val="355067332"/>
                    </a:ext>
                  </a:extLst>
                </a:gridCol>
                <a:gridCol w="644054">
                  <a:extLst>
                    <a:ext uri="{9D8B030D-6E8A-4147-A177-3AD203B41FA5}">
                      <a16:colId xmlns:a16="http://schemas.microsoft.com/office/drawing/2014/main" val="2113444863"/>
                    </a:ext>
                  </a:extLst>
                </a:gridCol>
                <a:gridCol w="817453">
                  <a:extLst>
                    <a:ext uri="{9D8B030D-6E8A-4147-A177-3AD203B41FA5}">
                      <a16:colId xmlns:a16="http://schemas.microsoft.com/office/drawing/2014/main" val="3585144202"/>
                    </a:ext>
                  </a:extLst>
                </a:gridCol>
                <a:gridCol w="644774">
                  <a:extLst>
                    <a:ext uri="{9D8B030D-6E8A-4147-A177-3AD203B41FA5}">
                      <a16:colId xmlns:a16="http://schemas.microsoft.com/office/drawing/2014/main" val="809587741"/>
                    </a:ext>
                  </a:extLst>
                </a:gridCol>
                <a:gridCol w="664508">
                  <a:extLst>
                    <a:ext uri="{9D8B030D-6E8A-4147-A177-3AD203B41FA5}">
                      <a16:colId xmlns:a16="http://schemas.microsoft.com/office/drawing/2014/main" val="1866533168"/>
                    </a:ext>
                  </a:extLst>
                </a:gridCol>
                <a:gridCol w="549299">
                  <a:extLst>
                    <a:ext uri="{9D8B030D-6E8A-4147-A177-3AD203B41FA5}">
                      <a16:colId xmlns:a16="http://schemas.microsoft.com/office/drawing/2014/main" val="2523098389"/>
                    </a:ext>
                  </a:extLst>
                </a:gridCol>
                <a:gridCol w="571110">
                  <a:extLst>
                    <a:ext uri="{9D8B030D-6E8A-4147-A177-3AD203B41FA5}">
                      <a16:colId xmlns:a16="http://schemas.microsoft.com/office/drawing/2014/main" val="873202892"/>
                    </a:ext>
                  </a:extLst>
                </a:gridCol>
                <a:gridCol w="559944">
                  <a:extLst>
                    <a:ext uri="{9D8B030D-6E8A-4147-A177-3AD203B41FA5}">
                      <a16:colId xmlns:a16="http://schemas.microsoft.com/office/drawing/2014/main" val="2706443847"/>
                    </a:ext>
                  </a:extLst>
                </a:gridCol>
                <a:gridCol w="571826">
                  <a:extLst>
                    <a:ext uri="{9D8B030D-6E8A-4147-A177-3AD203B41FA5}">
                      <a16:colId xmlns:a16="http://schemas.microsoft.com/office/drawing/2014/main" val="3821266784"/>
                    </a:ext>
                  </a:extLst>
                </a:gridCol>
                <a:gridCol w="695310">
                  <a:extLst>
                    <a:ext uri="{9D8B030D-6E8A-4147-A177-3AD203B41FA5}">
                      <a16:colId xmlns:a16="http://schemas.microsoft.com/office/drawing/2014/main" val="823953086"/>
                    </a:ext>
                  </a:extLst>
                </a:gridCol>
                <a:gridCol w="619157">
                  <a:extLst>
                    <a:ext uri="{9D8B030D-6E8A-4147-A177-3AD203B41FA5}">
                      <a16:colId xmlns:a16="http://schemas.microsoft.com/office/drawing/2014/main" val="3633822930"/>
                    </a:ext>
                  </a:extLst>
                </a:gridCol>
                <a:gridCol w="1026834">
                  <a:extLst>
                    <a:ext uri="{9D8B030D-6E8A-4147-A177-3AD203B41FA5}">
                      <a16:colId xmlns:a16="http://schemas.microsoft.com/office/drawing/2014/main" val="2007900482"/>
                    </a:ext>
                  </a:extLst>
                </a:gridCol>
                <a:gridCol w="676656">
                  <a:extLst>
                    <a:ext uri="{9D8B030D-6E8A-4147-A177-3AD203B41FA5}">
                      <a16:colId xmlns:a16="http://schemas.microsoft.com/office/drawing/2014/main" val="3100154208"/>
                    </a:ext>
                  </a:extLst>
                </a:gridCol>
              </a:tblGrid>
              <a:tr h="826217">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paper</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Stack</a:t>
                      </a:r>
                    </a:p>
                    <a:p>
                      <a:pPr algn="ctr"/>
                      <a:r>
                        <a:rPr lang="en-US" altLang="zh-CN" sz="1000" dirty="0">
                          <a:solidFill>
                            <a:schemeClr val="tx1"/>
                          </a:solidFill>
                          <a:latin typeface="Times New Roman" panose="02020603050405020304" pitchFamily="18" charset="0"/>
                          <a:cs typeface="Times New Roman" panose="02020603050405020304" pitchFamily="18" charset="0"/>
                        </a:rPr>
                        <a:t>Gan</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Stack</a:t>
                      </a:r>
                    </a:p>
                    <a:p>
                      <a:r>
                        <a:rPr lang="en-US" altLang="zh-CN" sz="1000" dirty="0">
                          <a:solidFill>
                            <a:schemeClr val="tx1"/>
                          </a:solidFill>
                          <a:latin typeface="Times New Roman" panose="02020603050405020304" pitchFamily="18" charset="0"/>
                          <a:cs typeface="Times New Roman" panose="02020603050405020304" pitchFamily="18" charset="0"/>
                        </a:rPr>
                        <a:t>Gan++</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TAC</a:t>
                      </a:r>
                    </a:p>
                    <a:p>
                      <a:r>
                        <a:rPr lang="en-US" altLang="zh-CN" sz="1000" dirty="0">
                          <a:solidFill>
                            <a:schemeClr val="tx1"/>
                          </a:solidFill>
                          <a:latin typeface="Times New Roman" panose="02020603050405020304" pitchFamily="18" charset="0"/>
                          <a:cs typeface="Times New Roman" panose="02020603050405020304" pitchFamily="18" charset="0"/>
                        </a:rPr>
                        <a:t>Gan</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SDN</a:t>
                      </a:r>
                      <a:br>
                        <a:rPr lang="en-US" altLang="zh-CN" sz="1000" dirty="0">
                          <a:solidFill>
                            <a:schemeClr val="tx1"/>
                          </a:solidFill>
                          <a:latin typeface="Times New Roman" panose="02020603050405020304" pitchFamily="18" charset="0"/>
                          <a:cs typeface="Times New Roman" panose="02020603050405020304" pitchFamily="18" charset="0"/>
                        </a:rPr>
                      </a:br>
                      <a:r>
                        <a:rPr lang="en-US" altLang="zh-CN" sz="1000" dirty="0">
                          <a:solidFill>
                            <a:schemeClr val="tx1"/>
                          </a:solidFill>
                          <a:latin typeface="Times New Roman" panose="02020603050405020304" pitchFamily="18" charset="0"/>
                          <a:cs typeface="Times New Roman" panose="02020603050405020304" pitchFamily="18" charset="0"/>
                        </a:rPr>
                        <a:t>Gan</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Attn</a:t>
                      </a:r>
                    </a:p>
                    <a:p>
                      <a:r>
                        <a:rPr lang="en-US" altLang="zh-CN" sz="1000" dirty="0">
                          <a:solidFill>
                            <a:schemeClr val="tx1"/>
                          </a:solidFill>
                          <a:latin typeface="Times New Roman" panose="02020603050405020304" pitchFamily="18" charset="0"/>
                          <a:cs typeface="Times New Roman" panose="02020603050405020304" pitchFamily="18" charset="0"/>
                        </a:rPr>
                        <a:t>Gan</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DF</a:t>
                      </a:r>
                    </a:p>
                    <a:p>
                      <a:r>
                        <a:rPr lang="en-US" altLang="zh-CN" sz="1000" dirty="0">
                          <a:solidFill>
                            <a:schemeClr val="tx1"/>
                          </a:solidFill>
                          <a:latin typeface="Times New Roman" panose="02020603050405020304" pitchFamily="18" charset="0"/>
                          <a:cs typeface="Times New Roman" panose="02020603050405020304" pitchFamily="18" charset="0"/>
                        </a:rPr>
                        <a:t>Gan</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DM</a:t>
                      </a:r>
                    </a:p>
                    <a:p>
                      <a:r>
                        <a:rPr lang="en-US" altLang="zh-CN" sz="1000" dirty="0">
                          <a:solidFill>
                            <a:schemeClr val="tx1"/>
                          </a:solidFill>
                          <a:latin typeface="Times New Roman" panose="02020603050405020304" pitchFamily="18" charset="0"/>
                          <a:cs typeface="Times New Roman" panose="02020603050405020304" pitchFamily="18" charset="0"/>
                        </a:rPr>
                        <a:t>Gan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Mirror</a:t>
                      </a:r>
                    </a:p>
                    <a:p>
                      <a:r>
                        <a:rPr lang="en-US" altLang="zh-CN" sz="1000" dirty="0">
                          <a:solidFill>
                            <a:schemeClr val="tx1"/>
                          </a:solidFill>
                          <a:latin typeface="Times New Roman" panose="02020603050405020304" pitchFamily="18" charset="0"/>
                          <a:cs typeface="Times New Roman" panose="02020603050405020304" pitchFamily="18" charset="0"/>
                        </a:rPr>
                        <a:t>Gan</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Leica </a:t>
                      </a:r>
                    </a:p>
                    <a:p>
                      <a:r>
                        <a:rPr lang="en-US" altLang="zh-CN" sz="1000" dirty="0">
                          <a:solidFill>
                            <a:schemeClr val="tx1"/>
                          </a:solidFill>
                          <a:latin typeface="Times New Roman" panose="02020603050405020304" pitchFamily="18" charset="0"/>
                          <a:cs typeface="Times New Roman" panose="02020603050405020304" pitchFamily="18" charset="0"/>
                        </a:rPr>
                        <a:t>Gan</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Obj</a:t>
                      </a:r>
                    </a:p>
                    <a:p>
                      <a:r>
                        <a:rPr lang="en-US" altLang="zh-CN" sz="1000" dirty="0">
                          <a:solidFill>
                            <a:schemeClr val="tx1"/>
                          </a:solidFill>
                          <a:latin typeface="Times New Roman" panose="02020603050405020304" pitchFamily="18" charset="0"/>
                          <a:cs typeface="Times New Roman" panose="02020603050405020304" pitchFamily="18" charset="0"/>
                        </a:rPr>
                        <a:t>Gan</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altLang="zh-CN" sz="1000" dirty="0" err="1">
                          <a:solidFill>
                            <a:schemeClr val="tx1"/>
                          </a:solidFill>
                          <a:latin typeface="Times New Roman" panose="02020603050405020304" pitchFamily="18" charset="0"/>
                          <a:cs typeface="Times New Roman" panose="02020603050405020304" pitchFamily="18" charset="0"/>
                        </a:rPr>
                        <a:t>SegAttn</a:t>
                      </a:r>
                      <a:r>
                        <a:rPr lang="en-US" altLang="zh-CN" sz="1000" dirty="0">
                          <a:solidFill>
                            <a:schemeClr val="tx1"/>
                          </a:solidFill>
                          <a:latin typeface="Times New Roman" panose="02020603050405020304" pitchFamily="18" charset="0"/>
                          <a:cs typeface="Times New Roman" panose="02020603050405020304" pitchFamily="18" charset="0"/>
                        </a:rPr>
                        <a:t> </a:t>
                      </a:r>
                    </a:p>
                    <a:p>
                      <a:r>
                        <a:rPr lang="en-US" altLang="zh-CN" sz="1000" dirty="0">
                          <a:solidFill>
                            <a:schemeClr val="tx1"/>
                          </a:solidFill>
                          <a:latin typeface="Times New Roman" panose="02020603050405020304" pitchFamily="18" charset="0"/>
                          <a:cs typeface="Times New Roman" panose="02020603050405020304" pitchFamily="18" charset="0"/>
                        </a:rPr>
                        <a:t>Gan</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SD</a:t>
                      </a:r>
                    </a:p>
                    <a:p>
                      <a:r>
                        <a:rPr lang="en-US" altLang="zh-CN" sz="1000" dirty="0">
                          <a:solidFill>
                            <a:schemeClr val="tx1"/>
                          </a:solidFill>
                          <a:latin typeface="Times New Roman" panose="02020603050405020304" pitchFamily="18" charset="0"/>
                          <a:cs typeface="Times New Roman" panose="02020603050405020304" pitchFamily="18" charset="0"/>
                        </a:rPr>
                        <a:t>Gan</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932485"/>
                  </a:ext>
                </a:extLst>
              </a:tr>
              <a:tr h="826217">
                <a:tc>
                  <a:txBody>
                    <a:bodyPr/>
                    <a:lstStyle/>
                    <a:p>
                      <a:r>
                        <a:rPr lang="zh-CN" altLang="en-US" sz="1000" dirty="0">
                          <a:solidFill>
                            <a:schemeClr val="tx1"/>
                          </a:solidFill>
                          <a:latin typeface="Times New Roman" panose="02020603050405020304" pitchFamily="18" charset="0"/>
                          <a:cs typeface="Times New Roman" panose="02020603050405020304" pitchFamily="18" charset="0"/>
                        </a:rPr>
                        <a:t>会议</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ICCV 2017</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IEEE</a:t>
                      </a:r>
                      <a:r>
                        <a:rPr lang="zh-CN" altLang="en-US" sz="1000" dirty="0">
                          <a:solidFill>
                            <a:schemeClr val="tx1"/>
                          </a:solidFill>
                          <a:latin typeface="Times New Roman" panose="02020603050405020304" pitchFamily="18" charset="0"/>
                          <a:cs typeface="Times New Roman" panose="02020603050405020304" pitchFamily="18" charset="0"/>
                        </a:rPr>
                        <a:t>期刊</a:t>
                      </a:r>
                      <a:endParaRPr lang="en-US" altLang="zh-CN" sz="1000" dirty="0">
                        <a:solidFill>
                          <a:schemeClr val="tx1"/>
                        </a:solidFill>
                        <a:latin typeface="Times New Roman" panose="02020603050405020304" pitchFamily="18" charset="0"/>
                        <a:cs typeface="Times New Roman" panose="02020603050405020304" pitchFamily="18" charset="0"/>
                      </a:endParaRPr>
                    </a:p>
                    <a:p>
                      <a:r>
                        <a:rPr lang="en-US" altLang="zh-CN" sz="1000" dirty="0">
                          <a:solidFill>
                            <a:schemeClr val="tx1"/>
                          </a:solidFill>
                          <a:latin typeface="Times New Roman" panose="02020603050405020304" pitchFamily="18" charset="0"/>
                          <a:cs typeface="Times New Roman" panose="02020603050405020304" pitchFamily="18" charset="0"/>
                        </a:rPr>
                        <a:t>2018</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ACM MM</a:t>
                      </a:r>
                    </a:p>
                    <a:p>
                      <a:r>
                        <a:rPr lang="en-US" altLang="zh-CN" sz="1000" dirty="0">
                          <a:solidFill>
                            <a:schemeClr val="tx1"/>
                          </a:solidFill>
                          <a:latin typeface="Times New Roman" panose="02020603050405020304" pitchFamily="18" charset="0"/>
                          <a:cs typeface="Times New Roman" panose="02020603050405020304" pitchFamily="18" charset="0"/>
                        </a:rPr>
                        <a:t>2018</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CVPR2018</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CVPR</a:t>
                      </a:r>
                    </a:p>
                    <a:p>
                      <a:r>
                        <a:rPr lang="en-US" altLang="zh-CN" sz="1000" dirty="0">
                          <a:solidFill>
                            <a:schemeClr val="tx1"/>
                          </a:solidFill>
                          <a:latin typeface="Times New Roman" panose="02020603050405020304" pitchFamily="18" charset="0"/>
                          <a:cs typeface="Times New Roman" panose="02020603050405020304" pitchFamily="18" charset="0"/>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CVPR</a:t>
                      </a:r>
                    </a:p>
                    <a:p>
                      <a:r>
                        <a:rPr lang="en-US" altLang="zh-CN" sz="1000" dirty="0">
                          <a:solidFill>
                            <a:schemeClr val="tx1"/>
                          </a:solidFill>
                          <a:latin typeface="Times New Roman" panose="02020603050405020304" pitchFamily="18" charset="0"/>
                          <a:cs typeface="Times New Roman" panose="02020603050405020304" pitchFamily="18" charset="0"/>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NIPS</a:t>
                      </a:r>
                    </a:p>
                    <a:p>
                      <a:r>
                        <a:rPr lang="en-US" altLang="zh-CN" sz="1000" dirty="0">
                          <a:solidFill>
                            <a:schemeClr val="tx1"/>
                          </a:solidFill>
                          <a:latin typeface="Times New Roman" panose="02020603050405020304" pitchFamily="18" charset="0"/>
                          <a:cs typeface="Times New Roman" panose="02020603050405020304" pitchFamily="18" charset="0"/>
                        </a:rPr>
                        <a:t>2019</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CVPR</a:t>
                      </a:r>
                    </a:p>
                    <a:p>
                      <a:r>
                        <a:rPr lang="en-US" altLang="zh-CN" sz="1000" dirty="0">
                          <a:solidFill>
                            <a:schemeClr val="tx1"/>
                          </a:solidFill>
                          <a:latin typeface="Times New Roman" panose="02020603050405020304" pitchFamily="18" charset="0"/>
                          <a:cs typeface="Times New Roman" panose="02020603050405020304" pitchFamily="18" charset="0"/>
                        </a:rPr>
                        <a:t>2019</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b="0" i="0" kern="1200" dirty="0">
                          <a:solidFill>
                            <a:schemeClr val="tx1"/>
                          </a:solidFill>
                          <a:effectLst/>
                          <a:latin typeface="Times New Roman" panose="02020603050405020304" pitchFamily="18" charset="0"/>
                          <a:ea typeface="+mn-ea"/>
                          <a:cs typeface="Times New Roman" panose="02020603050405020304" pitchFamily="18" charset="0"/>
                        </a:rPr>
                        <a:t>AI for Content Creation Workshop at CVPR2020</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CVPR</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3453875"/>
                  </a:ext>
                </a:extLst>
              </a:tr>
              <a:tr h="310803">
                <a:tc>
                  <a:txBody>
                    <a:bodyPr/>
                    <a:lstStyle/>
                    <a:p>
                      <a:r>
                        <a:rPr lang="zh-CN" altLang="en-US" sz="1000" dirty="0">
                          <a:solidFill>
                            <a:schemeClr val="tx1"/>
                          </a:solidFill>
                          <a:latin typeface="Times New Roman" panose="02020603050405020304" pitchFamily="18" charset="0"/>
                          <a:cs typeface="Times New Roman" panose="02020603050405020304" pitchFamily="18" charset="0"/>
                        </a:rPr>
                        <a:t>指标</a:t>
                      </a:r>
                      <a:r>
                        <a:rPr lang="en-US" altLang="zh-CN" sz="1000" dirty="0">
                          <a:solidFill>
                            <a:schemeClr val="tx1"/>
                          </a:solidFill>
                          <a:latin typeface="Times New Roman" panose="02020603050405020304" pitchFamily="18" charset="0"/>
                          <a:cs typeface="Times New Roman" panose="02020603050405020304" pitchFamily="18" charset="0"/>
                        </a:rPr>
                        <a:t>1</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IS</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IS</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IS</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IS</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IS</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IS</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IS</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IS</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IS</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IS</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IS</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IS</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1744513"/>
                  </a:ext>
                </a:extLst>
              </a:tr>
              <a:tr h="826217">
                <a:tc>
                  <a:txBody>
                    <a:bodyPr/>
                    <a:lstStyle/>
                    <a:p>
                      <a:r>
                        <a:rPr lang="zh-CN" altLang="en-US" sz="1000" dirty="0">
                          <a:solidFill>
                            <a:schemeClr val="tx1"/>
                          </a:solidFill>
                          <a:latin typeface="Times New Roman" panose="02020603050405020304" pitchFamily="18" charset="0"/>
                          <a:cs typeface="Times New Roman" panose="02020603050405020304" pitchFamily="18" charset="0"/>
                        </a:rPr>
                        <a:t>指标</a:t>
                      </a:r>
                      <a:r>
                        <a:rPr lang="en-US" altLang="zh-CN" sz="1000" dirty="0">
                          <a:solidFill>
                            <a:schemeClr val="tx1"/>
                          </a:solidFill>
                          <a:latin typeface="Times New Roman" panose="02020603050405020304" pitchFamily="18" charset="0"/>
                          <a:cs typeface="Times New Roman" panose="02020603050405020304" pitchFamily="18" charset="0"/>
                        </a:rPr>
                        <a:t>2</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Human rank</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Human rank</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Human</a:t>
                      </a:r>
                    </a:p>
                    <a:p>
                      <a:r>
                        <a:rPr lang="en-US" altLang="zh-CN" sz="1000" dirty="0">
                          <a:solidFill>
                            <a:schemeClr val="tx1"/>
                          </a:solidFill>
                          <a:latin typeface="Times New Roman" panose="02020603050405020304" pitchFamily="18" charset="0"/>
                          <a:cs typeface="Times New Roman" panose="02020603050405020304" pitchFamily="18" charset="0"/>
                        </a:rPr>
                        <a:t>rank</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Human evaluation</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8066868"/>
                  </a:ext>
                </a:extLst>
              </a:tr>
              <a:tr h="335077">
                <a:tc>
                  <a:txBody>
                    <a:bodyPr/>
                    <a:lstStyle/>
                    <a:p>
                      <a:r>
                        <a:rPr lang="zh-CN" altLang="en-US" sz="1000" dirty="0">
                          <a:solidFill>
                            <a:schemeClr val="tx1"/>
                          </a:solidFill>
                          <a:latin typeface="Times New Roman" panose="02020603050405020304" pitchFamily="18" charset="0"/>
                          <a:cs typeface="Times New Roman" panose="02020603050405020304" pitchFamily="18" charset="0"/>
                        </a:rPr>
                        <a:t>指标</a:t>
                      </a:r>
                      <a:r>
                        <a:rPr lang="en-US" altLang="zh-CN" sz="1000" dirty="0">
                          <a:solidFill>
                            <a:schemeClr val="tx1"/>
                          </a:solidFill>
                          <a:latin typeface="Times New Roman" panose="02020603050405020304" pitchFamily="18" charset="0"/>
                          <a:cs typeface="Times New Roman" panose="02020603050405020304" pitchFamily="18" charset="0"/>
                        </a:rPr>
                        <a:t>3</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FID</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SSIM</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FID</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FID</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FID</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FID</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140871"/>
                  </a:ext>
                </a:extLst>
              </a:tr>
              <a:tr h="578351">
                <a:tc>
                  <a:txBody>
                    <a:bodyPr/>
                    <a:lstStyle/>
                    <a:p>
                      <a:r>
                        <a:rPr lang="zh-CN" altLang="en-US" sz="1000" dirty="0">
                          <a:solidFill>
                            <a:schemeClr val="tx1"/>
                          </a:solidFill>
                          <a:latin typeface="Times New Roman" panose="02020603050405020304" pitchFamily="18" charset="0"/>
                          <a:cs typeface="Times New Roman" panose="02020603050405020304" pitchFamily="18" charset="0"/>
                        </a:rPr>
                        <a:t>指标</a:t>
                      </a:r>
                      <a:r>
                        <a:rPr lang="en-US" altLang="zh-CN" sz="1000" dirty="0">
                          <a:solidFill>
                            <a:schemeClr val="tx1"/>
                          </a:solidFill>
                          <a:latin typeface="Times New Roman" panose="02020603050405020304" pitchFamily="18" charset="0"/>
                          <a:cs typeface="Times New Roman" panose="02020603050405020304" pitchFamily="18" charset="0"/>
                        </a:rPr>
                        <a:t>4</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a:solidFill>
                            <a:schemeClr val="tx1"/>
                          </a:solidFill>
                          <a:latin typeface="Times New Roman" panose="02020603050405020304" pitchFamily="18" charset="0"/>
                          <a:cs typeface="Times New Roman" panose="02020603050405020304" pitchFamily="18" charset="0"/>
                        </a:rPr>
                        <a:t>FSIM</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R-pre</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R-pre</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R-pre</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R-pre</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R-pre</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R-pre</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6386780"/>
                  </a:ext>
                </a:extLst>
              </a:tr>
              <a:tr h="578351">
                <a:tc>
                  <a:txBody>
                    <a:bodyPr/>
                    <a:lstStyle/>
                    <a:p>
                      <a:r>
                        <a:rPr lang="zh-CN" altLang="en-US" sz="1000" dirty="0">
                          <a:solidFill>
                            <a:schemeClr val="tx1"/>
                          </a:solidFill>
                          <a:latin typeface="Times New Roman" panose="02020603050405020304" pitchFamily="18" charset="0"/>
                          <a:cs typeface="Times New Roman" panose="02020603050405020304" pitchFamily="18" charset="0"/>
                        </a:rPr>
                        <a:t>数据集</a:t>
                      </a:r>
                      <a:r>
                        <a:rPr lang="en-US" altLang="zh-CN" sz="1000" dirty="0">
                          <a:solidFill>
                            <a:schemeClr val="tx1"/>
                          </a:solidFill>
                          <a:latin typeface="Times New Roman" panose="02020603050405020304" pitchFamily="18" charset="0"/>
                          <a:cs typeface="Times New Roman" panose="02020603050405020304" pitchFamily="18" charset="0"/>
                        </a:rPr>
                        <a:t>1</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CUB</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CUB</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CUB</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CUB</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CUB</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CUB</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CUB</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CUB</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CUB</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CUB</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1834025"/>
                  </a:ext>
                </a:extLst>
              </a:tr>
              <a:tr h="578351">
                <a:tc>
                  <a:txBody>
                    <a:bodyPr/>
                    <a:lstStyle/>
                    <a:p>
                      <a:r>
                        <a:rPr lang="zh-CN" altLang="en-US" sz="1000" dirty="0">
                          <a:solidFill>
                            <a:schemeClr val="tx1"/>
                          </a:solidFill>
                          <a:latin typeface="Times New Roman" panose="02020603050405020304" pitchFamily="18" charset="0"/>
                          <a:cs typeface="Times New Roman" panose="02020603050405020304" pitchFamily="18" charset="0"/>
                        </a:rPr>
                        <a:t>数据集</a:t>
                      </a:r>
                      <a:r>
                        <a:rPr lang="en-US" altLang="zh-CN" sz="1000" dirty="0">
                          <a:solidFill>
                            <a:schemeClr val="tx1"/>
                          </a:solidFill>
                          <a:latin typeface="Times New Roman" panose="02020603050405020304" pitchFamily="18" charset="0"/>
                          <a:cs typeface="Times New Roman" panose="02020603050405020304" pitchFamily="18" charset="0"/>
                        </a:rPr>
                        <a:t>2</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err="1">
                          <a:solidFill>
                            <a:schemeClr val="tx1"/>
                          </a:solidFill>
                          <a:latin typeface="Times New Roman" panose="02020603050405020304" pitchFamily="18" charset="0"/>
                          <a:cs typeface="Times New Roman" panose="02020603050405020304" pitchFamily="18" charset="0"/>
                        </a:rPr>
                        <a:t>OxFord</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err="1">
                          <a:solidFill>
                            <a:schemeClr val="tx1"/>
                          </a:solidFill>
                          <a:latin typeface="Times New Roman" panose="02020603050405020304" pitchFamily="18" charset="0"/>
                          <a:cs typeface="Times New Roman" panose="02020603050405020304" pitchFamily="18" charset="0"/>
                        </a:rPr>
                        <a:t>OxFord</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Oxford</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err="1">
                          <a:solidFill>
                            <a:schemeClr val="tx1"/>
                          </a:solidFill>
                          <a:latin typeface="Times New Roman" panose="02020603050405020304" pitchFamily="18" charset="0"/>
                          <a:cs typeface="Times New Roman" panose="02020603050405020304" pitchFamily="18" charset="0"/>
                        </a:rPr>
                        <a:t>OxFord</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err="1">
                          <a:solidFill>
                            <a:schemeClr val="tx1"/>
                          </a:solidFill>
                          <a:latin typeface="Times New Roman" panose="02020603050405020304" pitchFamily="18" charset="0"/>
                          <a:cs typeface="Times New Roman" panose="02020603050405020304" pitchFamily="18" charset="0"/>
                        </a:rPr>
                        <a:t>OxFord</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000" dirty="0" err="1">
                          <a:solidFill>
                            <a:schemeClr val="tx1"/>
                          </a:solidFill>
                          <a:latin typeface="Times New Roman" panose="02020603050405020304" pitchFamily="18" charset="0"/>
                          <a:cs typeface="Times New Roman" panose="02020603050405020304" pitchFamily="18" charset="0"/>
                        </a:rPr>
                        <a:t>OxFord</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1110210"/>
                  </a:ext>
                </a:extLst>
              </a:tr>
              <a:tr h="578351">
                <a:tc>
                  <a:txBody>
                    <a:bodyPr/>
                    <a:lstStyle/>
                    <a:p>
                      <a:r>
                        <a:rPr lang="zh-CN" altLang="en-US" sz="1000" dirty="0">
                          <a:solidFill>
                            <a:schemeClr val="tx1"/>
                          </a:solidFill>
                          <a:latin typeface="Times New Roman" panose="02020603050405020304" pitchFamily="18" charset="0"/>
                          <a:cs typeface="Times New Roman" panose="02020603050405020304" pitchFamily="18" charset="0"/>
                        </a:rPr>
                        <a:t>数据集</a:t>
                      </a:r>
                      <a:r>
                        <a:rPr lang="en-US" altLang="zh-CN" sz="1000" dirty="0">
                          <a:solidFill>
                            <a:schemeClr val="tx1"/>
                          </a:solidFill>
                          <a:latin typeface="Times New Roman" panose="02020603050405020304" pitchFamily="18" charset="0"/>
                          <a:cs typeface="Times New Roman" panose="02020603050405020304" pitchFamily="18" charset="0"/>
                        </a:rPr>
                        <a:t>3</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dirty="0">
                          <a:solidFill>
                            <a:schemeClr val="tx1"/>
                          </a:solidFill>
                          <a:latin typeface="Times New Roman" panose="02020603050405020304" pitchFamily="18" charset="0"/>
                          <a:cs typeface="Times New Roman" panose="02020603050405020304" pitchFamily="18" charset="0"/>
                        </a:rPr>
                        <a:t>COCO</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COCO</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zh-CN" altLang="en-US"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zh-CN" altLang="en-US" sz="100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COCO</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COCO</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COCO</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COCO</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COCO</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en-US" altLang="zh-CN" sz="1000" dirty="0">
                          <a:solidFill>
                            <a:schemeClr val="tx1"/>
                          </a:solidFill>
                          <a:latin typeface="Times New Roman" panose="02020603050405020304" pitchFamily="18" charset="0"/>
                          <a:cs typeface="Times New Roman" panose="02020603050405020304" pitchFamily="18" charset="0"/>
                        </a:rPr>
                        <a:t>COCO</a:t>
                      </a:r>
                      <a:endParaRPr lang="zh-CN" altLang="en-US" sz="1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198525465"/>
                  </a:ext>
                </a:extLst>
              </a:tr>
            </a:tbl>
          </a:graphicData>
        </a:graphic>
      </p:graphicFrame>
      <p:sp>
        <p:nvSpPr>
          <p:cNvPr id="5" name="标题 1">
            <a:extLst>
              <a:ext uri="{FF2B5EF4-FFF2-40B4-BE49-F238E27FC236}">
                <a16:creationId xmlns:a16="http://schemas.microsoft.com/office/drawing/2014/main" id="{498483D9-C835-47C5-8C29-2FE532252438}"/>
              </a:ext>
            </a:extLst>
          </p:cNvPr>
          <p:cNvSpPr>
            <a:spLocks noGrp="1"/>
          </p:cNvSpPr>
          <p:nvPr>
            <p:ph type="title"/>
          </p:nvPr>
        </p:nvSpPr>
        <p:spPr>
          <a:xfrm>
            <a:off x="0" y="0"/>
            <a:ext cx="10515600" cy="1325563"/>
          </a:xfrm>
        </p:spPr>
        <p:txBody>
          <a:bodyPr/>
          <a:lstStyle/>
          <a:p>
            <a:r>
              <a:rPr lang="en-US" altLang="zh-CN" dirty="0">
                <a:latin typeface="Times New Roman" panose="02020603050405020304" pitchFamily="18" charset="0"/>
                <a:cs typeface="Times New Roman" panose="02020603050405020304" pitchFamily="18" charset="0"/>
              </a:rPr>
              <a:t>Statistic</a:t>
            </a:r>
            <a:r>
              <a:rPr lang="zh-CN"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18286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3D656A1-1E17-4DC2-B9F7-A284E62F8510}"/>
              </a:ext>
            </a:extLst>
          </p:cNvPr>
          <p:cNvSpPr txBox="1"/>
          <p:nvPr/>
        </p:nvSpPr>
        <p:spPr>
          <a:xfrm>
            <a:off x="4199021" y="2502568"/>
            <a:ext cx="4367463" cy="369332"/>
          </a:xfrm>
          <a:prstGeom prst="rect">
            <a:avLst/>
          </a:prstGeom>
          <a:noFill/>
        </p:spPr>
        <p:txBody>
          <a:bodyPr wrap="square" rtlCol="0">
            <a:spAutoFit/>
          </a:bodyPr>
          <a:lstStyle/>
          <a:p>
            <a:pPr algn="ctr"/>
            <a:r>
              <a:rPr lang="en-US" altLang="zh-CN" dirty="0"/>
              <a:t>Thanks</a:t>
            </a:r>
            <a:endParaRPr lang="zh-CN" altLang="en-US" dirty="0"/>
          </a:p>
        </p:txBody>
      </p:sp>
    </p:spTree>
    <p:extLst>
      <p:ext uri="{BB962C8B-B14F-4D97-AF65-F5344CB8AC3E}">
        <p14:creationId xmlns:p14="http://schemas.microsoft.com/office/powerpoint/2010/main" val="344690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1C9B2-AC28-4251-822D-88A9442741C5}"/>
              </a:ext>
            </a:extLst>
          </p:cNvPr>
          <p:cNvSpPr>
            <a:spLocks noGrp="1"/>
          </p:cNvSpPr>
          <p:nvPr>
            <p:ph type="title"/>
          </p:nvPr>
        </p:nvSpPr>
        <p:spPr>
          <a:xfrm>
            <a:off x="4606089" y="2766218"/>
            <a:ext cx="2979821" cy="1325563"/>
          </a:xfrm>
        </p:spPr>
        <p:txBody>
          <a:bodyPr>
            <a:normAutofit/>
          </a:bodyPr>
          <a:lstStyle/>
          <a:p>
            <a:r>
              <a:rPr lang="zh-CN" altLang="en-US" sz="2600" dirty="0">
                <a:latin typeface="楷体" panose="02010609060101010101" pitchFamily="49" charset="-122"/>
                <a:ea typeface="楷体" panose="02010609060101010101" pitchFamily="49" charset="-122"/>
              </a:rPr>
              <a:t>首次提出这个任务</a:t>
            </a:r>
          </a:p>
        </p:txBody>
      </p:sp>
    </p:spTree>
    <p:extLst>
      <p:ext uri="{BB962C8B-B14F-4D97-AF65-F5344CB8AC3E}">
        <p14:creationId xmlns:p14="http://schemas.microsoft.com/office/powerpoint/2010/main" val="112736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文本框 8"/>
          <p:cNvSpPr txBox="1"/>
          <p:nvPr>
            <p:custDataLst>
              <p:tags r:id="rId1"/>
            </p:custDataLst>
          </p:nvPr>
        </p:nvSpPr>
        <p:spPr>
          <a:xfrm flipH="1">
            <a:off x="3304138" y="2675534"/>
            <a:ext cx="184730" cy="1323439"/>
          </a:xfrm>
          <a:prstGeom prst="rect">
            <a:avLst/>
          </a:prstGeom>
          <a:noFill/>
        </p:spPr>
        <p:txBody>
          <a:bodyPr wrap="none" rtlCol="0">
            <a:spAutoFit/>
          </a:bodyPr>
          <a:lstStyle/>
          <a:p>
            <a:pPr algn="ctr"/>
            <a:endParaRPr lang="en-US" altLang="zh-CN" sz="8000" b="1" dirty="0">
              <a:solidFill>
                <a:srgbClr val="B84970"/>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 name="矩形 1">
            <a:extLst>
              <a:ext uri="{FF2B5EF4-FFF2-40B4-BE49-F238E27FC236}">
                <a16:creationId xmlns:a16="http://schemas.microsoft.com/office/drawing/2014/main" id="{EEAE33E9-48C5-4A06-9B53-B7A894E90DF0}"/>
              </a:ext>
            </a:extLst>
          </p:cNvPr>
          <p:cNvSpPr/>
          <p:nvPr/>
        </p:nvSpPr>
        <p:spPr>
          <a:xfrm>
            <a:off x="1014844" y="3922773"/>
            <a:ext cx="10730345" cy="461665"/>
          </a:xfrm>
          <a:prstGeom prst="rect">
            <a:avLst/>
          </a:prstGeom>
        </p:spPr>
        <p:txBody>
          <a:bodyPr wrap="square">
            <a:spAutoFit/>
          </a:bodyPr>
          <a:lstStyle/>
          <a:p>
            <a:pPr algn="ctr"/>
            <a:r>
              <a:rPr lang="en-US" altLang="zh-CN" sz="2400" b="1" dirty="0">
                <a:latin typeface="华文细黑" panose="02010600040101010101" pitchFamily="2" charset="-122"/>
                <a:ea typeface="华文细黑" panose="02010600040101010101" pitchFamily="2" charset="-122"/>
              </a:rPr>
              <a:t> ICML 2016</a:t>
            </a:r>
            <a:endParaRPr lang="zh-CN" altLang="en-US" sz="2400" b="1" dirty="0">
              <a:latin typeface="华文细黑" panose="02010600040101010101" pitchFamily="2" charset="-122"/>
              <a:ea typeface="华文细黑" panose="02010600040101010101" pitchFamily="2" charset="-122"/>
            </a:endParaRPr>
          </a:p>
        </p:txBody>
      </p:sp>
      <p:pic>
        <p:nvPicPr>
          <p:cNvPr id="3" name="图片 2">
            <a:extLst>
              <a:ext uri="{FF2B5EF4-FFF2-40B4-BE49-F238E27FC236}">
                <a16:creationId xmlns:a16="http://schemas.microsoft.com/office/drawing/2014/main" id="{DE3CD24F-1B95-4D9E-AD48-1E8C2C8FFCA1}"/>
              </a:ext>
            </a:extLst>
          </p:cNvPr>
          <p:cNvPicPr>
            <a:picLocks noChangeAspect="1"/>
          </p:cNvPicPr>
          <p:nvPr/>
        </p:nvPicPr>
        <p:blipFill>
          <a:blip r:embed="rId4"/>
          <a:stretch>
            <a:fillRect/>
          </a:stretch>
        </p:blipFill>
        <p:spPr>
          <a:xfrm>
            <a:off x="2396441" y="1399309"/>
            <a:ext cx="7967150" cy="2200870"/>
          </a:xfrm>
          <a:prstGeom prst="rect">
            <a:avLst/>
          </a:prstGeom>
        </p:spPr>
      </p:pic>
    </p:spTree>
    <p:extLst>
      <p:ext uri="{BB962C8B-B14F-4D97-AF65-F5344CB8AC3E}">
        <p14:creationId xmlns:p14="http://schemas.microsoft.com/office/powerpoint/2010/main" val="1143821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A51E66B-4E15-453A-9F4C-888A4D09DF65}"/>
              </a:ext>
            </a:extLst>
          </p:cNvPr>
          <p:cNvPicPr>
            <a:picLocks noChangeAspect="1"/>
          </p:cNvPicPr>
          <p:nvPr/>
        </p:nvPicPr>
        <p:blipFill>
          <a:blip r:embed="rId3"/>
          <a:stretch>
            <a:fillRect/>
          </a:stretch>
        </p:blipFill>
        <p:spPr>
          <a:xfrm>
            <a:off x="1005445" y="1864890"/>
            <a:ext cx="10181110" cy="3128220"/>
          </a:xfrm>
          <a:prstGeom prst="rect">
            <a:avLst/>
          </a:prstGeom>
        </p:spPr>
      </p:pic>
      <p:sp>
        <p:nvSpPr>
          <p:cNvPr id="5" name="标题 1">
            <a:extLst>
              <a:ext uri="{FF2B5EF4-FFF2-40B4-BE49-F238E27FC236}">
                <a16:creationId xmlns:a16="http://schemas.microsoft.com/office/drawing/2014/main" id="{01D6B153-9425-4C20-9851-1815491A5FD0}"/>
              </a:ext>
            </a:extLst>
          </p:cNvPr>
          <p:cNvSpPr txBox="1">
            <a:spLocks/>
          </p:cNvSpPr>
          <p:nvPr/>
        </p:nvSpPr>
        <p:spPr>
          <a:xfrm>
            <a:off x="0" y="21428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Model structure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93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0612BDA-E7C6-4577-98C4-A85BE2A27CB3}"/>
              </a:ext>
            </a:extLst>
          </p:cNvPr>
          <p:cNvPicPr>
            <a:picLocks noChangeAspect="1"/>
          </p:cNvPicPr>
          <p:nvPr/>
        </p:nvPicPr>
        <p:blipFill>
          <a:blip r:embed="rId2"/>
          <a:stretch>
            <a:fillRect/>
          </a:stretch>
        </p:blipFill>
        <p:spPr>
          <a:xfrm>
            <a:off x="3703112" y="1473011"/>
            <a:ext cx="4785775" cy="4359018"/>
          </a:xfrm>
          <a:prstGeom prst="rect">
            <a:avLst/>
          </a:prstGeom>
        </p:spPr>
      </p:pic>
    </p:spTree>
    <p:extLst>
      <p:ext uri="{BB962C8B-B14F-4D97-AF65-F5344CB8AC3E}">
        <p14:creationId xmlns:p14="http://schemas.microsoft.com/office/powerpoint/2010/main" val="184047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258C6D-52B7-4DDA-8F28-21B808994030}"/>
              </a:ext>
            </a:extLst>
          </p:cNvPr>
          <p:cNvSpPr txBox="1"/>
          <p:nvPr/>
        </p:nvSpPr>
        <p:spPr>
          <a:xfrm>
            <a:off x="3190240" y="2472268"/>
            <a:ext cx="4978400" cy="923330"/>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该模型，只在初始阶段利用了文本信息，在不断的上采样过程中，会不会造成信息的损失</a:t>
            </a:r>
            <a:r>
              <a:rPr lang="en-US" altLang="zh-CN" dirty="0">
                <a:latin typeface="楷体" panose="02010609060101010101" pitchFamily="49" charset="-122"/>
                <a:ea typeface="楷体" panose="02010609060101010101" pitchFamily="49" charset="-122"/>
              </a:rPr>
              <a:t>?</a:t>
            </a:r>
          </a:p>
          <a:p>
            <a:r>
              <a:rPr lang="zh-CN" altLang="en-US" dirty="0">
                <a:latin typeface="楷体" panose="02010609060101010101" pitchFamily="49" charset="-122"/>
                <a:ea typeface="楷体" panose="02010609060101010101" pitchFamily="49" charset="-122"/>
              </a:rPr>
              <a:t>如何充分利用文本信息？</a:t>
            </a:r>
          </a:p>
        </p:txBody>
      </p:sp>
    </p:spTree>
    <p:extLst>
      <p:ext uri="{BB962C8B-B14F-4D97-AF65-F5344CB8AC3E}">
        <p14:creationId xmlns:p14="http://schemas.microsoft.com/office/powerpoint/2010/main" val="42250827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4"/>
</p:tagLst>
</file>

<file path=ppt/tags/tag10.xml><?xml version="1.0" encoding="utf-8"?>
<p:tagLst xmlns:a="http://schemas.openxmlformats.org/drawingml/2006/main" xmlns:r="http://schemas.openxmlformats.org/officeDocument/2006/relationships" xmlns:p="http://schemas.openxmlformats.org/presentationml/2006/main">
  <p:tag name="PA" val="v5.2.4"/>
</p:tagLst>
</file>

<file path=ppt/tags/tag11.xml><?xml version="1.0" encoding="utf-8"?>
<p:tagLst xmlns:a="http://schemas.openxmlformats.org/drawingml/2006/main" xmlns:r="http://schemas.openxmlformats.org/officeDocument/2006/relationships" xmlns:p="http://schemas.openxmlformats.org/presentationml/2006/main">
  <p:tag name="PA" val="v5.2.4"/>
</p:tagLst>
</file>

<file path=ppt/tags/tag12.xml><?xml version="1.0" encoding="utf-8"?>
<p:tagLst xmlns:a="http://schemas.openxmlformats.org/drawingml/2006/main" xmlns:r="http://schemas.openxmlformats.org/officeDocument/2006/relationships" xmlns:p="http://schemas.openxmlformats.org/presentationml/2006/main">
  <p:tag name="PA" val="v5.2.4"/>
</p:tagLst>
</file>

<file path=ppt/tags/tag13.xml><?xml version="1.0" encoding="utf-8"?>
<p:tagLst xmlns:a="http://schemas.openxmlformats.org/drawingml/2006/main" xmlns:r="http://schemas.openxmlformats.org/officeDocument/2006/relationships" xmlns:p="http://schemas.openxmlformats.org/presentationml/2006/main">
  <p:tag name="PA" val="v5.2.4"/>
</p:tagLst>
</file>

<file path=ppt/tags/tag2.xml><?xml version="1.0" encoding="utf-8"?>
<p:tagLst xmlns:a="http://schemas.openxmlformats.org/drawingml/2006/main" xmlns:r="http://schemas.openxmlformats.org/officeDocument/2006/relationships" xmlns:p="http://schemas.openxmlformats.org/presentationml/2006/main">
  <p:tag name="PA" val="v5.2.4"/>
</p:tagLst>
</file>

<file path=ppt/tags/tag3.xml><?xml version="1.0" encoding="utf-8"?>
<p:tagLst xmlns:a="http://schemas.openxmlformats.org/drawingml/2006/main" xmlns:r="http://schemas.openxmlformats.org/officeDocument/2006/relationships" xmlns:p="http://schemas.openxmlformats.org/presentationml/2006/main">
  <p:tag name="PA" val="v5.2.4"/>
</p:tagLst>
</file>

<file path=ppt/tags/tag4.xml><?xml version="1.0" encoding="utf-8"?>
<p:tagLst xmlns:a="http://schemas.openxmlformats.org/drawingml/2006/main" xmlns:r="http://schemas.openxmlformats.org/officeDocument/2006/relationships" xmlns:p="http://schemas.openxmlformats.org/presentationml/2006/main">
  <p:tag name="PA" val="v5.2.4"/>
</p:tagLst>
</file>

<file path=ppt/tags/tag5.xml><?xml version="1.0" encoding="utf-8"?>
<p:tagLst xmlns:a="http://schemas.openxmlformats.org/drawingml/2006/main" xmlns:r="http://schemas.openxmlformats.org/officeDocument/2006/relationships" xmlns:p="http://schemas.openxmlformats.org/presentationml/2006/main">
  <p:tag name="PA" val="v5.2.4"/>
</p:tagLst>
</file>

<file path=ppt/tags/tag6.xml><?xml version="1.0" encoding="utf-8"?>
<p:tagLst xmlns:a="http://schemas.openxmlformats.org/drawingml/2006/main" xmlns:r="http://schemas.openxmlformats.org/officeDocument/2006/relationships" xmlns:p="http://schemas.openxmlformats.org/presentationml/2006/main">
  <p:tag name="PA" val="v5.2.4"/>
</p:tagLst>
</file>

<file path=ppt/tags/tag7.xml><?xml version="1.0" encoding="utf-8"?>
<p:tagLst xmlns:a="http://schemas.openxmlformats.org/drawingml/2006/main" xmlns:r="http://schemas.openxmlformats.org/officeDocument/2006/relationships" xmlns:p="http://schemas.openxmlformats.org/presentationml/2006/main">
  <p:tag name="PA" val="v5.2.4"/>
</p:tagLst>
</file>

<file path=ppt/tags/tag8.xml><?xml version="1.0" encoding="utf-8"?>
<p:tagLst xmlns:a="http://schemas.openxmlformats.org/drawingml/2006/main" xmlns:r="http://schemas.openxmlformats.org/officeDocument/2006/relationships" xmlns:p="http://schemas.openxmlformats.org/presentationml/2006/main">
  <p:tag name="PA" val="v5.2.4"/>
</p:tagLst>
</file>

<file path=ppt/tags/tag9.xml><?xml version="1.0" encoding="utf-8"?>
<p:tagLst xmlns:a="http://schemas.openxmlformats.org/drawingml/2006/main" xmlns:r="http://schemas.openxmlformats.org/officeDocument/2006/relationships" xmlns:p="http://schemas.openxmlformats.org/presentationml/2006/main">
  <p:tag name="PA" val="v5.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1475</Words>
  <Application>Microsoft Office PowerPoint</Application>
  <PresentationFormat>宽屏</PresentationFormat>
  <Paragraphs>296</Paragraphs>
  <Slides>43</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43</vt:i4>
      </vt:variant>
    </vt:vector>
  </HeadingPairs>
  <TitlesOfParts>
    <vt:vector size="51" baseType="lpstr">
      <vt:lpstr>等线</vt:lpstr>
      <vt:lpstr>等线 Light</vt:lpstr>
      <vt:lpstr>华文细黑</vt:lpstr>
      <vt:lpstr>楷体</vt:lpstr>
      <vt:lpstr>Arial</vt:lpstr>
      <vt:lpstr>Cambria Math</vt:lpstr>
      <vt:lpstr>Times New Roman</vt:lpstr>
      <vt:lpstr>Office 主题​​</vt:lpstr>
      <vt:lpstr>Text-to-Image</vt:lpstr>
      <vt:lpstr>PowerPoint 演示文稿</vt:lpstr>
      <vt:lpstr>Datasets：</vt:lpstr>
      <vt:lpstr>Evaluation Metrics</vt:lpstr>
      <vt:lpstr>首次提出这个任务</vt:lpstr>
      <vt:lpstr>PowerPoint 演示文稿</vt:lpstr>
      <vt:lpstr>PowerPoint 演示文稿</vt:lpstr>
      <vt:lpstr>PowerPoint 演示文稿</vt:lpstr>
      <vt:lpstr>PowerPoint 演示文稿</vt:lpstr>
      <vt:lpstr>PowerPoint 演示文稿</vt:lpstr>
      <vt:lpstr>PowerPoint 演示文稿</vt:lpstr>
      <vt:lpstr>Mode collapse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Statistic：</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Text-to-Image</dc:title>
  <dc:creator>Zhiwei</dc:creator>
  <cp:lastModifiedBy>Zhiwei</cp:lastModifiedBy>
  <cp:revision>27</cp:revision>
  <dcterms:created xsi:type="dcterms:W3CDTF">2021-10-17T08:35:42Z</dcterms:created>
  <dcterms:modified xsi:type="dcterms:W3CDTF">2021-10-18T04:23:22Z</dcterms:modified>
</cp:coreProperties>
</file>