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430" r:id="rId3"/>
    <p:sldId id="271" r:id="rId4"/>
    <p:sldId id="362" r:id="rId5"/>
    <p:sldId id="368" r:id="rId6"/>
    <p:sldId id="257" r:id="rId7"/>
    <p:sldId id="290" r:id="rId8"/>
    <p:sldId id="389" r:id="rId9"/>
    <p:sldId id="416" r:id="rId10"/>
    <p:sldId id="293" r:id="rId11"/>
    <p:sldId id="349" r:id="rId12"/>
    <p:sldId id="404" r:id="rId13"/>
    <p:sldId id="300" r:id="rId14"/>
    <p:sldId id="3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297" r:id="rId26"/>
    <p:sldId id="303" r:id="rId27"/>
    <p:sldId id="365" r:id="rId28"/>
    <p:sldId id="417" r:id="rId29"/>
    <p:sldId id="301" r:id="rId30"/>
    <p:sldId id="391" r:id="rId31"/>
    <p:sldId id="423" r:id="rId32"/>
    <p:sldId id="419" r:id="rId33"/>
    <p:sldId id="420" r:id="rId34"/>
    <p:sldId id="421" r:id="rId35"/>
    <p:sldId id="422" r:id="rId36"/>
    <p:sldId id="424" r:id="rId37"/>
    <p:sldId id="418" r:id="rId38"/>
    <p:sldId id="392" r:id="rId39"/>
    <p:sldId id="369" r:id="rId40"/>
    <p:sldId id="370" r:id="rId41"/>
    <p:sldId id="371" r:id="rId42"/>
    <p:sldId id="374" r:id="rId43"/>
    <p:sldId id="375" r:id="rId44"/>
    <p:sldId id="376" r:id="rId45"/>
    <p:sldId id="379" r:id="rId46"/>
    <p:sldId id="380" r:id="rId47"/>
    <p:sldId id="381" r:id="rId48"/>
    <p:sldId id="393" r:id="rId49"/>
    <p:sldId id="382" r:id="rId50"/>
    <p:sldId id="384" r:id="rId51"/>
    <p:sldId id="344" r:id="rId52"/>
    <p:sldId id="358" r:id="rId53"/>
    <p:sldId id="386" r:id="rId54"/>
    <p:sldId id="400" r:id="rId55"/>
    <p:sldId id="431" r:id="rId56"/>
    <p:sldId id="398" r:id="rId57"/>
    <p:sldId id="399" r:id="rId58"/>
    <p:sldId id="426" r:id="rId59"/>
    <p:sldId id="336" r:id="rId60"/>
    <p:sldId id="425" r:id="rId61"/>
    <p:sldId id="427" r:id="rId62"/>
    <p:sldId id="428" r:id="rId63"/>
    <p:sldId id="429" r:id="rId64"/>
    <p:sldId id="338" r:id="rId65"/>
    <p:sldId id="339" r:id="rId66"/>
    <p:sldId id="340" r:id="rId67"/>
    <p:sldId id="361" r:id="rId68"/>
    <p:sldId id="366" r:id="rId69"/>
    <p:sldId id="341" r:id="rId70"/>
    <p:sldId id="342" r:id="rId71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CC99"/>
    <a:srgbClr val="333300"/>
    <a:srgbClr val="4A6400"/>
    <a:srgbClr val="DDDDDD"/>
    <a:srgbClr val="CC0000"/>
    <a:srgbClr val="FF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 autoAdjust="0"/>
    <p:restoredTop sz="87408" autoAdjust="0"/>
  </p:normalViewPr>
  <p:slideViewPr>
    <p:cSldViewPr>
      <p:cViewPr varScale="1">
        <p:scale>
          <a:sx n="67" d="100"/>
          <a:sy n="67" d="100"/>
        </p:scale>
        <p:origin x="49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197" y="0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55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197" y="9430855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E3620-5CFF-4EC3-B922-6B56480014E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7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197" y="0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47" y="4716228"/>
            <a:ext cx="5438783" cy="446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55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197" y="9430855"/>
            <a:ext cx="2945873" cy="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D89730-CE0F-4C1B-B79F-01D60E352C2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649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210EC-44F3-475C-9F3F-DAA15764E3EA}" type="slidenum">
              <a:rPr lang="fr-FR"/>
              <a:pPr/>
              <a:t>1</a:t>
            </a:fld>
            <a:endParaRPr lang="fr-F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360B0-CA9A-4291-879F-B2A744FD420D}" type="slidenum">
              <a:rPr lang="fr-FR"/>
              <a:pPr/>
              <a:t>13</a:t>
            </a:fld>
            <a:endParaRPr lang="fr-F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 w="12700" cap="flat"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536" y="4714628"/>
            <a:ext cx="4982606" cy="4466742"/>
          </a:xfrm>
          <a:ln/>
        </p:spPr>
        <p:txBody>
          <a:bodyPr lIns="92718" tIns="46359" rIns="92718" bIns="46359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BD3CA-3665-4F7D-AC02-286A14CFA621}" type="slidenum">
              <a:rPr lang="fr-FR"/>
              <a:pPr/>
              <a:t>28</a:t>
            </a:fld>
            <a:endParaRPr lang="fr-FR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BD3CA-3665-4F7D-AC02-286A14CFA621}" type="slidenum">
              <a:rPr lang="fr-FR"/>
              <a:pPr/>
              <a:t>37</a:t>
            </a:fld>
            <a:endParaRPr lang="fr-FR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62525" cy="3721100"/>
          </a:xfrm>
        </p:spPr>
      </p:sp>
      <p:sp>
        <p:nvSpPr>
          <p:cNvPr id="10055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305"/>
            <a:r>
              <a:rPr lang="en-US"/>
              <a:t>How the case study was split into a workflow</a:t>
            </a:r>
          </a:p>
          <a:p>
            <a:pPr defTabSz="882305"/>
            <a:r>
              <a:rPr lang="en-US"/>
              <a:t>that can be run as a ProActive Scheduler job on PacaGrid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 indent="-309563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382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335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288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F4378E3D-CA0B-4410-A20C-143C7232F6D0}" type="slidenum">
              <a:rPr lang="en-US" sz="1300">
                <a:latin typeface="Calibri" pitchFamily="34" charset="0"/>
                <a:ea typeface="ＭＳ Ｐゴシック" pitchFamily="34" charset="-128"/>
              </a:rPr>
              <a:pPr algn="r" eaLnBrk="1" hangingPunct="1"/>
              <a:t>41</a:t>
            </a:fld>
            <a:endParaRPr lang="en-US" sz="13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73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64" y="4716947"/>
            <a:ext cx="5438748" cy="4465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43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64" y="4716947"/>
            <a:ext cx="5438748" cy="4465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Utiliser Master – Slave[k]  ??</a:t>
            </a:r>
          </a:p>
        </p:txBody>
      </p:sp>
    </p:spTree>
    <p:extLst>
      <p:ext uri="{BB962C8B-B14F-4D97-AF65-F5344CB8AC3E}">
        <p14:creationId xmlns:p14="http://schemas.microsoft.com/office/powerpoint/2010/main" val="347420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Size problems usually occur essentially during debugging phases…</a:t>
            </a:r>
          </a:p>
        </p:txBody>
      </p:sp>
    </p:spTree>
    <p:extLst>
      <p:ext uri="{BB962C8B-B14F-4D97-AF65-F5344CB8AC3E}">
        <p14:creationId xmlns:p14="http://schemas.microsoft.com/office/powerpoint/2010/main" val="2715407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62525" cy="3721100"/>
          </a:xfrm>
        </p:spPr>
      </p:sp>
      <p:sp>
        <p:nvSpPr>
          <p:cNvPr id="73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305"/>
            <a:r>
              <a:rPr lang="en-US"/>
              <a:t>How the case study was split into a workflow</a:t>
            </a:r>
          </a:p>
          <a:p>
            <a:pPr defTabSz="882305"/>
            <a:r>
              <a:rPr lang="en-US"/>
              <a:t>that can be run as a ProActive Scheduler job on PacaGrid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 indent="-309563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382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335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288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769D4EB-143C-4704-911B-39826CE12896}" type="slidenum">
              <a:rPr lang="en-US" sz="1300">
                <a:latin typeface="Calibri" pitchFamily="34" charset="0"/>
                <a:ea typeface="ＭＳ Ｐゴシック" pitchFamily="34" charset="-128"/>
              </a:rPr>
              <a:pPr algn="r" eaLnBrk="1" hangingPunct="1"/>
              <a:t>47</a:t>
            </a:fld>
            <a:endParaRPr lang="en-US" sz="13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86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57E37-F85C-49FB-B74D-2BE5B41F1B3D}" type="slidenum">
              <a:rPr lang="fr-FR"/>
              <a:pPr/>
              <a:t>3</a:t>
            </a:fld>
            <a:endParaRPr lang="fr-FR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62525" cy="3721100"/>
          </a:xfrm>
        </p:spPr>
      </p:sp>
      <p:sp>
        <p:nvSpPr>
          <p:cNvPr id="73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305"/>
            <a:r>
              <a:rPr lang="en-US"/>
              <a:t>How the case study was split into a workflow</a:t>
            </a:r>
          </a:p>
          <a:p>
            <a:pPr defTabSz="882305"/>
            <a:r>
              <a:rPr lang="en-US"/>
              <a:t>that can be run as a ProActive Scheduler job on PacaGrid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 indent="-309563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382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335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28850" indent="-247650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769D4EB-143C-4704-911B-39826CE12896}" type="slidenum">
              <a:rPr lang="en-US" sz="1300">
                <a:latin typeface="Calibri" pitchFamily="34" charset="0"/>
                <a:ea typeface="ＭＳ Ｐゴシック" pitchFamily="34" charset="-128"/>
              </a:rPr>
              <a:pPr algn="r" eaLnBrk="1" hangingPunct="1"/>
              <a:t>48</a:t>
            </a:fld>
            <a:endParaRPr lang="en-US" sz="13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07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472" y="4716947"/>
            <a:ext cx="4982732" cy="44674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BD3CA-3665-4F7D-AC02-286A14CFA621}" type="slidenum">
              <a:rPr lang="fr-FR"/>
              <a:pPr/>
              <a:t>4</a:t>
            </a:fld>
            <a:endParaRPr lang="fr-FR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65F3B-5178-4F5F-BBD1-7351A0157AE1}" type="slidenum">
              <a:rPr lang="fr-FR"/>
              <a:pPr/>
              <a:t>5</a:t>
            </a:fld>
            <a:endParaRPr lang="fr-FR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7F918-44C7-48DD-8DEB-06E0B6E63E22}" type="slidenum">
              <a:rPr lang="fr-FR"/>
              <a:pPr/>
              <a:t>6</a:t>
            </a:fld>
            <a:endParaRPr lang="fr-FR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95AE6-0411-4467-81E2-1D28ABE14D51}" type="slidenum">
              <a:rPr lang="fr-FR"/>
              <a:pPr/>
              <a:t>7</a:t>
            </a:fld>
            <a:endParaRPr lang="fr-FR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6B7CB-8FB9-4978-82EC-42445862B0C9}" type="slidenum">
              <a:rPr lang="fr-FR"/>
              <a:pPr/>
              <a:t>8</a:t>
            </a:fld>
            <a:endParaRPr lang="fr-FR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BD3CA-3665-4F7D-AC02-286A14CFA621}" type="slidenum">
              <a:rPr lang="fr-FR"/>
              <a:pPr/>
              <a:t>9</a:t>
            </a:fld>
            <a:endParaRPr lang="fr-FR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as an advertisement, but do not comment during course.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89730-CE0F-4C1B-B79F-01D60E352C2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8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C7558-9177-44FB-B38C-59894B39285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3AB75-A76E-4E28-9FDC-88DBD49CBEC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0F3F-4D11-425E-89A8-35DBE7C3EC7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88224" y="6453335"/>
            <a:ext cx="2133600" cy="384395"/>
          </a:xfrm>
        </p:spPr>
        <p:txBody>
          <a:bodyPr/>
          <a:lstStyle>
            <a:lvl1pPr>
              <a:defRPr/>
            </a:lvl1pPr>
          </a:lstStyle>
          <a:p>
            <a:fld id="{492858D0-2287-4720-8B9D-A6AA04273D4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8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21169-D02E-453E-864C-DE902F52CB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BE7ED-8113-4744-B7E4-CC59EBD4F4C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6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9239A-1610-4621-AFEC-1A7C91C3AB3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3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97FD2-605F-4ACC-A49A-2EC8316DAAA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B0895-0FF8-4EA5-8B93-DD4248C9672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2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91747-8AF1-48C8-8CB8-5F872F49DA4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8A1F3-24FC-471B-96F8-6C2F228E6E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3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smtClean="0"/>
              <a:t>Sept. 2011</a:t>
            </a: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24625"/>
            <a:ext cx="8064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525344"/>
            <a:ext cx="213360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CB4D35-15FA-401E-9EFE-93E7505EB145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85565"/>
            <a:ext cx="1337692" cy="5724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madelaine@inria.fr" TargetMode="External"/><Relationship Id="rId2" Type="http://schemas.openxmlformats.org/officeDocument/2006/relationships/hyperlink" Target="http://www-sop.inria.fr/sca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op.inria.fr/oasis/Vercor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op.inria.fr/members/Eric.Madelaine/Teaching/Ubinet2010/2006-GCM-GridsWork.ppt" TargetMode="External"/><Relationship Id="rId7" Type="http://schemas.openxmlformats.org/officeDocument/2006/relationships/hyperlink" Target="http://hal.inria.fr/inria-00621264/" TargetMode="External"/><Relationship Id="rId2" Type="http://schemas.openxmlformats.org/officeDocument/2006/relationships/hyperlink" Target="http://fractal.objectwe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sop.inria.fr/oasis/Vercors" TargetMode="External"/><Relationship Id="rId5" Type="http://schemas.openxmlformats.org/officeDocument/2006/relationships/hyperlink" Target="http://hal.inria.fr/index.php?halsid=o3253cd31tsjbo0bo40ogqas53&amp;view_this_doc=tel-00625248" TargetMode="External"/><Relationship Id="rId4" Type="http://schemas.openxmlformats.org/officeDocument/2006/relationships/hyperlink" Target="http://hal.inria.fr/hal-00761073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916833"/>
            <a:ext cx="8964488" cy="1872208"/>
          </a:xfrm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Designing, programming, </a:t>
            </a:r>
            <a:r>
              <a:rPr lang="en-US" sz="3600" b="1" dirty="0" smtClean="0">
                <a:solidFill>
                  <a:srgbClr val="0070C0"/>
                </a:solidFill>
              </a:rPr>
              <a:t>and verifying (large scale) 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distributed </a:t>
            </a:r>
            <a:r>
              <a:rPr lang="en-US" sz="3600" b="1" dirty="0">
                <a:solidFill>
                  <a:srgbClr val="0070C0"/>
                </a:solidFill>
              </a:rPr>
              <a:t>systems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7538" y="4292600"/>
            <a:ext cx="4568825" cy="1752600"/>
          </a:xfrm>
        </p:spPr>
        <p:txBody>
          <a:bodyPr/>
          <a:lstStyle/>
          <a:p>
            <a:pPr algn="l">
              <a:lnSpc>
                <a:spcPct val="60000"/>
              </a:lnSpc>
            </a:pPr>
            <a:r>
              <a:rPr lang="en-GB" dirty="0">
                <a:solidFill>
                  <a:srgbClr val="FF0000"/>
                </a:solidFill>
              </a:rPr>
              <a:t>Eric Madelaine</a:t>
            </a:r>
          </a:p>
          <a:p>
            <a:pPr algn="l">
              <a:lnSpc>
                <a:spcPct val="60000"/>
              </a:lnSpc>
            </a:pPr>
            <a:r>
              <a:rPr lang="en-GB" sz="2400" dirty="0" smtClean="0">
                <a:solidFill>
                  <a:srgbClr val="FF0000"/>
                </a:solidFill>
              </a:rPr>
              <a:t>eric.madelaine@inria.fr</a:t>
            </a:r>
            <a:endParaRPr lang="en-GB" sz="2400" dirty="0">
              <a:solidFill>
                <a:srgbClr val="FF0000"/>
              </a:solidFill>
            </a:endParaRPr>
          </a:p>
          <a:p>
            <a:pPr algn="l">
              <a:lnSpc>
                <a:spcPct val="60000"/>
              </a:lnSpc>
            </a:pPr>
            <a:endParaRPr lang="en-GB" sz="2800" dirty="0">
              <a:solidFill>
                <a:srgbClr val="FF0000"/>
              </a:solidFill>
            </a:endParaRPr>
          </a:p>
          <a:p>
            <a:pPr algn="l">
              <a:lnSpc>
                <a:spcPct val="60000"/>
              </a:lnSpc>
            </a:pPr>
            <a:r>
              <a:rPr lang="en-GB" sz="2800" dirty="0"/>
              <a:t>INRIA Sophia-</a:t>
            </a:r>
            <a:r>
              <a:rPr lang="en-GB" sz="2800" dirty="0" err="1"/>
              <a:t>Antipolis</a:t>
            </a:r>
            <a:endParaRPr lang="en-GB" sz="2800" dirty="0"/>
          </a:p>
          <a:p>
            <a:pPr algn="l">
              <a:lnSpc>
                <a:spcPct val="60000"/>
              </a:lnSpc>
            </a:pPr>
            <a:r>
              <a:rPr lang="en-GB" sz="2800" dirty="0" smtClean="0"/>
              <a:t>SCALE  team</a:t>
            </a:r>
            <a:endParaRPr lang="en-GB" sz="2800" dirty="0"/>
          </a:p>
          <a:p>
            <a:pPr algn="l">
              <a:lnSpc>
                <a:spcPct val="60000"/>
              </a:lnSpc>
            </a:pP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4213" y="1557338"/>
            <a:ext cx="78486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fr-FR" sz="4400">
              <a:solidFill>
                <a:schemeClr val="tx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512" y="28213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MVDE@SEI  Summer School        INRIA – ECNU          Shanghai  July 7-10 2014</a:t>
            </a:r>
            <a:endParaRPr lang="fr-FR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936625"/>
          </a:xfrm>
        </p:spPr>
        <p:txBody>
          <a:bodyPr/>
          <a:lstStyle/>
          <a:p>
            <a:r>
              <a:rPr lang="en-US" sz="3200" dirty="0" smtClean="0"/>
              <a:t>At the beginning there was…</a:t>
            </a:r>
            <a:br>
              <a:rPr lang="en-US" sz="3200" dirty="0" smtClean="0"/>
            </a:br>
            <a:r>
              <a:rPr lang="en-US" sz="3600" dirty="0" smtClean="0"/>
              <a:t>The </a:t>
            </a:r>
            <a:r>
              <a:rPr lang="en-US" sz="3600" dirty="0"/>
              <a:t>Fractal project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80400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Reflective software component model technology for the construction of highly adaptable, and reconfigurable distributed systems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programming-language independent component model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set of tools to support programming and assembling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Software industries needs (</a:t>
            </a:r>
            <a:r>
              <a:rPr lang="en-US" sz="1800" i="1">
                <a:cs typeface="Arial" charset="0"/>
              </a:rPr>
              <a:t>≠</a:t>
            </a:r>
            <a:r>
              <a:rPr lang="en-US" sz="1800"/>
              <a:t> object-orientation):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	Dependencies, assembly, packaging, deployment, configuration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Open and adaptable/extensible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Component [Szyperski, 2002]: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“A component is a unit of composition with </a:t>
            </a:r>
            <a:r>
              <a:rPr lang="en-US" sz="1800" b="1">
                <a:solidFill>
                  <a:schemeClr val="accent2"/>
                </a:solidFill>
              </a:rPr>
              <a:t>contractually</a:t>
            </a:r>
            <a:r>
              <a:rPr lang="en-US" sz="1800"/>
              <a:t> specified </a:t>
            </a:r>
            <a:r>
              <a:rPr lang="en-US" sz="1800" b="1">
                <a:solidFill>
                  <a:schemeClr val="accent2"/>
                </a:solidFill>
              </a:rPr>
              <a:t>interfaces</a:t>
            </a:r>
            <a:r>
              <a:rPr lang="en-US" sz="1800"/>
              <a:t> and context </a:t>
            </a:r>
            <a:r>
              <a:rPr lang="en-US" sz="1800" b="1">
                <a:solidFill>
                  <a:schemeClr val="accent2"/>
                </a:solidFill>
              </a:rPr>
              <a:t>dependencies</a:t>
            </a:r>
            <a:r>
              <a:rPr lang="en-US" sz="1800"/>
              <a:t> only. A software component can be </a:t>
            </a:r>
            <a:r>
              <a:rPr lang="en-US" sz="1800" b="1">
                <a:solidFill>
                  <a:schemeClr val="accent2"/>
                </a:solidFill>
              </a:rPr>
              <a:t>deployed</a:t>
            </a:r>
            <a:r>
              <a:rPr lang="en-US" sz="1800"/>
              <a:t> independently and is subject to </a:t>
            </a:r>
            <a:r>
              <a:rPr lang="en-US" sz="1800" b="1">
                <a:solidFill>
                  <a:schemeClr val="accent2"/>
                </a:solidFill>
              </a:rPr>
              <a:t>composition</a:t>
            </a:r>
            <a:r>
              <a:rPr lang="en-US" sz="1800"/>
              <a:t> by third parties.”</a:t>
            </a:r>
            <a:endParaRPr lang="en-US" sz="200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296988"/>
          </a:xfrm>
        </p:spPr>
        <p:txBody>
          <a:bodyPr/>
          <a:lstStyle/>
          <a:p>
            <a:r>
              <a:rPr lang="en-US" sz="4000"/>
              <a:t>The Fractal</a:t>
            </a:r>
            <a:br>
              <a:rPr lang="en-US" sz="4000"/>
            </a:br>
            <a:r>
              <a:rPr lang="en-US" sz="4000"/>
              <a:t>component model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349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Systems and middleware engineering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Generic enough to be applied to any other domain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Fine grain (opposed to EJB or CCM), close to a class model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Lightweight (low overhead on top of objects)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Independent from programming languages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Homogeneous vision of all layers (OS, middleware, services, applications)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000"/>
              <a:t>Usable as a component framework to build applications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“standard” Fractal components</a:t>
            </a:r>
          </a:p>
          <a:p>
            <a:pPr>
              <a:lnSpc>
                <a:spcPct val="80000"/>
              </a:lnSpc>
            </a:pPr>
            <a:r>
              <a:rPr lang="en-US" sz="2000"/>
              <a:t>Usable as a component framework framework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building different kinds of components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minimum introspection and simple aggregation (à la COM)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binding and lifecycle controllers (à la OSGi)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a two-level hierarchy and bindings (à la SCA)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persistence and transaction controllers (à la EJB)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with attribute controllers (à la MBean)</a:t>
            </a:r>
            <a:endParaRPr lang="en-US" sz="140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(GCM/Fractal) Components?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57772" y="2325688"/>
            <a:ext cx="5765209" cy="346551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4"/>
          <p:cNvGrpSpPr>
            <a:grpSpLocks/>
          </p:cNvGrpSpPr>
          <p:nvPr/>
        </p:nvGrpSpPr>
        <p:grpSpPr bwMode="auto">
          <a:xfrm>
            <a:off x="6826156" y="2782888"/>
            <a:ext cx="230187" cy="304800"/>
            <a:chOff x="7924800" y="1143794"/>
            <a:chExt cx="229394" cy="304800"/>
          </a:xfrm>
        </p:grpSpPr>
        <p:cxnSp>
          <p:nvCxnSpPr>
            <p:cNvPr id="17497" name="Connecteur droit 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98" name="Connecteur droit 6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10"/>
          <p:cNvGrpSpPr>
            <a:grpSpLocks/>
          </p:cNvGrpSpPr>
          <p:nvPr/>
        </p:nvGrpSpPr>
        <p:grpSpPr bwMode="auto">
          <a:xfrm flipH="1">
            <a:off x="830759" y="2784475"/>
            <a:ext cx="230188" cy="304800"/>
            <a:chOff x="7924800" y="1143794"/>
            <a:chExt cx="229394" cy="304800"/>
          </a:xfrm>
        </p:grpSpPr>
        <p:cxnSp>
          <p:nvCxnSpPr>
            <p:cNvPr id="17495" name="Connecteur droit 11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96" name="Connecteur droit 12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4" name="Grouper 13"/>
          <p:cNvGrpSpPr>
            <a:grpSpLocks/>
          </p:cNvGrpSpPr>
          <p:nvPr/>
        </p:nvGrpSpPr>
        <p:grpSpPr bwMode="auto">
          <a:xfrm flipH="1">
            <a:off x="832347" y="3657600"/>
            <a:ext cx="228600" cy="304800"/>
            <a:chOff x="7924800" y="1143794"/>
            <a:chExt cx="229394" cy="304800"/>
          </a:xfrm>
        </p:grpSpPr>
        <p:cxnSp>
          <p:nvCxnSpPr>
            <p:cNvPr id="17493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94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7415" name="Rectangle 16"/>
          <p:cNvSpPr>
            <a:spLocks noChangeArrowheads="1"/>
          </p:cNvSpPr>
          <p:nvPr/>
        </p:nvSpPr>
        <p:spPr bwMode="auto">
          <a:xfrm>
            <a:off x="2238872" y="2632075"/>
            <a:ext cx="2324100" cy="1330325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5" name="Grouper 17"/>
          <p:cNvGrpSpPr>
            <a:grpSpLocks/>
          </p:cNvGrpSpPr>
          <p:nvPr/>
        </p:nvGrpSpPr>
        <p:grpSpPr bwMode="auto">
          <a:xfrm flipH="1">
            <a:off x="2010272" y="2784475"/>
            <a:ext cx="228600" cy="304800"/>
            <a:chOff x="7924800" y="1143794"/>
            <a:chExt cx="229394" cy="304800"/>
          </a:xfrm>
        </p:grpSpPr>
        <p:cxnSp>
          <p:nvCxnSpPr>
            <p:cNvPr id="17491" name="Connecteur droit 18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92" name="Connecteur droit 19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6" name="Grouper 20"/>
          <p:cNvGrpSpPr>
            <a:grpSpLocks/>
          </p:cNvGrpSpPr>
          <p:nvPr/>
        </p:nvGrpSpPr>
        <p:grpSpPr bwMode="auto">
          <a:xfrm flipH="1">
            <a:off x="2010272" y="3505200"/>
            <a:ext cx="228600" cy="304800"/>
            <a:chOff x="7924800" y="1143794"/>
            <a:chExt cx="229394" cy="304800"/>
          </a:xfrm>
        </p:grpSpPr>
        <p:cxnSp>
          <p:nvCxnSpPr>
            <p:cNvPr id="17489" name="Connecteur droit 21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90" name="Connecteur droit 22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7" name="Grouper 23"/>
          <p:cNvGrpSpPr>
            <a:grpSpLocks/>
          </p:cNvGrpSpPr>
          <p:nvPr/>
        </p:nvGrpSpPr>
        <p:grpSpPr bwMode="auto">
          <a:xfrm flipH="1">
            <a:off x="6592793" y="2786063"/>
            <a:ext cx="230188" cy="304800"/>
            <a:chOff x="7924800" y="1143794"/>
            <a:chExt cx="229394" cy="304800"/>
          </a:xfrm>
        </p:grpSpPr>
        <p:cxnSp>
          <p:nvCxnSpPr>
            <p:cNvPr id="17487" name="Connecteur droit 2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88" name="Connecteur droit 2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8" name="Grouper 29"/>
          <p:cNvGrpSpPr>
            <a:grpSpLocks/>
          </p:cNvGrpSpPr>
          <p:nvPr/>
        </p:nvGrpSpPr>
        <p:grpSpPr bwMode="auto">
          <a:xfrm>
            <a:off x="1060947" y="2782888"/>
            <a:ext cx="230187" cy="304800"/>
            <a:chOff x="7924800" y="1143794"/>
            <a:chExt cx="229394" cy="304800"/>
          </a:xfrm>
        </p:grpSpPr>
        <p:cxnSp>
          <p:nvCxnSpPr>
            <p:cNvPr id="17485" name="Connecteur droit 3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86" name="Connecteur droit 3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9" name="Grouper 32"/>
          <p:cNvGrpSpPr>
            <a:grpSpLocks/>
          </p:cNvGrpSpPr>
          <p:nvPr/>
        </p:nvGrpSpPr>
        <p:grpSpPr bwMode="auto">
          <a:xfrm>
            <a:off x="1060947" y="3659188"/>
            <a:ext cx="230187" cy="304800"/>
            <a:chOff x="7924800" y="1143794"/>
            <a:chExt cx="229394" cy="304800"/>
          </a:xfrm>
        </p:grpSpPr>
        <p:cxnSp>
          <p:nvCxnSpPr>
            <p:cNvPr id="17483" name="Connecteur droit 3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84" name="Connecteur droit 3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0" name="Grouper 35"/>
          <p:cNvGrpSpPr>
            <a:grpSpLocks/>
          </p:cNvGrpSpPr>
          <p:nvPr/>
        </p:nvGrpSpPr>
        <p:grpSpPr bwMode="auto">
          <a:xfrm>
            <a:off x="4562972" y="3089275"/>
            <a:ext cx="228600" cy="304800"/>
            <a:chOff x="7924800" y="1143794"/>
            <a:chExt cx="229394" cy="304800"/>
          </a:xfrm>
        </p:grpSpPr>
        <p:cxnSp>
          <p:nvCxnSpPr>
            <p:cNvPr id="17481" name="Connecteur droit 3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82" name="Connecteur droit 3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sp>
        <p:nvSpPr>
          <p:cNvPr id="17422" name="Rectangle 38"/>
          <p:cNvSpPr>
            <a:spLocks noChangeArrowheads="1"/>
          </p:cNvSpPr>
          <p:nvPr/>
        </p:nvSpPr>
        <p:spPr bwMode="auto">
          <a:xfrm>
            <a:off x="3057569" y="4421187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11" name="Grouper 42"/>
          <p:cNvGrpSpPr>
            <a:grpSpLocks/>
          </p:cNvGrpSpPr>
          <p:nvPr/>
        </p:nvGrpSpPr>
        <p:grpSpPr bwMode="auto">
          <a:xfrm flipH="1">
            <a:off x="2792450" y="4681910"/>
            <a:ext cx="230188" cy="304800"/>
            <a:chOff x="7924800" y="1143794"/>
            <a:chExt cx="229394" cy="304800"/>
          </a:xfrm>
        </p:grpSpPr>
        <p:cxnSp>
          <p:nvCxnSpPr>
            <p:cNvPr id="17479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80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2" name="Grouper 45"/>
          <p:cNvGrpSpPr>
            <a:grpSpLocks/>
          </p:cNvGrpSpPr>
          <p:nvPr/>
        </p:nvGrpSpPr>
        <p:grpSpPr bwMode="auto">
          <a:xfrm>
            <a:off x="4974994" y="4704131"/>
            <a:ext cx="230187" cy="304800"/>
            <a:chOff x="7924800" y="1143794"/>
            <a:chExt cx="229394" cy="304800"/>
          </a:xfrm>
        </p:grpSpPr>
        <p:cxnSp>
          <p:nvCxnSpPr>
            <p:cNvPr id="17477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78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cxnSp>
        <p:nvCxnSpPr>
          <p:cNvPr id="17425" name="Connecteur en angle 49"/>
          <p:cNvCxnSpPr>
            <a:cxnSpLocks noChangeShapeType="1"/>
          </p:cNvCxnSpPr>
          <p:nvPr/>
        </p:nvCxnSpPr>
        <p:spPr bwMode="auto">
          <a:xfrm>
            <a:off x="1289547" y="2933700"/>
            <a:ext cx="720725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er 75"/>
          <p:cNvGrpSpPr>
            <a:grpSpLocks/>
          </p:cNvGrpSpPr>
          <p:nvPr/>
        </p:nvGrpSpPr>
        <p:grpSpPr bwMode="auto">
          <a:xfrm>
            <a:off x="1291134" y="3659188"/>
            <a:ext cx="719138" cy="150812"/>
            <a:chOff x="1681958" y="3658394"/>
            <a:chExt cx="719136" cy="1027906"/>
          </a:xfrm>
        </p:grpSpPr>
        <p:cxnSp>
          <p:nvCxnSpPr>
            <p:cNvPr id="17475" name="Connecteur en angle 56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6" name="Connecteur en angle 73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" name="Grouper 76"/>
          <p:cNvGrpSpPr>
            <a:grpSpLocks/>
          </p:cNvGrpSpPr>
          <p:nvPr/>
        </p:nvGrpSpPr>
        <p:grpSpPr bwMode="auto">
          <a:xfrm>
            <a:off x="4789985" y="2938462"/>
            <a:ext cx="1783622" cy="350837"/>
            <a:chOff x="1681958" y="3658394"/>
            <a:chExt cx="719136" cy="1027906"/>
          </a:xfrm>
        </p:grpSpPr>
        <p:cxnSp>
          <p:nvCxnSpPr>
            <p:cNvPr id="17473" name="Connecteur en angle 77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4" name="Connecteur en angle 78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" name="Grouper 79"/>
          <p:cNvGrpSpPr>
            <a:grpSpLocks/>
          </p:cNvGrpSpPr>
          <p:nvPr/>
        </p:nvGrpSpPr>
        <p:grpSpPr bwMode="auto">
          <a:xfrm>
            <a:off x="5203594" y="2913431"/>
            <a:ext cx="1370012" cy="1944688"/>
            <a:chOff x="1681958" y="3658394"/>
            <a:chExt cx="719136" cy="1027906"/>
          </a:xfrm>
        </p:grpSpPr>
        <p:cxnSp>
          <p:nvCxnSpPr>
            <p:cNvPr id="17471" name="Connecteur en angle 80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72" name="Connecteur en angle 81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er 82"/>
          <p:cNvGrpSpPr>
            <a:grpSpLocks/>
          </p:cNvGrpSpPr>
          <p:nvPr/>
        </p:nvGrpSpPr>
        <p:grpSpPr bwMode="auto">
          <a:xfrm flipH="1">
            <a:off x="827584" y="4875213"/>
            <a:ext cx="230188" cy="304800"/>
            <a:chOff x="7924800" y="1143794"/>
            <a:chExt cx="229394" cy="304800"/>
          </a:xfrm>
        </p:grpSpPr>
        <p:cxnSp>
          <p:nvCxnSpPr>
            <p:cNvPr id="17469" name="Connecteur droit 8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70" name="Connecteur droit 8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7" name="Grouper 85"/>
          <p:cNvGrpSpPr>
            <a:grpSpLocks/>
          </p:cNvGrpSpPr>
          <p:nvPr/>
        </p:nvGrpSpPr>
        <p:grpSpPr bwMode="auto">
          <a:xfrm>
            <a:off x="1057772" y="4876800"/>
            <a:ext cx="228600" cy="304800"/>
            <a:chOff x="7924800" y="1143794"/>
            <a:chExt cx="229394" cy="304800"/>
          </a:xfrm>
        </p:grpSpPr>
        <p:cxnSp>
          <p:nvCxnSpPr>
            <p:cNvPr id="17467" name="Connecteur droit 8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68" name="Connecteur droit 8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8" name="Grouper 88"/>
          <p:cNvGrpSpPr>
            <a:grpSpLocks/>
          </p:cNvGrpSpPr>
          <p:nvPr/>
        </p:nvGrpSpPr>
        <p:grpSpPr bwMode="auto">
          <a:xfrm>
            <a:off x="1307009" y="4845052"/>
            <a:ext cx="1470740" cy="182562"/>
            <a:chOff x="1681958" y="3658394"/>
            <a:chExt cx="719136" cy="1027906"/>
          </a:xfrm>
        </p:grpSpPr>
        <p:cxnSp>
          <p:nvCxnSpPr>
            <p:cNvPr id="17465" name="Connecteur en angle 89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66" name="Connecteur en angle 90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7432" name="ZoneTexte 91"/>
          <p:cNvSpPr txBox="1">
            <a:spLocks noChangeArrowheads="1"/>
          </p:cNvSpPr>
          <p:nvPr/>
        </p:nvSpPr>
        <p:spPr bwMode="auto">
          <a:xfrm>
            <a:off x="5094784" y="1524000"/>
            <a:ext cx="1069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Bindings</a:t>
            </a:r>
          </a:p>
        </p:txBody>
      </p:sp>
      <p:cxnSp>
        <p:nvCxnSpPr>
          <p:cNvPr id="17433" name="Connecteur droit avec flèche 93"/>
          <p:cNvCxnSpPr>
            <a:cxnSpLocks noChangeShapeType="1"/>
            <a:stCxn id="17432" idx="2"/>
          </p:cNvCxnSpPr>
          <p:nvPr/>
        </p:nvCxnSpPr>
        <p:spPr bwMode="auto">
          <a:xfrm rot="5400000">
            <a:off x="4839991" y="2450306"/>
            <a:ext cx="1346200" cy="2333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61" name="ZoneTexte 60"/>
          <p:cNvSpPr txBox="1"/>
          <p:nvPr/>
        </p:nvSpPr>
        <p:spPr>
          <a:xfrm>
            <a:off x="2418259" y="3289300"/>
            <a:ext cx="1685925" cy="369888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2C2A65"/>
                </a:solidFill>
              </a:rPr>
              <a:t>Business code</a:t>
            </a:r>
          </a:p>
        </p:txBody>
      </p:sp>
      <p:cxnSp>
        <p:nvCxnSpPr>
          <p:cNvPr id="17435" name="Connecteur droit 62"/>
          <p:cNvCxnSpPr>
            <a:cxnSpLocks noChangeShapeType="1"/>
          </p:cNvCxnSpPr>
          <p:nvPr/>
        </p:nvCxnSpPr>
        <p:spPr bwMode="auto">
          <a:xfrm rot="16200000" flipH="1">
            <a:off x="1511796" y="2784476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6" name="Connecteur droit 64"/>
          <p:cNvCxnSpPr>
            <a:cxnSpLocks noChangeShapeType="1"/>
          </p:cNvCxnSpPr>
          <p:nvPr/>
        </p:nvCxnSpPr>
        <p:spPr bwMode="auto">
          <a:xfrm rot="5400000">
            <a:off x="1511003" y="29408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7" name="Connecteur droit 66"/>
          <p:cNvCxnSpPr>
            <a:cxnSpLocks noChangeShapeType="1"/>
          </p:cNvCxnSpPr>
          <p:nvPr/>
        </p:nvCxnSpPr>
        <p:spPr bwMode="auto">
          <a:xfrm rot="16200000" flipH="1">
            <a:off x="1358603" y="3661569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8" name="Connecteur droit 67"/>
          <p:cNvCxnSpPr>
            <a:cxnSpLocks noChangeShapeType="1"/>
          </p:cNvCxnSpPr>
          <p:nvPr/>
        </p:nvCxnSpPr>
        <p:spPr bwMode="auto">
          <a:xfrm rot="5400000">
            <a:off x="1359396" y="38179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9" name="Connecteur droit 68"/>
          <p:cNvCxnSpPr>
            <a:cxnSpLocks noChangeShapeType="1"/>
          </p:cNvCxnSpPr>
          <p:nvPr/>
        </p:nvCxnSpPr>
        <p:spPr bwMode="auto">
          <a:xfrm rot="16200000" flipH="1">
            <a:off x="1816596" y="486886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0" name="Connecteur droit 69"/>
          <p:cNvCxnSpPr>
            <a:cxnSpLocks noChangeShapeType="1"/>
          </p:cNvCxnSpPr>
          <p:nvPr/>
        </p:nvCxnSpPr>
        <p:spPr bwMode="auto">
          <a:xfrm rot="5400000">
            <a:off x="1815802" y="502523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1" name="Connecteur droit 70"/>
          <p:cNvCxnSpPr>
            <a:cxnSpLocks noChangeShapeType="1"/>
          </p:cNvCxnSpPr>
          <p:nvPr/>
        </p:nvCxnSpPr>
        <p:spPr bwMode="auto">
          <a:xfrm rot="16200000" flipH="1">
            <a:off x="6010771" y="278606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2" name="Connecteur droit 71"/>
          <p:cNvCxnSpPr>
            <a:cxnSpLocks noChangeShapeType="1"/>
          </p:cNvCxnSpPr>
          <p:nvPr/>
        </p:nvCxnSpPr>
        <p:spPr bwMode="auto">
          <a:xfrm rot="5400000">
            <a:off x="6009977" y="294243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3" name="Connecteur droit 72"/>
          <p:cNvCxnSpPr>
            <a:cxnSpLocks noChangeShapeType="1"/>
          </p:cNvCxnSpPr>
          <p:nvPr/>
        </p:nvCxnSpPr>
        <p:spPr bwMode="auto">
          <a:xfrm rot="16200000" flipH="1">
            <a:off x="5453185" y="4706513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Connecteur droit 74"/>
          <p:cNvCxnSpPr>
            <a:cxnSpLocks noChangeShapeType="1"/>
          </p:cNvCxnSpPr>
          <p:nvPr/>
        </p:nvCxnSpPr>
        <p:spPr bwMode="auto">
          <a:xfrm rot="5400000">
            <a:off x="5444893" y="4862882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45" name="ZoneTexte 75"/>
          <p:cNvSpPr txBox="1">
            <a:spLocks noChangeArrowheads="1"/>
          </p:cNvSpPr>
          <p:nvPr/>
        </p:nvSpPr>
        <p:spPr bwMode="auto">
          <a:xfrm>
            <a:off x="3470773" y="4755482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17446" name="ZoneTexte 76"/>
          <p:cNvSpPr txBox="1">
            <a:spLocks noChangeArrowheads="1"/>
          </p:cNvSpPr>
          <p:nvPr/>
        </p:nvSpPr>
        <p:spPr bwMode="auto">
          <a:xfrm>
            <a:off x="-30261" y="2175667"/>
            <a:ext cx="11858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Server </a:t>
            </a:r>
            <a:br>
              <a:rPr lang="en-GB" dirty="0"/>
            </a:br>
            <a:r>
              <a:rPr lang="en-GB" dirty="0"/>
              <a:t>interfaces</a:t>
            </a:r>
          </a:p>
        </p:txBody>
      </p:sp>
      <p:sp>
        <p:nvSpPr>
          <p:cNvPr id="17447" name="ZoneTexte 79"/>
          <p:cNvSpPr txBox="1">
            <a:spLocks noChangeArrowheads="1"/>
          </p:cNvSpPr>
          <p:nvPr/>
        </p:nvSpPr>
        <p:spPr bwMode="auto">
          <a:xfrm>
            <a:off x="6888862" y="2264475"/>
            <a:ext cx="11858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Client</a:t>
            </a:r>
            <a:br>
              <a:rPr lang="en-GB" dirty="0"/>
            </a:br>
            <a:r>
              <a:rPr lang="en-GB" dirty="0"/>
              <a:t>interfaces</a:t>
            </a:r>
          </a:p>
        </p:txBody>
      </p:sp>
      <p:sp>
        <p:nvSpPr>
          <p:cNvPr id="83" name="Forme libre 82"/>
          <p:cNvSpPr>
            <a:spLocks noChangeArrowheads="1"/>
          </p:cNvSpPr>
          <p:nvPr/>
        </p:nvSpPr>
        <p:spPr bwMode="auto">
          <a:xfrm>
            <a:off x="4104185" y="2549528"/>
            <a:ext cx="2440386" cy="314318"/>
          </a:xfrm>
          <a:custGeom>
            <a:avLst/>
            <a:gdLst>
              <a:gd name="T0" fmla="*/ 0 w 6026727"/>
              <a:gd name="T1" fmla="*/ 319875 h 1641378"/>
              <a:gd name="T2" fmla="*/ 2489784 w 6026727"/>
              <a:gd name="T3" fmla="*/ 66676 h 1641378"/>
              <a:gd name="T4" fmla="*/ 3962400 w 6026727"/>
              <a:gd name="T5" fmla="*/ 719930 h 1641378"/>
              <a:gd name="T6" fmla="*/ 0 60000 65536"/>
              <a:gd name="T7" fmla="*/ 0 60000 65536"/>
              <a:gd name="T8" fmla="*/ 0 60000 65536"/>
              <a:gd name="T9" fmla="*/ 0 w 6026727"/>
              <a:gd name="T10" fmla="*/ 0 h 1641378"/>
              <a:gd name="T11" fmla="*/ 6026727 w 6026727"/>
              <a:gd name="T12" fmla="*/ 1641378 h 1641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6727" h="1641378">
                <a:moveTo>
                  <a:pt x="0" y="729287"/>
                </a:moveTo>
                <a:cubicBezTo>
                  <a:pt x="1391227" y="364643"/>
                  <a:pt x="2782455" y="0"/>
                  <a:pt x="3786909" y="152015"/>
                </a:cubicBezTo>
                <a:cubicBezTo>
                  <a:pt x="4791363" y="304030"/>
                  <a:pt x="5409045" y="972704"/>
                  <a:pt x="6026727" y="164137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17449" name="ZoneTexte 85"/>
          <p:cNvSpPr txBox="1">
            <a:spLocks noChangeArrowheads="1"/>
          </p:cNvSpPr>
          <p:nvPr/>
        </p:nvSpPr>
        <p:spPr bwMode="auto">
          <a:xfrm>
            <a:off x="2286497" y="2706688"/>
            <a:ext cx="2044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/>
              <a:t>Primitive component</a:t>
            </a:r>
          </a:p>
        </p:txBody>
      </p:sp>
      <p:sp>
        <p:nvSpPr>
          <p:cNvPr id="17450" name="ZoneTexte 88"/>
          <p:cNvSpPr txBox="1">
            <a:spLocks noChangeArrowheads="1"/>
          </p:cNvSpPr>
          <p:nvPr/>
        </p:nvSpPr>
        <p:spPr bwMode="auto">
          <a:xfrm>
            <a:off x="3158900" y="4434347"/>
            <a:ext cx="181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Primitive component</a:t>
            </a:r>
          </a:p>
        </p:txBody>
      </p:sp>
      <p:sp>
        <p:nvSpPr>
          <p:cNvPr id="17451" name="ZoneTexte 92"/>
          <p:cNvSpPr txBox="1">
            <a:spLocks noChangeArrowheads="1"/>
          </p:cNvSpPr>
          <p:nvPr/>
        </p:nvSpPr>
        <p:spPr bwMode="auto">
          <a:xfrm>
            <a:off x="1068884" y="2286000"/>
            <a:ext cx="223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/>
              <a:t>Composite component</a:t>
            </a:r>
          </a:p>
        </p:txBody>
      </p:sp>
      <p:grpSp>
        <p:nvGrpSpPr>
          <p:cNvPr id="19" name="Grouper 10"/>
          <p:cNvGrpSpPr>
            <a:grpSpLocks/>
          </p:cNvGrpSpPr>
          <p:nvPr/>
        </p:nvGrpSpPr>
        <p:grpSpPr bwMode="auto">
          <a:xfrm rot="5400000" flipH="1">
            <a:off x="1591172" y="2058988"/>
            <a:ext cx="228600" cy="304800"/>
            <a:chOff x="7924800" y="1143794"/>
            <a:chExt cx="229394" cy="304800"/>
          </a:xfrm>
        </p:grpSpPr>
        <p:cxnSp>
          <p:nvCxnSpPr>
            <p:cNvPr id="17463" name="Connecteur droit 9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64" name="Connecteur droit 96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7453" name="ZoneTexte 97"/>
          <p:cNvSpPr txBox="1">
            <a:spLocks noChangeArrowheads="1"/>
          </p:cNvSpPr>
          <p:nvPr/>
        </p:nvSpPr>
        <p:spPr bwMode="auto">
          <a:xfrm>
            <a:off x="1057772" y="1676400"/>
            <a:ext cx="241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NF (server) interfaces</a:t>
            </a:r>
          </a:p>
        </p:txBody>
      </p:sp>
      <p:grpSp>
        <p:nvGrpSpPr>
          <p:cNvPr id="20" name="Grouper 45"/>
          <p:cNvGrpSpPr>
            <a:grpSpLocks/>
          </p:cNvGrpSpPr>
          <p:nvPr/>
        </p:nvGrpSpPr>
        <p:grpSpPr bwMode="auto">
          <a:xfrm rot="5400000">
            <a:off x="5551984" y="5751513"/>
            <a:ext cx="228600" cy="304800"/>
            <a:chOff x="7924800" y="1143794"/>
            <a:chExt cx="229394" cy="304800"/>
          </a:xfrm>
        </p:grpSpPr>
        <p:cxnSp>
          <p:nvCxnSpPr>
            <p:cNvPr id="17461" name="Connecteur droit 102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7462" name="Connecteur droit 103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21" name="Grouper 10"/>
          <p:cNvGrpSpPr>
            <a:grpSpLocks/>
          </p:cNvGrpSpPr>
          <p:nvPr/>
        </p:nvGrpSpPr>
        <p:grpSpPr bwMode="auto">
          <a:xfrm rot="5400000" flipH="1">
            <a:off x="2996109" y="2062163"/>
            <a:ext cx="228600" cy="304800"/>
            <a:chOff x="7924800" y="1143794"/>
            <a:chExt cx="229394" cy="304800"/>
          </a:xfrm>
        </p:grpSpPr>
        <p:cxnSp>
          <p:nvCxnSpPr>
            <p:cNvPr id="17459" name="Connecteur droit 10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60" name="Connecteur droit 106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22" name="Grouper 10"/>
          <p:cNvGrpSpPr>
            <a:grpSpLocks/>
          </p:cNvGrpSpPr>
          <p:nvPr/>
        </p:nvGrpSpPr>
        <p:grpSpPr bwMode="auto">
          <a:xfrm rot="5400000" flipH="1">
            <a:off x="3748584" y="2060575"/>
            <a:ext cx="228600" cy="304800"/>
            <a:chOff x="7924800" y="1143794"/>
            <a:chExt cx="229394" cy="304800"/>
          </a:xfrm>
        </p:grpSpPr>
        <p:cxnSp>
          <p:nvCxnSpPr>
            <p:cNvPr id="17457" name="Connecteur droit 108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7458" name="Connecteur droit 109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92" name="ZoneTexte 69"/>
          <p:cNvSpPr txBox="1"/>
          <p:nvPr/>
        </p:nvSpPr>
        <p:spPr>
          <a:xfrm>
            <a:off x="323528" y="5187950"/>
            <a:ext cx="8581261" cy="1503637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marL="285750" indent="-285750">
              <a:buFontTx/>
              <a:buChar char="-"/>
            </a:pPr>
            <a:r>
              <a:rPr lang="en-US" sz="2000" dirty="0"/>
              <a:t>Hierarchical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Extensible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Reflexive: runtime component management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Separate functional / non-functional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24425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2678113" y="194946"/>
            <a:ext cx="4464050" cy="200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6000" i="1" dirty="0">
                <a:solidFill>
                  <a:schemeClr val="tx2"/>
                </a:solidFill>
              </a:rPr>
              <a:t>GCM</a:t>
            </a:r>
            <a:r>
              <a:rPr lang="en-US" sz="7200" i="1" dirty="0">
                <a:solidFill>
                  <a:schemeClr val="tx2"/>
                </a:solidFill>
              </a:rPr>
              <a:t/>
            </a:r>
            <a:br>
              <a:rPr lang="en-US" sz="7200" i="1" dirty="0">
                <a:solidFill>
                  <a:schemeClr val="tx2"/>
                </a:solidFill>
              </a:rPr>
            </a:br>
            <a:r>
              <a:rPr lang="en-US" sz="2800" i="1" dirty="0">
                <a:solidFill>
                  <a:schemeClr val="tx2"/>
                </a:solidFill>
              </a:rPr>
              <a:t>Grid Component </a:t>
            </a:r>
            <a:r>
              <a:rPr lang="en-US" sz="2800" i="1" dirty="0" smtClean="0">
                <a:solidFill>
                  <a:schemeClr val="tx2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A Fractal Extension :</a:t>
            </a:r>
          </a:p>
          <a:p>
            <a:pPr algn="ctr">
              <a:lnSpc>
                <a:spcPct val="90000"/>
              </a:lnSpc>
            </a:pPr>
            <a:endParaRPr lang="en-GB" sz="2800" b="1" i="1" dirty="0">
              <a:solidFill>
                <a:schemeClr val="tx2"/>
              </a:solidFill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060848"/>
            <a:ext cx="8856662" cy="433070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sz="2400" dirty="0" smtClean="0"/>
              <a:t>Scopes </a:t>
            </a:r>
            <a:r>
              <a:rPr lang="en-US" sz="2400" dirty="0"/>
              <a:t>and Objectives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</a:p>
          <a:p>
            <a:pPr lvl="1" algn="l"/>
            <a:r>
              <a:rPr lang="en-US" sz="2000" dirty="0"/>
              <a:t>Grid/Cloud Codes that Compose and </a:t>
            </a:r>
            <a:r>
              <a:rPr lang="en-US" sz="2000" dirty="0" smtClean="0"/>
              <a:t>Deploy </a:t>
            </a:r>
            <a:r>
              <a:rPr lang="en-US" sz="1800" dirty="0" smtClean="0"/>
              <a:t>(on distributed infrastructures)</a:t>
            </a:r>
            <a:endParaRPr lang="en-US" sz="1800" dirty="0"/>
          </a:p>
          <a:p>
            <a:pPr lvl="1" algn="l"/>
            <a:r>
              <a:rPr lang="en-US" sz="2000" dirty="0"/>
              <a:t>No programming, No Scripting, … </a:t>
            </a:r>
          </a:p>
          <a:p>
            <a:pPr algn="l"/>
            <a:r>
              <a:rPr lang="en-US" sz="2400" dirty="0"/>
              <a:t>Innovations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</a:p>
          <a:p>
            <a:pPr lvl="1" algn="l"/>
            <a:r>
              <a:rPr lang="en-US" sz="2000" dirty="0"/>
              <a:t>Abstract Deployment</a:t>
            </a:r>
          </a:p>
          <a:p>
            <a:pPr lvl="1"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Multicast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GatherCast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Controller (NF) Components</a:t>
            </a:r>
          </a:p>
          <a:p>
            <a:pPr algn="l"/>
            <a:r>
              <a:rPr lang="en-US" sz="2400" dirty="0"/>
              <a:t>Standardization</a:t>
            </a:r>
          </a:p>
          <a:p>
            <a:pPr lvl="1" algn="l"/>
            <a:r>
              <a:rPr lang="en-US" sz="2000" dirty="0"/>
              <a:t>By the ETSI  TC-GRID (2008-2010)</a:t>
            </a:r>
          </a:p>
        </p:txBody>
      </p:sp>
      <p:pic>
        <p:nvPicPr>
          <p:cNvPr id="362501" name="Picture 5" descr="Jem3D-FractalG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3140968"/>
            <a:ext cx="4125912" cy="32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20675"/>
            <a:ext cx="7721600" cy="796925"/>
          </a:xfrm>
        </p:spPr>
        <p:txBody>
          <a:bodyPr/>
          <a:lstStyle/>
          <a:p>
            <a:r>
              <a:rPr lang="en-US" sz="4000"/>
              <a:t>GCM: </a:t>
            </a:r>
            <a:br>
              <a:rPr lang="en-US" sz="4000"/>
            </a:br>
            <a:r>
              <a:rPr lang="en-US" sz="4000"/>
              <a:t>asynchronous model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24862" cy="4176166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Distributed components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</a:t>
            </a:r>
            <a:endParaRPr lang="en-US" sz="2800" dirty="0"/>
          </a:p>
          <a:p>
            <a:pPr>
              <a:buFontTx/>
              <a:buNone/>
            </a:pPr>
            <a:endParaRPr lang="en-US" sz="900" dirty="0"/>
          </a:p>
          <a:p>
            <a:pPr lvl="1">
              <a:buFont typeface="Symbol" pitchFamily="18" charset="2"/>
              <a:buChar char="Þ"/>
            </a:pPr>
            <a:r>
              <a:rPr lang="en-US" sz="2400" dirty="0"/>
              <a:t> No shared memory</a:t>
            </a:r>
          </a:p>
          <a:p>
            <a:pPr lvl="1">
              <a:buFont typeface="Symbol" pitchFamily="18" charset="2"/>
              <a:buChar char="Þ"/>
            </a:pPr>
            <a:r>
              <a:rPr lang="en-US" sz="2400" dirty="0"/>
              <a:t> Communication = Remote Method Call</a:t>
            </a:r>
          </a:p>
          <a:p>
            <a:pPr lvl="1">
              <a:buFont typeface="Symbol" pitchFamily="18" charset="2"/>
              <a:buChar char="Þ"/>
            </a:pPr>
            <a:r>
              <a:rPr lang="en-US" sz="2400" dirty="0"/>
              <a:t> Physical infrastructure </a:t>
            </a:r>
            <a:r>
              <a:rPr lang="en-US" sz="2400" dirty="0">
                <a:cs typeface="Arial" charset="0"/>
              </a:rPr>
              <a:t>≠ logical (virtual) </a:t>
            </a:r>
            <a:r>
              <a:rPr lang="en-US" sz="2400" dirty="0" smtClean="0">
                <a:cs typeface="Arial" charset="0"/>
              </a:rPr>
              <a:t>architecture</a:t>
            </a:r>
          </a:p>
          <a:p>
            <a:pPr lvl="1">
              <a:buFont typeface="Symbol" pitchFamily="18" charset="2"/>
              <a:buChar char="Þ"/>
            </a:pPr>
            <a:r>
              <a:rPr lang="en-US" sz="2400" dirty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Large scale Grid/Cloud computations: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Multicast and </a:t>
            </a:r>
            <a:r>
              <a:rPr lang="en-US" sz="2000" dirty="0" err="1" smtClean="0">
                <a:cs typeface="Arial" charset="0"/>
              </a:rPr>
              <a:t>gathercast</a:t>
            </a:r>
            <a:r>
              <a:rPr lang="en-US" sz="2000" dirty="0" smtClean="0">
                <a:cs typeface="Arial" charset="0"/>
              </a:rPr>
              <a:t> interfaces</a:t>
            </a:r>
            <a:endParaRPr lang="en-US" sz="2000" dirty="0">
              <a:cs typeface="Arial" charset="0"/>
            </a:endParaRPr>
          </a:p>
          <a:p>
            <a:pPr lvl="1">
              <a:buFont typeface="Symbol" pitchFamily="18" charset="2"/>
              <a:buChar char="Þ"/>
            </a:pPr>
            <a:r>
              <a:rPr lang="en-US" sz="2400" dirty="0">
                <a:cs typeface="Arial" charset="0"/>
              </a:rPr>
              <a:t> Asynchrony of computation : 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cs typeface="Arial" charset="0"/>
              </a:rPr>
              <a:t> 	 Remote Calls are non-blocking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cs typeface="Arial" charset="0"/>
              </a:rPr>
              <a:t>    </a:t>
            </a:r>
            <a:r>
              <a:rPr lang="en-US" sz="2400" dirty="0" smtClean="0">
                <a:cs typeface="Arial" charset="0"/>
              </a:rPr>
              <a:t>Notion </a:t>
            </a:r>
            <a:r>
              <a:rPr lang="en-US" sz="2400" dirty="0">
                <a:cs typeface="Arial" charset="0"/>
              </a:rPr>
              <a:t>of Future Objects</a:t>
            </a:r>
            <a:r>
              <a:rPr lang="en-US" sz="2400" dirty="0" smtClean="0">
                <a:cs typeface="Arial" charset="0"/>
              </a:rPr>
              <a:t>.</a:t>
            </a:r>
            <a:endParaRPr lang="en-US" sz="2000" dirty="0"/>
          </a:p>
          <a:p>
            <a:pPr lvl="1">
              <a:buFont typeface="Symbol" pitchFamily="18" charset="2"/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Primitive GCM Component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19200" y="1447800"/>
            <a:ext cx="6172200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8"/>
          <p:cNvGrpSpPr>
            <a:grpSpLocks/>
          </p:cNvGrpSpPr>
          <p:nvPr/>
        </p:nvGrpSpPr>
        <p:grpSpPr bwMode="auto">
          <a:xfrm>
            <a:off x="7391400" y="1905000"/>
            <a:ext cx="230188" cy="304800"/>
            <a:chOff x="7924800" y="1143794"/>
            <a:chExt cx="229394" cy="304800"/>
          </a:xfrm>
        </p:grpSpPr>
        <p:cxnSp>
          <p:nvCxnSpPr>
            <p:cNvPr id="18462" name="Connecteur droit 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8463" name="Connecteur droit 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9"/>
          <p:cNvGrpSpPr>
            <a:grpSpLocks/>
          </p:cNvGrpSpPr>
          <p:nvPr/>
        </p:nvGrpSpPr>
        <p:grpSpPr bwMode="auto">
          <a:xfrm>
            <a:off x="7388225" y="3656013"/>
            <a:ext cx="228600" cy="304800"/>
            <a:chOff x="7924800" y="1143794"/>
            <a:chExt cx="229394" cy="304800"/>
          </a:xfrm>
        </p:grpSpPr>
        <p:cxnSp>
          <p:nvCxnSpPr>
            <p:cNvPr id="18460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18461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4" name="Grouper 12"/>
          <p:cNvGrpSpPr>
            <a:grpSpLocks/>
          </p:cNvGrpSpPr>
          <p:nvPr/>
        </p:nvGrpSpPr>
        <p:grpSpPr bwMode="auto">
          <a:xfrm flipH="1">
            <a:off x="992188" y="1906588"/>
            <a:ext cx="230187" cy="304800"/>
            <a:chOff x="7924800" y="1143794"/>
            <a:chExt cx="229394" cy="304800"/>
          </a:xfrm>
        </p:grpSpPr>
        <p:cxnSp>
          <p:nvCxnSpPr>
            <p:cNvPr id="18458" name="Connecteur droit 1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8459" name="Connecteur droit 1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5" name="Grouper 15"/>
          <p:cNvGrpSpPr>
            <a:grpSpLocks/>
          </p:cNvGrpSpPr>
          <p:nvPr/>
        </p:nvGrpSpPr>
        <p:grpSpPr bwMode="auto">
          <a:xfrm flipH="1">
            <a:off x="993775" y="3659188"/>
            <a:ext cx="228600" cy="304800"/>
            <a:chOff x="7924800" y="1143794"/>
            <a:chExt cx="229394" cy="304800"/>
          </a:xfrm>
        </p:grpSpPr>
        <p:cxnSp>
          <p:nvCxnSpPr>
            <p:cNvPr id="18456" name="Connecteur droit 1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8457" name="Connecteur droit 1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8440" name="Rectangle 37"/>
          <p:cNvSpPr>
            <a:spLocks noChangeArrowheads="1"/>
          </p:cNvSpPr>
          <p:nvPr/>
        </p:nvSpPr>
        <p:spPr bwMode="auto">
          <a:xfrm>
            <a:off x="1371600" y="1754188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18441" name="Connecteur droit 39"/>
          <p:cNvCxnSpPr>
            <a:cxnSpLocks noChangeShapeType="1"/>
          </p:cNvCxnSpPr>
          <p:nvPr/>
        </p:nvCxnSpPr>
        <p:spPr bwMode="auto">
          <a:xfrm rot="5400000">
            <a:off x="1522413" y="19827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2" name="Connecteur droit 41"/>
          <p:cNvCxnSpPr>
            <a:cxnSpLocks noChangeShapeType="1"/>
          </p:cNvCxnSpPr>
          <p:nvPr/>
        </p:nvCxnSpPr>
        <p:spPr bwMode="auto">
          <a:xfrm rot="5400000">
            <a:off x="1905794" y="19819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3" name="Connecteur droit 42"/>
          <p:cNvCxnSpPr>
            <a:cxnSpLocks noChangeShapeType="1"/>
          </p:cNvCxnSpPr>
          <p:nvPr/>
        </p:nvCxnSpPr>
        <p:spPr bwMode="auto">
          <a:xfrm rot="5400000">
            <a:off x="2287587" y="19796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Connecteur droit 43"/>
          <p:cNvCxnSpPr>
            <a:cxnSpLocks noChangeShapeType="1"/>
          </p:cNvCxnSpPr>
          <p:nvPr/>
        </p:nvCxnSpPr>
        <p:spPr bwMode="auto">
          <a:xfrm rot="5400000">
            <a:off x="2670175" y="19764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Connecteur droit 44"/>
          <p:cNvCxnSpPr>
            <a:cxnSpLocks noChangeShapeType="1"/>
          </p:cNvCxnSpPr>
          <p:nvPr/>
        </p:nvCxnSpPr>
        <p:spPr bwMode="auto">
          <a:xfrm rot="5400000">
            <a:off x="3051176" y="19748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Connecteur droit 45"/>
          <p:cNvCxnSpPr>
            <a:cxnSpLocks noChangeShapeType="1"/>
          </p:cNvCxnSpPr>
          <p:nvPr/>
        </p:nvCxnSpPr>
        <p:spPr bwMode="auto">
          <a:xfrm rot="5400000">
            <a:off x="3433763" y="19716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7" name="Ellipse 47"/>
          <p:cNvSpPr>
            <a:spLocks noChangeArrowheads="1"/>
          </p:cNvSpPr>
          <p:nvPr/>
        </p:nvSpPr>
        <p:spPr bwMode="auto">
          <a:xfrm>
            <a:off x="1828800" y="18669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18448" name="Connecteur droit avec flèche 49"/>
          <p:cNvCxnSpPr>
            <a:cxnSpLocks noChangeShapeType="1"/>
          </p:cNvCxnSpPr>
          <p:nvPr/>
        </p:nvCxnSpPr>
        <p:spPr bwMode="auto">
          <a:xfrm>
            <a:off x="225425" y="3502025"/>
            <a:ext cx="766763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9" name="Connecteur droit avec flèche 51"/>
          <p:cNvCxnSpPr>
            <a:cxnSpLocks noChangeShapeType="1"/>
          </p:cNvCxnSpPr>
          <p:nvPr/>
        </p:nvCxnSpPr>
        <p:spPr bwMode="auto">
          <a:xfrm flipV="1">
            <a:off x="7621588" y="1866900"/>
            <a:ext cx="836612" cy="188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0" name="Connecteur en arc 56"/>
          <p:cNvCxnSpPr>
            <a:cxnSpLocks noChangeShapeType="1"/>
            <a:endCxn id="18447" idx="4"/>
          </p:cNvCxnSpPr>
          <p:nvPr/>
        </p:nvCxnSpPr>
        <p:spPr bwMode="auto">
          <a:xfrm rot="5400000" flipH="1" flipV="1">
            <a:off x="705644" y="2574131"/>
            <a:ext cx="1754188" cy="720725"/>
          </a:xfrm>
          <a:prstGeom prst="curvedConnector3">
            <a:avLst>
              <a:gd name="adj1" fmla="val 173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Rectangle 60"/>
          <p:cNvSpPr/>
          <p:nvPr/>
        </p:nvSpPr>
        <p:spPr bwMode="auto">
          <a:xfrm>
            <a:off x="2286000" y="28956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8452" name="Connecteur droit avec flèche 62"/>
          <p:cNvCxnSpPr>
            <a:cxnSpLocks noChangeShapeType="1"/>
            <a:stCxn id="18453" idx="3"/>
          </p:cNvCxnSpPr>
          <p:nvPr/>
        </p:nvCxnSpPr>
        <p:spPr bwMode="auto">
          <a:xfrm flipV="1">
            <a:off x="3384550" y="2058988"/>
            <a:ext cx="4003675" cy="1443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53" name="ZoneTexte 64"/>
          <p:cNvSpPr txBox="1">
            <a:spLocks noChangeArrowheads="1"/>
          </p:cNvSpPr>
          <p:nvPr/>
        </p:nvSpPr>
        <p:spPr bwMode="auto">
          <a:xfrm>
            <a:off x="2301875" y="33162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CI.foo(p)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762000" y="4419600"/>
            <a:ext cx="7620000" cy="205740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GB" sz="2000" b="1" dirty="0">
                <a:solidFill>
                  <a:srgbClr val="2C2A65"/>
                </a:solidFill>
              </a:rPr>
              <a:t>Primitive components communicating by </a:t>
            </a:r>
            <a:r>
              <a:rPr lang="en-GB" sz="2000" b="1" i="1" dirty="0">
                <a:solidFill>
                  <a:srgbClr val="2C2A65"/>
                </a:solidFill>
              </a:rPr>
              <a:t>asynchronous </a:t>
            </a:r>
            <a:r>
              <a:rPr lang="en-GB" sz="2000" b="1" dirty="0">
                <a:solidFill>
                  <a:srgbClr val="2C2A65"/>
                </a:solidFill>
              </a:rPr>
              <a:t>remote method invocations on interfaces (</a:t>
            </a:r>
            <a:r>
              <a:rPr lang="en-GB" sz="2000" b="1" i="1" dirty="0">
                <a:solidFill>
                  <a:srgbClr val="2C2A65"/>
                </a:solidFill>
              </a:rPr>
              <a:t>requests</a:t>
            </a:r>
            <a:r>
              <a:rPr lang="en-GB" sz="2000" b="1" dirty="0">
                <a:solidFill>
                  <a:srgbClr val="2C2A65"/>
                </a:solidFill>
              </a:rPr>
              <a:t>)</a:t>
            </a:r>
          </a:p>
          <a:p>
            <a:pPr algn="ctr"/>
            <a:endParaRPr lang="en-GB" sz="1200" b="1" dirty="0">
              <a:solidFill>
                <a:srgbClr val="2C2A65"/>
              </a:solidFill>
            </a:endParaRPr>
          </a:p>
          <a:p>
            <a:pPr algn="ctr">
              <a:buFont typeface="Wingdings" charset="2"/>
              <a:buChar char="è"/>
            </a:pPr>
            <a:r>
              <a:rPr lang="en-GB" sz="2000" b="1" dirty="0">
                <a:solidFill>
                  <a:srgbClr val="2C2A65"/>
                </a:solidFill>
              </a:rPr>
              <a:t> Components abstract away distribution and </a:t>
            </a:r>
            <a:r>
              <a:rPr lang="en-GB" sz="2000" b="1" i="1" dirty="0">
                <a:solidFill>
                  <a:srgbClr val="2C2A65"/>
                </a:solidFill>
              </a:rPr>
              <a:t>concurrency</a:t>
            </a:r>
          </a:p>
          <a:p>
            <a:pPr algn="ctr"/>
            <a:endParaRPr lang="en-GB" sz="1400" b="1" dirty="0">
              <a:solidFill>
                <a:srgbClr val="2C2A65"/>
              </a:solidFill>
            </a:endParaRPr>
          </a:p>
          <a:p>
            <a:pPr algn="ctr"/>
            <a:r>
              <a:rPr lang="en-GB" sz="2000" dirty="0">
                <a:solidFill>
                  <a:srgbClr val="2C2A65"/>
                </a:solidFill>
              </a:rPr>
              <a:t>in </a:t>
            </a:r>
            <a:r>
              <a:rPr lang="en-GB" sz="2000" dirty="0" smtClean="0">
                <a:solidFill>
                  <a:srgbClr val="2C2A65"/>
                </a:solidFill>
              </a:rPr>
              <a:t>GCM/</a:t>
            </a:r>
            <a:r>
              <a:rPr lang="en-GB" sz="2000" dirty="0" err="1" smtClean="0">
                <a:solidFill>
                  <a:srgbClr val="2C2A65"/>
                </a:solidFill>
              </a:rPr>
              <a:t>ProActive</a:t>
            </a:r>
            <a:r>
              <a:rPr lang="en-GB" sz="2000" dirty="0" smtClean="0">
                <a:solidFill>
                  <a:srgbClr val="2C2A65"/>
                </a:solidFill>
              </a:rPr>
              <a:t> </a:t>
            </a:r>
            <a:r>
              <a:rPr lang="en-GB" sz="2000" dirty="0">
                <a:solidFill>
                  <a:srgbClr val="2C2A65"/>
                </a:solidFill>
              </a:rPr>
              <a:t>components are mono-threaded </a:t>
            </a:r>
            <a:br>
              <a:rPr lang="en-GB" sz="2000" dirty="0">
                <a:solidFill>
                  <a:srgbClr val="2C2A65"/>
                </a:solidFill>
              </a:rPr>
            </a:br>
            <a:r>
              <a:rPr lang="en-GB" sz="2000" dirty="0">
                <a:solidFill>
                  <a:srgbClr val="2C2A65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GB" sz="2000" dirty="0">
                <a:solidFill>
                  <a:srgbClr val="2C2A65"/>
                </a:solidFill>
              </a:rPr>
              <a:t> </a:t>
            </a:r>
            <a:r>
              <a:rPr lang="en-GB" sz="2000" b="1" dirty="0">
                <a:solidFill>
                  <a:srgbClr val="2C2A65"/>
                </a:solidFill>
              </a:rPr>
              <a:t>simplifies concurrency </a:t>
            </a:r>
            <a:r>
              <a:rPr lang="en-GB" sz="2000" dirty="0">
                <a:solidFill>
                  <a:srgbClr val="2C2A65"/>
                </a:solidFill>
              </a:rPr>
              <a:t>but can create </a:t>
            </a:r>
            <a:r>
              <a:rPr lang="en-GB" sz="2000" b="1" dirty="0">
                <a:solidFill>
                  <a:srgbClr val="2C2A65"/>
                </a:solidFill>
              </a:rPr>
              <a:t>deadlocks</a:t>
            </a:r>
          </a:p>
        </p:txBody>
      </p:sp>
      <p:sp>
        <p:nvSpPr>
          <p:cNvPr id="18455" name="Ellipse 75"/>
          <p:cNvSpPr>
            <a:spLocks noChangeArrowheads="1"/>
          </p:cNvSpPr>
          <p:nvPr/>
        </p:nvSpPr>
        <p:spPr bwMode="auto">
          <a:xfrm>
            <a:off x="1447800" y="18684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9238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Futures for Components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836613" y="1676400"/>
            <a:ext cx="3125787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3962400" y="2095500"/>
            <a:ext cx="230188" cy="304800"/>
            <a:chOff x="7924800" y="1143794"/>
            <a:chExt cx="229394" cy="304800"/>
          </a:xfrm>
        </p:grpSpPr>
        <p:cxnSp>
          <p:nvCxnSpPr>
            <p:cNvPr id="20526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0527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9"/>
          <p:cNvGrpSpPr>
            <a:grpSpLocks/>
          </p:cNvGrpSpPr>
          <p:nvPr/>
        </p:nvGrpSpPr>
        <p:grpSpPr bwMode="auto">
          <a:xfrm flipH="1">
            <a:off x="609600" y="2135188"/>
            <a:ext cx="230188" cy="304800"/>
            <a:chOff x="7924800" y="1143794"/>
            <a:chExt cx="229394" cy="304800"/>
          </a:xfrm>
        </p:grpSpPr>
        <p:cxnSp>
          <p:nvCxnSpPr>
            <p:cNvPr id="20524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0525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989013" y="1982788"/>
            <a:ext cx="2290762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0487" name="Connecteur droit 17"/>
          <p:cNvCxnSpPr>
            <a:cxnSpLocks noChangeShapeType="1"/>
          </p:cNvCxnSpPr>
          <p:nvPr/>
        </p:nvCxnSpPr>
        <p:spPr bwMode="auto">
          <a:xfrm rot="5400000">
            <a:off x="1139031" y="2212182"/>
            <a:ext cx="460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8" name="Connecteur droit 18"/>
          <p:cNvCxnSpPr>
            <a:cxnSpLocks noChangeShapeType="1"/>
          </p:cNvCxnSpPr>
          <p:nvPr/>
        </p:nvCxnSpPr>
        <p:spPr bwMode="auto">
          <a:xfrm rot="5400000">
            <a:off x="1522412" y="221138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9" name="Connecteur droit 19"/>
          <p:cNvCxnSpPr>
            <a:cxnSpLocks noChangeShapeType="1"/>
          </p:cNvCxnSpPr>
          <p:nvPr/>
        </p:nvCxnSpPr>
        <p:spPr bwMode="auto">
          <a:xfrm rot="5400000">
            <a:off x="1905000" y="22082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Connecteur droit 20"/>
          <p:cNvCxnSpPr>
            <a:cxnSpLocks noChangeShapeType="1"/>
          </p:cNvCxnSpPr>
          <p:nvPr/>
        </p:nvCxnSpPr>
        <p:spPr bwMode="auto">
          <a:xfrm rot="5400000">
            <a:off x="2286794" y="22042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1" name="Connecteur droit 21"/>
          <p:cNvCxnSpPr>
            <a:cxnSpLocks noChangeShapeType="1"/>
          </p:cNvCxnSpPr>
          <p:nvPr/>
        </p:nvCxnSpPr>
        <p:spPr bwMode="auto">
          <a:xfrm rot="5400000">
            <a:off x="2668588" y="22034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2" name="Connecteur droit 22"/>
          <p:cNvCxnSpPr>
            <a:cxnSpLocks noChangeShapeType="1"/>
          </p:cNvCxnSpPr>
          <p:nvPr/>
        </p:nvCxnSpPr>
        <p:spPr bwMode="auto">
          <a:xfrm rot="5400000">
            <a:off x="3051176" y="22002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3" name="Ellipse 23"/>
          <p:cNvSpPr>
            <a:spLocks noChangeArrowheads="1"/>
          </p:cNvSpPr>
          <p:nvPr/>
        </p:nvSpPr>
        <p:spPr bwMode="auto">
          <a:xfrm>
            <a:off x="1065213" y="2097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0494" name="Ellipse 24"/>
          <p:cNvSpPr>
            <a:spLocks noChangeArrowheads="1"/>
          </p:cNvSpPr>
          <p:nvPr/>
        </p:nvSpPr>
        <p:spPr bwMode="auto">
          <a:xfrm>
            <a:off x="1446213" y="20955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8" name="Rectangle 27"/>
          <p:cNvSpPr/>
          <p:nvPr/>
        </p:nvSpPr>
        <p:spPr bwMode="auto">
          <a:xfrm>
            <a:off x="987425" y="3124200"/>
            <a:ext cx="1524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0496" name="Connecteur droit avec flèche 28"/>
          <p:cNvCxnSpPr>
            <a:cxnSpLocks noChangeShapeType="1"/>
            <a:stCxn id="20497" idx="3"/>
          </p:cNvCxnSpPr>
          <p:nvPr/>
        </p:nvCxnSpPr>
        <p:spPr bwMode="auto">
          <a:xfrm flipV="1">
            <a:off x="2346325" y="2249488"/>
            <a:ext cx="1616075" cy="161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97" name="ZoneTexte 29"/>
          <p:cNvSpPr txBox="1">
            <a:spLocks noChangeArrowheads="1"/>
          </p:cNvSpPr>
          <p:nvPr/>
        </p:nvSpPr>
        <p:spPr bwMode="auto">
          <a:xfrm>
            <a:off x="1065213" y="3544888"/>
            <a:ext cx="1281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f</a:t>
            </a:r>
            <a:r>
              <a:rPr lang="en-GB"/>
              <a:t>=CI.foo(p)</a:t>
            </a:r>
            <a:br>
              <a:rPr lang="en-GB"/>
            </a:br>
            <a:r>
              <a:rPr lang="fr-FR"/>
              <a:t>……….</a:t>
            </a:r>
            <a:endParaRPr lang="en-GB"/>
          </a:p>
        </p:txBody>
      </p:sp>
      <p:sp>
        <p:nvSpPr>
          <p:cNvPr id="20498" name="Rectangle 52"/>
          <p:cNvSpPr>
            <a:spLocks noChangeArrowheads="1"/>
          </p:cNvSpPr>
          <p:nvPr/>
        </p:nvSpPr>
        <p:spPr bwMode="auto">
          <a:xfrm>
            <a:off x="5314950" y="1638300"/>
            <a:ext cx="3125788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4" name="Grouper 53"/>
          <p:cNvGrpSpPr>
            <a:grpSpLocks/>
          </p:cNvGrpSpPr>
          <p:nvPr/>
        </p:nvGrpSpPr>
        <p:grpSpPr bwMode="auto">
          <a:xfrm>
            <a:off x="8440738" y="2057400"/>
            <a:ext cx="230187" cy="304800"/>
            <a:chOff x="7924800" y="1143794"/>
            <a:chExt cx="229394" cy="304800"/>
          </a:xfrm>
        </p:grpSpPr>
        <p:cxnSp>
          <p:nvCxnSpPr>
            <p:cNvPr id="20522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0523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5" name="Grouper 56"/>
          <p:cNvGrpSpPr>
            <a:grpSpLocks/>
          </p:cNvGrpSpPr>
          <p:nvPr/>
        </p:nvGrpSpPr>
        <p:grpSpPr bwMode="auto">
          <a:xfrm flipH="1">
            <a:off x="5087938" y="2097088"/>
            <a:ext cx="230187" cy="304800"/>
            <a:chOff x="7924800" y="1143794"/>
            <a:chExt cx="229394" cy="304800"/>
          </a:xfrm>
        </p:grpSpPr>
        <p:cxnSp>
          <p:nvCxnSpPr>
            <p:cNvPr id="20520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0521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0501" name="Rectangle 59"/>
          <p:cNvSpPr>
            <a:spLocks noChangeArrowheads="1"/>
          </p:cNvSpPr>
          <p:nvPr/>
        </p:nvSpPr>
        <p:spPr bwMode="auto">
          <a:xfrm>
            <a:off x="5467350" y="1944688"/>
            <a:ext cx="2290763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0502" name="Connecteur droit 60"/>
          <p:cNvCxnSpPr>
            <a:cxnSpLocks noChangeShapeType="1"/>
          </p:cNvCxnSpPr>
          <p:nvPr/>
        </p:nvCxnSpPr>
        <p:spPr bwMode="auto">
          <a:xfrm rot="5400000">
            <a:off x="5618163" y="21732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3" name="Connecteur droit 61"/>
          <p:cNvCxnSpPr>
            <a:cxnSpLocks noChangeShapeType="1"/>
          </p:cNvCxnSpPr>
          <p:nvPr/>
        </p:nvCxnSpPr>
        <p:spPr bwMode="auto">
          <a:xfrm rot="5400000">
            <a:off x="6001544" y="21724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4" name="Connecteur droit 62"/>
          <p:cNvCxnSpPr>
            <a:cxnSpLocks noChangeShapeType="1"/>
          </p:cNvCxnSpPr>
          <p:nvPr/>
        </p:nvCxnSpPr>
        <p:spPr bwMode="auto">
          <a:xfrm rot="5400000">
            <a:off x="6383337" y="21701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5" name="Connecteur droit 63"/>
          <p:cNvCxnSpPr>
            <a:cxnSpLocks noChangeShapeType="1"/>
          </p:cNvCxnSpPr>
          <p:nvPr/>
        </p:nvCxnSpPr>
        <p:spPr bwMode="auto">
          <a:xfrm rot="5400000">
            <a:off x="6765925" y="21669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6" name="Connecteur droit 64"/>
          <p:cNvCxnSpPr>
            <a:cxnSpLocks noChangeShapeType="1"/>
          </p:cNvCxnSpPr>
          <p:nvPr/>
        </p:nvCxnSpPr>
        <p:spPr bwMode="auto">
          <a:xfrm rot="5400000">
            <a:off x="7146926" y="21653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7" name="Connecteur droit 65"/>
          <p:cNvCxnSpPr>
            <a:cxnSpLocks noChangeShapeType="1"/>
          </p:cNvCxnSpPr>
          <p:nvPr/>
        </p:nvCxnSpPr>
        <p:spPr bwMode="auto">
          <a:xfrm rot="5400000">
            <a:off x="7529513" y="21621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Ellipse 66"/>
          <p:cNvSpPr>
            <a:spLocks noChangeArrowheads="1"/>
          </p:cNvSpPr>
          <p:nvPr/>
        </p:nvSpPr>
        <p:spPr bwMode="auto">
          <a:xfrm>
            <a:off x="5543550" y="20589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69" name="Rectangle 68"/>
          <p:cNvSpPr/>
          <p:nvPr/>
        </p:nvSpPr>
        <p:spPr bwMode="auto">
          <a:xfrm>
            <a:off x="5465763" y="30861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0510" name="Connecteur droit 72"/>
          <p:cNvCxnSpPr>
            <a:cxnSpLocks noChangeShapeType="1"/>
          </p:cNvCxnSpPr>
          <p:nvPr/>
        </p:nvCxnSpPr>
        <p:spPr bwMode="auto">
          <a:xfrm>
            <a:off x="4189413" y="2247900"/>
            <a:ext cx="895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Losange 76"/>
          <p:cNvSpPr>
            <a:spLocks noChangeArrowheads="1"/>
          </p:cNvSpPr>
          <p:nvPr/>
        </p:nvSpPr>
        <p:spPr bwMode="auto">
          <a:xfrm>
            <a:off x="2895600" y="3405188"/>
            <a:ext cx="384175" cy="509587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79" name="Connecteur en arc 78"/>
          <p:cNvCxnSpPr>
            <a:cxnSpLocks noChangeShapeType="1"/>
            <a:stCxn id="77" idx="3"/>
            <a:endCxn id="67" idx="4"/>
          </p:cNvCxnSpPr>
          <p:nvPr/>
        </p:nvCxnSpPr>
        <p:spPr bwMode="auto">
          <a:xfrm flipV="1">
            <a:off x="3279775" y="2249488"/>
            <a:ext cx="2378075" cy="1409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cxnSp>
        <p:nvCxnSpPr>
          <p:cNvPr id="83" name="Forme 82"/>
          <p:cNvCxnSpPr>
            <a:cxnSpLocks noChangeShapeType="1"/>
          </p:cNvCxnSpPr>
          <p:nvPr/>
        </p:nvCxnSpPr>
        <p:spPr bwMode="auto">
          <a:xfrm flipH="1">
            <a:off x="1893888" y="3698875"/>
            <a:ext cx="479425" cy="431800"/>
          </a:xfrm>
          <a:prstGeom prst="curvedConnector3">
            <a:avLst>
              <a:gd name="adj1" fmla="val -4765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514" name="ZoneTexte 44"/>
          <p:cNvSpPr txBox="1">
            <a:spLocks noChangeArrowheads="1"/>
          </p:cNvSpPr>
          <p:nvPr/>
        </p:nvSpPr>
        <p:spPr bwMode="auto">
          <a:xfrm>
            <a:off x="1066800" y="4114800"/>
            <a:ext cx="800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f.bar()</a:t>
            </a:r>
            <a:endParaRPr lang="en-GB"/>
          </a:p>
        </p:txBody>
      </p:sp>
      <p:sp>
        <p:nvSpPr>
          <p:cNvPr id="86" name="ZoneTexte 85"/>
          <p:cNvSpPr txBox="1">
            <a:spLocks noChangeArrowheads="1"/>
          </p:cNvSpPr>
          <p:nvPr/>
        </p:nvSpPr>
        <p:spPr bwMode="auto">
          <a:xfrm>
            <a:off x="1028700" y="4114800"/>
            <a:ext cx="838200" cy="369888"/>
          </a:xfrm>
          <a:prstGeom prst="rect">
            <a:avLst/>
          </a:prstGeom>
          <a:solidFill>
            <a:srgbClr val="FFF7C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2"/>
                </a:solidFill>
              </a:rPr>
              <a:t>f.bar()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94" name="Forme libre 93"/>
          <p:cNvSpPr>
            <a:spLocks noChangeArrowheads="1"/>
          </p:cNvSpPr>
          <p:nvPr/>
        </p:nvSpPr>
        <p:spPr bwMode="auto">
          <a:xfrm>
            <a:off x="1209675" y="3325813"/>
            <a:ext cx="1884363" cy="322262"/>
          </a:xfrm>
          <a:custGeom>
            <a:avLst/>
            <a:gdLst>
              <a:gd name="T0" fmla="*/ 0 w 1884738"/>
              <a:gd name="T1" fmla="*/ 322551 h 322551"/>
              <a:gd name="T2" fmla="*/ 786147 w 1884738"/>
              <a:gd name="T3" fmla="*/ 40319 h 322551"/>
              <a:gd name="T4" fmla="*/ 1884738 w 1884738"/>
              <a:gd name="T5" fmla="*/ 80638 h 322551"/>
              <a:gd name="T6" fmla="*/ 1884738 w 1884738"/>
              <a:gd name="T7" fmla="*/ 80638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762000" y="4419600"/>
            <a:ext cx="7620000" cy="205740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GB" sz="2000" b="1">
                <a:solidFill>
                  <a:srgbClr val="2C2A65"/>
                </a:solidFill>
              </a:rPr>
              <a:t>Component are independent entities </a:t>
            </a:r>
          </a:p>
          <a:p>
            <a:pPr algn="ctr"/>
            <a:r>
              <a:rPr lang="en-GB" sz="2000" b="1">
                <a:solidFill>
                  <a:srgbClr val="2C2A65"/>
                </a:solidFill>
              </a:rPr>
              <a:t>(threads are isolated in a component)</a:t>
            </a:r>
          </a:p>
          <a:p>
            <a:pPr algn="ctr"/>
            <a:r>
              <a:rPr lang="en-GB" sz="2000" b="1">
                <a:solidFill>
                  <a:srgbClr val="2C2A65"/>
                </a:solidFill>
              </a:rPr>
              <a:t>+</a:t>
            </a:r>
          </a:p>
          <a:p>
            <a:pPr algn="ctr"/>
            <a:r>
              <a:rPr lang="en-GB" sz="2000" b="1">
                <a:solidFill>
                  <a:srgbClr val="2C2A65"/>
                </a:solidFill>
              </a:rPr>
              <a:t>Asynchronous method invocations with results</a:t>
            </a:r>
          </a:p>
          <a:p>
            <a:pPr algn="ctr"/>
            <a:r>
              <a:rPr lang="en-GB" sz="2000" b="1">
                <a:solidFill>
                  <a:srgbClr val="2C2A65"/>
                </a:solidFill>
                <a:latin typeface="Wingdings" charset="2"/>
                <a:ea typeface="Wingdings" charset="2"/>
                <a:cs typeface="Wingdings" charset="2"/>
              </a:rPr>
              <a:t></a:t>
            </a:r>
            <a:endParaRPr lang="en-GB" sz="2000" b="1">
              <a:solidFill>
                <a:srgbClr val="2C2A65"/>
              </a:solidFill>
            </a:endParaRPr>
          </a:p>
          <a:p>
            <a:pPr algn="ctr"/>
            <a:r>
              <a:rPr lang="en-GB" sz="2000" b="1">
                <a:solidFill>
                  <a:srgbClr val="2C2A65"/>
                </a:solidFill>
              </a:rPr>
              <a:t>Futures are necessary</a:t>
            </a:r>
          </a:p>
        </p:txBody>
      </p:sp>
      <p:cxnSp>
        <p:nvCxnSpPr>
          <p:cNvPr id="20518" name="Connecteur droit 46"/>
          <p:cNvCxnSpPr>
            <a:cxnSpLocks noChangeShapeType="1"/>
          </p:cNvCxnSpPr>
          <p:nvPr/>
        </p:nvCxnSpPr>
        <p:spPr bwMode="auto">
          <a:xfrm rot="16200000" flipH="1">
            <a:off x="4493418" y="209788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9" name="Connecteur droit 47"/>
          <p:cNvCxnSpPr>
            <a:cxnSpLocks noChangeShapeType="1"/>
          </p:cNvCxnSpPr>
          <p:nvPr/>
        </p:nvCxnSpPr>
        <p:spPr bwMode="auto">
          <a:xfrm rot="5400000">
            <a:off x="4493419" y="22550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440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7" grpId="0" animBg="1"/>
      <p:bldP spid="86" grpId="0" animBg="1"/>
      <p:bldP spid="94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Replies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836613" y="1676400"/>
            <a:ext cx="3125787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3962400" y="2095500"/>
            <a:ext cx="230188" cy="304800"/>
            <a:chOff x="7924800" y="1143794"/>
            <a:chExt cx="229394" cy="304800"/>
          </a:xfrm>
        </p:grpSpPr>
        <p:cxnSp>
          <p:nvCxnSpPr>
            <p:cNvPr id="21548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1549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9"/>
          <p:cNvGrpSpPr>
            <a:grpSpLocks/>
          </p:cNvGrpSpPr>
          <p:nvPr/>
        </p:nvGrpSpPr>
        <p:grpSpPr bwMode="auto">
          <a:xfrm flipH="1">
            <a:off x="609600" y="2135188"/>
            <a:ext cx="230188" cy="304800"/>
            <a:chOff x="7924800" y="1143794"/>
            <a:chExt cx="229394" cy="304800"/>
          </a:xfrm>
        </p:grpSpPr>
        <p:cxnSp>
          <p:nvCxnSpPr>
            <p:cNvPr id="21546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1547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989013" y="1982788"/>
            <a:ext cx="2290762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1511" name="Connecteur droit 17"/>
          <p:cNvCxnSpPr>
            <a:cxnSpLocks noChangeShapeType="1"/>
          </p:cNvCxnSpPr>
          <p:nvPr/>
        </p:nvCxnSpPr>
        <p:spPr bwMode="auto">
          <a:xfrm rot="5400000">
            <a:off x="1139031" y="2212182"/>
            <a:ext cx="460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Connecteur droit 18"/>
          <p:cNvCxnSpPr>
            <a:cxnSpLocks noChangeShapeType="1"/>
          </p:cNvCxnSpPr>
          <p:nvPr/>
        </p:nvCxnSpPr>
        <p:spPr bwMode="auto">
          <a:xfrm rot="5400000">
            <a:off x="1522412" y="221138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3" name="Connecteur droit 19"/>
          <p:cNvCxnSpPr>
            <a:cxnSpLocks noChangeShapeType="1"/>
          </p:cNvCxnSpPr>
          <p:nvPr/>
        </p:nvCxnSpPr>
        <p:spPr bwMode="auto">
          <a:xfrm rot="5400000">
            <a:off x="1905000" y="22082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Connecteur droit 20"/>
          <p:cNvCxnSpPr>
            <a:cxnSpLocks noChangeShapeType="1"/>
          </p:cNvCxnSpPr>
          <p:nvPr/>
        </p:nvCxnSpPr>
        <p:spPr bwMode="auto">
          <a:xfrm rot="5400000">
            <a:off x="2286794" y="22042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5" name="Connecteur droit 21"/>
          <p:cNvCxnSpPr>
            <a:cxnSpLocks noChangeShapeType="1"/>
          </p:cNvCxnSpPr>
          <p:nvPr/>
        </p:nvCxnSpPr>
        <p:spPr bwMode="auto">
          <a:xfrm rot="5400000">
            <a:off x="2668588" y="22034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6" name="Connecteur droit 22"/>
          <p:cNvCxnSpPr>
            <a:cxnSpLocks noChangeShapeType="1"/>
          </p:cNvCxnSpPr>
          <p:nvPr/>
        </p:nvCxnSpPr>
        <p:spPr bwMode="auto">
          <a:xfrm rot="5400000">
            <a:off x="3051176" y="22002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7" name="Ellipse 23"/>
          <p:cNvSpPr>
            <a:spLocks noChangeArrowheads="1"/>
          </p:cNvSpPr>
          <p:nvPr/>
        </p:nvSpPr>
        <p:spPr bwMode="auto">
          <a:xfrm>
            <a:off x="1065213" y="2097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1518" name="Ellipse 24"/>
          <p:cNvSpPr>
            <a:spLocks noChangeArrowheads="1"/>
          </p:cNvSpPr>
          <p:nvPr/>
        </p:nvSpPr>
        <p:spPr bwMode="auto">
          <a:xfrm>
            <a:off x="1446213" y="20955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8" name="Rectangle 27"/>
          <p:cNvSpPr/>
          <p:nvPr/>
        </p:nvSpPr>
        <p:spPr bwMode="auto">
          <a:xfrm>
            <a:off x="987425" y="31242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1520" name="Connecteur droit avec flèche 28"/>
          <p:cNvCxnSpPr>
            <a:cxnSpLocks noChangeShapeType="1"/>
            <a:stCxn id="21521" idx="3"/>
          </p:cNvCxnSpPr>
          <p:nvPr/>
        </p:nvCxnSpPr>
        <p:spPr bwMode="auto">
          <a:xfrm flipV="1">
            <a:off x="2346325" y="2249488"/>
            <a:ext cx="1616075" cy="148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1" name="ZoneTexte 29"/>
          <p:cNvSpPr txBox="1">
            <a:spLocks noChangeArrowheads="1"/>
          </p:cNvSpPr>
          <p:nvPr/>
        </p:nvSpPr>
        <p:spPr bwMode="auto">
          <a:xfrm>
            <a:off x="1065213" y="3544888"/>
            <a:ext cx="1281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f</a:t>
            </a:r>
            <a:r>
              <a:rPr lang="en-GB"/>
              <a:t>=CI.foo(p)</a:t>
            </a:r>
          </a:p>
        </p:txBody>
      </p:sp>
      <p:sp>
        <p:nvSpPr>
          <p:cNvPr id="21522" name="Rectangle 52"/>
          <p:cNvSpPr>
            <a:spLocks noChangeArrowheads="1"/>
          </p:cNvSpPr>
          <p:nvPr/>
        </p:nvSpPr>
        <p:spPr bwMode="auto">
          <a:xfrm>
            <a:off x="5314950" y="1638300"/>
            <a:ext cx="3125788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4" name="Grouper 53"/>
          <p:cNvGrpSpPr>
            <a:grpSpLocks/>
          </p:cNvGrpSpPr>
          <p:nvPr/>
        </p:nvGrpSpPr>
        <p:grpSpPr bwMode="auto">
          <a:xfrm>
            <a:off x="8440738" y="2057400"/>
            <a:ext cx="230187" cy="304800"/>
            <a:chOff x="7924800" y="1143794"/>
            <a:chExt cx="229394" cy="304800"/>
          </a:xfrm>
        </p:grpSpPr>
        <p:cxnSp>
          <p:nvCxnSpPr>
            <p:cNvPr id="21544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1545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5" name="Grouper 56"/>
          <p:cNvGrpSpPr>
            <a:grpSpLocks/>
          </p:cNvGrpSpPr>
          <p:nvPr/>
        </p:nvGrpSpPr>
        <p:grpSpPr bwMode="auto">
          <a:xfrm flipH="1">
            <a:off x="5087938" y="2097088"/>
            <a:ext cx="230187" cy="304800"/>
            <a:chOff x="7924800" y="1143794"/>
            <a:chExt cx="229394" cy="304800"/>
          </a:xfrm>
        </p:grpSpPr>
        <p:cxnSp>
          <p:nvCxnSpPr>
            <p:cNvPr id="21542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1543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1525" name="Rectangle 59"/>
          <p:cNvSpPr>
            <a:spLocks noChangeArrowheads="1"/>
          </p:cNvSpPr>
          <p:nvPr/>
        </p:nvSpPr>
        <p:spPr bwMode="auto">
          <a:xfrm>
            <a:off x="5467350" y="1944688"/>
            <a:ext cx="2290763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1526" name="Connecteur droit 60"/>
          <p:cNvCxnSpPr>
            <a:cxnSpLocks noChangeShapeType="1"/>
          </p:cNvCxnSpPr>
          <p:nvPr/>
        </p:nvCxnSpPr>
        <p:spPr bwMode="auto">
          <a:xfrm rot="5400000">
            <a:off x="5618163" y="21732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Connecteur droit 61"/>
          <p:cNvCxnSpPr>
            <a:cxnSpLocks noChangeShapeType="1"/>
          </p:cNvCxnSpPr>
          <p:nvPr/>
        </p:nvCxnSpPr>
        <p:spPr bwMode="auto">
          <a:xfrm rot="5400000">
            <a:off x="6001544" y="21724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8" name="Connecteur droit 62"/>
          <p:cNvCxnSpPr>
            <a:cxnSpLocks noChangeShapeType="1"/>
          </p:cNvCxnSpPr>
          <p:nvPr/>
        </p:nvCxnSpPr>
        <p:spPr bwMode="auto">
          <a:xfrm rot="5400000">
            <a:off x="6383337" y="21701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9" name="Connecteur droit 63"/>
          <p:cNvCxnSpPr>
            <a:cxnSpLocks noChangeShapeType="1"/>
          </p:cNvCxnSpPr>
          <p:nvPr/>
        </p:nvCxnSpPr>
        <p:spPr bwMode="auto">
          <a:xfrm rot="5400000">
            <a:off x="6765925" y="21669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0" name="Connecteur droit 64"/>
          <p:cNvCxnSpPr>
            <a:cxnSpLocks noChangeShapeType="1"/>
          </p:cNvCxnSpPr>
          <p:nvPr/>
        </p:nvCxnSpPr>
        <p:spPr bwMode="auto">
          <a:xfrm rot="5400000">
            <a:off x="7146926" y="21653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1" name="Connecteur droit 65"/>
          <p:cNvCxnSpPr>
            <a:cxnSpLocks noChangeShapeType="1"/>
          </p:cNvCxnSpPr>
          <p:nvPr/>
        </p:nvCxnSpPr>
        <p:spPr bwMode="auto">
          <a:xfrm rot="5400000">
            <a:off x="7529513" y="21621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Rectangle 68"/>
          <p:cNvSpPr/>
          <p:nvPr/>
        </p:nvSpPr>
        <p:spPr bwMode="auto">
          <a:xfrm>
            <a:off x="5465763" y="30861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1533" name="Connecteur droit 72"/>
          <p:cNvCxnSpPr>
            <a:cxnSpLocks noChangeShapeType="1"/>
          </p:cNvCxnSpPr>
          <p:nvPr/>
        </p:nvCxnSpPr>
        <p:spPr bwMode="auto">
          <a:xfrm>
            <a:off x="4189413" y="2247900"/>
            <a:ext cx="895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4" name="ZoneTexte 85"/>
          <p:cNvSpPr txBox="1">
            <a:spLocks noChangeArrowheads="1"/>
          </p:cNvSpPr>
          <p:nvPr/>
        </p:nvSpPr>
        <p:spPr bwMode="auto">
          <a:xfrm>
            <a:off x="1066800" y="3897313"/>
            <a:ext cx="80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f.bar()</a:t>
            </a:r>
            <a:endParaRPr lang="en-GB"/>
          </a:p>
        </p:txBody>
      </p:sp>
      <p:sp>
        <p:nvSpPr>
          <p:cNvPr id="21535" name="Ellipse 51"/>
          <p:cNvSpPr>
            <a:spLocks noChangeArrowheads="1"/>
          </p:cNvSpPr>
          <p:nvPr/>
        </p:nvSpPr>
        <p:spPr bwMode="auto">
          <a:xfrm>
            <a:off x="5543550" y="20574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57" name="Ellipse 56"/>
          <p:cNvSpPr/>
          <p:nvPr/>
        </p:nvSpPr>
        <p:spPr bwMode="auto">
          <a:xfrm>
            <a:off x="5543550" y="2057400"/>
            <a:ext cx="228600" cy="207963"/>
          </a:xfrm>
          <a:prstGeom prst="ellipse">
            <a:avLst/>
          </a:prstGeom>
          <a:solidFill>
            <a:srgbClr val="1A1A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537" name="Forme libre 67"/>
          <p:cNvSpPr>
            <a:spLocks noChangeArrowheads="1"/>
          </p:cNvSpPr>
          <p:nvPr/>
        </p:nvSpPr>
        <p:spPr bwMode="auto">
          <a:xfrm>
            <a:off x="1209675" y="3325813"/>
            <a:ext cx="1884363" cy="322262"/>
          </a:xfrm>
          <a:custGeom>
            <a:avLst/>
            <a:gdLst>
              <a:gd name="T0" fmla="*/ 0 w 1884738"/>
              <a:gd name="T1" fmla="*/ 322551 h 322551"/>
              <a:gd name="T2" fmla="*/ 786147 w 1884738"/>
              <a:gd name="T3" fmla="*/ 40319 h 322551"/>
              <a:gd name="T4" fmla="*/ 1884738 w 1884738"/>
              <a:gd name="T5" fmla="*/ 80638 h 322551"/>
              <a:gd name="T6" fmla="*/ 1884738 w 1884738"/>
              <a:gd name="T7" fmla="*/ 80638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 bwMode="auto">
          <a:xfrm>
            <a:off x="3094038" y="3325813"/>
            <a:ext cx="228600" cy="207962"/>
          </a:xfrm>
          <a:prstGeom prst="ellipse">
            <a:avLst/>
          </a:prstGeom>
          <a:solidFill>
            <a:srgbClr val="1A1A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539" name="Forme libre 49"/>
          <p:cNvSpPr>
            <a:spLocks noChangeArrowheads="1"/>
          </p:cNvSpPr>
          <p:nvPr/>
        </p:nvSpPr>
        <p:spPr bwMode="auto">
          <a:xfrm>
            <a:off x="3313113" y="2205038"/>
            <a:ext cx="2101850" cy="1016000"/>
          </a:xfrm>
          <a:custGeom>
            <a:avLst/>
            <a:gdLst>
              <a:gd name="T0" fmla="*/ 2101273 w 2101273"/>
              <a:gd name="T1" fmla="*/ 0 h 1016000"/>
              <a:gd name="T2" fmla="*/ 588819 w 2101273"/>
              <a:gd name="T3" fmla="*/ 438727 h 1016000"/>
              <a:gd name="T4" fmla="*/ 0 w 2101273"/>
              <a:gd name="T5" fmla="*/ 1016000 h 1016000"/>
              <a:gd name="T6" fmla="*/ 0 60000 65536"/>
              <a:gd name="T7" fmla="*/ 0 60000 65536"/>
              <a:gd name="T8" fmla="*/ 0 60000 65536"/>
              <a:gd name="T9" fmla="*/ 0 w 2101273"/>
              <a:gd name="T10" fmla="*/ 0 h 1016000"/>
              <a:gd name="T11" fmla="*/ 2101273 w 2101273"/>
              <a:gd name="T12" fmla="*/ 1016000 h 1016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1273" h="1016000">
                <a:moveTo>
                  <a:pt x="2101273" y="0"/>
                </a:moveTo>
                <a:cubicBezTo>
                  <a:pt x="1520152" y="134697"/>
                  <a:pt x="939031" y="269394"/>
                  <a:pt x="588819" y="438727"/>
                </a:cubicBezTo>
                <a:cubicBezTo>
                  <a:pt x="238607" y="608060"/>
                  <a:pt x="119303" y="812030"/>
                  <a:pt x="0" y="1016000"/>
                </a:cubicBezTo>
              </a:path>
            </a:pathLst>
          </a:custGeom>
          <a:noFill/>
          <a:ln w="38100" cmpd="dbl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cxnSp>
        <p:nvCxnSpPr>
          <p:cNvPr id="21540" name="Connecteur droit 44"/>
          <p:cNvCxnSpPr>
            <a:cxnSpLocks noChangeShapeType="1"/>
          </p:cNvCxnSpPr>
          <p:nvPr/>
        </p:nvCxnSpPr>
        <p:spPr bwMode="auto">
          <a:xfrm rot="16200000" flipH="1">
            <a:off x="4493418" y="209788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1" name="Connecteur droit 45"/>
          <p:cNvCxnSpPr>
            <a:cxnSpLocks noChangeShapeType="1"/>
          </p:cNvCxnSpPr>
          <p:nvPr/>
        </p:nvCxnSpPr>
        <p:spPr bwMode="auto">
          <a:xfrm rot="5400000">
            <a:off x="4493419" y="22550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960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38894"/>
            <a:ext cx="8229600" cy="1143000"/>
          </a:xfrm>
        </p:spPr>
        <p:txBody>
          <a:bodyPr/>
          <a:lstStyle/>
          <a:p>
            <a:r>
              <a:rPr lang="en-GB" sz="4000" dirty="0">
                <a:latin typeface="Arial" charset="0"/>
                <a:ea typeface="ＭＳ Ｐゴシック" charset="0"/>
                <a:cs typeface="ＭＳ Ｐゴシック" charset="0"/>
              </a:rPr>
              <a:t>What is a Future?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84150" y="984250"/>
            <a:ext cx="8731250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800" dirty="0">
                <a:latin typeface="Arial" charset="0"/>
                <a:ea typeface="ＭＳ Ｐゴシック" charset="0"/>
                <a:cs typeface="ＭＳ Ｐゴシック" charset="0"/>
              </a:rPr>
              <a:t>Future = Placeholder for an awaited result</a:t>
            </a:r>
          </a:p>
          <a:p>
            <a:r>
              <a:rPr lang="en-GB" sz="2800" dirty="0">
                <a:latin typeface="Arial" charset="0"/>
                <a:ea typeface="ＭＳ Ｐゴシック" charset="0"/>
                <a:cs typeface="ＭＳ Ｐゴシック" charset="0"/>
              </a:rPr>
              <a:t>Creation of a future</a:t>
            </a:r>
          </a:p>
          <a:p>
            <a:pPr lvl="1"/>
            <a:r>
              <a:rPr lang="en-GB" sz="2400" dirty="0">
                <a:latin typeface="Arial" charset="0"/>
                <a:ea typeface="ＭＳ Ｐゴシック" charset="0"/>
              </a:rPr>
              <a:t>How and when are futures created?</a:t>
            </a:r>
          </a:p>
          <a:p>
            <a:pPr lvl="2"/>
            <a:r>
              <a:rPr lang="en-GB" sz="2000" dirty="0">
                <a:latin typeface="Arial" charset="0"/>
                <a:ea typeface="ＭＳ Ｐゴシック" charset="0"/>
              </a:rPr>
              <a:t>Implicit creation  = automatic upon asynchronous 				invocation (on a remote object)</a:t>
            </a:r>
          </a:p>
          <a:p>
            <a:pPr lvl="2"/>
            <a:r>
              <a:rPr lang="en-GB" sz="2000" dirty="0">
                <a:latin typeface="Arial" charset="0"/>
                <a:ea typeface="ＭＳ Ｐゴシック" charset="0"/>
              </a:rPr>
              <a:t>Explicit creation = there is a </a:t>
            </a:r>
            <a:r>
              <a:rPr lang="en-GB" sz="2000" i="1" dirty="0">
                <a:latin typeface="Arial" charset="0"/>
                <a:ea typeface="ＭＳ Ｐゴシック" charset="0"/>
              </a:rPr>
              <a:t>future </a:t>
            </a:r>
            <a:r>
              <a:rPr lang="en-GB" sz="2000" dirty="0">
                <a:latin typeface="Arial" charset="0"/>
                <a:ea typeface="ＭＳ Ｐゴシック" charset="0"/>
              </a:rPr>
              <a:t>construct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2800" dirty="0">
                <a:latin typeface="Arial" charset="0"/>
                <a:ea typeface="ＭＳ Ｐゴシック" charset="0"/>
                <a:cs typeface="ＭＳ Ｐゴシック" charset="0"/>
              </a:rPr>
              <a:t>Manipulation and access</a:t>
            </a:r>
          </a:p>
          <a:p>
            <a:pPr lvl="1"/>
            <a:r>
              <a:rPr lang="en-GB" sz="2400" dirty="0">
                <a:latin typeface="Arial" charset="0"/>
                <a:ea typeface="ＭＳ Ｐゴシック" charset="0"/>
              </a:rPr>
              <a:t>How to manipulate the futures?</a:t>
            </a:r>
          </a:p>
          <a:p>
            <a:pPr lvl="2"/>
            <a:r>
              <a:rPr lang="en-GB" sz="2000" dirty="0">
                <a:latin typeface="Arial" charset="0"/>
                <a:ea typeface="ＭＳ Ｐゴシック" charset="0"/>
              </a:rPr>
              <a:t>Explicit access = </a:t>
            </a:r>
            <a:r>
              <a:rPr lang="en-GB" sz="2000" i="1" dirty="0">
                <a:latin typeface="Arial" charset="0"/>
                <a:ea typeface="ＭＳ Ｐゴシック" charset="0"/>
              </a:rPr>
              <a:t>get </a:t>
            </a:r>
            <a:r>
              <a:rPr lang="en-GB" sz="2000" dirty="0">
                <a:latin typeface="Arial" charset="0"/>
                <a:ea typeface="ＭＳ Ｐゴシック" charset="0"/>
              </a:rPr>
              <a:t>operation (+ </a:t>
            </a:r>
            <a:r>
              <a:rPr lang="en-GB" sz="2000" i="1" dirty="0">
                <a:latin typeface="Arial" charset="0"/>
                <a:ea typeface="ＭＳ Ｐゴシック" charset="0"/>
              </a:rPr>
              <a:t>future </a:t>
            </a:r>
            <a:r>
              <a:rPr lang="en-GB" sz="2000" dirty="0">
                <a:latin typeface="Arial" charset="0"/>
                <a:ea typeface="ＭＳ Ｐゴシック" charset="0"/>
              </a:rPr>
              <a:t>type)</a:t>
            </a:r>
          </a:p>
          <a:p>
            <a:pPr lvl="2"/>
            <a:r>
              <a:rPr lang="en-GB" sz="2000" dirty="0">
                <a:latin typeface="Arial" charset="0"/>
                <a:ea typeface="ＭＳ Ｐゴシック" charset="0"/>
              </a:rPr>
              <a:t>Implicit (transparent) access = any variable can 					contain a future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FF581E-8884-8347-8D1E-8D0606B1BCFC}" type="slidenum">
              <a:rPr lang="en-GB" sz="1400">
                <a:solidFill>
                  <a:srgbClr val="191919"/>
                </a:solidFill>
              </a:rPr>
              <a:pPr eaLnBrk="1" hangingPunct="1"/>
              <a:t>18</a:t>
            </a:fld>
            <a:endParaRPr lang="en-GB" sz="1400">
              <a:solidFill>
                <a:srgbClr val="191919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3188" y="2522538"/>
            <a:ext cx="1902668" cy="330398"/>
          </a:xfrm>
          <a:prstGeom prst="rect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3189" y="4941168"/>
            <a:ext cx="3270820" cy="360040"/>
          </a:xfrm>
          <a:prstGeom prst="rect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686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First-class Futures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836613" y="1676400"/>
            <a:ext cx="3125787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3962400" y="2095500"/>
            <a:ext cx="230188" cy="304800"/>
            <a:chOff x="7924800" y="1143794"/>
            <a:chExt cx="229394" cy="304800"/>
          </a:xfrm>
        </p:grpSpPr>
        <p:cxnSp>
          <p:nvCxnSpPr>
            <p:cNvPr id="22576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2577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9"/>
          <p:cNvGrpSpPr>
            <a:grpSpLocks/>
          </p:cNvGrpSpPr>
          <p:nvPr/>
        </p:nvGrpSpPr>
        <p:grpSpPr bwMode="auto">
          <a:xfrm flipH="1">
            <a:off x="609600" y="2135188"/>
            <a:ext cx="230188" cy="304800"/>
            <a:chOff x="7924800" y="1143794"/>
            <a:chExt cx="229394" cy="304800"/>
          </a:xfrm>
        </p:grpSpPr>
        <p:cxnSp>
          <p:nvCxnSpPr>
            <p:cNvPr id="22574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2575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989013" y="1982788"/>
            <a:ext cx="2290762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2535" name="Connecteur droit 17"/>
          <p:cNvCxnSpPr>
            <a:cxnSpLocks noChangeShapeType="1"/>
          </p:cNvCxnSpPr>
          <p:nvPr/>
        </p:nvCxnSpPr>
        <p:spPr bwMode="auto">
          <a:xfrm rot="5400000">
            <a:off x="1139031" y="2212182"/>
            <a:ext cx="460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6" name="Connecteur droit 18"/>
          <p:cNvCxnSpPr>
            <a:cxnSpLocks noChangeShapeType="1"/>
          </p:cNvCxnSpPr>
          <p:nvPr/>
        </p:nvCxnSpPr>
        <p:spPr bwMode="auto">
          <a:xfrm rot="5400000">
            <a:off x="1522412" y="221138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7" name="Connecteur droit 19"/>
          <p:cNvCxnSpPr>
            <a:cxnSpLocks noChangeShapeType="1"/>
          </p:cNvCxnSpPr>
          <p:nvPr/>
        </p:nvCxnSpPr>
        <p:spPr bwMode="auto">
          <a:xfrm rot="5400000">
            <a:off x="1905000" y="22082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8" name="Connecteur droit 20"/>
          <p:cNvCxnSpPr>
            <a:cxnSpLocks noChangeShapeType="1"/>
          </p:cNvCxnSpPr>
          <p:nvPr/>
        </p:nvCxnSpPr>
        <p:spPr bwMode="auto">
          <a:xfrm rot="5400000">
            <a:off x="2286794" y="22042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Connecteur droit 21"/>
          <p:cNvCxnSpPr>
            <a:cxnSpLocks noChangeShapeType="1"/>
          </p:cNvCxnSpPr>
          <p:nvPr/>
        </p:nvCxnSpPr>
        <p:spPr bwMode="auto">
          <a:xfrm rot="5400000">
            <a:off x="2668588" y="22034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0" name="Connecteur droit 22"/>
          <p:cNvCxnSpPr>
            <a:cxnSpLocks noChangeShapeType="1"/>
          </p:cNvCxnSpPr>
          <p:nvPr/>
        </p:nvCxnSpPr>
        <p:spPr bwMode="auto">
          <a:xfrm rot="5400000">
            <a:off x="3051176" y="22002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1" name="Ellipse 23"/>
          <p:cNvSpPr>
            <a:spLocks noChangeArrowheads="1"/>
          </p:cNvSpPr>
          <p:nvPr/>
        </p:nvSpPr>
        <p:spPr bwMode="auto">
          <a:xfrm>
            <a:off x="1065213" y="2097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2542" name="Ellipse 24"/>
          <p:cNvSpPr>
            <a:spLocks noChangeArrowheads="1"/>
          </p:cNvSpPr>
          <p:nvPr/>
        </p:nvSpPr>
        <p:spPr bwMode="auto">
          <a:xfrm>
            <a:off x="1446213" y="20955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8" name="Rectangle 27"/>
          <p:cNvSpPr/>
          <p:nvPr/>
        </p:nvSpPr>
        <p:spPr bwMode="auto">
          <a:xfrm>
            <a:off x="987425" y="31242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544" name="Connecteur droit avec flèche 28"/>
          <p:cNvCxnSpPr>
            <a:cxnSpLocks noChangeShapeType="1"/>
            <a:stCxn id="22545" idx="3"/>
          </p:cNvCxnSpPr>
          <p:nvPr/>
        </p:nvCxnSpPr>
        <p:spPr bwMode="auto">
          <a:xfrm flipV="1">
            <a:off x="2346325" y="2249488"/>
            <a:ext cx="1616075" cy="148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45" name="ZoneTexte 29"/>
          <p:cNvSpPr txBox="1">
            <a:spLocks noChangeArrowheads="1"/>
          </p:cNvSpPr>
          <p:nvPr/>
        </p:nvSpPr>
        <p:spPr bwMode="auto">
          <a:xfrm>
            <a:off x="1065213" y="3544888"/>
            <a:ext cx="1281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f</a:t>
            </a:r>
            <a:r>
              <a:rPr lang="en-GB"/>
              <a:t>=CI.foo(p)</a:t>
            </a:r>
          </a:p>
        </p:txBody>
      </p:sp>
      <p:sp>
        <p:nvSpPr>
          <p:cNvPr id="22546" name="Rectangle 52"/>
          <p:cNvSpPr>
            <a:spLocks noChangeArrowheads="1"/>
          </p:cNvSpPr>
          <p:nvPr/>
        </p:nvSpPr>
        <p:spPr bwMode="auto">
          <a:xfrm>
            <a:off x="5314950" y="1638300"/>
            <a:ext cx="3125788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4" name="Grouper 53"/>
          <p:cNvGrpSpPr>
            <a:grpSpLocks/>
          </p:cNvGrpSpPr>
          <p:nvPr/>
        </p:nvGrpSpPr>
        <p:grpSpPr bwMode="auto">
          <a:xfrm>
            <a:off x="8440738" y="2057400"/>
            <a:ext cx="230187" cy="304800"/>
            <a:chOff x="7924800" y="1143794"/>
            <a:chExt cx="229394" cy="304800"/>
          </a:xfrm>
        </p:grpSpPr>
        <p:cxnSp>
          <p:nvCxnSpPr>
            <p:cNvPr id="22572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2573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5" name="Grouper 56"/>
          <p:cNvGrpSpPr>
            <a:grpSpLocks/>
          </p:cNvGrpSpPr>
          <p:nvPr/>
        </p:nvGrpSpPr>
        <p:grpSpPr bwMode="auto">
          <a:xfrm flipH="1">
            <a:off x="5087938" y="2097088"/>
            <a:ext cx="230187" cy="304800"/>
            <a:chOff x="7924800" y="1143794"/>
            <a:chExt cx="229394" cy="304800"/>
          </a:xfrm>
        </p:grpSpPr>
        <p:cxnSp>
          <p:nvCxnSpPr>
            <p:cNvPr id="22570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2571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2549" name="Rectangle 59"/>
          <p:cNvSpPr>
            <a:spLocks noChangeArrowheads="1"/>
          </p:cNvSpPr>
          <p:nvPr/>
        </p:nvSpPr>
        <p:spPr bwMode="auto">
          <a:xfrm>
            <a:off x="5467350" y="1944688"/>
            <a:ext cx="2290763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2550" name="Connecteur droit 60"/>
          <p:cNvCxnSpPr>
            <a:cxnSpLocks noChangeShapeType="1"/>
          </p:cNvCxnSpPr>
          <p:nvPr/>
        </p:nvCxnSpPr>
        <p:spPr bwMode="auto">
          <a:xfrm rot="5400000">
            <a:off x="5618163" y="21732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1" name="Connecteur droit 61"/>
          <p:cNvCxnSpPr>
            <a:cxnSpLocks noChangeShapeType="1"/>
          </p:cNvCxnSpPr>
          <p:nvPr/>
        </p:nvCxnSpPr>
        <p:spPr bwMode="auto">
          <a:xfrm rot="5400000">
            <a:off x="6001544" y="21724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2" name="Connecteur droit 62"/>
          <p:cNvCxnSpPr>
            <a:cxnSpLocks noChangeShapeType="1"/>
          </p:cNvCxnSpPr>
          <p:nvPr/>
        </p:nvCxnSpPr>
        <p:spPr bwMode="auto">
          <a:xfrm rot="5400000">
            <a:off x="6383337" y="21701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3" name="Connecteur droit 63"/>
          <p:cNvCxnSpPr>
            <a:cxnSpLocks noChangeShapeType="1"/>
          </p:cNvCxnSpPr>
          <p:nvPr/>
        </p:nvCxnSpPr>
        <p:spPr bwMode="auto">
          <a:xfrm rot="5400000">
            <a:off x="6765925" y="21669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4" name="Connecteur droit 64"/>
          <p:cNvCxnSpPr>
            <a:cxnSpLocks noChangeShapeType="1"/>
          </p:cNvCxnSpPr>
          <p:nvPr/>
        </p:nvCxnSpPr>
        <p:spPr bwMode="auto">
          <a:xfrm rot="5400000">
            <a:off x="7146926" y="21653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5" name="Connecteur droit 65"/>
          <p:cNvCxnSpPr>
            <a:cxnSpLocks noChangeShapeType="1"/>
          </p:cNvCxnSpPr>
          <p:nvPr/>
        </p:nvCxnSpPr>
        <p:spPr bwMode="auto">
          <a:xfrm rot="5400000">
            <a:off x="7529513" y="21621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Rectangle 68"/>
          <p:cNvSpPr/>
          <p:nvPr/>
        </p:nvSpPr>
        <p:spPr bwMode="auto">
          <a:xfrm>
            <a:off x="5465763" y="30861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fr-FR" sz="2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</a:t>
            </a:r>
            <a:endParaRPr lang="en-GB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557" name="Connecteur droit 72"/>
          <p:cNvCxnSpPr>
            <a:cxnSpLocks noChangeShapeType="1"/>
          </p:cNvCxnSpPr>
          <p:nvPr/>
        </p:nvCxnSpPr>
        <p:spPr bwMode="auto">
          <a:xfrm>
            <a:off x="4189413" y="2247900"/>
            <a:ext cx="895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8" name="Losange 76"/>
          <p:cNvSpPr>
            <a:spLocks noChangeArrowheads="1"/>
          </p:cNvSpPr>
          <p:nvPr/>
        </p:nvSpPr>
        <p:spPr bwMode="auto">
          <a:xfrm>
            <a:off x="2895600" y="3416300"/>
            <a:ext cx="384175" cy="509588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2559" name="Connecteur en arc 78"/>
          <p:cNvCxnSpPr>
            <a:cxnSpLocks noChangeShapeType="1"/>
          </p:cNvCxnSpPr>
          <p:nvPr/>
        </p:nvCxnSpPr>
        <p:spPr bwMode="auto">
          <a:xfrm flipV="1">
            <a:off x="3279775" y="2273300"/>
            <a:ext cx="2378075" cy="1409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22560" name="ZoneTexte 47"/>
          <p:cNvSpPr txBox="1">
            <a:spLocks noChangeArrowheads="1"/>
          </p:cNvSpPr>
          <p:nvPr/>
        </p:nvSpPr>
        <p:spPr bwMode="auto">
          <a:xfrm>
            <a:off x="1066800" y="3897313"/>
            <a:ext cx="1019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CI.foo(f)</a:t>
            </a:r>
            <a:endParaRPr lang="en-GB">
              <a:solidFill>
                <a:schemeClr val="accent2"/>
              </a:solidFill>
            </a:endParaRPr>
          </a:p>
        </p:txBody>
      </p:sp>
      <p:cxnSp>
        <p:nvCxnSpPr>
          <p:cNvPr id="22561" name="Forme 82"/>
          <p:cNvCxnSpPr>
            <a:cxnSpLocks noChangeShapeType="1"/>
            <a:stCxn id="22545" idx="3"/>
            <a:endCxn id="86" idx="3"/>
          </p:cNvCxnSpPr>
          <p:nvPr/>
        </p:nvCxnSpPr>
        <p:spPr bwMode="auto">
          <a:xfrm flipH="1">
            <a:off x="2085975" y="3730625"/>
            <a:ext cx="260350" cy="352425"/>
          </a:xfrm>
          <a:prstGeom prst="curvedConnector3">
            <a:avLst>
              <a:gd name="adj1" fmla="val -87389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ZoneTexte 85"/>
          <p:cNvSpPr txBox="1">
            <a:spLocks noChangeArrowheads="1"/>
          </p:cNvSpPr>
          <p:nvPr/>
        </p:nvSpPr>
        <p:spPr bwMode="auto">
          <a:xfrm>
            <a:off x="1066800" y="3897313"/>
            <a:ext cx="1019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CI.foo(f)</a:t>
            </a:r>
            <a:endParaRPr lang="en-GB"/>
          </a:p>
        </p:txBody>
      </p:sp>
      <p:sp>
        <p:nvSpPr>
          <p:cNvPr id="43" name="Ellipse 42"/>
          <p:cNvSpPr>
            <a:spLocks noChangeArrowheads="1"/>
          </p:cNvSpPr>
          <p:nvPr/>
        </p:nvSpPr>
        <p:spPr bwMode="auto">
          <a:xfrm>
            <a:off x="5924550" y="2039938"/>
            <a:ext cx="228600" cy="1889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44" name="Connecteur en arc 78"/>
          <p:cNvCxnSpPr>
            <a:cxnSpLocks noChangeShapeType="1"/>
            <a:stCxn id="43" idx="0"/>
          </p:cNvCxnSpPr>
          <p:nvPr/>
        </p:nvCxnSpPr>
        <p:spPr bwMode="auto">
          <a:xfrm rot="-5400000" flipH="1" flipV="1">
            <a:off x="5838825" y="1858963"/>
            <a:ext cx="19050" cy="381000"/>
          </a:xfrm>
          <a:prstGeom prst="curvedConnector3">
            <a:avLst>
              <a:gd name="adj1" fmla="val -1283111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22565" name="Ellipse 51"/>
          <p:cNvSpPr>
            <a:spLocks noChangeArrowheads="1"/>
          </p:cNvSpPr>
          <p:nvPr/>
        </p:nvSpPr>
        <p:spPr bwMode="auto">
          <a:xfrm>
            <a:off x="5543550" y="20574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2566" name="Forme libre 67"/>
          <p:cNvSpPr>
            <a:spLocks noChangeArrowheads="1"/>
          </p:cNvSpPr>
          <p:nvPr/>
        </p:nvSpPr>
        <p:spPr bwMode="auto">
          <a:xfrm>
            <a:off x="1209675" y="3325813"/>
            <a:ext cx="1884363" cy="322262"/>
          </a:xfrm>
          <a:custGeom>
            <a:avLst/>
            <a:gdLst>
              <a:gd name="T0" fmla="*/ 0 w 1884738"/>
              <a:gd name="T1" fmla="*/ 322551 h 322551"/>
              <a:gd name="T2" fmla="*/ 786147 w 1884738"/>
              <a:gd name="T3" fmla="*/ 40319 h 322551"/>
              <a:gd name="T4" fmla="*/ 1884738 w 1884738"/>
              <a:gd name="T5" fmla="*/ 80638 h 322551"/>
              <a:gd name="T6" fmla="*/ 1884738 w 1884738"/>
              <a:gd name="T7" fmla="*/ 80638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70" name="ZoneTexte 69"/>
          <p:cNvSpPr txBox="1"/>
          <p:nvPr/>
        </p:nvSpPr>
        <p:spPr>
          <a:xfrm>
            <a:off x="820738" y="4953000"/>
            <a:ext cx="7620000" cy="114300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Only strict operations are blocking (access to a future)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Communicating a future is not a strict operation</a:t>
            </a:r>
          </a:p>
        </p:txBody>
      </p:sp>
      <p:cxnSp>
        <p:nvCxnSpPr>
          <p:cNvPr id="22568" name="Connecteur droit 48"/>
          <p:cNvCxnSpPr>
            <a:cxnSpLocks noChangeShapeType="1"/>
          </p:cNvCxnSpPr>
          <p:nvPr/>
        </p:nvCxnSpPr>
        <p:spPr bwMode="auto">
          <a:xfrm rot="16200000" flipH="1">
            <a:off x="4493418" y="209788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9" name="Connecteur droit 49"/>
          <p:cNvCxnSpPr>
            <a:cxnSpLocks noChangeShapeType="1"/>
          </p:cNvCxnSpPr>
          <p:nvPr/>
        </p:nvCxnSpPr>
        <p:spPr bwMode="auto">
          <a:xfrm rot="5400000">
            <a:off x="4493419" y="22550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47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3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Context &amp;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589240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800" cap="all" dirty="0" smtClean="0">
                <a:solidFill>
                  <a:srgbClr val="0070C0"/>
                </a:solidFill>
              </a:rPr>
              <a:t>Scale</a:t>
            </a:r>
            <a:r>
              <a:rPr lang="en-US" sz="2800" dirty="0" smtClean="0"/>
              <a:t> research team at INRIA Sophia-</a:t>
            </a:r>
            <a:r>
              <a:rPr lang="en-US" sz="2800" dirty="0" err="1" smtClean="0"/>
              <a:t>Antipolis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hlinkClick r:id="rId2"/>
              </a:rPr>
              <a:t>http://www-sop.inria.fr/scale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2400" dirty="0" smtClean="0"/>
              <a:t>3 years of collaboration with SEI@ECNU: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Research  (distributed systems, semantics, formal </a:t>
            </a:r>
            <a:r>
              <a:rPr lang="en-US" sz="1800" dirty="0"/>
              <a:t>methods</a:t>
            </a:r>
            <a:r>
              <a:rPr lang="en-US" sz="1800" dirty="0" smtClean="0"/>
              <a:t>)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Common PhD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Master internships</a:t>
            </a:r>
          </a:p>
          <a:p>
            <a:pPr algn="just">
              <a:buFontTx/>
              <a:buChar char="-"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 smtClean="0"/>
              <a:t>Internship (master) available this autumn (Oct. – Dec.).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Urgent, please contact me this week !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  <a:hlinkClick r:id="rId3"/>
              </a:rPr>
              <a:t>eric.madelaine@inria.fr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Also:</a:t>
            </a:r>
          </a:p>
          <a:p>
            <a:pPr marL="0" indent="0">
              <a:buNone/>
            </a:pPr>
            <a:r>
              <a:rPr lang="en-US" sz="2000" dirty="0" smtClean="0"/>
              <a:t>Master (1&amp;2) track “Ubiquitous Systems &amp; Networks” </a:t>
            </a:r>
          </a:p>
          <a:p>
            <a:pPr marL="0" indent="0" algn="ctr">
              <a:buNone/>
            </a:pPr>
            <a:r>
              <a:rPr lang="en-US" sz="2000" dirty="0" smtClean="0"/>
              <a:t>at University of Nice Sophia-</a:t>
            </a:r>
            <a:r>
              <a:rPr lang="en-US" sz="2000" dirty="0" err="1" smtClean="0"/>
              <a:t>Antipolis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06400" y="452438"/>
            <a:ext cx="8262938" cy="838200"/>
          </a:xfrm>
        </p:spPr>
        <p:txBody>
          <a:bodyPr/>
          <a:lstStyle/>
          <a:p>
            <a:r>
              <a:rPr lang="fr-FR" smtClean="0"/>
              <a:t>First-class Futures and Hierarchy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2588" y="2209800"/>
            <a:ext cx="5938837" cy="3967163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6321425" y="3178175"/>
            <a:ext cx="230188" cy="304800"/>
            <a:chOff x="7924800" y="1143794"/>
            <a:chExt cx="229394" cy="304800"/>
          </a:xfrm>
        </p:grpSpPr>
        <p:cxnSp>
          <p:nvCxnSpPr>
            <p:cNvPr id="23643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44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6"/>
          <p:cNvGrpSpPr>
            <a:grpSpLocks/>
          </p:cNvGrpSpPr>
          <p:nvPr/>
        </p:nvGrpSpPr>
        <p:grpSpPr bwMode="auto">
          <a:xfrm flipH="1">
            <a:off x="155575" y="3170238"/>
            <a:ext cx="230188" cy="304800"/>
            <a:chOff x="7924800" y="1143794"/>
            <a:chExt cx="229394" cy="304800"/>
          </a:xfrm>
        </p:grpSpPr>
        <p:cxnSp>
          <p:nvCxnSpPr>
            <p:cNvPr id="23641" name="Connecteur droit 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42" name="Connecteur droit 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4" name="Grouper 9"/>
          <p:cNvGrpSpPr>
            <a:grpSpLocks/>
          </p:cNvGrpSpPr>
          <p:nvPr/>
        </p:nvGrpSpPr>
        <p:grpSpPr bwMode="auto">
          <a:xfrm flipH="1">
            <a:off x="157163" y="4043363"/>
            <a:ext cx="228600" cy="304800"/>
            <a:chOff x="7924800" y="1143794"/>
            <a:chExt cx="229394" cy="304800"/>
          </a:xfrm>
        </p:grpSpPr>
        <p:cxnSp>
          <p:nvCxnSpPr>
            <p:cNvPr id="23639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40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1563688" y="3017838"/>
            <a:ext cx="2324100" cy="1330325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5" name="Grouper 13"/>
          <p:cNvGrpSpPr>
            <a:grpSpLocks/>
          </p:cNvGrpSpPr>
          <p:nvPr/>
        </p:nvGrpSpPr>
        <p:grpSpPr bwMode="auto">
          <a:xfrm flipH="1">
            <a:off x="1335088" y="3170238"/>
            <a:ext cx="228600" cy="304800"/>
            <a:chOff x="7924800" y="1143794"/>
            <a:chExt cx="229394" cy="304800"/>
          </a:xfrm>
        </p:grpSpPr>
        <p:cxnSp>
          <p:nvCxnSpPr>
            <p:cNvPr id="23637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38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6" name="Grouper 16"/>
          <p:cNvGrpSpPr>
            <a:grpSpLocks/>
          </p:cNvGrpSpPr>
          <p:nvPr/>
        </p:nvGrpSpPr>
        <p:grpSpPr bwMode="auto">
          <a:xfrm flipH="1">
            <a:off x="1335088" y="3890963"/>
            <a:ext cx="228600" cy="304800"/>
            <a:chOff x="7924800" y="1143794"/>
            <a:chExt cx="229394" cy="304800"/>
          </a:xfrm>
        </p:grpSpPr>
        <p:cxnSp>
          <p:nvCxnSpPr>
            <p:cNvPr id="23635" name="Connecteur droit 1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36" name="Connecteur droit 1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7" name="Grouper 19"/>
          <p:cNvGrpSpPr>
            <a:grpSpLocks/>
          </p:cNvGrpSpPr>
          <p:nvPr/>
        </p:nvGrpSpPr>
        <p:grpSpPr bwMode="auto">
          <a:xfrm flipH="1">
            <a:off x="6097588" y="3176588"/>
            <a:ext cx="230187" cy="304800"/>
            <a:chOff x="7924800" y="1143794"/>
            <a:chExt cx="229394" cy="304800"/>
          </a:xfrm>
        </p:grpSpPr>
        <p:cxnSp>
          <p:nvCxnSpPr>
            <p:cNvPr id="23633" name="Connecteur droit 2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34" name="Connecteur droit 2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8" name="Grouper 22"/>
          <p:cNvGrpSpPr>
            <a:grpSpLocks/>
          </p:cNvGrpSpPr>
          <p:nvPr/>
        </p:nvGrpSpPr>
        <p:grpSpPr bwMode="auto">
          <a:xfrm>
            <a:off x="385763" y="3168650"/>
            <a:ext cx="230187" cy="304800"/>
            <a:chOff x="7924800" y="1143794"/>
            <a:chExt cx="229394" cy="304800"/>
          </a:xfrm>
        </p:grpSpPr>
        <p:cxnSp>
          <p:nvCxnSpPr>
            <p:cNvPr id="23631" name="Connecteur droit 2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32" name="Connecteur droit 2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9" name="Grouper 25"/>
          <p:cNvGrpSpPr>
            <a:grpSpLocks/>
          </p:cNvGrpSpPr>
          <p:nvPr/>
        </p:nvGrpSpPr>
        <p:grpSpPr bwMode="auto">
          <a:xfrm>
            <a:off x="385763" y="4044950"/>
            <a:ext cx="230187" cy="304800"/>
            <a:chOff x="7924800" y="1143794"/>
            <a:chExt cx="229394" cy="304800"/>
          </a:xfrm>
        </p:grpSpPr>
        <p:cxnSp>
          <p:nvCxnSpPr>
            <p:cNvPr id="23629" name="Connecteur droit 2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30" name="Connecteur droit 2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0" name="Grouper 28"/>
          <p:cNvGrpSpPr>
            <a:grpSpLocks/>
          </p:cNvGrpSpPr>
          <p:nvPr/>
        </p:nvGrpSpPr>
        <p:grpSpPr bwMode="auto">
          <a:xfrm>
            <a:off x="3887788" y="3475038"/>
            <a:ext cx="228600" cy="304800"/>
            <a:chOff x="7924800" y="1143794"/>
            <a:chExt cx="229394" cy="304800"/>
          </a:xfrm>
        </p:grpSpPr>
        <p:cxnSp>
          <p:nvCxnSpPr>
            <p:cNvPr id="23627" name="Connecteur droit 2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28" name="Connecteur droit 3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2816225" y="4805363"/>
            <a:ext cx="1905000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11" name="Grouper 32"/>
          <p:cNvGrpSpPr>
            <a:grpSpLocks/>
          </p:cNvGrpSpPr>
          <p:nvPr/>
        </p:nvGrpSpPr>
        <p:grpSpPr bwMode="auto">
          <a:xfrm flipH="1">
            <a:off x="2587625" y="5106988"/>
            <a:ext cx="230188" cy="304800"/>
            <a:chOff x="7924800" y="1143794"/>
            <a:chExt cx="229394" cy="304800"/>
          </a:xfrm>
        </p:grpSpPr>
        <p:cxnSp>
          <p:nvCxnSpPr>
            <p:cNvPr id="23625" name="Connecteur droit 3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26" name="Connecteur droit 3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2" name="Grouper 35"/>
          <p:cNvGrpSpPr>
            <a:grpSpLocks/>
          </p:cNvGrpSpPr>
          <p:nvPr/>
        </p:nvGrpSpPr>
        <p:grpSpPr bwMode="auto">
          <a:xfrm>
            <a:off x="4722813" y="5110163"/>
            <a:ext cx="230187" cy="304800"/>
            <a:chOff x="7924800" y="1143794"/>
            <a:chExt cx="229394" cy="304800"/>
          </a:xfrm>
        </p:grpSpPr>
        <p:cxnSp>
          <p:nvCxnSpPr>
            <p:cNvPr id="23623" name="Connecteur droit 3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24" name="Connecteur droit 3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cxnSp>
        <p:nvCxnSpPr>
          <p:cNvPr id="23569" name="Connecteur en angle 38"/>
          <p:cNvCxnSpPr>
            <a:cxnSpLocks noChangeShapeType="1"/>
          </p:cNvCxnSpPr>
          <p:nvPr/>
        </p:nvCxnSpPr>
        <p:spPr bwMode="auto">
          <a:xfrm>
            <a:off x="614363" y="3319463"/>
            <a:ext cx="720725" cy="15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er 39"/>
          <p:cNvGrpSpPr>
            <a:grpSpLocks/>
          </p:cNvGrpSpPr>
          <p:nvPr/>
        </p:nvGrpSpPr>
        <p:grpSpPr bwMode="auto">
          <a:xfrm>
            <a:off x="615950" y="4044950"/>
            <a:ext cx="719138" cy="150813"/>
            <a:chOff x="1681958" y="3658394"/>
            <a:chExt cx="719136" cy="1027906"/>
          </a:xfrm>
        </p:grpSpPr>
        <p:cxnSp>
          <p:nvCxnSpPr>
            <p:cNvPr id="23621" name="Connecteur en angle 40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22" name="Connecteur en angle 41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" name="Grouper 42"/>
          <p:cNvGrpSpPr>
            <a:grpSpLocks/>
          </p:cNvGrpSpPr>
          <p:nvPr/>
        </p:nvGrpSpPr>
        <p:grpSpPr bwMode="auto">
          <a:xfrm>
            <a:off x="4114800" y="3324225"/>
            <a:ext cx="1984375" cy="303213"/>
            <a:chOff x="1681958" y="3658394"/>
            <a:chExt cx="719136" cy="1027906"/>
          </a:xfrm>
        </p:grpSpPr>
        <p:cxnSp>
          <p:nvCxnSpPr>
            <p:cNvPr id="23619" name="Connecteur en angle 43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20" name="Connecteur en angle 44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" name="Grouper 45"/>
          <p:cNvGrpSpPr>
            <a:grpSpLocks/>
          </p:cNvGrpSpPr>
          <p:nvPr/>
        </p:nvGrpSpPr>
        <p:grpSpPr bwMode="auto">
          <a:xfrm>
            <a:off x="4951413" y="3319463"/>
            <a:ext cx="1144587" cy="1944687"/>
            <a:chOff x="1681958" y="3658394"/>
            <a:chExt cx="719136" cy="1027906"/>
          </a:xfrm>
        </p:grpSpPr>
        <p:cxnSp>
          <p:nvCxnSpPr>
            <p:cNvPr id="23617" name="Connecteur en angle 46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18" name="Connecteur en angle 47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er 48"/>
          <p:cNvGrpSpPr>
            <a:grpSpLocks/>
          </p:cNvGrpSpPr>
          <p:nvPr/>
        </p:nvGrpSpPr>
        <p:grpSpPr bwMode="auto">
          <a:xfrm flipH="1">
            <a:off x="152400" y="5260975"/>
            <a:ext cx="230188" cy="304800"/>
            <a:chOff x="7924800" y="1143794"/>
            <a:chExt cx="229394" cy="304800"/>
          </a:xfrm>
        </p:grpSpPr>
        <p:cxnSp>
          <p:nvCxnSpPr>
            <p:cNvPr id="23615" name="Connecteur droit 4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16" name="Connecteur droit 5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7" name="Grouper 51"/>
          <p:cNvGrpSpPr>
            <a:grpSpLocks/>
          </p:cNvGrpSpPr>
          <p:nvPr/>
        </p:nvGrpSpPr>
        <p:grpSpPr bwMode="auto">
          <a:xfrm>
            <a:off x="382588" y="5262563"/>
            <a:ext cx="228600" cy="304800"/>
            <a:chOff x="7924800" y="1143794"/>
            <a:chExt cx="229394" cy="304800"/>
          </a:xfrm>
        </p:grpSpPr>
        <p:cxnSp>
          <p:nvCxnSpPr>
            <p:cNvPr id="23613" name="Connecteur droit 52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3614" name="Connecteur droit 53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8" name="Grouper 54"/>
          <p:cNvGrpSpPr>
            <a:grpSpLocks/>
          </p:cNvGrpSpPr>
          <p:nvPr/>
        </p:nvGrpSpPr>
        <p:grpSpPr bwMode="auto">
          <a:xfrm>
            <a:off x="631825" y="5264150"/>
            <a:ext cx="1955800" cy="150813"/>
            <a:chOff x="1681958" y="3658394"/>
            <a:chExt cx="719136" cy="1027906"/>
          </a:xfrm>
        </p:grpSpPr>
        <p:cxnSp>
          <p:nvCxnSpPr>
            <p:cNvPr id="23611" name="Connecteur en angle 55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12" name="Connecteur en angle 56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76" name="Rectangle 60"/>
          <p:cNvSpPr>
            <a:spLocks noChangeArrowheads="1"/>
          </p:cNvSpPr>
          <p:nvPr/>
        </p:nvSpPr>
        <p:spPr bwMode="auto">
          <a:xfrm>
            <a:off x="7086600" y="2836863"/>
            <a:ext cx="1906588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3577" name="Connecteur droit 62"/>
          <p:cNvCxnSpPr>
            <a:cxnSpLocks noChangeShapeType="1"/>
          </p:cNvCxnSpPr>
          <p:nvPr/>
        </p:nvCxnSpPr>
        <p:spPr bwMode="auto">
          <a:xfrm>
            <a:off x="6550025" y="3321050"/>
            <a:ext cx="30797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" name="Grouper 63"/>
          <p:cNvGrpSpPr>
            <a:grpSpLocks/>
          </p:cNvGrpSpPr>
          <p:nvPr/>
        </p:nvGrpSpPr>
        <p:grpSpPr bwMode="auto">
          <a:xfrm flipH="1">
            <a:off x="6856413" y="3178175"/>
            <a:ext cx="230187" cy="304800"/>
            <a:chOff x="7924800" y="1143794"/>
            <a:chExt cx="229394" cy="304800"/>
          </a:xfrm>
        </p:grpSpPr>
        <p:cxnSp>
          <p:nvCxnSpPr>
            <p:cNvPr id="23609" name="Connecteur droit 6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3610" name="Connecteur droit 6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3579" name="Rectangle 68"/>
          <p:cNvSpPr>
            <a:spLocks noChangeArrowheads="1"/>
          </p:cNvSpPr>
          <p:nvPr/>
        </p:nvSpPr>
        <p:spPr bwMode="auto">
          <a:xfrm>
            <a:off x="685800" y="2293938"/>
            <a:ext cx="2290763" cy="4572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3580" name="Connecteur droit 69"/>
          <p:cNvCxnSpPr>
            <a:cxnSpLocks noChangeShapeType="1"/>
          </p:cNvCxnSpPr>
          <p:nvPr/>
        </p:nvCxnSpPr>
        <p:spPr bwMode="auto">
          <a:xfrm rot="5400000">
            <a:off x="837407" y="2523331"/>
            <a:ext cx="4587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1" name="Connecteur droit 70"/>
          <p:cNvCxnSpPr>
            <a:cxnSpLocks noChangeShapeType="1"/>
          </p:cNvCxnSpPr>
          <p:nvPr/>
        </p:nvCxnSpPr>
        <p:spPr bwMode="auto">
          <a:xfrm rot="5400000">
            <a:off x="1219994" y="25217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2" name="Connecteur droit 71"/>
          <p:cNvCxnSpPr>
            <a:cxnSpLocks noChangeShapeType="1"/>
          </p:cNvCxnSpPr>
          <p:nvPr/>
        </p:nvCxnSpPr>
        <p:spPr bwMode="auto">
          <a:xfrm rot="5400000">
            <a:off x="1601788" y="25209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3" name="Connecteur droit 72"/>
          <p:cNvCxnSpPr>
            <a:cxnSpLocks noChangeShapeType="1"/>
          </p:cNvCxnSpPr>
          <p:nvPr/>
        </p:nvCxnSpPr>
        <p:spPr bwMode="auto">
          <a:xfrm rot="5400000">
            <a:off x="1984376" y="25177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4" name="Connecteur droit 73"/>
          <p:cNvCxnSpPr>
            <a:cxnSpLocks noChangeShapeType="1"/>
          </p:cNvCxnSpPr>
          <p:nvPr/>
        </p:nvCxnSpPr>
        <p:spPr bwMode="auto">
          <a:xfrm rot="5400000">
            <a:off x="2365375" y="251618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5" name="Connecteur droit 74"/>
          <p:cNvCxnSpPr>
            <a:cxnSpLocks noChangeShapeType="1"/>
          </p:cNvCxnSpPr>
          <p:nvPr/>
        </p:nvCxnSpPr>
        <p:spPr bwMode="auto">
          <a:xfrm rot="5400000">
            <a:off x="2747962" y="25130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Ellipse 75"/>
          <p:cNvSpPr>
            <a:spLocks noChangeArrowheads="1"/>
          </p:cNvSpPr>
          <p:nvPr/>
        </p:nvSpPr>
        <p:spPr bwMode="auto">
          <a:xfrm>
            <a:off x="762000" y="240982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100" name="Forme libre 99"/>
          <p:cNvSpPr>
            <a:spLocks noChangeArrowheads="1"/>
          </p:cNvSpPr>
          <p:nvPr/>
        </p:nvSpPr>
        <p:spPr bwMode="auto">
          <a:xfrm>
            <a:off x="3509963" y="2744788"/>
            <a:ext cx="2574925" cy="1244600"/>
          </a:xfrm>
          <a:custGeom>
            <a:avLst/>
            <a:gdLst>
              <a:gd name="T0" fmla="*/ 0 w 2574637"/>
              <a:gd name="T1" fmla="*/ 1244984 h 1244984"/>
              <a:gd name="T2" fmla="*/ 1535546 w 2574637"/>
              <a:gd name="T3" fmla="*/ 113530 h 1244984"/>
              <a:gd name="T4" fmla="*/ 2574637 w 2574637"/>
              <a:gd name="T5" fmla="*/ 563802 h 1244984"/>
              <a:gd name="T6" fmla="*/ 0 60000 65536"/>
              <a:gd name="T7" fmla="*/ 0 60000 65536"/>
              <a:gd name="T8" fmla="*/ 0 60000 65536"/>
              <a:gd name="T9" fmla="*/ 0 w 2574637"/>
              <a:gd name="T10" fmla="*/ 0 h 1244984"/>
              <a:gd name="T11" fmla="*/ 2574637 w 2574637"/>
              <a:gd name="T12" fmla="*/ 1244984 h 1244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4637" h="1244984">
                <a:moveTo>
                  <a:pt x="0" y="1244984"/>
                </a:moveTo>
                <a:cubicBezTo>
                  <a:pt x="553220" y="736022"/>
                  <a:pt x="1106440" y="227060"/>
                  <a:pt x="1535546" y="113530"/>
                </a:cubicBezTo>
                <a:cubicBezTo>
                  <a:pt x="1964652" y="0"/>
                  <a:pt x="2574637" y="563802"/>
                  <a:pt x="2574637" y="56380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101" name="Forme libre 100"/>
          <p:cNvSpPr>
            <a:spLocks noChangeArrowheads="1"/>
          </p:cNvSpPr>
          <p:nvPr/>
        </p:nvSpPr>
        <p:spPr bwMode="auto">
          <a:xfrm>
            <a:off x="889000" y="1600200"/>
            <a:ext cx="5195888" cy="1685925"/>
          </a:xfrm>
          <a:custGeom>
            <a:avLst/>
            <a:gdLst>
              <a:gd name="T0" fmla="*/ 5195455 w 5264727"/>
              <a:gd name="T1" fmla="*/ 1685636 h 1495136"/>
              <a:gd name="T2" fmla="*/ 2347070 w 5264727"/>
              <a:gd name="T3" fmla="*/ 162706 h 1495136"/>
              <a:gd name="T4" fmla="*/ 0 w 5264727"/>
              <a:gd name="T5" fmla="*/ 709399 h 1495136"/>
              <a:gd name="T6" fmla="*/ 0 60000 65536"/>
              <a:gd name="T7" fmla="*/ 0 60000 65536"/>
              <a:gd name="T8" fmla="*/ 0 60000 65536"/>
              <a:gd name="T9" fmla="*/ 0 w 5264727"/>
              <a:gd name="T10" fmla="*/ 0 h 1495136"/>
              <a:gd name="T11" fmla="*/ 5264727 w 5264727"/>
              <a:gd name="T12" fmla="*/ 1495136 h 1495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64727" h="1495136">
                <a:moveTo>
                  <a:pt x="5264727" y="1495136"/>
                </a:moveTo>
                <a:cubicBezTo>
                  <a:pt x="4260272" y="891886"/>
                  <a:pt x="3255818" y="288636"/>
                  <a:pt x="2378364" y="144318"/>
                </a:cubicBezTo>
                <a:cubicBezTo>
                  <a:pt x="1500910" y="0"/>
                  <a:pt x="0" y="629227"/>
                  <a:pt x="0" y="629227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102" name="Losange 101"/>
          <p:cNvSpPr>
            <a:spLocks noChangeArrowheads="1"/>
          </p:cNvSpPr>
          <p:nvPr/>
        </p:nvSpPr>
        <p:spPr bwMode="auto">
          <a:xfrm>
            <a:off x="3087688" y="3735388"/>
            <a:ext cx="382587" cy="509587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103" name="Ellipse 102"/>
          <p:cNvSpPr/>
          <p:nvPr/>
        </p:nvSpPr>
        <p:spPr bwMode="auto">
          <a:xfrm>
            <a:off x="762000" y="2392363"/>
            <a:ext cx="228600" cy="207962"/>
          </a:xfrm>
          <a:prstGeom prst="ellipse">
            <a:avLst/>
          </a:prstGeom>
          <a:solidFill>
            <a:srgbClr val="1A1A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endParaRPr lang="en-GB" sz="24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591" name="Rectangle 103"/>
          <p:cNvSpPr>
            <a:spLocks noChangeArrowheads="1"/>
          </p:cNvSpPr>
          <p:nvPr/>
        </p:nvSpPr>
        <p:spPr bwMode="auto">
          <a:xfrm>
            <a:off x="7162800" y="2895600"/>
            <a:ext cx="1066800" cy="306388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3592" name="Connecteur droit 104"/>
          <p:cNvCxnSpPr>
            <a:cxnSpLocks noChangeShapeType="1"/>
          </p:cNvCxnSpPr>
          <p:nvPr/>
        </p:nvCxnSpPr>
        <p:spPr bwMode="auto">
          <a:xfrm rot="5400000">
            <a:off x="7397750" y="3043238"/>
            <a:ext cx="2936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3" name="Connecteur droit 105"/>
          <p:cNvCxnSpPr>
            <a:cxnSpLocks noChangeShapeType="1"/>
          </p:cNvCxnSpPr>
          <p:nvPr/>
        </p:nvCxnSpPr>
        <p:spPr bwMode="auto">
          <a:xfrm rot="5400000">
            <a:off x="7773987" y="3049588"/>
            <a:ext cx="3032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7" name="Ellipse 106"/>
          <p:cNvSpPr>
            <a:spLocks noChangeArrowheads="1"/>
          </p:cNvSpPr>
          <p:nvPr/>
        </p:nvSpPr>
        <p:spPr bwMode="auto">
          <a:xfrm>
            <a:off x="7239000" y="2930525"/>
            <a:ext cx="228600" cy="1889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112" name="Connecteur en arc 78"/>
          <p:cNvCxnSpPr>
            <a:cxnSpLocks noChangeShapeType="1"/>
            <a:stCxn id="103" idx="7"/>
            <a:endCxn id="107" idx="0"/>
          </p:cNvCxnSpPr>
          <p:nvPr/>
        </p:nvCxnSpPr>
        <p:spPr bwMode="auto">
          <a:xfrm rot="16200000" flipH="1">
            <a:off x="3901282" y="-521494"/>
            <a:ext cx="508000" cy="6396037"/>
          </a:xfrm>
          <a:prstGeom prst="curvedConnector3">
            <a:avLst>
              <a:gd name="adj1" fmla="val -223727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119" name="Forme libre 118"/>
          <p:cNvSpPr>
            <a:spLocks noChangeArrowheads="1"/>
          </p:cNvSpPr>
          <p:nvPr/>
        </p:nvSpPr>
        <p:spPr bwMode="auto">
          <a:xfrm>
            <a:off x="889000" y="1290638"/>
            <a:ext cx="5980113" cy="1995487"/>
          </a:xfrm>
          <a:custGeom>
            <a:avLst/>
            <a:gdLst>
              <a:gd name="T0" fmla="*/ 0 w 6026727"/>
              <a:gd name="T1" fmla="*/ 886495 h 1641378"/>
              <a:gd name="T2" fmla="*/ 3757890 w 6026727"/>
              <a:gd name="T3" fmla="*/ 184784 h 1641378"/>
              <a:gd name="T4" fmla="*/ 5980545 w 6026727"/>
              <a:gd name="T5" fmla="*/ 1995200 h 1641378"/>
              <a:gd name="T6" fmla="*/ 0 60000 65536"/>
              <a:gd name="T7" fmla="*/ 0 60000 65536"/>
              <a:gd name="T8" fmla="*/ 0 60000 65536"/>
              <a:gd name="T9" fmla="*/ 0 w 6026727"/>
              <a:gd name="T10" fmla="*/ 0 h 1641378"/>
              <a:gd name="T11" fmla="*/ 6026727 w 6026727"/>
              <a:gd name="T12" fmla="*/ 1641378 h 1641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6727" h="1641378">
                <a:moveTo>
                  <a:pt x="0" y="729287"/>
                </a:moveTo>
                <a:cubicBezTo>
                  <a:pt x="1391227" y="364643"/>
                  <a:pt x="2782455" y="0"/>
                  <a:pt x="3786909" y="152015"/>
                </a:cubicBezTo>
                <a:cubicBezTo>
                  <a:pt x="4791363" y="304030"/>
                  <a:pt x="5409045" y="972704"/>
                  <a:pt x="6026727" y="164137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cxnSp>
        <p:nvCxnSpPr>
          <p:cNvPr id="121" name="Connecteur en arc 78"/>
          <p:cNvCxnSpPr>
            <a:cxnSpLocks noChangeShapeType="1"/>
            <a:stCxn id="102" idx="0"/>
            <a:endCxn id="103" idx="6"/>
          </p:cNvCxnSpPr>
          <p:nvPr/>
        </p:nvCxnSpPr>
        <p:spPr bwMode="auto">
          <a:xfrm rot="16200000" flipV="1">
            <a:off x="1515269" y="1970881"/>
            <a:ext cx="1239838" cy="2289175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cxnSp>
        <p:nvCxnSpPr>
          <p:cNvPr id="83" name="Connecteur en arc 78"/>
          <p:cNvCxnSpPr>
            <a:cxnSpLocks noChangeShapeType="1"/>
            <a:stCxn id="102" idx="3"/>
            <a:endCxn id="107" idx="4"/>
          </p:cNvCxnSpPr>
          <p:nvPr/>
        </p:nvCxnSpPr>
        <p:spPr bwMode="auto">
          <a:xfrm flipV="1">
            <a:off x="3470275" y="3119438"/>
            <a:ext cx="3883025" cy="86995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89" name="Ellipse 88"/>
          <p:cNvSpPr>
            <a:spLocks noChangeArrowheads="1"/>
          </p:cNvSpPr>
          <p:nvPr/>
        </p:nvSpPr>
        <p:spPr bwMode="auto">
          <a:xfrm>
            <a:off x="723900" y="2362200"/>
            <a:ext cx="266700" cy="2365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cxnSp>
        <p:nvCxnSpPr>
          <p:cNvPr id="23600" name="Connecteur droit 89"/>
          <p:cNvCxnSpPr>
            <a:cxnSpLocks noChangeShapeType="1"/>
          </p:cNvCxnSpPr>
          <p:nvPr/>
        </p:nvCxnSpPr>
        <p:spPr bwMode="auto">
          <a:xfrm rot="16200000" flipH="1">
            <a:off x="5713412" y="319246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1" name="Connecteur droit 90"/>
          <p:cNvCxnSpPr>
            <a:cxnSpLocks noChangeShapeType="1"/>
          </p:cNvCxnSpPr>
          <p:nvPr/>
        </p:nvCxnSpPr>
        <p:spPr bwMode="auto">
          <a:xfrm rot="5400000">
            <a:off x="5712618" y="334883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2" name="Connecteur droit 91"/>
          <p:cNvCxnSpPr>
            <a:cxnSpLocks noChangeShapeType="1"/>
          </p:cNvCxnSpPr>
          <p:nvPr/>
        </p:nvCxnSpPr>
        <p:spPr bwMode="auto">
          <a:xfrm rot="16200000" flipH="1">
            <a:off x="759618" y="316785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3" name="Connecteur droit 92"/>
          <p:cNvCxnSpPr>
            <a:cxnSpLocks noChangeShapeType="1"/>
          </p:cNvCxnSpPr>
          <p:nvPr/>
        </p:nvCxnSpPr>
        <p:spPr bwMode="auto">
          <a:xfrm rot="5400000">
            <a:off x="760412" y="3324226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4" name="Connecteur droit 93"/>
          <p:cNvCxnSpPr>
            <a:cxnSpLocks noChangeShapeType="1"/>
          </p:cNvCxnSpPr>
          <p:nvPr/>
        </p:nvCxnSpPr>
        <p:spPr bwMode="auto">
          <a:xfrm rot="16200000" flipH="1">
            <a:off x="684212" y="52657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5" name="Connecteur droit 94"/>
          <p:cNvCxnSpPr>
            <a:cxnSpLocks noChangeShapeType="1"/>
          </p:cNvCxnSpPr>
          <p:nvPr/>
        </p:nvCxnSpPr>
        <p:spPr bwMode="auto">
          <a:xfrm rot="5400000">
            <a:off x="683418" y="542210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" name="ZoneTexte 123"/>
          <p:cNvSpPr txBox="1"/>
          <p:nvPr/>
        </p:nvSpPr>
        <p:spPr>
          <a:xfrm>
            <a:off x="820738" y="4953000"/>
            <a:ext cx="7620000" cy="114300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Without first-class futures, one thread is systematically blocked in the composite component.</a:t>
            </a:r>
          </a:p>
        </p:txBody>
      </p:sp>
      <p:cxnSp>
        <p:nvCxnSpPr>
          <p:cNvPr id="23607" name="Connecteur droit 95"/>
          <p:cNvCxnSpPr>
            <a:cxnSpLocks noChangeShapeType="1"/>
          </p:cNvCxnSpPr>
          <p:nvPr/>
        </p:nvCxnSpPr>
        <p:spPr bwMode="auto">
          <a:xfrm rot="16200000" flipH="1">
            <a:off x="1066007" y="38933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8" name="Connecteur droit 96"/>
          <p:cNvCxnSpPr>
            <a:cxnSpLocks noChangeShapeType="1"/>
          </p:cNvCxnSpPr>
          <p:nvPr/>
        </p:nvCxnSpPr>
        <p:spPr bwMode="auto">
          <a:xfrm rot="5400000">
            <a:off x="1066800" y="404971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ZoneTexte 92"/>
          <p:cNvSpPr txBox="1"/>
          <p:nvPr/>
        </p:nvSpPr>
        <p:spPr>
          <a:xfrm>
            <a:off x="6856413" y="4495800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r>
              <a:rPr lang="en-GB" dirty="0" smtClean="0"/>
              <a:t>=</a:t>
            </a:r>
            <a:r>
              <a:rPr lang="en-GB" dirty="0" err="1" smtClean="0"/>
              <a:t>f</a:t>
            </a:r>
            <a:r>
              <a:rPr lang="en-GB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19" grpId="0" animBg="1"/>
      <p:bldP spid="89" grpId="0" animBg="1"/>
      <p:bldP spid="89" grpId="1" animBg="1"/>
      <p:bldP spid="124" grpId="0" animBg="1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406400" y="452438"/>
            <a:ext cx="8262938" cy="838200"/>
          </a:xfrm>
        </p:spPr>
        <p:txBody>
          <a:bodyPr/>
          <a:lstStyle/>
          <a:p>
            <a:r>
              <a:rPr lang="fr-FR" smtClean="0"/>
              <a:t>First-class Futures and Hierarchy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2588" y="2209800"/>
            <a:ext cx="5938837" cy="3967163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6321425" y="3178175"/>
            <a:ext cx="230188" cy="304800"/>
            <a:chOff x="7924800" y="1143794"/>
            <a:chExt cx="229394" cy="304800"/>
          </a:xfrm>
        </p:grpSpPr>
        <p:cxnSp>
          <p:nvCxnSpPr>
            <p:cNvPr id="24673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74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6"/>
          <p:cNvGrpSpPr>
            <a:grpSpLocks/>
          </p:cNvGrpSpPr>
          <p:nvPr/>
        </p:nvGrpSpPr>
        <p:grpSpPr bwMode="auto">
          <a:xfrm flipH="1">
            <a:off x="155575" y="3170238"/>
            <a:ext cx="230188" cy="304800"/>
            <a:chOff x="7924800" y="1143794"/>
            <a:chExt cx="229394" cy="304800"/>
          </a:xfrm>
        </p:grpSpPr>
        <p:cxnSp>
          <p:nvCxnSpPr>
            <p:cNvPr id="24671" name="Connecteur droit 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72" name="Connecteur droit 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4" name="Grouper 9"/>
          <p:cNvGrpSpPr>
            <a:grpSpLocks/>
          </p:cNvGrpSpPr>
          <p:nvPr/>
        </p:nvGrpSpPr>
        <p:grpSpPr bwMode="auto">
          <a:xfrm flipH="1">
            <a:off x="157163" y="4043363"/>
            <a:ext cx="228600" cy="304800"/>
            <a:chOff x="7924800" y="1143794"/>
            <a:chExt cx="229394" cy="304800"/>
          </a:xfrm>
        </p:grpSpPr>
        <p:cxnSp>
          <p:nvCxnSpPr>
            <p:cNvPr id="24669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70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1563688" y="3017838"/>
            <a:ext cx="2324100" cy="1330325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5" name="Grouper 13"/>
          <p:cNvGrpSpPr>
            <a:grpSpLocks/>
          </p:cNvGrpSpPr>
          <p:nvPr/>
        </p:nvGrpSpPr>
        <p:grpSpPr bwMode="auto">
          <a:xfrm flipH="1">
            <a:off x="1335088" y="3170238"/>
            <a:ext cx="228600" cy="304800"/>
            <a:chOff x="7924800" y="1143794"/>
            <a:chExt cx="229394" cy="304800"/>
          </a:xfrm>
        </p:grpSpPr>
        <p:cxnSp>
          <p:nvCxnSpPr>
            <p:cNvPr id="24667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68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6" name="Grouper 16"/>
          <p:cNvGrpSpPr>
            <a:grpSpLocks/>
          </p:cNvGrpSpPr>
          <p:nvPr/>
        </p:nvGrpSpPr>
        <p:grpSpPr bwMode="auto">
          <a:xfrm flipH="1">
            <a:off x="1335088" y="3890963"/>
            <a:ext cx="228600" cy="304800"/>
            <a:chOff x="7924800" y="1143794"/>
            <a:chExt cx="229394" cy="304800"/>
          </a:xfrm>
        </p:grpSpPr>
        <p:cxnSp>
          <p:nvCxnSpPr>
            <p:cNvPr id="24665" name="Connecteur droit 1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66" name="Connecteur droit 1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7" name="Grouper 19"/>
          <p:cNvGrpSpPr>
            <a:grpSpLocks/>
          </p:cNvGrpSpPr>
          <p:nvPr/>
        </p:nvGrpSpPr>
        <p:grpSpPr bwMode="auto">
          <a:xfrm flipH="1">
            <a:off x="6097588" y="3176588"/>
            <a:ext cx="230187" cy="304800"/>
            <a:chOff x="7924800" y="1143794"/>
            <a:chExt cx="229394" cy="304800"/>
          </a:xfrm>
        </p:grpSpPr>
        <p:cxnSp>
          <p:nvCxnSpPr>
            <p:cNvPr id="24663" name="Connecteur droit 2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64" name="Connecteur droit 2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8" name="Grouper 22"/>
          <p:cNvGrpSpPr>
            <a:grpSpLocks/>
          </p:cNvGrpSpPr>
          <p:nvPr/>
        </p:nvGrpSpPr>
        <p:grpSpPr bwMode="auto">
          <a:xfrm>
            <a:off x="385763" y="3168650"/>
            <a:ext cx="230187" cy="304800"/>
            <a:chOff x="7924800" y="1143794"/>
            <a:chExt cx="229394" cy="304800"/>
          </a:xfrm>
        </p:grpSpPr>
        <p:cxnSp>
          <p:nvCxnSpPr>
            <p:cNvPr id="24661" name="Connecteur droit 2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62" name="Connecteur droit 2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9" name="Grouper 25"/>
          <p:cNvGrpSpPr>
            <a:grpSpLocks/>
          </p:cNvGrpSpPr>
          <p:nvPr/>
        </p:nvGrpSpPr>
        <p:grpSpPr bwMode="auto">
          <a:xfrm>
            <a:off x="385763" y="4044950"/>
            <a:ext cx="230187" cy="304800"/>
            <a:chOff x="7924800" y="1143794"/>
            <a:chExt cx="229394" cy="304800"/>
          </a:xfrm>
        </p:grpSpPr>
        <p:cxnSp>
          <p:nvCxnSpPr>
            <p:cNvPr id="24659" name="Connecteur droit 2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60" name="Connecteur droit 2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0" name="Grouper 28"/>
          <p:cNvGrpSpPr>
            <a:grpSpLocks/>
          </p:cNvGrpSpPr>
          <p:nvPr/>
        </p:nvGrpSpPr>
        <p:grpSpPr bwMode="auto">
          <a:xfrm>
            <a:off x="3887788" y="3475038"/>
            <a:ext cx="228600" cy="304800"/>
            <a:chOff x="7924800" y="1143794"/>
            <a:chExt cx="229394" cy="304800"/>
          </a:xfrm>
        </p:grpSpPr>
        <p:cxnSp>
          <p:nvCxnSpPr>
            <p:cNvPr id="24657" name="Connecteur droit 2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58" name="Connecteur droit 3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sp>
        <p:nvSpPr>
          <p:cNvPr id="24590" name="Rectangle 31"/>
          <p:cNvSpPr>
            <a:spLocks noChangeArrowheads="1"/>
          </p:cNvSpPr>
          <p:nvPr/>
        </p:nvSpPr>
        <p:spPr bwMode="auto">
          <a:xfrm>
            <a:off x="2816225" y="4805363"/>
            <a:ext cx="1905000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11" name="Grouper 32"/>
          <p:cNvGrpSpPr>
            <a:grpSpLocks/>
          </p:cNvGrpSpPr>
          <p:nvPr/>
        </p:nvGrpSpPr>
        <p:grpSpPr bwMode="auto">
          <a:xfrm flipH="1">
            <a:off x="2587625" y="5106988"/>
            <a:ext cx="230188" cy="304800"/>
            <a:chOff x="7924800" y="1143794"/>
            <a:chExt cx="229394" cy="304800"/>
          </a:xfrm>
        </p:grpSpPr>
        <p:cxnSp>
          <p:nvCxnSpPr>
            <p:cNvPr id="24655" name="Connecteur droit 3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56" name="Connecteur droit 3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2" name="Grouper 35"/>
          <p:cNvGrpSpPr>
            <a:grpSpLocks/>
          </p:cNvGrpSpPr>
          <p:nvPr/>
        </p:nvGrpSpPr>
        <p:grpSpPr bwMode="auto">
          <a:xfrm>
            <a:off x="4722813" y="5110163"/>
            <a:ext cx="230187" cy="304800"/>
            <a:chOff x="7924800" y="1143794"/>
            <a:chExt cx="229394" cy="304800"/>
          </a:xfrm>
        </p:grpSpPr>
        <p:cxnSp>
          <p:nvCxnSpPr>
            <p:cNvPr id="24653" name="Connecteur droit 3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54" name="Connecteur droit 3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cxnSp>
        <p:nvCxnSpPr>
          <p:cNvPr id="24593" name="Connecteur en angle 38"/>
          <p:cNvCxnSpPr>
            <a:cxnSpLocks noChangeShapeType="1"/>
          </p:cNvCxnSpPr>
          <p:nvPr/>
        </p:nvCxnSpPr>
        <p:spPr bwMode="auto">
          <a:xfrm>
            <a:off x="614363" y="3319463"/>
            <a:ext cx="720725" cy="15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er 39"/>
          <p:cNvGrpSpPr>
            <a:grpSpLocks/>
          </p:cNvGrpSpPr>
          <p:nvPr/>
        </p:nvGrpSpPr>
        <p:grpSpPr bwMode="auto">
          <a:xfrm>
            <a:off x="615950" y="4044950"/>
            <a:ext cx="719138" cy="150813"/>
            <a:chOff x="1681958" y="3658394"/>
            <a:chExt cx="719136" cy="1027906"/>
          </a:xfrm>
        </p:grpSpPr>
        <p:cxnSp>
          <p:nvCxnSpPr>
            <p:cNvPr id="24651" name="Connecteur en angle 40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52" name="Connecteur en angle 41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" name="Grouper 42"/>
          <p:cNvGrpSpPr>
            <a:grpSpLocks/>
          </p:cNvGrpSpPr>
          <p:nvPr/>
        </p:nvGrpSpPr>
        <p:grpSpPr bwMode="auto">
          <a:xfrm>
            <a:off x="4114800" y="3324225"/>
            <a:ext cx="1984375" cy="303213"/>
            <a:chOff x="1681958" y="3658394"/>
            <a:chExt cx="719136" cy="1027906"/>
          </a:xfrm>
        </p:grpSpPr>
        <p:cxnSp>
          <p:nvCxnSpPr>
            <p:cNvPr id="24649" name="Connecteur en angle 43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50" name="Connecteur en angle 44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" name="Grouper 45"/>
          <p:cNvGrpSpPr>
            <a:grpSpLocks/>
          </p:cNvGrpSpPr>
          <p:nvPr/>
        </p:nvGrpSpPr>
        <p:grpSpPr bwMode="auto">
          <a:xfrm>
            <a:off x="4951413" y="3319463"/>
            <a:ext cx="1144587" cy="1944687"/>
            <a:chOff x="1681958" y="3658394"/>
            <a:chExt cx="719136" cy="1027906"/>
          </a:xfrm>
        </p:grpSpPr>
        <p:cxnSp>
          <p:nvCxnSpPr>
            <p:cNvPr id="24647" name="Connecteur en angle 46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48" name="Connecteur en angle 47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er 48"/>
          <p:cNvGrpSpPr>
            <a:grpSpLocks/>
          </p:cNvGrpSpPr>
          <p:nvPr/>
        </p:nvGrpSpPr>
        <p:grpSpPr bwMode="auto">
          <a:xfrm flipH="1">
            <a:off x="152400" y="5260975"/>
            <a:ext cx="230188" cy="304800"/>
            <a:chOff x="7924800" y="1143794"/>
            <a:chExt cx="229394" cy="304800"/>
          </a:xfrm>
        </p:grpSpPr>
        <p:cxnSp>
          <p:nvCxnSpPr>
            <p:cNvPr id="24645" name="Connecteur droit 4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46" name="Connecteur droit 5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17" name="Grouper 51"/>
          <p:cNvGrpSpPr>
            <a:grpSpLocks/>
          </p:cNvGrpSpPr>
          <p:nvPr/>
        </p:nvGrpSpPr>
        <p:grpSpPr bwMode="auto">
          <a:xfrm>
            <a:off x="382588" y="5262563"/>
            <a:ext cx="228600" cy="304800"/>
            <a:chOff x="7924800" y="1143794"/>
            <a:chExt cx="229394" cy="304800"/>
          </a:xfrm>
        </p:grpSpPr>
        <p:cxnSp>
          <p:nvCxnSpPr>
            <p:cNvPr id="24643" name="Connecteur droit 52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4644" name="Connecteur droit 53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18" name="Grouper 54"/>
          <p:cNvGrpSpPr>
            <a:grpSpLocks/>
          </p:cNvGrpSpPr>
          <p:nvPr/>
        </p:nvGrpSpPr>
        <p:grpSpPr bwMode="auto">
          <a:xfrm>
            <a:off x="631825" y="5264150"/>
            <a:ext cx="1955800" cy="150813"/>
            <a:chOff x="1681958" y="3658394"/>
            <a:chExt cx="719136" cy="1027906"/>
          </a:xfrm>
        </p:grpSpPr>
        <p:cxnSp>
          <p:nvCxnSpPr>
            <p:cNvPr id="24641" name="Connecteur en angle 55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42" name="Connecteur en angle 56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600" name="Rectangle 60"/>
          <p:cNvSpPr>
            <a:spLocks noChangeArrowheads="1"/>
          </p:cNvSpPr>
          <p:nvPr/>
        </p:nvSpPr>
        <p:spPr bwMode="auto">
          <a:xfrm>
            <a:off x="7086600" y="2836863"/>
            <a:ext cx="1906588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4601" name="Connecteur droit 62"/>
          <p:cNvCxnSpPr>
            <a:cxnSpLocks noChangeShapeType="1"/>
          </p:cNvCxnSpPr>
          <p:nvPr/>
        </p:nvCxnSpPr>
        <p:spPr bwMode="auto">
          <a:xfrm>
            <a:off x="6550025" y="3321050"/>
            <a:ext cx="30797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" name="Grouper 63"/>
          <p:cNvGrpSpPr>
            <a:grpSpLocks/>
          </p:cNvGrpSpPr>
          <p:nvPr/>
        </p:nvGrpSpPr>
        <p:grpSpPr bwMode="auto">
          <a:xfrm flipH="1">
            <a:off x="6856413" y="3178175"/>
            <a:ext cx="230187" cy="304800"/>
            <a:chOff x="7924800" y="1143794"/>
            <a:chExt cx="229394" cy="304800"/>
          </a:xfrm>
        </p:grpSpPr>
        <p:cxnSp>
          <p:nvCxnSpPr>
            <p:cNvPr id="24639" name="Connecteur droit 6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4640" name="Connecteur droit 6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4603" name="Rectangle 68"/>
          <p:cNvSpPr>
            <a:spLocks noChangeArrowheads="1"/>
          </p:cNvSpPr>
          <p:nvPr/>
        </p:nvSpPr>
        <p:spPr bwMode="auto">
          <a:xfrm>
            <a:off x="685800" y="2293938"/>
            <a:ext cx="2290763" cy="4572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4604" name="Connecteur droit 69"/>
          <p:cNvCxnSpPr>
            <a:cxnSpLocks noChangeShapeType="1"/>
          </p:cNvCxnSpPr>
          <p:nvPr/>
        </p:nvCxnSpPr>
        <p:spPr bwMode="auto">
          <a:xfrm rot="5400000">
            <a:off x="837407" y="2523331"/>
            <a:ext cx="4587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5" name="Connecteur droit 70"/>
          <p:cNvCxnSpPr>
            <a:cxnSpLocks noChangeShapeType="1"/>
          </p:cNvCxnSpPr>
          <p:nvPr/>
        </p:nvCxnSpPr>
        <p:spPr bwMode="auto">
          <a:xfrm rot="5400000">
            <a:off x="1219994" y="25217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6" name="Connecteur droit 71"/>
          <p:cNvCxnSpPr>
            <a:cxnSpLocks noChangeShapeType="1"/>
          </p:cNvCxnSpPr>
          <p:nvPr/>
        </p:nvCxnSpPr>
        <p:spPr bwMode="auto">
          <a:xfrm rot="5400000">
            <a:off x="1601788" y="25209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7" name="Connecteur droit 72"/>
          <p:cNvCxnSpPr>
            <a:cxnSpLocks noChangeShapeType="1"/>
          </p:cNvCxnSpPr>
          <p:nvPr/>
        </p:nvCxnSpPr>
        <p:spPr bwMode="auto">
          <a:xfrm rot="5400000">
            <a:off x="1984376" y="25177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8" name="Connecteur droit 73"/>
          <p:cNvCxnSpPr>
            <a:cxnSpLocks noChangeShapeType="1"/>
          </p:cNvCxnSpPr>
          <p:nvPr/>
        </p:nvCxnSpPr>
        <p:spPr bwMode="auto">
          <a:xfrm rot="5400000">
            <a:off x="2365375" y="251618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9" name="Connecteur droit 74"/>
          <p:cNvCxnSpPr>
            <a:cxnSpLocks noChangeShapeType="1"/>
          </p:cNvCxnSpPr>
          <p:nvPr/>
        </p:nvCxnSpPr>
        <p:spPr bwMode="auto">
          <a:xfrm rot="5400000">
            <a:off x="2747962" y="25130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Ellipse 75"/>
          <p:cNvSpPr>
            <a:spLocks noChangeArrowheads="1"/>
          </p:cNvSpPr>
          <p:nvPr/>
        </p:nvSpPr>
        <p:spPr bwMode="auto">
          <a:xfrm>
            <a:off x="1108075" y="240982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102" name="Losange 101"/>
          <p:cNvSpPr>
            <a:spLocks noChangeArrowheads="1"/>
          </p:cNvSpPr>
          <p:nvPr/>
        </p:nvSpPr>
        <p:spPr bwMode="auto">
          <a:xfrm>
            <a:off x="3087688" y="3735388"/>
            <a:ext cx="382587" cy="509587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4612" name="Rectangle 103"/>
          <p:cNvSpPr>
            <a:spLocks noChangeArrowheads="1"/>
          </p:cNvSpPr>
          <p:nvPr/>
        </p:nvSpPr>
        <p:spPr bwMode="auto">
          <a:xfrm>
            <a:off x="7162800" y="2895600"/>
            <a:ext cx="1066800" cy="306388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4613" name="Connecteur droit 104"/>
          <p:cNvCxnSpPr>
            <a:cxnSpLocks noChangeShapeType="1"/>
          </p:cNvCxnSpPr>
          <p:nvPr/>
        </p:nvCxnSpPr>
        <p:spPr bwMode="auto">
          <a:xfrm rot="5400000">
            <a:off x="7397750" y="3043238"/>
            <a:ext cx="2936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14" name="Connecteur droit 105"/>
          <p:cNvCxnSpPr>
            <a:cxnSpLocks noChangeShapeType="1"/>
          </p:cNvCxnSpPr>
          <p:nvPr/>
        </p:nvCxnSpPr>
        <p:spPr bwMode="auto">
          <a:xfrm rot="5400000">
            <a:off x="7773987" y="3049588"/>
            <a:ext cx="3032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5" name="Ellipse 106"/>
          <p:cNvSpPr>
            <a:spLocks noChangeArrowheads="1"/>
          </p:cNvSpPr>
          <p:nvPr/>
        </p:nvSpPr>
        <p:spPr bwMode="auto">
          <a:xfrm>
            <a:off x="7239000" y="2930525"/>
            <a:ext cx="228600" cy="1889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121" name="Connecteur en arc 78"/>
          <p:cNvCxnSpPr>
            <a:cxnSpLocks noChangeShapeType="1"/>
          </p:cNvCxnSpPr>
          <p:nvPr/>
        </p:nvCxnSpPr>
        <p:spPr bwMode="auto">
          <a:xfrm flipV="1">
            <a:off x="0" y="2495550"/>
            <a:ext cx="762000" cy="5222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cxnSp>
        <p:nvCxnSpPr>
          <p:cNvPr id="94" name="Connecteur en arc 78"/>
          <p:cNvCxnSpPr>
            <a:cxnSpLocks noChangeShapeType="1"/>
            <a:stCxn id="102" idx="0"/>
            <a:endCxn id="76" idx="5"/>
          </p:cNvCxnSpPr>
          <p:nvPr/>
        </p:nvCxnSpPr>
        <p:spPr bwMode="auto">
          <a:xfrm rot="16200000" flipV="1">
            <a:off x="1708944" y="2164556"/>
            <a:ext cx="1163638" cy="19780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97" name="Forme libre 96"/>
          <p:cNvSpPr>
            <a:spLocks noChangeArrowheads="1"/>
          </p:cNvSpPr>
          <p:nvPr/>
        </p:nvSpPr>
        <p:spPr bwMode="auto">
          <a:xfrm>
            <a:off x="1301750" y="1600200"/>
            <a:ext cx="5567363" cy="1685925"/>
          </a:xfrm>
          <a:custGeom>
            <a:avLst/>
            <a:gdLst>
              <a:gd name="T0" fmla="*/ 0 w 6026727"/>
              <a:gd name="T1" fmla="*/ 748951 h 1641378"/>
              <a:gd name="T2" fmla="*/ 3498126 w 6026727"/>
              <a:gd name="T3" fmla="*/ 156114 h 1641378"/>
              <a:gd name="T4" fmla="*/ 5567140 w 6026727"/>
              <a:gd name="T5" fmla="*/ 1685636 h 1641378"/>
              <a:gd name="T6" fmla="*/ 0 60000 65536"/>
              <a:gd name="T7" fmla="*/ 0 60000 65536"/>
              <a:gd name="T8" fmla="*/ 0 60000 65536"/>
              <a:gd name="T9" fmla="*/ 0 w 6026727"/>
              <a:gd name="T10" fmla="*/ 0 h 1641378"/>
              <a:gd name="T11" fmla="*/ 6026727 w 6026727"/>
              <a:gd name="T12" fmla="*/ 1641378 h 1641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6727" h="1641378">
                <a:moveTo>
                  <a:pt x="0" y="729287"/>
                </a:moveTo>
                <a:cubicBezTo>
                  <a:pt x="1391227" y="364643"/>
                  <a:pt x="2782455" y="0"/>
                  <a:pt x="3786909" y="152015"/>
                </a:cubicBezTo>
                <a:cubicBezTo>
                  <a:pt x="4791363" y="304030"/>
                  <a:pt x="5409045" y="972704"/>
                  <a:pt x="6026727" y="164137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84" name="Forme libre 83"/>
          <p:cNvSpPr>
            <a:spLocks noChangeArrowheads="1"/>
          </p:cNvSpPr>
          <p:nvPr/>
        </p:nvSpPr>
        <p:spPr bwMode="auto">
          <a:xfrm>
            <a:off x="-87313" y="3524250"/>
            <a:ext cx="1698626" cy="511175"/>
          </a:xfrm>
          <a:custGeom>
            <a:avLst/>
            <a:gdLst>
              <a:gd name="T0" fmla="*/ 0 w 1697181"/>
              <a:gd name="T1" fmla="*/ 11546 h 509924"/>
              <a:gd name="T2" fmla="*/ 531091 w 1697181"/>
              <a:gd name="T3" fmla="*/ 508000 h 509924"/>
              <a:gd name="T4" fmla="*/ 1697181 w 1697181"/>
              <a:gd name="T5" fmla="*/ 0 h 509924"/>
              <a:gd name="T6" fmla="*/ 0 60000 65536"/>
              <a:gd name="T7" fmla="*/ 0 60000 65536"/>
              <a:gd name="T8" fmla="*/ 0 60000 65536"/>
              <a:gd name="T9" fmla="*/ 0 w 1697181"/>
              <a:gd name="T10" fmla="*/ 0 h 509924"/>
              <a:gd name="T11" fmla="*/ 1697181 w 1697181"/>
              <a:gd name="T12" fmla="*/ 509924 h 509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7181" h="509924">
                <a:moveTo>
                  <a:pt x="0" y="11546"/>
                </a:moveTo>
                <a:cubicBezTo>
                  <a:pt x="124114" y="260735"/>
                  <a:pt x="248228" y="509924"/>
                  <a:pt x="531091" y="508000"/>
                </a:cubicBezTo>
                <a:cubicBezTo>
                  <a:pt x="813954" y="506076"/>
                  <a:pt x="1697181" y="0"/>
                  <a:pt x="1697181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24620" name="Rectangle 84"/>
          <p:cNvSpPr>
            <a:spLocks noChangeArrowheads="1"/>
          </p:cNvSpPr>
          <p:nvPr/>
        </p:nvSpPr>
        <p:spPr bwMode="auto">
          <a:xfrm>
            <a:off x="1600200" y="3122613"/>
            <a:ext cx="1066800" cy="3048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4621" name="Connecteur droit 85"/>
          <p:cNvCxnSpPr>
            <a:cxnSpLocks noChangeShapeType="1"/>
          </p:cNvCxnSpPr>
          <p:nvPr/>
        </p:nvCxnSpPr>
        <p:spPr bwMode="auto">
          <a:xfrm rot="5400000">
            <a:off x="1835150" y="3270250"/>
            <a:ext cx="293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22" name="Connecteur droit 86"/>
          <p:cNvCxnSpPr>
            <a:cxnSpLocks noChangeShapeType="1"/>
          </p:cNvCxnSpPr>
          <p:nvPr/>
        </p:nvCxnSpPr>
        <p:spPr bwMode="auto">
          <a:xfrm rot="5400000">
            <a:off x="2211388" y="3276600"/>
            <a:ext cx="3032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Ellipse 87"/>
          <p:cNvSpPr>
            <a:spLocks noChangeArrowheads="1"/>
          </p:cNvSpPr>
          <p:nvPr/>
        </p:nvSpPr>
        <p:spPr bwMode="auto">
          <a:xfrm>
            <a:off x="1676400" y="3157538"/>
            <a:ext cx="228600" cy="1889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89" name="Rectangle 88"/>
          <p:cNvSpPr/>
          <p:nvPr/>
        </p:nvSpPr>
        <p:spPr bwMode="auto">
          <a:xfrm>
            <a:off x="1652588" y="3567113"/>
            <a:ext cx="1084262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>
              <a:defRPr/>
            </a:pPr>
            <a:r>
              <a:rPr lang="fr-FR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…   …   …</a:t>
            </a:r>
            <a:endParaRPr lang="en-GB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2" name="Connecteur en arc 78"/>
          <p:cNvCxnSpPr>
            <a:cxnSpLocks noChangeShapeType="1"/>
            <a:stCxn id="90" idx="4"/>
            <a:endCxn id="88" idx="2"/>
          </p:cNvCxnSpPr>
          <p:nvPr/>
        </p:nvCxnSpPr>
        <p:spPr bwMode="auto">
          <a:xfrm rot="16200000" flipH="1">
            <a:off x="950912" y="2525713"/>
            <a:ext cx="650875" cy="8001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90" name="Ellipse 89"/>
          <p:cNvSpPr>
            <a:spLocks noChangeArrowheads="1"/>
          </p:cNvSpPr>
          <p:nvPr/>
        </p:nvSpPr>
        <p:spPr bwMode="auto">
          <a:xfrm>
            <a:off x="762000" y="240982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91" name="Forme libre 90"/>
          <p:cNvSpPr>
            <a:spLocks noChangeArrowheads="1"/>
          </p:cNvSpPr>
          <p:nvPr/>
        </p:nvSpPr>
        <p:spPr bwMode="auto">
          <a:xfrm>
            <a:off x="2212975" y="3735388"/>
            <a:ext cx="1066800" cy="155575"/>
          </a:xfrm>
          <a:custGeom>
            <a:avLst/>
            <a:gdLst>
              <a:gd name="T0" fmla="*/ 0 w 1884738"/>
              <a:gd name="T1" fmla="*/ 156008 h 322551"/>
              <a:gd name="T2" fmla="*/ 444975 w 1884738"/>
              <a:gd name="T3" fmla="*/ 19501 h 322551"/>
              <a:gd name="T4" fmla="*/ 1066800 w 1884738"/>
              <a:gd name="T5" fmla="*/ 39002 h 322551"/>
              <a:gd name="T6" fmla="*/ 1066800 w 1884738"/>
              <a:gd name="T7" fmla="*/ 39002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sp>
        <p:nvSpPr>
          <p:cNvPr id="96" name="Ellipse 95"/>
          <p:cNvSpPr>
            <a:spLocks noChangeArrowheads="1"/>
          </p:cNvSpPr>
          <p:nvPr/>
        </p:nvSpPr>
        <p:spPr bwMode="auto">
          <a:xfrm>
            <a:off x="723900" y="2362200"/>
            <a:ext cx="266700" cy="2365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  <p:cxnSp>
        <p:nvCxnSpPr>
          <p:cNvPr id="24629" name="Connecteur droit 97"/>
          <p:cNvCxnSpPr>
            <a:cxnSpLocks noChangeShapeType="1"/>
          </p:cNvCxnSpPr>
          <p:nvPr/>
        </p:nvCxnSpPr>
        <p:spPr bwMode="auto">
          <a:xfrm rot="16200000" flipH="1">
            <a:off x="759618" y="316785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0" name="Connecteur droit 98"/>
          <p:cNvCxnSpPr>
            <a:cxnSpLocks noChangeShapeType="1"/>
          </p:cNvCxnSpPr>
          <p:nvPr/>
        </p:nvCxnSpPr>
        <p:spPr bwMode="auto">
          <a:xfrm rot="5400000">
            <a:off x="760412" y="3324226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1" name="Connecteur droit 99"/>
          <p:cNvCxnSpPr>
            <a:cxnSpLocks noChangeShapeType="1"/>
          </p:cNvCxnSpPr>
          <p:nvPr/>
        </p:nvCxnSpPr>
        <p:spPr bwMode="auto">
          <a:xfrm rot="16200000" flipH="1">
            <a:off x="1105694" y="38806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2" name="Connecteur droit 100"/>
          <p:cNvCxnSpPr>
            <a:cxnSpLocks noChangeShapeType="1"/>
          </p:cNvCxnSpPr>
          <p:nvPr/>
        </p:nvCxnSpPr>
        <p:spPr bwMode="auto">
          <a:xfrm rot="5400000">
            <a:off x="1106487" y="403701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3" name="Connecteur droit 107"/>
          <p:cNvCxnSpPr>
            <a:cxnSpLocks noChangeShapeType="1"/>
          </p:cNvCxnSpPr>
          <p:nvPr/>
        </p:nvCxnSpPr>
        <p:spPr bwMode="auto">
          <a:xfrm rot="16200000" flipH="1">
            <a:off x="5788819" y="3204369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4" name="Connecteur droit 108"/>
          <p:cNvCxnSpPr>
            <a:cxnSpLocks noChangeShapeType="1"/>
          </p:cNvCxnSpPr>
          <p:nvPr/>
        </p:nvCxnSpPr>
        <p:spPr bwMode="auto">
          <a:xfrm rot="5400000">
            <a:off x="5789612" y="33607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5" name="Connecteur droit 109"/>
          <p:cNvCxnSpPr>
            <a:cxnSpLocks noChangeShapeType="1"/>
          </p:cNvCxnSpPr>
          <p:nvPr/>
        </p:nvCxnSpPr>
        <p:spPr bwMode="auto">
          <a:xfrm rot="16200000" flipH="1">
            <a:off x="874712" y="52657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6" name="Connecteur droit 110"/>
          <p:cNvCxnSpPr>
            <a:cxnSpLocks noChangeShapeType="1"/>
          </p:cNvCxnSpPr>
          <p:nvPr/>
        </p:nvCxnSpPr>
        <p:spPr bwMode="auto">
          <a:xfrm rot="5400000">
            <a:off x="873918" y="542210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" name="ZoneTexte 123"/>
          <p:cNvSpPr txBox="1"/>
          <p:nvPr/>
        </p:nvSpPr>
        <p:spPr>
          <a:xfrm>
            <a:off x="820738" y="4953000"/>
            <a:ext cx="7620000" cy="114300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fr-FR" sz="20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Almost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0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systematic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0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dead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-lock in 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GCM/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ProActive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 lot of </a:t>
            </a:r>
            <a:r>
              <a:rPr lang="fr-FR" sz="20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blocked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threads </a:t>
            </a:r>
            <a:r>
              <a:rPr lang="fr-FR" sz="20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otherwise</a:t>
            </a:r>
            <a:endParaRPr lang="en-GB" sz="20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Forme libre 112"/>
          <p:cNvSpPr>
            <a:spLocks noChangeArrowheads="1"/>
          </p:cNvSpPr>
          <p:nvPr/>
        </p:nvSpPr>
        <p:spPr bwMode="auto">
          <a:xfrm>
            <a:off x="2587625" y="2744788"/>
            <a:ext cx="3497263" cy="1244600"/>
          </a:xfrm>
          <a:custGeom>
            <a:avLst/>
            <a:gdLst>
              <a:gd name="T0" fmla="*/ 0 w 2574637"/>
              <a:gd name="T1" fmla="*/ 1244984 h 1244984"/>
              <a:gd name="T2" fmla="*/ 2085081 w 2574637"/>
              <a:gd name="T3" fmla="*/ 113530 h 1244984"/>
              <a:gd name="T4" fmla="*/ 3496037 w 2574637"/>
              <a:gd name="T5" fmla="*/ 563802 h 1244984"/>
              <a:gd name="T6" fmla="*/ 0 60000 65536"/>
              <a:gd name="T7" fmla="*/ 0 60000 65536"/>
              <a:gd name="T8" fmla="*/ 0 60000 65536"/>
              <a:gd name="T9" fmla="*/ 0 w 2574637"/>
              <a:gd name="T10" fmla="*/ 0 h 1244984"/>
              <a:gd name="T11" fmla="*/ 2574637 w 2574637"/>
              <a:gd name="T12" fmla="*/ 1244984 h 1244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4637" h="1244984">
                <a:moveTo>
                  <a:pt x="0" y="1244984"/>
                </a:moveTo>
                <a:cubicBezTo>
                  <a:pt x="553220" y="736022"/>
                  <a:pt x="1106440" y="227060"/>
                  <a:pt x="1535546" y="113530"/>
                </a:cubicBezTo>
                <a:cubicBezTo>
                  <a:pt x="1964652" y="0"/>
                  <a:pt x="2574637" y="563802"/>
                  <a:pt x="2574637" y="56380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2" grpId="0" animBg="1"/>
      <p:bldP spid="97" grpId="0" animBg="1"/>
      <p:bldP spid="84" grpId="0" animBg="1"/>
      <p:bldP spid="84" grpId="1" animBg="1"/>
      <p:bldP spid="88" grpId="0" animBg="1"/>
      <p:bldP spid="90" grpId="0" animBg="1"/>
      <p:bldP spid="91" grpId="0" animBg="1"/>
      <p:bldP spid="96" grpId="0" animBg="1"/>
      <p:bldP spid="124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Reply Strategies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6613" y="1676400"/>
            <a:ext cx="3125787" cy="16764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2" name="Grouper 3"/>
          <p:cNvGrpSpPr>
            <a:grpSpLocks/>
          </p:cNvGrpSpPr>
          <p:nvPr/>
        </p:nvGrpSpPr>
        <p:grpSpPr bwMode="auto">
          <a:xfrm>
            <a:off x="3962400" y="2095500"/>
            <a:ext cx="230188" cy="304800"/>
            <a:chOff x="7924800" y="1143794"/>
            <a:chExt cx="229394" cy="304800"/>
          </a:xfrm>
        </p:grpSpPr>
        <p:cxnSp>
          <p:nvCxnSpPr>
            <p:cNvPr id="25698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5699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3" name="Grouper 9"/>
          <p:cNvGrpSpPr>
            <a:grpSpLocks/>
          </p:cNvGrpSpPr>
          <p:nvPr/>
        </p:nvGrpSpPr>
        <p:grpSpPr bwMode="auto">
          <a:xfrm flipH="1">
            <a:off x="609600" y="2135188"/>
            <a:ext cx="230188" cy="304800"/>
            <a:chOff x="7924800" y="1143794"/>
            <a:chExt cx="229394" cy="304800"/>
          </a:xfrm>
        </p:grpSpPr>
        <p:cxnSp>
          <p:nvCxnSpPr>
            <p:cNvPr id="25696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5697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5606" name="Rectangle 16"/>
          <p:cNvSpPr>
            <a:spLocks noChangeArrowheads="1"/>
          </p:cNvSpPr>
          <p:nvPr/>
        </p:nvSpPr>
        <p:spPr bwMode="auto">
          <a:xfrm>
            <a:off x="989013" y="1982788"/>
            <a:ext cx="2290762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5607" name="Connecteur droit 17"/>
          <p:cNvCxnSpPr>
            <a:cxnSpLocks noChangeShapeType="1"/>
          </p:cNvCxnSpPr>
          <p:nvPr/>
        </p:nvCxnSpPr>
        <p:spPr bwMode="auto">
          <a:xfrm rot="5400000">
            <a:off x="1139031" y="2212182"/>
            <a:ext cx="460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8" name="Connecteur droit 18"/>
          <p:cNvCxnSpPr>
            <a:cxnSpLocks noChangeShapeType="1"/>
          </p:cNvCxnSpPr>
          <p:nvPr/>
        </p:nvCxnSpPr>
        <p:spPr bwMode="auto">
          <a:xfrm rot="5400000">
            <a:off x="1522412" y="221138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9" name="Connecteur droit 19"/>
          <p:cNvCxnSpPr>
            <a:cxnSpLocks noChangeShapeType="1"/>
          </p:cNvCxnSpPr>
          <p:nvPr/>
        </p:nvCxnSpPr>
        <p:spPr bwMode="auto">
          <a:xfrm rot="5400000">
            <a:off x="1905000" y="22082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0" name="Connecteur droit 20"/>
          <p:cNvCxnSpPr>
            <a:cxnSpLocks noChangeShapeType="1"/>
          </p:cNvCxnSpPr>
          <p:nvPr/>
        </p:nvCxnSpPr>
        <p:spPr bwMode="auto">
          <a:xfrm rot="5400000">
            <a:off x="2286794" y="22042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Connecteur droit 21"/>
          <p:cNvCxnSpPr>
            <a:cxnSpLocks noChangeShapeType="1"/>
          </p:cNvCxnSpPr>
          <p:nvPr/>
        </p:nvCxnSpPr>
        <p:spPr bwMode="auto">
          <a:xfrm rot="5400000">
            <a:off x="2668588" y="22034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Connecteur droit 22"/>
          <p:cNvCxnSpPr>
            <a:cxnSpLocks noChangeShapeType="1"/>
          </p:cNvCxnSpPr>
          <p:nvPr/>
        </p:nvCxnSpPr>
        <p:spPr bwMode="auto">
          <a:xfrm rot="5400000">
            <a:off x="3051176" y="22002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3" name="Ellipse 23"/>
          <p:cNvSpPr>
            <a:spLocks noChangeArrowheads="1"/>
          </p:cNvSpPr>
          <p:nvPr/>
        </p:nvSpPr>
        <p:spPr bwMode="auto">
          <a:xfrm>
            <a:off x="1065213" y="2097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5614" name="Ellipse 24"/>
          <p:cNvSpPr>
            <a:spLocks noChangeArrowheads="1"/>
          </p:cNvSpPr>
          <p:nvPr/>
        </p:nvSpPr>
        <p:spPr bwMode="auto">
          <a:xfrm>
            <a:off x="1446213" y="20955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sp>
        <p:nvSpPr>
          <p:cNvPr id="25615" name="Rectangle 52"/>
          <p:cNvSpPr>
            <a:spLocks noChangeArrowheads="1"/>
          </p:cNvSpPr>
          <p:nvPr/>
        </p:nvSpPr>
        <p:spPr bwMode="auto">
          <a:xfrm>
            <a:off x="5314950" y="1638300"/>
            <a:ext cx="3125788" cy="17145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grpSp>
        <p:nvGrpSpPr>
          <p:cNvPr id="4" name="Grouper 53"/>
          <p:cNvGrpSpPr>
            <a:grpSpLocks/>
          </p:cNvGrpSpPr>
          <p:nvPr/>
        </p:nvGrpSpPr>
        <p:grpSpPr bwMode="auto">
          <a:xfrm>
            <a:off x="8440738" y="2057400"/>
            <a:ext cx="230187" cy="304800"/>
            <a:chOff x="7924800" y="1143794"/>
            <a:chExt cx="229394" cy="304800"/>
          </a:xfrm>
        </p:grpSpPr>
        <p:cxnSp>
          <p:nvCxnSpPr>
            <p:cNvPr id="25694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25695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</p:cxnSp>
      </p:grpSp>
      <p:grpSp>
        <p:nvGrpSpPr>
          <p:cNvPr id="5" name="Grouper 56"/>
          <p:cNvGrpSpPr>
            <a:grpSpLocks/>
          </p:cNvGrpSpPr>
          <p:nvPr/>
        </p:nvGrpSpPr>
        <p:grpSpPr bwMode="auto">
          <a:xfrm flipH="1">
            <a:off x="5087938" y="2097088"/>
            <a:ext cx="230187" cy="304800"/>
            <a:chOff x="7924800" y="1143794"/>
            <a:chExt cx="229394" cy="304800"/>
          </a:xfrm>
        </p:grpSpPr>
        <p:cxnSp>
          <p:nvCxnSpPr>
            <p:cNvPr id="25692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5693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5618" name="Rectangle 59"/>
          <p:cNvSpPr>
            <a:spLocks noChangeArrowheads="1"/>
          </p:cNvSpPr>
          <p:nvPr/>
        </p:nvSpPr>
        <p:spPr bwMode="auto">
          <a:xfrm>
            <a:off x="5467350" y="1944688"/>
            <a:ext cx="2290763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5619" name="Connecteur droit 60"/>
          <p:cNvCxnSpPr>
            <a:cxnSpLocks noChangeShapeType="1"/>
          </p:cNvCxnSpPr>
          <p:nvPr/>
        </p:nvCxnSpPr>
        <p:spPr bwMode="auto">
          <a:xfrm rot="5400000">
            <a:off x="5618163" y="21732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0" name="Connecteur droit 61"/>
          <p:cNvCxnSpPr>
            <a:cxnSpLocks noChangeShapeType="1"/>
          </p:cNvCxnSpPr>
          <p:nvPr/>
        </p:nvCxnSpPr>
        <p:spPr bwMode="auto">
          <a:xfrm rot="5400000">
            <a:off x="6001544" y="21724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1" name="Connecteur droit 62"/>
          <p:cNvCxnSpPr>
            <a:cxnSpLocks noChangeShapeType="1"/>
          </p:cNvCxnSpPr>
          <p:nvPr/>
        </p:nvCxnSpPr>
        <p:spPr bwMode="auto">
          <a:xfrm rot="5400000">
            <a:off x="6383337" y="21701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2" name="Connecteur droit 63"/>
          <p:cNvCxnSpPr>
            <a:cxnSpLocks noChangeShapeType="1"/>
          </p:cNvCxnSpPr>
          <p:nvPr/>
        </p:nvCxnSpPr>
        <p:spPr bwMode="auto">
          <a:xfrm rot="5400000">
            <a:off x="6765925" y="21669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3" name="Connecteur droit 64"/>
          <p:cNvCxnSpPr>
            <a:cxnSpLocks noChangeShapeType="1"/>
          </p:cNvCxnSpPr>
          <p:nvPr/>
        </p:nvCxnSpPr>
        <p:spPr bwMode="auto">
          <a:xfrm rot="5400000">
            <a:off x="7146926" y="21653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4" name="Connecteur droit 65"/>
          <p:cNvCxnSpPr>
            <a:cxnSpLocks noChangeShapeType="1"/>
          </p:cNvCxnSpPr>
          <p:nvPr/>
        </p:nvCxnSpPr>
        <p:spPr bwMode="auto">
          <a:xfrm rot="5400000">
            <a:off x="7529513" y="21621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5" name="Ellipse 66"/>
          <p:cNvSpPr>
            <a:spLocks noChangeArrowheads="1"/>
          </p:cNvSpPr>
          <p:nvPr/>
        </p:nvSpPr>
        <p:spPr bwMode="auto">
          <a:xfrm>
            <a:off x="5543550" y="20589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5626" name="Connecteur droit 72"/>
          <p:cNvCxnSpPr>
            <a:cxnSpLocks noChangeShapeType="1"/>
          </p:cNvCxnSpPr>
          <p:nvPr/>
        </p:nvCxnSpPr>
        <p:spPr bwMode="auto">
          <a:xfrm>
            <a:off x="4189413" y="2247900"/>
            <a:ext cx="895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7" name="Connecteur en arc 78"/>
          <p:cNvCxnSpPr>
            <a:cxnSpLocks noChangeShapeType="1"/>
            <a:endCxn id="25625" idx="4"/>
          </p:cNvCxnSpPr>
          <p:nvPr/>
        </p:nvCxnSpPr>
        <p:spPr bwMode="auto">
          <a:xfrm flipV="1">
            <a:off x="3278188" y="2249488"/>
            <a:ext cx="2379662" cy="581025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25628" name="Ellipse 42"/>
          <p:cNvSpPr>
            <a:spLocks noChangeArrowheads="1"/>
          </p:cNvSpPr>
          <p:nvPr/>
        </p:nvSpPr>
        <p:spPr bwMode="auto">
          <a:xfrm>
            <a:off x="5924550" y="2039938"/>
            <a:ext cx="228600" cy="1889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hangingPunct="0"/>
            <a:endParaRPr lang="en-GB" sz="2400"/>
          </a:p>
        </p:txBody>
      </p:sp>
      <p:cxnSp>
        <p:nvCxnSpPr>
          <p:cNvPr id="25629" name="Connecteur en arc 78"/>
          <p:cNvCxnSpPr>
            <a:cxnSpLocks noChangeShapeType="1"/>
            <a:stCxn id="25628" idx="0"/>
            <a:endCxn id="25625" idx="0"/>
          </p:cNvCxnSpPr>
          <p:nvPr/>
        </p:nvCxnSpPr>
        <p:spPr bwMode="auto">
          <a:xfrm rot="-5400000" flipH="1" flipV="1">
            <a:off x="5838825" y="1858963"/>
            <a:ext cx="19050" cy="381000"/>
          </a:xfrm>
          <a:prstGeom prst="curvedConnector3">
            <a:avLst>
              <a:gd name="adj1" fmla="val -1283111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grpSp>
        <p:nvGrpSpPr>
          <p:cNvPr id="6" name="Grouper 155"/>
          <p:cNvGrpSpPr>
            <a:grpSpLocks/>
          </p:cNvGrpSpPr>
          <p:nvPr/>
        </p:nvGrpSpPr>
        <p:grpSpPr bwMode="auto">
          <a:xfrm>
            <a:off x="1552575" y="3525838"/>
            <a:ext cx="3192463" cy="1331912"/>
            <a:chOff x="3045989" y="3621062"/>
            <a:chExt cx="3429000" cy="1534752"/>
          </a:xfrm>
        </p:grpSpPr>
        <p:sp>
          <p:nvSpPr>
            <p:cNvPr id="25637" name="Rectangle 96"/>
            <p:cNvSpPr>
              <a:spLocks noChangeArrowheads="1"/>
            </p:cNvSpPr>
            <p:nvPr/>
          </p:nvSpPr>
          <p:spPr bwMode="auto">
            <a:xfrm>
              <a:off x="3165009" y="3621062"/>
              <a:ext cx="3191371" cy="1534752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GB" sz="2400"/>
            </a:p>
          </p:txBody>
        </p:sp>
        <p:grpSp>
          <p:nvGrpSpPr>
            <p:cNvPr id="7" name="Grouper 97"/>
            <p:cNvGrpSpPr>
              <a:grpSpLocks/>
            </p:cNvGrpSpPr>
            <p:nvPr/>
          </p:nvGrpSpPr>
          <p:grpSpPr bwMode="auto">
            <a:xfrm>
              <a:off x="6356380" y="3823540"/>
              <a:ext cx="118609" cy="134985"/>
              <a:chOff x="7924800" y="1143794"/>
              <a:chExt cx="229394" cy="304800"/>
            </a:xfrm>
          </p:grpSpPr>
          <p:cxnSp>
            <p:nvCxnSpPr>
              <p:cNvPr id="25690" name="Connecteur droit 98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91" name="Connecteur droit 99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grpSp>
          <p:nvGrpSpPr>
            <p:cNvPr id="8" name="Grouper 100"/>
            <p:cNvGrpSpPr>
              <a:grpSpLocks/>
            </p:cNvGrpSpPr>
            <p:nvPr/>
          </p:nvGrpSpPr>
          <p:grpSpPr bwMode="auto">
            <a:xfrm flipH="1">
              <a:off x="3047631" y="3823891"/>
              <a:ext cx="118609" cy="134985"/>
              <a:chOff x="7924800" y="1143794"/>
              <a:chExt cx="229394" cy="304800"/>
            </a:xfrm>
          </p:grpSpPr>
          <p:cxnSp>
            <p:nvCxnSpPr>
              <p:cNvPr id="25688" name="Connecteur droit 10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89" name="Connecteur droit 10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9" name="Grouper 103"/>
            <p:cNvGrpSpPr>
              <a:grpSpLocks/>
            </p:cNvGrpSpPr>
            <p:nvPr/>
          </p:nvGrpSpPr>
          <p:grpSpPr bwMode="auto">
            <a:xfrm flipH="1">
              <a:off x="3048042" y="4210919"/>
              <a:ext cx="118609" cy="134985"/>
              <a:chOff x="7924800" y="1143794"/>
              <a:chExt cx="229394" cy="304800"/>
            </a:xfrm>
          </p:grpSpPr>
          <p:cxnSp>
            <p:nvCxnSpPr>
              <p:cNvPr id="25686" name="Connecteur droit 10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87" name="Connecteur droit 10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sp>
          <p:nvSpPr>
            <p:cNvPr id="25641" name="Rectangle 106"/>
            <p:cNvSpPr>
              <a:spLocks noChangeArrowheads="1"/>
            </p:cNvSpPr>
            <p:nvPr/>
          </p:nvSpPr>
          <p:spPr bwMode="auto">
            <a:xfrm>
              <a:off x="3775703" y="3756751"/>
              <a:ext cx="1201278" cy="589153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GB" sz="2400"/>
            </a:p>
          </p:txBody>
        </p:sp>
        <p:grpSp>
          <p:nvGrpSpPr>
            <p:cNvPr id="10" name="Grouper 107"/>
            <p:cNvGrpSpPr>
              <a:grpSpLocks/>
            </p:cNvGrpSpPr>
            <p:nvPr/>
          </p:nvGrpSpPr>
          <p:grpSpPr bwMode="auto">
            <a:xfrm flipH="1">
              <a:off x="3657094" y="3824243"/>
              <a:ext cx="118609" cy="134985"/>
              <a:chOff x="7924800" y="1143794"/>
              <a:chExt cx="229394" cy="304800"/>
            </a:xfrm>
          </p:grpSpPr>
          <p:cxnSp>
            <p:nvCxnSpPr>
              <p:cNvPr id="25684" name="Connecteur droit 108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85" name="Connecteur droit 109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11" name="Grouper 110"/>
            <p:cNvGrpSpPr>
              <a:grpSpLocks/>
            </p:cNvGrpSpPr>
            <p:nvPr/>
          </p:nvGrpSpPr>
          <p:grpSpPr bwMode="auto">
            <a:xfrm flipH="1">
              <a:off x="3657094" y="4143426"/>
              <a:ext cx="118609" cy="134985"/>
              <a:chOff x="7924800" y="1143794"/>
              <a:chExt cx="229394" cy="304800"/>
            </a:xfrm>
          </p:grpSpPr>
          <p:cxnSp>
            <p:nvCxnSpPr>
              <p:cNvPr id="25682" name="Connecteur droit 11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83" name="Connecteur droit 11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12" name="Grouper 113"/>
            <p:cNvGrpSpPr>
              <a:grpSpLocks/>
            </p:cNvGrpSpPr>
            <p:nvPr/>
          </p:nvGrpSpPr>
          <p:grpSpPr bwMode="auto">
            <a:xfrm flipH="1">
              <a:off x="6236128" y="3824595"/>
              <a:ext cx="118609" cy="134985"/>
              <a:chOff x="7924800" y="1143794"/>
              <a:chExt cx="229394" cy="304800"/>
            </a:xfrm>
          </p:grpSpPr>
          <p:cxnSp>
            <p:nvCxnSpPr>
              <p:cNvPr id="25680" name="Connecteur droit 11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81" name="Connecteur droit 11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13" name="Grouper 116"/>
            <p:cNvGrpSpPr>
              <a:grpSpLocks/>
            </p:cNvGrpSpPr>
            <p:nvPr/>
          </p:nvGrpSpPr>
          <p:grpSpPr bwMode="auto">
            <a:xfrm>
              <a:off x="3166651" y="3823188"/>
              <a:ext cx="118609" cy="134985"/>
              <a:chOff x="7924800" y="1143794"/>
              <a:chExt cx="229394" cy="304800"/>
            </a:xfrm>
          </p:grpSpPr>
          <p:cxnSp>
            <p:nvCxnSpPr>
              <p:cNvPr id="25678" name="Connecteur droit 117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79" name="Connecteur droit 118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grpSp>
          <p:nvGrpSpPr>
            <p:cNvPr id="14" name="Grouper 119"/>
            <p:cNvGrpSpPr>
              <a:grpSpLocks/>
            </p:cNvGrpSpPr>
            <p:nvPr/>
          </p:nvGrpSpPr>
          <p:grpSpPr bwMode="auto">
            <a:xfrm>
              <a:off x="3166651" y="4211622"/>
              <a:ext cx="118609" cy="134985"/>
              <a:chOff x="7924800" y="1143794"/>
              <a:chExt cx="229394" cy="304800"/>
            </a:xfrm>
          </p:grpSpPr>
          <p:cxnSp>
            <p:nvCxnSpPr>
              <p:cNvPr id="25676" name="Connecteur droit 120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77" name="Connecteur droit 121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er 122"/>
            <p:cNvGrpSpPr>
              <a:grpSpLocks/>
            </p:cNvGrpSpPr>
            <p:nvPr/>
          </p:nvGrpSpPr>
          <p:grpSpPr bwMode="auto">
            <a:xfrm>
              <a:off x="4976982" y="3959228"/>
              <a:ext cx="118609" cy="134985"/>
              <a:chOff x="7924800" y="1143794"/>
              <a:chExt cx="229394" cy="304800"/>
            </a:xfrm>
          </p:grpSpPr>
          <p:cxnSp>
            <p:nvCxnSpPr>
              <p:cNvPr id="25674" name="Connecteur droit 123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75" name="Connecteur droit 124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sp>
          <p:nvSpPr>
            <p:cNvPr id="25648" name="Rectangle 125"/>
            <p:cNvSpPr>
              <a:spLocks noChangeArrowheads="1"/>
            </p:cNvSpPr>
            <p:nvPr/>
          </p:nvSpPr>
          <p:spPr bwMode="auto">
            <a:xfrm>
              <a:off x="4423334" y="4548381"/>
              <a:ext cx="985401" cy="429562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hangingPunct="0"/>
              <a:endParaRPr lang="en-GB" sz="2400"/>
            </a:p>
          </p:txBody>
        </p:sp>
        <p:grpSp>
          <p:nvGrpSpPr>
            <p:cNvPr id="16" name="Grouper 126"/>
            <p:cNvGrpSpPr>
              <a:grpSpLocks/>
            </p:cNvGrpSpPr>
            <p:nvPr/>
          </p:nvGrpSpPr>
          <p:grpSpPr bwMode="auto">
            <a:xfrm flipH="1">
              <a:off x="4305546" y="4681960"/>
              <a:ext cx="118609" cy="134985"/>
              <a:chOff x="7924800" y="1143794"/>
              <a:chExt cx="229394" cy="304800"/>
            </a:xfrm>
          </p:grpSpPr>
          <p:cxnSp>
            <p:nvCxnSpPr>
              <p:cNvPr id="25672" name="Connecteur droit 127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73" name="Connecteur droit 128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er 129"/>
            <p:cNvGrpSpPr>
              <a:grpSpLocks/>
            </p:cNvGrpSpPr>
            <p:nvPr/>
          </p:nvGrpSpPr>
          <p:grpSpPr bwMode="auto">
            <a:xfrm>
              <a:off x="5409557" y="4683366"/>
              <a:ext cx="118609" cy="134985"/>
              <a:chOff x="7924800" y="1143794"/>
              <a:chExt cx="229394" cy="304800"/>
            </a:xfrm>
          </p:grpSpPr>
          <p:cxnSp>
            <p:nvCxnSpPr>
              <p:cNvPr id="25670" name="Connecteur droit 130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71" name="Connecteur droit 131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cxnSp>
          <p:nvCxnSpPr>
            <p:cNvPr id="25651" name="Connecteur en angle 132"/>
            <p:cNvCxnSpPr>
              <a:cxnSpLocks noChangeShapeType="1"/>
            </p:cNvCxnSpPr>
            <p:nvPr/>
          </p:nvCxnSpPr>
          <p:spPr bwMode="auto">
            <a:xfrm>
              <a:off x="3284440" y="3890329"/>
              <a:ext cx="372654" cy="70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" name="Grouper 133"/>
            <p:cNvGrpSpPr>
              <a:grpSpLocks/>
            </p:cNvGrpSpPr>
            <p:nvPr/>
          </p:nvGrpSpPr>
          <p:grpSpPr bwMode="auto">
            <a:xfrm>
              <a:off x="3285261" y="4211270"/>
              <a:ext cx="371833" cy="67141"/>
              <a:chOff x="1681958" y="3658394"/>
              <a:chExt cx="719136" cy="1027906"/>
            </a:xfrm>
          </p:grpSpPr>
          <p:cxnSp>
            <p:nvCxnSpPr>
              <p:cNvPr id="25668" name="Connecteur en angle 13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69" name="Connecteur en angle 13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9" name="Grouper 136"/>
            <p:cNvGrpSpPr>
              <a:grpSpLocks/>
            </p:cNvGrpSpPr>
            <p:nvPr/>
          </p:nvGrpSpPr>
          <p:grpSpPr bwMode="auto">
            <a:xfrm>
              <a:off x="5094770" y="3892439"/>
              <a:ext cx="1143821" cy="133930"/>
              <a:chOff x="1681958" y="3658394"/>
              <a:chExt cx="719136" cy="1027906"/>
            </a:xfrm>
          </p:grpSpPr>
          <p:cxnSp>
            <p:nvCxnSpPr>
              <p:cNvPr id="25666" name="Connecteur en angle 13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67" name="Connecteur en angle 13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0" name="Grouper 139"/>
            <p:cNvGrpSpPr>
              <a:grpSpLocks/>
            </p:cNvGrpSpPr>
            <p:nvPr/>
          </p:nvGrpSpPr>
          <p:grpSpPr bwMode="auto">
            <a:xfrm>
              <a:off x="5527344" y="3890329"/>
              <a:ext cx="708783" cy="860881"/>
              <a:chOff x="1681958" y="3658394"/>
              <a:chExt cx="719136" cy="1027906"/>
            </a:xfrm>
          </p:grpSpPr>
          <p:cxnSp>
            <p:nvCxnSpPr>
              <p:cNvPr id="25664" name="Connecteur en angle 1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65" name="Connecteur en angle 14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1" name="Grouper 142"/>
            <p:cNvGrpSpPr>
              <a:grpSpLocks/>
            </p:cNvGrpSpPr>
            <p:nvPr/>
          </p:nvGrpSpPr>
          <p:grpSpPr bwMode="auto">
            <a:xfrm flipH="1">
              <a:off x="3045989" y="4750156"/>
              <a:ext cx="118609" cy="134985"/>
              <a:chOff x="7924800" y="1143794"/>
              <a:chExt cx="229394" cy="304800"/>
            </a:xfrm>
          </p:grpSpPr>
          <p:cxnSp>
            <p:nvCxnSpPr>
              <p:cNvPr id="25662" name="Connecteur droit 143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25663" name="Connecteur droit 144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</p:cxnSp>
        </p:grpSp>
        <p:grpSp>
          <p:nvGrpSpPr>
            <p:cNvPr id="22" name="Grouper 145"/>
            <p:cNvGrpSpPr>
              <a:grpSpLocks/>
            </p:cNvGrpSpPr>
            <p:nvPr/>
          </p:nvGrpSpPr>
          <p:grpSpPr bwMode="auto">
            <a:xfrm>
              <a:off x="3164598" y="4750859"/>
              <a:ext cx="118609" cy="134985"/>
              <a:chOff x="7924800" y="1143794"/>
              <a:chExt cx="229394" cy="304800"/>
            </a:xfrm>
          </p:grpSpPr>
          <p:cxnSp>
            <p:nvCxnSpPr>
              <p:cNvPr id="25660" name="Connecteur droit 1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  <p:cxnSp>
            <p:nvCxnSpPr>
              <p:cNvPr id="25661" name="Connecteur droit 1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er 148"/>
            <p:cNvGrpSpPr>
              <a:grpSpLocks/>
            </p:cNvGrpSpPr>
            <p:nvPr/>
          </p:nvGrpSpPr>
          <p:grpSpPr bwMode="auto">
            <a:xfrm>
              <a:off x="3293468" y="4751210"/>
              <a:ext cx="1012077" cy="66789"/>
              <a:chOff x="1681958" y="3658394"/>
              <a:chExt cx="719136" cy="1027906"/>
            </a:xfrm>
          </p:grpSpPr>
          <p:cxnSp>
            <p:nvCxnSpPr>
              <p:cNvPr id="25658" name="Connecteur en angle 1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59" name="Connecteur en angle 1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cxnSp>
        <p:nvCxnSpPr>
          <p:cNvPr id="25631" name="Connecteur en angle 157"/>
          <p:cNvCxnSpPr>
            <a:cxnSpLocks noChangeShapeType="1"/>
          </p:cNvCxnSpPr>
          <p:nvPr/>
        </p:nvCxnSpPr>
        <p:spPr bwMode="auto">
          <a:xfrm rot="5400000" flipH="1" flipV="1">
            <a:off x="4090987" y="2900363"/>
            <a:ext cx="1514475" cy="209550"/>
          </a:xfrm>
          <a:prstGeom prst="bentConnector3">
            <a:avLst>
              <a:gd name="adj1" fmla="val 74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32" name="Connecteur en arc 78"/>
          <p:cNvCxnSpPr>
            <a:cxnSpLocks noChangeShapeType="1"/>
            <a:endCxn id="25614" idx="4"/>
          </p:cNvCxnSpPr>
          <p:nvPr/>
        </p:nvCxnSpPr>
        <p:spPr bwMode="auto">
          <a:xfrm rot="16200000" flipV="1">
            <a:off x="1208088" y="2638425"/>
            <a:ext cx="2232025" cy="1527175"/>
          </a:xfrm>
          <a:prstGeom prst="curvedConnector3">
            <a:avLst>
              <a:gd name="adj1" fmla="val 13431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cxnSp>
        <p:nvCxnSpPr>
          <p:cNvPr id="25633" name="Connecteur en arc 78"/>
          <p:cNvCxnSpPr>
            <a:cxnSpLocks noChangeShapeType="1"/>
            <a:endCxn id="25628" idx="4"/>
          </p:cNvCxnSpPr>
          <p:nvPr/>
        </p:nvCxnSpPr>
        <p:spPr bwMode="auto">
          <a:xfrm flipV="1">
            <a:off x="2771775" y="2228850"/>
            <a:ext cx="3267075" cy="1751013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</p:spPr>
      </p:cxnSp>
      <p:sp>
        <p:nvSpPr>
          <p:cNvPr id="70" name="ZoneTexte 69"/>
          <p:cNvSpPr txBox="1"/>
          <p:nvPr/>
        </p:nvSpPr>
        <p:spPr>
          <a:xfrm>
            <a:off x="820738" y="4505325"/>
            <a:ext cx="7620000" cy="1590675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2000" b="1" dirty="0">
                <a:solidFill>
                  <a:srgbClr val="2C2A65"/>
                </a:solidFill>
              </a:rPr>
              <a:t>In ASP / </a:t>
            </a:r>
            <a:r>
              <a:rPr lang="en-GB" sz="2000" b="1" dirty="0" err="1">
                <a:solidFill>
                  <a:srgbClr val="2C2A65"/>
                </a:solidFill>
              </a:rPr>
              <a:t>ProActive</a:t>
            </a:r>
            <a:r>
              <a:rPr lang="en-GB" sz="2000" b="1" dirty="0">
                <a:solidFill>
                  <a:srgbClr val="2C2A65"/>
                </a:solidFill>
              </a:rPr>
              <a:t>, the result is insensitive to the order of replies (shown for ASP-calculus)</a:t>
            </a:r>
          </a:p>
          <a:p>
            <a:pPr algn="ctr"/>
            <a:endParaRPr lang="en-GB" sz="2000" b="1" dirty="0" smtClean="0">
              <a:solidFill>
                <a:srgbClr val="2C2A65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2C2A65"/>
                </a:solidFill>
              </a:rPr>
              <a:t>experiments </a:t>
            </a:r>
            <a:r>
              <a:rPr lang="en-GB" sz="2000" b="1" dirty="0">
                <a:solidFill>
                  <a:srgbClr val="2C2A65"/>
                </a:solidFill>
              </a:rPr>
              <a:t>with different </a:t>
            </a:r>
            <a:r>
              <a:rPr lang="en-GB" sz="2000" b="1" dirty="0" smtClean="0">
                <a:solidFill>
                  <a:srgbClr val="2C2A65"/>
                </a:solidFill>
              </a:rPr>
              <a:t>strategies (lazy, eager)</a:t>
            </a:r>
            <a:endParaRPr lang="en-GB" sz="2000" b="1" dirty="0">
              <a:solidFill>
                <a:srgbClr val="2C2A65"/>
              </a:solidFill>
            </a:endParaRPr>
          </a:p>
        </p:txBody>
      </p:sp>
      <p:cxnSp>
        <p:nvCxnSpPr>
          <p:cNvPr id="25635" name="Connecteur droit 151"/>
          <p:cNvCxnSpPr>
            <a:cxnSpLocks noChangeShapeType="1"/>
          </p:cNvCxnSpPr>
          <p:nvPr/>
        </p:nvCxnSpPr>
        <p:spPr bwMode="auto">
          <a:xfrm rot="16200000" flipH="1">
            <a:off x="4445793" y="209788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36" name="Connecteur droit 152"/>
          <p:cNvCxnSpPr>
            <a:cxnSpLocks noChangeShapeType="1"/>
          </p:cNvCxnSpPr>
          <p:nvPr/>
        </p:nvCxnSpPr>
        <p:spPr bwMode="auto">
          <a:xfrm rot="5400000">
            <a:off x="4445794" y="22550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632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 smtClean="0"/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pPr>
              <a:spcAft>
                <a:spcPts val="1800"/>
              </a:spcAft>
              <a:buSzPct val="150000"/>
            </a:pPr>
            <a:r>
              <a:rPr lang="fr-FR" sz="2400" dirty="0" smtClean="0"/>
              <a:t>Primitive components </a:t>
            </a:r>
            <a:r>
              <a:rPr lang="fr-FR" sz="2400" dirty="0" err="1" smtClean="0"/>
              <a:t>contain</a:t>
            </a:r>
            <a:r>
              <a:rPr lang="fr-FR" sz="2400" dirty="0" smtClean="0"/>
              <a:t> the business code </a:t>
            </a:r>
          </a:p>
          <a:p>
            <a:pPr>
              <a:spcAft>
                <a:spcPts val="1800"/>
              </a:spcAft>
              <a:buSzPct val="150000"/>
            </a:pPr>
            <a:r>
              <a:rPr lang="fr-FR" sz="2400" dirty="0" smtClean="0"/>
              <a:t>Primitive components </a:t>
            </a:r>
            <a:r>
              <a:rPr lang="fr-FR" sz="2400" dirty="0" err="1" smtClean="0"/>
              <a:t>act</a:t>
            </a:r>
            <a:r>
              <a:rPr lang="fr-FR" sz="2400" dirty="0" smtClean="0"/>
              <a:t> as the unit of distribution and </a:t>
            </a:r>
            <a:r>
              <a:rPr lang="fr-FR" sz="2400" dirty="0" err="1" smtClean="0"/>
              <a:t>concurrency</a:t>
            </a:r>
            <a:r>
              <a:rPr lang="fr-FR" sz="2400" dirty="0" smtClean="0"/>
              <a:t> (</a:t>
            </a:r>
            <a:r>
              <a:rPr lang="fr-FR" sz="2400" dirty="0" err="1" smtClean="0"/>
              <a:t>each</a:t>
            </a:r>
            <a:r>
              <a:rPr lang="fr-FR" sz="2400" dirty="0" smtClean="0"/>
              <a:t> thread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isolated</a:t>
            </a:r>
            <a:r>
              <a:rPr lang="fr-FR" sz="2400" dirty="0" smtClean="0"/>
              <a:t> in a component)</a:t>
            </a:r>
          </a:p>
          <a:p>
            <a:pPr>
              <a:spcAft>
                <a:spcPts val="1800"/>
              </a:spcAft>
              <a:buSzPct val="150000"/>
            </a:pPr>
            <a:r>
              <a:rPr lang="fr-FR" sz="2400" dirty="0" smtClean="0"/>
              <a:t>Communication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performed</a:t>
            </a:r>
            <a:r>
              <a:rPr lang="fr-FR" sz="2400" dirty="0" smtClean="0"/>
              <a:t> on interfaces and </a:t>
            </a:r>
            <a:r>
              <a:rPr lang="fr-FR" sz="2400" dirty="0" err="1" smtClean="0"/>
              <a:t>follows</a:t>
            </a:r>
            <a:r>
              <a:rPr lang="fr-FR" sz="2400" dirty="0" smtClean="0"/>
              <a:t> component </a:t>
            </a:r>
            <a:r>
              <a:rPr lang="fr-FR" sz="2400" dirty="0" err="1" smtClean="0"/>
              <a:t>bindings</a:t>
            </a:r>
            <a:endParaRPr lang="fr-FR" sz="2400" dirty="0" smtClean="0"/>
          </a:p>
          <a:p>
            <a:pPr>
              <a:spcAft>
                <a:spcPts val="1800"/>
              </a:spcAft>
              <a:buSzPct val="150000"/>
            </a:pPr>
            <a:r>
              <a:rPr lang="fr-FR" sz="2400" dirty="0" smtClean="0"/>
              <a:t>Futures </a:t>
            </a:r>
            <a:r>
              <a:rPr lang="fr-FR" sz="2400" dirty="0" err="1" smtClean="0"/>
              <a:t>allow</a:t>
            </a:r>
            <a:r>
              <a:rPr lang="fr-FR" sz="2400" dirty="0" smtClean="0"/>
              <a:t> communication to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asynchronous</a:t>
            </a:r>
            <a:r>
              <a:rPr lang="fr-FR" sz="2400" dirty="0" smtClean="0"/>
              <a:t> </a:t>
            </a:r>
            <a:r>
              <a:rPr lang="fr-FR" sz="2400" dirty="0" err="1" smtClean="0"/>
              <a:t>requests</a:t>
            </a:r>
            <a:endParaRPr lang="fr-FR" sz="2400" dirty="0" smtClean="0"/>
          </a:p>
          <a:p>
            <a:pPr>
              <a:spcAft>
                <a:spcPts val="1800"/>
              </a:spcAft>
              <a:buSzPct val="150000"/>
            </a:pPr>
            <a:r>
              <a:rPr lang="fr-FR" sz="2400" b="1" dirty="0" smtClean="0"/>
              <a:t>Futures are transparent </a:t>
            </a:r>
            <a:r>
              <a:rPr lang="fr-FR" sz="2400" b="1" dirty="0" err="1" smtClean="0"/>
              <a:t>can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lead</a:t>
            </a:r>
            <a:r>
              <a:rPr lang="fr-FR" sz="2400" b="1" dirty="0" smtClean="0"/>
              <a:t> to optimisations and are a </a:t>
            </a:r>
            <a:r>
              <a:rPr lang="fr-FR" sz="2400" b="1" dirty="0" err="1" smtClean="0"/>
              <a:t>convenient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programming</a:t>
            </a:r>
            <a:r>
              <a:rPr lang="fr-FR" sz="2400" b="1" dirty="0" smtClean="0"/>
              <a:t> abstraction but …</a:t>
            </a:r>
          </a:p>
        </p:txBody>
      </p:sp>
    </p:spTree>
    <p:extLst>
      <p:ext uri="{BB962C8B-B14F-4D97-AF65-F5344CB8AC3E}">
        <p14:creationId xmlns:p14="http://schemas.microsoft.com/office/powerpoint/2010/main" val="35255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Can Create Deadlocks?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 race condition: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fr-FR" sz="2000" dirty="0" smtClean="0"/>
              <a:t>D</a:t>
            </a:r>
            <a:r>
              <a:rPr lang="en-GB" sz="2000" dirty="0" err="1" smtClean="0"/>
              <a:t>etecting</a:t>
            </a:r>
            <a:r>
              <a:rPr lang="en-GB" sz="2000" dirty="0" smtClean="0"/>
              <a:t> deadlocks can be difficult </a:t>
            </a:r>
            <a:r>
              <a:rPr lang="en-GB" sz="2000" dirty="0" smtClean="0"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GB" sz="2000" dirty="0" smtClean="0"/>
              <a:t> behavioural specification and verification techniques</a:t>
            </a:r>
          </a:p>
        </p:txBody>
      </p:sp>
      <p:pic>
        <p:nvPicPr>
          <p:cNvPr id="41988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29"/>
          <a:stretch>
            <a:fillRect/>
          </a:stretch>
        </p:blipFill>
        <p:spPr bwMode="auto">
          <a:xfrm>
            <a:off x="169863" y="1657350"/>
            <a:ext cx="8516937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>
            <a:cxnSpLocks noChangeShapeType="1"/>
          </p:cNvCxnSpPr>
          <p:nvPr/>
        </p:nvCxnSpPr>
        <p:spPr bwMode="auto">
          <a:xfrm>
            <a:off x="4267200" y="3048000"/>
            <a:ext cx="1219200" cy="762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9" name="Connecteur droit avec flèche 8"/>
          <p:cNvCxnSpPr>
            <a:cxnSpLocks noChangeShapeType="1"/>
          </p:cNvCxnSpPr>
          <p:nvPr/>
        </p:nvCxnSpPr>
        <p:spPr bwMode="auto">
          <a:xfrm flipV="1">
            <a:off x="1981200" y="3201988"/>
            <a:ext cx="3505200" cy="7604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10" name="ZoneTexte 69"/>
          <p:cNvSpPr txBox="1"/>
          <p:nvPr/>
        </p:nvSpPr>
        <p:spPr>
          <a:xfrm>
            <a:off x="169863" y="5640990"/>
            <a:ext cx="8581261" cy="1048135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fr-FR" sz="2000" b="1" dirty="0" err="1">
                <a:latin typeface="Lucida Grande CE"/>
                <a:cs typeface="Lucida Grande CE"/>
              </a:rPr>
              <a:t>What</a:t>
            </a:r>
            <a:r>
              <a:rPr kumimoji="1" lang="fr-FR" sz="2000" b="1" dirty="0">
                <a:latin typeface="Lucida Grande CE"/>
                <a:cs typeface="Lucida Grande CE"/>
              </a:rPr>
              <a:t> </a:t>
            </a:r>
            <a:r>
              <a:rPr kumimoji="1" lang="fr-FR" sz="2000" b="1" dirty="0" err="1">
                <a:latin typeface="Lucida Grande CE"/>
                <a:cs typeface="Lucida Grande CE"/>
              </a:rPr>
              <a:t>should</a:t>
            </a:r>
            <a:r>
              <a:rPr kumimoji="1" lang="fr-FR" sz="2000" b="1" dirty="0">
                <a:latin typeface="Lucida Grande CE"/>
                <a:cs typeface="Lucida Grande CE"/>
              </a:rPr>
              <a:t> </a:t>
            </a:r>
            <a:r>
              <a:rPr kumimoji="1" lang="fr-FR" sz="2000" b="1" dirty="0" err="1">
                <a:latin typeface="Lucida Grande CE"/>
                <a:cs typeface="Lucida Grande CE"/>
              </a:rPr>
              <a:t>be</a:t>
            </a:r>
            <a:r>
              <a:rPr kumimoji="1" lang="fr-FR" sz="2000" b="1" dirty="0">
                <a:latin typeface="Lucida Grande CE"/>
                <a:cs typeface="Lucida Grande CE"/>
              </a:rPr>
              <a:t> </a:t>
            </a:r>
            <a:r>
              <a:rPr kumimoji="1" lang="fr-FR" sz="2000" b="1" dirty="0" err="1">
                <a:latin typeface="Lucida Grande CE"/>
                <a:cs typeface="Lucida Grande CE"/>
              </a:rPr>
              <a:t>done</a:t>
            </a:r>
            <a:r>
              <a:rPr kumimoji="1" lang="fr-FR" sz="2000" b="1" dirty="0">
                <a:latin typeface="Lucida Grande CE"/>
                <a:cs typeface="Lucida Grande CE"/>
              </a:rPr>
              <a:t> to </a:t>
            </a:r>
            <a:r>
              <a:rPr kumimoji="1" lang="fr-FR" sz="2000" b="1" dirty="0" err="1">
                <a:latin typeface="Lucida Grande CE"/>
                <a:cs typeface="Lucida Grande CE"/>
              </a:rPr>
              <a:t>avoid</a:t>
            </a:r>
            <a:r>
              <a:rPr kumimoji="1" lang="fr-FR" sz="2000" b="1" dirty="0">
                <a:latin typeface="Lucida Grande CE"/>
                <a:cs typeface="Lucida Grande CE"/>
              </a:rPr>
              <a:t> </a:t>
            </a:r>
            <a:r>
              <a:rPr kumimoji="1" lang="fr-FR" sz="2000" b="1" dirty="0" err="1">
                <a:latin typeface="Lucida Grande CE"/>
                <a:cs typeface="Lucida Grande CE"/>
              </a:rPr>
              <a:t>such</a:t>
            </a:r>
            <a:r>
              <a:rPr kumimoji="1" lang="fr-FR" sz="2000" b="1" dirty="0">
                <a:latin typeface="Lucida Grande CE"/>
                <a:cs typeface="Lucida Grande CE"/>
              </a:rPr>
              <a:t> a </a:t>
            </a:r>
            <a:r>
              <a:rPr kumimoji="1" lang="fr-FR" sz="2000" b="1" dirty="0" err="1">
                <a:latin typeface="Lucida Grande CE"/>
                <a:cs typeface="Lucida Grande CE"/>
              </a:rPr>
              <a:t>deadlock</a:t>
            </a:r>
            <a:r>
              <a:rPr kumimoji="1" lang="fr-FR" sz="2000" b="1" dirty="0">
                <a:latin typeface="Lucida Grande CE"/>
                <a:cs typeface="Lucida Grande CE"/>
              </a:rPr>
              <a:t>?</a:t>
            </a:r>
          </a:p>
          <a:p>
            <a:pPr algn="ctr"/>
            <a:r>
              <a:rPr kumimoji="1" lang="fr-FR" sz="2000" b="1" dirty="0">
                <a:latin typeface="Lucida Grande CE"/>
                <a:cs typeface="Lucida Grande CE"/>
              </a:rPr>
              <a:t>(</a:t>
            </a:r>
            <a:r>
              <a:rPr kumimoji="1" lang="fr-FR" sz="2000" b="1" dirty="0" err="1">
                <a:latin typeface="Lucida Grande CE"/>
                <a:cs typeface="Lucida Grande CE"/>
              </a:rPr>
              <a:t>add</a:t>
            </a:r>
            <a:r>
              <a:rPr kumimoji="1" lang="fr-FR" sz="2000" b="1" dirty="0">
                <a:latin typeface="Lucida Grande CE"/>
                <a:cs typeface="Lucida Grande CE"/>
              </a:rPr>
              <a:t> synchronisation)</a:t>
            </a:r>
          </a:p>
        </p:txBody>
      </p:sp>
    </p:spTree>
    <p:extLst>
      <p:ext uri="{BB962C8B-B14F-4D97-AF65-F5344CB8AC3E}">
        <p14:creationId xmlns:p14="http://schemas.microsoft.com/office/powerpoint/2010/main" val="32542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</p:spPr>
        <p:txBody>
          <a:bodyPr/>
          <a:lstStyle/>
          <a:p>
            <a:r>
              <a:rPr lang="en-US" dirty="0" smtClean="0"/>
              <a:t>Fractal/GCM </a:t>
            </a:r>
            <a:r>
              <a:rPr lang="en-US" dirty="0"/>
              <a:t>: controllers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844824"/>
            <a:ext cx="5122912" cy="4137025"/>
          </a:xfrm>
        </p:spPr>
        <p:txBody>
          <a:bodyPr/>
          <a:lstStyle/>
          <a:p>
            <a:r>
              <a:rPr lang="en-US" sz="2400" dirty="0" smtClean="0"/>
              <a:t>Control</a:t>
            </a:r>
            <a:endParaRPr lang="en-US" sz="2400" dirty="0"/>
          </a:p>
          <a:p>
            <a:pPr lvl="1"/>
            <a:r>
              <a:rPr lang="en-US" sz="2000" dirty="0"/>
              <a:t>Non functional (technical) properties</a:t>
            </a:r>
          </a:p>
          <a:p>
            <a:pPr lvl="1"/>
            <a:r>
              <a:rPr lang="en-US" sz="2000" dirty="0"/>
              <a:t>Implemented in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membrane</a:t>
            </a:r>
          </a:p>
          <a:p>
            <a:pPr lvl="1"/>
            <a:r>
              <a:rPr lang="en-US" sz="2000" dirty="0"/>
              <a:t>Made of a set of controllers</a:t>
            </a:r>
          </a:p>
          <a:p>
            <a:pPr lvl="1"/>
            <a:r>
              <a:rPr lang="en-US" sz="2000" dirty="0"/>
              <a:t>E.g. security, transaction, persistence, start/stop, naming, </a:t>
            </a:r>
            <a:r>
              <a:rPr lang="en-US" sz="2000" dirty="0" err="1"/>
              <a:t>autonomicity</a:t>
            </a:r>
            <a:endParaRPr lang="en-US" sz="2000" dirty="0"/>
          </a:p>
          <a:p>
            <a:pPr lvl="1"/>
            <a:r>
              <a:rPr lang="en-US" sz="2000" dirty="0"/>
              <a:t>Controllers accessible through a control interface</a:t>
            </a:r>
          </a:p>
          <a:p>
            <a:pPr lvl="1"/>
            <a:r>
              <a:rPr lang="en-US" sz="2000" dirty="0"/>
              <a:t>Controllers and membranes are open</a:t>
            </a:r>
          </a:p>
        </p:txBody>
      </p:sp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68" y="1201308"/>
            <a:ext cx="3635375" cy="25527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363890" y="4236763"/>
            <a:ext cx="3240360" cy="20725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Predefined :</a:t>
            </a:r>
            <a:endParaRPr lang="en-US" sz="2000" dirty="0" smtClean="0">
              <a:latin typeface="+mn-lt"/>
            </a:endParaRP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sz="2000" dirty="0" smtClean="0">
                <a:latin typeface="+mn-lt"/>
              </a:rPr>
              <a:t>Life-cycle</a:t>
            </a:r>
            <a:endParaRPr lang="en-US" sz="2000" dirty="0">
              <a:latin typeface="+mn-lt"/>
            </a:endParaRP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sz="2000" dirty="0">
                <a:latin typeface="+mn-lt"/>
              </a:rPr>
              <a:t>Binding controller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sz="2000" dirty="0">
                <a:latin typeface="+mn-lt"/>
              </a:rPr>
              <a:t>Attribute controller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sz="2000" dirty="0">
                <a:latin typeface="+mn-lt"/>
              </a:rPr>
              <a:t>Content controller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699125" cy="850900"/>
          </a:xfrm>
        </p:spPr>
        <p:txBody>
          <a:bodyPr/>
          <a:lstStyle/>
          <a:p>
            <a:r>
              <a:rPr lang="en-US" sz="4000"/>
              <a:t>GCM: components for controllers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4978400" cy="471328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“Componentize” the membrane</a:t>
            </a:r>
            <a:r>
              <a:rPr lang="en-US" sz="2400"/>
              <a:t>:</a:t>
            </a:r>
          </a:p>
          <a:p>
            <a:r>
              <a:rPr lang="en-US" sz="2400"/>
              <a:t>Build controllers in a structured way</a:t>
            </a:r>
          </a:p>
          <a:p>
            <a:r>
              <a:rPr lang="en-US" sz="2400"/>
              <a:t>Reuse of controller       components</a:t>
            </a:r>
          </a:p>
          <a:p>
            <a:r>
              <a:rPr lang="en-US" sz="2400"/>
              <a:t>Applications: control components for self-optimization, self-healing,      self-configuring,         interceptors for encryption, authentication, …</a:t>
            </a:r>
          </a:p>
        </p:txBody>
      </p:sp>
      <p:pic>
        <p:nvPicPr>
          <p:cNvPr id="366596" name="Picture 4" descr="PosterPa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49500"/>
            <a:ext cx="6002337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15888"/>
            <a:ext cx="2381250" cy="167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7" name="ZoneTexte 69"/>
          <p:cNvSpPr txBox="1"/>
          <p:nvPr/>
        </p:nvSpPr>
        <p:spPr>
          <a:xfrm>
            <a:off x="169863" y="5640990"/>
            <a:ext cx="8581261" cy="1048135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fr-FR" sz="2000" b="1" dirty="0" smtClean="0">
                <a:latin typeface="Lucida Grande CE"/>
                <a:cs typeface="Lucida Grande CE"/>
              </a:rPr>
              <a:t>Membrane and </a:t>
            </a:r>
            <a:r>
              <a:rPr kumimoji="1" lang="fr-FR" sz="2000" b="1" dirty="0" err="1" smtClean="0">
                <a:latin typeface="Lucida Grande CE"/>
                <a:cs typeface="Lucida Grande CE"/>
              </a:rPr>
              <a:t>controllers</a:t>
            </a:r>
            <a:r>
              <a:rPr kumimoji="1" lang="fr-FR" sz="2000" b="1" dirty="0" smtClean="0">
                <a:latin typeface="Lucida Grande CE"/>
                <a:cs typeface="Lucida Grande CE"/>
              </a:rPr>
              <a:t>: </a:t>
            </a:r>
          </a:p>
          <a:p>
            <a:pPr algn="ctr"/>
            <a:r>
              <a:rPr kumimoji="1" lang="fr-FR" sz="2400" b="1" dirty="0" smtClean="0">
                <a:latin typeface="Lucida Grande CE"/>
                <a:cs typeface="Lucida Grande CE"/>
              </a:rPr>
              <a:t>A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way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to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improve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Separation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of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concerns</a:t>
            </a:r>
            <a:endParaRPr kumimoji="1" lang="fr-FR" sz="2400" b="1" dirty="0">
              <a:latin typeface="Lucida Grande CE"/>
              <a:cs typeface="Lucida Grande 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586" name="Picture 2" descr="M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349500"/>
            <a:ext cx="6659562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61988" y="320675"/>
            <a:ext cx="7721600" cy="796925"/>
          </a:xfrm>
        </p:spPr>
        <p:txBody>
          <a:bodyPr/>
          <a:lstStyle/>
          <a:p>
            <a:r>
              <a:rPr lang="en-US"/>
              <a:t>GCM: NxM communication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7721600" cy="1439862"/>
          </a:xfrm>
        </p:spPr>
        <p:txBody>
          <a:bodyPr/>
          <a:lstStyle/>
          <a:p>
            <a:r>
              <a:rPr lang="en-US" sz="2400"/>
              <a:t>1 to N = multicast / broadcast / scatter</a:t>
            </a:r>
          </a:p>
          <a:p>
            <a:r>
              <a:rPr lang="en-US" sz="2400"/>
              <a:t>N to 1 bindings = gathercast</a:t>
            </a:r>
          </a:p>
          <a:p>
            <a:r>
              <a:rPr lang="en-US" sz="2400"/>
              <a:t>Attach a behaviour (policy) to these interfaces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ZoneTexte 69"/>
          <p:cNvSpPr txBox="1"/>
          <p:nvPr/>
        </p:nvSpPr>
        <p:spPr>
          <a:xfrm>
            <a:off x="169863" y="4653136"/>
            <a:ext cx="8794625" cy="203599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1" lang="fr-FR" sz="2000" b="1" dirty="0" smtClean="0">
                <a:latin typeface="Lucida Grande CE"/>
                <a:cs typeface="Lucida Grande CE"/>
              </a:rPr>
              <a:t>Group architecture and communication </a:t>
            </a:r>
            <a:r>
              <a:rPr kumimoji="1" lang="fr-FR" sz="2000" b="1" dirty="0" err="1" smtClean="0">
                <a:latin typeface="Lucida Grande CE"/>
                <a:cs typeface="Lucida Grande CE"/>
              </a:rPr>
              <a:t>policies</a:t>
            </a:r>
            <a:r>
              <a:rPr kumimoji="1" lang="fr-FR" sz="2000" b="1" dirty="0" smtClean="0">
                <a:latin typeface="Lucida Grande CE"/>
                <a:cs typeface="Lucida Grande CE"/>
              </a:rPr>
              <a:t>: </a:t>
            </a:r>
          </a:p>
          <a:p>
            <a:pPr algn="ctr"/>
            <a:r>
              <a:rPr kumimoji="1" lang="fr-FR" sz="2400" b="1" dirty="0" err="1" smtClean="0">
                <a:latin typeface="Lucida Grande CE"/>
                <a:cs typeface="Lucida Grande CE"/>
              </a:rPr>
              <a:t>Allows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for (high performance) </a:t>
            </a:r>
          </a:p>
          <a:p>
            <a:pPr algn="ctr">
              <a:spcAft>
                <a:spcPts val="1200"/>
              </a:spcAft>
            </a:pPr>
            <a:r>
              <a:rPr kumimoji="1" lang="fr-FR" sz="2400" b="1" dirty="0" err="1" smtClean="0">
                <a:latin typeface="Lucida Grande CE"/>
                <a:cs typeface="Lucida Grande CE"/>
              </a:rPr>
              <a:t>very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large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scale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applications,</a:t>
            </a:r>
          </a:p>
          <a:p>
            <a:pPr algn="ctr"/>
            <a:r>
              <a:rPr kumimoji="1" lang="fr-FR" sz="2400" b="1" dirty="0" err="1" smtClean="0">
                <a:latin typeface="Lucida Grande CE"/>
                <a:cs typeface="Lucida Grande CE"/>
              </a:rPr>
              <a:t>With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easy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and portable architecture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specification</a:t>
            </a:r>
            <a:endParaRPr kumimoji="1" lang="fr-FR" sz="2400" b="1" dirty="0">
              <a:latin typeface="Lucida Grande CE"/>
              <a:cs typeface="Lucida Grande C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22313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fr-FR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100" dirty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Vocabulary and context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623888" lvl="2" algn="l">
              <a:buFont typeface="Wingdings" pitchFamily="2" charset="2"/>
              <a:buChar char="Ø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specification, modeling, testing, verification…: Formal methods in the design flow of distributed/embedded systems</a:t>
            </a:r>
          </a:p>
          <a:p>
            <a:pPr algn="l">
              <a:buFontTx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Modeling Software Component Systems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Fractal / GCM Component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200" dirty="0" smtClean="0"/>
              <a:t> The </a:t>
            </a:r>
            <a:r>
              <a:rPr lang="en-US" sz="2200" dirty="0" err="1"/>
              <a:t>VerCors</a:t>
            </a:r>
            <a:r>
              <a:rPr lang="en-US" sz="2200" dirty="0"/>
              <a:t> </a:t>
            </a:r>
            <a:r>
              <a:rPr lang="en-US" sz="2200" dirty="0" smtClean="0"/>
              <a:t>platform:</a:t>
            </a:r>
          </a:p>
          <a:p>
            <a:pPr marL="623888" lvl="2" algn="l"/>
            <a:r>
              <a:rPr lang="en-US" sz="2200" dirty="0" smtClean="0"/>
              <a:t>     architecture (ADL) and behavior</a:t>
            </a:r>
            <a:r>
              <a:rPr lang="en-US" sz="2200" dirty="0"/>
              <a:t> </a:t>
            </a:r>
            <a:r>
              <a:rPr lang="en-US" sz="2200" dirty="0" smtClean="0"/>
              <a:t>specification formalisms</a:t>
            </a:r>
            <a:endParaRPr lang="en-US" sz="2200" dirty="0"/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Model-checking GCM applications</a:t>
            </a:r>
            <a:endParaRPr lang="en-US" sz="2800" dirty="0"/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smtClean="0"/>
              <a:t>The BFT case-study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7057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20675"/>
            <a:ext cx="7721600" cy="796925"/>
          </a:xfrm>
        </p:spPr>
        <p:txBody>
          <a:bodyPr/>
          <a:lstStyle/>
          <a:p>
            <a:r>
              <a:rPr lang="en-US" sz="3600" i="1" dirty="0" smtClean="0"/>
              <a:t>GCN high level specifications</a:t>
            </a:r>
            <a:r>
              <a:rPr lang="en-US" sz="3600" i="1" dirty="0"/>
              <a:t>: </a:t>
            </a:r>
            <a:br>
              <a:rPr lang="en-US" sz="3600" i="1" dirty="0"/>
            </a:br>
            <a:r>
              <a:rPr lang="en-US" sz="3600" i="1" dirty="0"/>
              <a:t>The 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VCE</a:t>
            </a:r>
            <a:r>
              <a:rPr lang="en-US" sz="3600" i="1" dirty="0"/>
              <a:t> tool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4548" name="Picture 4" descr="vce-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271588"/>
            <a:ext cx="7637463" cy="55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1519" y="328497"/>
            <a:ext cx="7772400" cy="722313"/>
          </a:xfrm>
        </p:spPr>
        <p:txBody>
          <a:bodyPr/>
          <a:lstStyle/>
          <a:p>
            <a:r>
              <a:rPr lang="en-US" sz="4000" dirty="0"/>
              <a:t>Goals of the Course</a:t>
            </a:r>
            <a:endParaRPr lang="fr-FR" sz="4000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268760"/>
            <a:ext cx="8424862" cy="2520280"/>
          </a:xfrm>
        </p:spPr>
        <p:txBody>
          <a:bodyPr/>
          <a:lstStyle/>
          <a:p>
            <a:pPr marL="609600" indent="-609600" algn="l">
              <a:spcBef>
                <a:spcPts val="900"/>
              </a:spcBef>
              <a:buFontTx/>
              <a:buAutoNum type="arabicPeriod"/>
            </a:pPr>
            <a:r>
              <a:rPr lang="en-US" sz="2400" dirty="0" smtClean="0"/>
              <a:t>Explore some features of component-based </a:t>
            </a:r>
            <a:r>
              <a:rPr lang="en-US" sz="2400" dirty="0"/>
              <a:t>software 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1066800" lvl="1" indent="-609600" algn="l">
              <a:spcBef>
                <a:spcPts val="900"/>
              </a:spcBef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Fractal and GCM component models</a:t>
            </a:r>
          </a:p>
          <a:p>
            <a:pPr marL="1066800" lvl="1" indent="-609600" algn="l">
              <a:spcBef>
                <a:spcPts val="900"/>
              </a:spcBef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GCM architecture and execution principles</a:t>
            </a:r>
          </a:p>
          <a:p>
            <a:pPr marL="609600" indent="-609600" algn="l">
              <a:spcBef>
                <a:spcPts val="900"/>
              </a:spcBef>
              <a:buFontTx/>
              <a:buAutoNum type="arabicPeriod"/>
            </a:pPr>
            <a:r>
              <a:rPr lang="en-US" sz="2400" dirty="0" err="1" smtClean="0"/>
              <a:t>VerCors</a:t>
            </a:r>
            <a:r>
              <a:rPr lang="en-US" sz="2400" dirty="0" smtClean="0"/>
              <a:t>: A </a:t>
            </a:r>
            <a:r>
              <a:rPr lang="en-US" sz="2400" dirty="0"/>
              <a:t>software platform for abstract specification and verification of GCM applications</a:t>
            </a:r>
          </a:p>
          <a:p>
            <a:pPr marL="609600" indent="-609600" algn="l">
              <a:spcBef>
                <a:spcPts val="900"/>
              </a:spcBef>
              <a:buFontTx/>
              <a:buAutoNum type="arabicPeriod"/>
            </a:pPr>
            <a:r>
              <a:rPr lang="en-US" sz="2400" dirty="0" smtClean="0"/>
              <a:t>Understand a </a:t>
            </a:r>
            <a:r>
              <a:rPr lang="en-US" sz="2400" dirty="0" smtClean="0"/>
              <a:t>non-trivial case-study in (model-checking) </a:t>
            </a:r>
            <a:r>
              <a:rPr lang="en-US" sz="2400" dirty="0" smtClean="0">
                <a:solidFill>
                  <a:schemeClr val="accent2"/>
                </a:solidFill>
              </a:rPr>
              <a:t>behavior </a:t>
            </a:r>
            <a:r>
              <a:rPr lang="en-US" sz="2400" dirty="0">
                <a:solidFill>
                  <a:schemeClr val="accent2"/>
                </a:solidFill>
              </a:rPr>
              <a:t>verification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50912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kern="0" dirty="0" smtClean="0"/>
              <a:t>Hands-on session</a:t>
            </a:r>
            <a:endParaRPr lang="fr-FR" sz="4000" kern="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95288" y="5335362"/>
            <a:ext cx="8424862" cy="94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 algn="l">
              <a:spcBef>
                <a:spcPts val="1200"/>
              </a:spcBef>
              <a:buFontTx/>
              <a:buAutoNum type="arabicPeriod"/>
            </a:pPr>
            <a:r>
              <a:rPr lang="en-US" sz="2400" kern="0" dirty="0" smtClean="0"/>
              <a:t>Specification of distributed component architecture and </a:t>
            </a:r>
            <a:r>
              <a:rPr lang="en-US" sz="2400" kern="0" dirty="0" err="1" smtClean="0"/>
              <a:t>behaviour</a:t>
            </a:r>
            <a:r>
              <a:rPr lang="en-US" sz="2400" kern="0" dirty="0" smtClean="0"/>
              <a:t> with the VCE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20675"/>
            <a:ext cx="7721600" cy="796925"/>
          </a:xfrm>
        </p:spPr>
        <p:txBody>
          <a:bodyPr/>
          <a:lstStyle/>
          <a:p>
            <a:r>
              <a:rPr lang="en-US" sz="3600" i="1" dirty="0" smtClean="0"/>
              <a:t>Model-checking applications:</a:t>
            </a:r>
            <a:br>
              <a:rPr lang="en-US" sz="3600" i="1" dirty="0" smtClean="0"/>
            </a:br>
            <a:r>
              <a:rPr lang="en-US" sz="3600" i="1" dirty="0" smtClean="0"/>
              <a:t>The </a:t>
            </a:r>
            <a:r>
              <a:rPr lang="en-US" sz="3600" i="1" dirty="0" err="1" smtClean="0">
                <a:solidFill>
                  <a:schemeClr val="accent2">
                    <a:lumMod val="75000"/>
                  </a:schemeClr>
                </a:solidFill>
              </a:rPr>
              <a:t>Vercors</a:t>
            </a: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i="1" dirty="0" smtClean="0"/>
              <a:t>platform</a:t>
            </a:r>
            <a:endParaRPr lang="en-US" sz="3600" i="1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1040"/>
            <a:ext cx="8820472" cy="452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11560" y="2204866"/>
            <a:ext cx="1665288" cy="1435026"/>
            <a:chOff x="22" y="3657"/>
            <a:chExt cx="1049" cy="40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22" y="3657"/>
              <a:ext cx="1049" cy="405"/>
            </a:xfrm>
            <a:prstGeom prst="ellipse">
              <a:avLst/>
            </a:prstGeom>
            <a:solidFill>
              <a:srgbClr val="FFFF00">
                <a:alpha val="75000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63"/>
            <p:cNvSpPr txBox="1">
              <a:spLocks noChangeArrowheads="1"/>
            </p:cNvSpPr>
            <p:nvPr/>
          </p:nvSpPr>
          <p:spPr bwMode="auto">
            <a:xfrm>
              <a:off x="85" y="3739"/>
              <a:ext cx="97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Specification:</a:t>
              </a:r>
            </a:p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Graphical</a:t>
              </a:r>
            </a:p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editors</a:t>
              </a:r>
              <a:endParaRPr lang="fr-FR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108028" y="3639892"/>
            <a:ext cx="1665288" cy="1438569"/>
            <a:chOff x="22" y="3657"/>
            <a:chExt cx="1049" cy="406"/>
          </a:xfrm>
        </p:grpSpPr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22" y="3657"/>
              <a:ext cx="1049" cy="405"/>
            </a:xfrm>
            <a:prstGeom prst="ellipse">
              <a:avLst/>
            </a:prstGeom>
            <a:solidFill>
              <a:srgbClr val="FFFF00">
                <a:alpha val="75000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85" y="3689"/>
              <a:ext cx="97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Generation</a:t>
              </a:r>
            </a:p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Of the</a:t>
              </a:r>
            </a:p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Semantic model</a:t>
              </a: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948264" y="4146312"/>
            <a:ext cx="1800200" cy="721926"/>
            <a:chOff x="22" y="3657"/>
            <a:chExt cx="1049" cy="405"/>
          </a:xfrm>
        </p:grpSpPr>
        <p:sp>
          <p:nvSpPr>
            <p:cNvPr id="14" name="Oval 64"/>
            <p:cNvSpPr>
              <a:spLocks noChangeArrowheads="1"/>
            </p:cNvSpPr>
            <p:nvPr/>
          </p:nvSpPr>
          <p:spPr bwMode="auto">
            <a:xfrm>
              <a:off x="22" y="3657"/>
              <a:ext cx="1049" cy="405"/>
            </a:xfrm>
            <a:prstGeom prst="ellipse">
              <a:avLst/>
            </a:prstGeom>
            <a:solidFill>
              <a:srgbClr val="FFFF00">
                <a:alpha val="79000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85" y="3696"/>
              <a:ext cx="97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Model Checking</a:t>
              </a:r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6156176" y="1482951"/>
            <a:ext cx="2689439" cy="1010698"/>
            <a:chOff x="22" y="3657"/>
            <a:chExt cx="1049" cy="567"/>
          </a:xfrm>
        </p:grpSpPr>
        <p:sp>
          <p:nvSpPr>
            <p:cNvPr id="17" name="Oval 64"/>
            <p:cNvSpPr>
              <a:spLocks noChangeArrowheads="1"/>
            </p:cNvSpPr>
            <p:nvPr/>
          </p:nvSpPr>
          <p:spPr bwMode="auto">
            <a:xfrm>
              <a:off x="22" y="3657"/>
              <a:ext cx="1049" cy="486"/>
            </a:xfrm>
            <a:prstGeom prst="ellipse">
              <a:avLst/>
            </a:prstGeom>
            <a:solidFill>
              <a:srgbClr val="FFFF00">
                <a:alpha val="79000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85" y="3689"/>
              <a:ext cx="97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(partial)</a:t>
              </a:r>
            </a:p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Code 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6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Eclipse / </a:t>
            </a:r>
            <a:r>
              <a:rPr lang="en-US" sz="4000" dirty="0" err="1" smtClean="0"/>
              <a:t>Obeo</a:t>
            </a:r>
            <a:r>
              <a:rPr lang="en-US" sz="4000" dirty="0" smtClean="0"/>
              <a:t> environment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11" y="1176846"/>
            <a:ext cx="7470629" cy="56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5106"/>
          </a:xfrm>
        </p:spPr>
        <p:txBody>
          <a:bodyPr/>
          <a:lstStyle/>
          <a:p>
            <a:r>
              <a:rPr lang="en-US" dirty="0" smtClean="0"/>
              <a:t>The graphical formalisms:</a:t>
            </a:r>
            <a:br>
              <a:rPr lang="en-US" dirty="0" smtClean="0"/>
            </a:br>
            <a:r>
              <a:rPr lang="en-US" dirty="0" smtClean="0"/>
              <a:t>(1)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GCM full ADL, with full componentized membrane, and multicast/</a:t>
            </a:r>
            <a:r>
              <a:rPr lang="en-US" sz="2800" dirty="0" err="1" smtClean="0"/>
              <a:t>gathercast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5688632" cy="43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5106"/>
          </a:xfrm>
        </p:spPr>
        <p:txBody>
          <a:bodyPr/>
          <a:lstStyle/>
          <a:p>
            <a:r>
              <a:rPr lang="en-US" dirty="0" smtClean="0"/>
              <a:t>The graphical formalisms:</a:t>
            </a:r>
            <a:br>
              <a:rPr lang="en-US" dirty="0" smtClean="0"/>
            </a:br>
            <a:r>
              <a:rPr lang="en-US" dirty="0" smtClean="0"/>
              <a:t>(2)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UML class diagram, for interface signatures, and primitive component implementation class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6" y="3277651"/>
            <a:ext cx="8717672" cy="21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5106"/>
          </a:xfrm>
        </p:spPr>
        <p:txBody>
          <a:bodyPr/>
          <a:lstStyle/>
          <a:p>
            <a:r>
              <a:rPr lang="en-US" dirty="0" smtClean="0"/>
              <a:t>The graphical formalisms:</a:t>
            </a:r>
            <a:br>
              <a:rPr lang="en-US" dirty="0" smtClean="0"/>
            </a:br>
            <a:r>
              <a:rPr lang="en-US" dirty="0" smtClean="0"/>
              <a:t>(3)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r>
              <a:rPr lang="en-US" sz="2800" dirty="0" smtClean="0"/>
              <a:t>UML state machines, with a specific label language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7" y="2276872"/>
            <a:ext cx="81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5106"/>
          </a:xfrm>
        </p:spPr>
        <p:txBody>
          <a:bodyPr/>
          <a:lstStyle/>
          <a:p>
            <a:r>
              <a:rPr lang="en-US" dirty="0" smtClean="0"/>
              <a:t>Validity check,</a:t>
            </a:r>
            <a:br>
              <a:rPr lang="en-US" dirty="0" smtClean="0"/>
            </a:br>
            <a:r>
              <a:rPr lang="en-US" dirty="0" smtClean="0"/>
              <a:t>code &amp; model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r>
              <a:rPr lang="en-US" sz="2800" dirty="0" smtClean="0"/>
              <a:t>Semantic validity rules:</a:t>
            </a:r>
          </a:p>
          <a:p>
            <a:pPr lvl="1"/>
            <a:r>
              <a:rPr lang="en-US" sz="2400" dirty="0" smtClean="0"/>
              <a:t>Structural (components, bindings, interface roles)</a:t>
            </a:r>
          </a:p>
          <a:p>
            <a:pPr lvl="1"/>
            <a:r>
              <a:rPr lang="en-US" sz="2400" dirty="0" smtClean="0"/>
              <a:t>Typing (interface compatibility)</a:t>
            </a:r>
          </a:p>
          <a:p>
            <a:pPr lvl="1"/>
            <a:r>
              <a:rPr lang="en-US" sz="2400" dirty="0" smtClean="0"/>
              <a:t>Behavioral (variables/methods well-</a:t>
            </a:r>
            <a:r>
              <a:rPr lang="en-US" sz="2400" dirty="0" err="1" smtClean="0"/>
              <a:t>definedness</a:t>
            </a:r>
            <a:r>
              <a:rPr lang="en-US" sz="2400" dirty="0" smtClean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Guarantees generation of correct code:</a:t>
            </a:r>
          </a:p>
          <a:p>
            <a:pPr lvl="1"/>
            <a:r>
              <a:rPr lang="en-US" sz="2400" dirty="0" smtClean="0"/>
              <a:t>ADL file (for GCM/</a:t>
            </a:r>
            <a:r>
              <a:rPr lang="en-US" sz="2400" dirty="0" err="1" smtClean="0"/>
              <a:t>ProActive</a:t>
            </a:r>
            <a:r>
              <a:rPr lang="en-US" sz="2400" dirty="0" smtClean="0"/>
              <a:t> component factory)</a:t>
            </a:r>
          </a:p>
          <a:p>
            <a:pPr lvl="1"/>
            <a:r>
              <a:rPr lang="en-US" sz="2400" dirty="0" smtClean="0"/>
              <a:t>Behavior model (for model-checking)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5106"/>
          </a:xfrm>
        </p:spPr>
        <p:txBody>
          <a:bodyPr/>
          <a:lstStyle/>
          <a:p>
            <a:r>
              <a:rPr lang="en-US" dirty="0" smtClean="0"/>
              <a:t>Validity check,</a:t>
            </a:r>
            <a:br>
              <a:rPr lang="en-US" dirty="0" smtClean="0"/>
            </a:br>
            <a:r>
              <a:rPr lang="en-US" dirty="0" smtClean="0"/>
              <a:t>code &amp; model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64944"/>
            <a:ext cx="9108504" cy="5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22313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fr-FR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100" dirty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Vocabulary and context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623888" lvl="2" algn="l">
              <a:buFont typeface="Wingdings" pitchFamily="2" charset="2"/>
              <a:buChar char="Ø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specification, modeling, testing, verification…: Formal methods in the design flow of distributed/embedded systems</a:t>
            </a:r>
          </a:p>
          <a:p>
            <a:pPr algn="l">
              <a:buFontTx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Modeling Software Component Systems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Fractal / GCM Component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VerCors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platform:</a:t>
            </a:r>
          </a:p>
          <a:p>
            <a:pPr marL="623888" lvl="2"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    architecture (ADL) and behavior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specification formalisms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Model-checking GCM applications</a:t>
            </a:r>
            <a:endParaRPr lang="en-US" sz="2800" dirty="0"/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smtClean="0"/>
              <a:t>The BFT case-study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166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268760"/>
            <a:ext cx="7741356" cy="4896544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Byzantine </a:t>
            </a:r>
            <a:r>
              <a:rPr lang="en-US" sz="2800" b="1" dirty="0" smtClean="0">
                <a:solidFill>
                  <a:schemeClr val="tx1"/>
                </a:solidFill>
              </a:rPr>
              <a:t>systems</a:t>
            </a:r>
            <a:r>
              <a:rPr lang="en-US" sz="2800" b="1" dirty="0" smtClean="0"/>
              <a:t>: </a:t>
            </a:r>
            <a:endParaRPr lang="en-US" sz="2800" b="1" dirty="0"/>
          </a:p>
          <a:p>
            <a:pPr marL="287337" lvl="1" indent="-285750" algn="l">
              <a:buFont typeface="Arial" pitchFamily="34" charset="0"/>
              <a:buChar char="•"/>
            </a:pPr>
            <a:r>
              <a:rPr lang="en-US" sz="1800" dirty="0"/>
              <a:t>“bad” guys can have any possible </a:t>
            </a:r>
            <a:r>
              <a:rPr lang="en-US" sz="1800" dirty="0" err="1"/>
              <a:t>behaviour</a:t>
            </a:r>
            <a:r>
              <a:rPr lang="en-US" sz="1800" dirty="0"/>
              <a:t>,</a:t>
            </a:r>
          </a:p>
          <a:p>
            <a:pPr marL="287337" lvl="1" indent="-285750" algn="l">
              <a:buFont typeface="Arial" pitchFamily="34" charset="0"/>
              <a:buChar char="•"/>
            </a:pPr>
            <a:r>
              <a:rPr lang="en-US" sz="1800" dirty="0"/>
              <a:t>everybody can turn bad, but only up to a fixed % of the processes</a:t>
            </a:r>
            <a:r>
              <a:rPr lang="en-US" sz="1800" dirty="0" smtClean="0"/>
              <a:t>.</a:t>
            </a:r>
          </a:p>
          <a:p>
            <a:pPr marL="685800" lvl="1" indent="-684213" algn="l">
              <a:buFontTx/>
              <a:buChar char="–"/>
            </a:pPr>
            <a:endParaRPr lang="en-US" sz="1800" dirty="0"/>
          </a:p>
          <a:p>
            <a:pPr marL="685800" lvl="1" indent="-684213" algn="l">
              <a:buFontTx/>
              <a:buChar char="–"/>
            </a:pPr>
            <a:endParaRPr lang="en-US" sz="1800" dirty="0" smtClean="0"/>
          </a:p>
          <a:p>
            <a:pPr marL="685800" lvl="1" indent="-684213" algn="l">
              <a:buFontTx/>
              <a:buChar char="–"/>
            </a:pPr>
            <a:endParaRPr lang="en-US" sz="1800" dirty="0"/>
          </a:p>
          <a:p>
            <a:pPr marL="685800" lvl="1" indent="-684213" algn="l">
              <a:buFontTx/>
              <a:buChar char="–"/>
            </a:pPr>
            <a:endParaRPr lang="en-US" sz="1800" dirty="0" smtClean="0"/>
          </a:p>
          <a:p>
            <a:pPr marL="685800" lvl="1" indent="-684213" algn="l">
              <a:buFontTx/>
              <a:buChar char="–"/>
            </a:pPr>
            <a:endParaRPr lang="en-US" sz="1800" dirty="0"/>
          </a:p>
          <a:p>
            <a:pPr marL="685800" lvl="1" indent="-684213" algn="l">
              <a:buFontTx/>
              <a:buChar char="–"/>
            </a:pPr>
            <a:endParaRPr lang="en-US" sz="1800" dirty="0" smtClean="0"/>
          </a:p>
          <a:p>
            <a:pPr marL="685800" lvl="1" indent="-684213" algn="l">
              <a:buFontTx/>
              <a:buChar char="–"/>
            </a:pPr>
            <a:endParaRPr lang="en-US" sz="1800" dirty="0"/>
          </a:p>
          <a:p>
            <a:pPr marL="685800" lvl="1" indent="-684213" algn="l">
              <a:buFontTx/>
              <a:buChar char="–"/>
            </a:pPr>
            <a:endParaRPr lang="en-US" sz="1800" dirty="0" smtClean="0"/>
          </a:p>
          <a:p>
            <a:pPr marL="458787" lvl="1" indent="-457200" algn="l">
              <a:buFont typeface="Arial" pitchFamily="34" charset="0"/>
              <a:buChar char="•"/>
            </a:pPr>
            <a:r>
              <a:rPr lang="en-US" b="1" dirty="0">
                <a:ea typeface="+mn-ea"/>
                <a:cs typeface="+mn-cs"/>
              </a:rPr>
              <a:t>Very large Bibliography:</a:t>
            </a:r>
          </a:p>
          <a:p>
            <a:pPr marL="287337" lvl="1" indent="-285750" algn="l">
              <a:buFont typeface="Arial" pitchFamily="34" charset="0"/>
              <a:buChar char="•"/>
            </a:pPr>
            <a:r>
              <a:rPr lang="en-US" sz="1800" dirty="0" smtClean="0"/>
              <a:t>Algorithms</a:t>
            </a:r>
          </a:p>
          <a:p>
            <a:pPr marL="287337" lvl="1" indent="-285750" algn="l">
              <a:buFont typeface="Arial" pitchFamily="34" charset="0"/>
              <a:buChar char="•"/>
            </a:pPr>
            <a:r>
              <a:rPr lang="en-US" sz="1800" dirty="0" smtClean="0"/>
              <a:t>Correctness proofs </a:t>
            </a:r>
            <a:endParaRPr lang="en-US" sz="1800" dirty="0"/>
          </a:p>
          <a:p>
            <a:pPr marL="285750" indent="-285750" algn="l"/>
            <a:endParaRPr lang="en-US" sz="2000" b="1" dirty="0"/>
          </a:p>
        </p:txBody>
      </p:sp>
      <p:sp>
        <p:nvSpPr>
          <p:cNvPr id="785411" name="Rectangle 3"/>
          <p:cNvSpPr>
            <a:spLocks noChangeArrowheads="1"/>
          </p:cNvSpPr>
          <p:nvPr/>
        </p:nvSpPr>
        <p:spPr bwMode="auto">
          <a:xfrm>
            <a:off x="0" y="332656"/>
            <a:ext cx="91440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sz="3900" i="1" dirty="0">
                <a:latin typeface="Helvetica" pitchFamily="34" charset="0"/>
              </a:rPr>
              <a:t>Byzantine Fault Tolerant Systems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1055511" y="2795588"/>
            <a:ext cx="492478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80185"/>
            <a:ext cx="6051192" cy="272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103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900" i="1" dirty="0" err="1" smtClean="0">
                <a:solidFill>
                  <a:schemeClr val="tx1"/>
                </a:solidFill>
                <a:latin typeface="Helvetica" pitchFamily="34" charset="0"/>
              </a:rPr>
              <a:t>Modelling</a:t>
            </a:r>
            <a:r>
              <a:rPr lang="fr-FR" sz="3900" i="1" dirty="0" smtClean="0">
                <a:solidFill>
                  <a:schemeClr val="tx1"/>
                </a:solidFill>
                <a:latin typeface="Helvetica" pitchFamily="34" charset="0"/>
              </a:rPr>
              <a:t> a BFT application </a:t>
            </a:r>
            <a:r>
              <a:rPr lang="fr-FR" sz="3900" i="1" dirty="0">
                <a:solidFill>
                  <a:schemeClr val="tx1"/>
                </a:solidFill>
                <a:latin typeface="Helvetica" pitchFamily="34" charset="0"/>
              </a:rPr>
              <a:t>in GCM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900858"/>
            <a:ext cx="2952327" cy="2357437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1 composite component </a:t>
            </a:r>
            <a:r>
              <a:rPr lang="fr-FR" sz="1800" dirty="0" err="1">
                <a:solidFill>
                  <a:schemeClr val="tx1"/>
                </a:solidFill>
              </a:rPr>
              <a:t>with</a:t>
            </a:r>
            <a:r>
              <a:rPr lang="fr-FR" sz="1800" dirty="0">
                <a:solidFill>
                  <a:schemeClr val="tx1"/>
                </a:solidFill>
              </a:rPr>
              <a:t> 2 </a:t>
            </a:r>
            <a:r>
              <a:rPr lang="fr-FR" sz="1800" dirty="0" err="1">
                <a:solidFill>
                  <a:schemeClr val="tx1"/>
                </a:solidFill>
              </a:rPr>
              <a:t>external</a:t>
            </a:r>
            <a:r>
              <a:rPr lang="fr-FR" sz="1800" dirty="0">
                <a:solidFill>
                  <a:schemeClr val="tx1"/>
                </a:solidFill>
              </a:rPr>
              <a:t> services Read/</a:t>
            </a:r>
            <a:r>
              <a:rPr lang="fr-FR" sz="1800" dirty="0" err="1">
                <a:solidFill>
                  <a:schemeClr val="tx1"/>
                </a:solidFill>
              </a:rPr>
              <a:t>Write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fr-FR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 The service </a:t>
            </a:r>
            <a:r>
              <a:rPr lang="fr-FR" sz="1800" dirty="0" err="1">
                <a:solidFill>
                  <a:schemeClr val="tx1"/>
                </a:solidFill>
              </a:rPr>
              <a:t>requests</a:t>
            </a:r>
            <a:r>
              <a:rPr lang="fr-FR" sz="1800" dirty="0">
                <a:solidFill>
                  <a:schemeClr val="tx1"/>
                </a:solidFill>
              </a:rPr>
              <a:t> are </a:t>
            </a:r>
            <a:r>
              <a:rPr lang="fr-FR" sz="1800" dirty="0" err="1">
                <a:solidFill>
                  <a:schemeClr val="tx1"/>
                </a:solidFill>
              </a:rPr>
              <a:t>delegated</a:t>
            </a:r>
            <a:r>
              <a:rPr lang="fr-FR" sz="1800" dirty="0">
                <a:solidFill>
                  <a:schemeClr val="tx1"/>
                </a:solidFill>
              </a:rPr>
              <a:t> to the Master.</a:t>
            </a:r>
          </a:p>
          <a:p>
            <a:pPr>
              <a:buFontTx/>
              <a:buChar char="-"/>
            </a:pP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984069" name="Text Box 5"/>
          <p:cNvSpPr txBox="1">
            <a:spLocks noChangeArrowheads="1"/>
          </p:cNvSpPr>
          <p:nvPr/>
        </p:nvSpPr>
        <p:spPr bwMode="auto">
          <a:xfrm>
            <a:off x="4509911" y="2312988"/>
            <a:ext cx="3458634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>
                <a:latin typeface="Arial" pitchFamily="34" charset="0"/>
              </a:rPr>
              <a:t>Fig 3 from paper</a:t>
            </a:r>
          </a:p>
          <a:p>
            <a:pPr algn="ctr" eaLnBrk="1" hangingPunct="1">
              <a:spcBef>
                <a:spcPct val="50000"/>
              </a:spcBef>
            </a:pPr>
            <a:r>
              <a:rPr lang="fr-FR" sz="1800">
                <a:latin typeface="Arial" pitchFamily="34" charset="0"/>
              </a:rPr>
              <a:t>Note: 3f+1 slaves</a:t>
            </a:r>
          </a:p>
        </p:txBody>
      </p:sp>
      <p:pic>
        <p:nvPicPr>
          <p:cNvPr id="984070" name="Picture 6" descr="BFTcompo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56" y="2005633"/>
            <a:ext cx="5192889" cy="25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4071" name="Rectangle 7"/>
          <p:cNvSpPr>
            <a:spLocks noChangeArrowheads="1"/>
          </p:cNvSpPr>
          <p:nvPr/>
        </p:nvSpPr>
        <p:spPr bwMode="gray">
          <a:xfrm>
            <a:off x="448691" y="4653136"/>
            <a:ext cx="8299773" cy="141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defTabSz="200025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fr-FR" sz="2000" b="1" dirty="0"/>
              <a:t> </a:t>
            </a:r>
            <a:r>
              <a:rPr lang="fr-FR" sz="2000" dirty="0">
                <a:latin typeface="+mn-lt"/>
              </a:rPr>
              <a:t>1 multicast interface </a:t>
            </a:r>
            <a:r>
              <a:rPr lang="fr-FR" sz="2000" dirty="0" err="1">
                <a:latin typeface="+mn-lt"/>
              </a:rPr>
              <a:t>sending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write</a:t>
            </a:r>
            <a:r>
              <a:rPr lang="fr-FR" sz="2000" dirty="0">
                <a:latin typeface="+mn-lt"/>
              </a:rPr>
              <a:t>/</a:t>
            </a:r>
            <a:r>
              <a:rPr lang="fr-FR" sz="2000" dirty="0" err="1">
                <a:latin typeface="+mn-lt"/>
              </a:rPr>
              <a:t>read</a:t>
            </a:r>
            <a:r>
              <a:rPr lang="fr-FR" sz="2000" dirty="0">
                <a:latin typeface="+mn-lt"/>
              </a:rPr>
              <a:t>/commit </a:t>
            </a:r>
            <a:r>
              <a:rPr lang="fr-FR" sz="2000" dirty="0" err="1">
                <a:latin typeface="+mn-lt"/>
              </a:rPr>
              <a:t>requests</a:t>
            </a:r>
            <a:r>
              <a:rPr lang="fr-FR" sz="2000" dirty="0">
                <a:latin typeface="+mn-lt"/>
              </a:rPr>
              <a:t> to all slaves.</a:t>
            </a:r>
          </a:p>
          <a:p>
            <a:pPr marL="342900" indent="-342900" defTabSz="200025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fr-FR" sz="2000" dirty="0"/>
              <a:t> the salves </a:t>
            </a:r>
            <a:r>
              <a:rPr lang="fr-FR" sz="2000" dirty="0" err="1"/>
              <a:t>reply</a:t>
            </a:r>
            <a:r>
              <a:rPr lang="fr-FR" sz="2000" dirty="0"/>
              <a:t> </a:t>
            </a:r>
            <a:r>
              <a:rPr lang="fr-FR" sz="2000" dirty="0" err="1"/>
              <a:t>asynchronously</a:t>
            </a:r>
            <a:r>
              <a:rPr lang="fr-FR" sz="2000" dirty="0"/>
              <a:t>, the master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needs</a:t>
            </a:r>
            <a:r>
              <a:rPr lang="fr-FR" sz="2000" dirty="0"/>
              <a:t> 2f+1 </a:t>
            </a:r>
            <a:r>
              <a:rPr lang="fr-FR" sz="2000" dirty="0" err="1"/>
              <a:t>coherent</a:t>
            </a:r>
            <a:r>
              <a:rPr lang="fr-FR" sz="2000" dirty="0"/>
              <a:t> </a:t>
            </a:r>
            <a:r>
              <a:rPr lang="fr-FR" sz="2000" dirty="0" err="1"/>
              <a:t>answers</a:t>
            </a:r>
            <a:r>
              <a:rPr lang="fr-FR" sz="2000" dirty="0"/>
              <a:t> to </a:t>
            </a:r>
            <a:r>
              <a:rPr lang="fr-FR" sz="2000" dirty="0" err="1"/>
              <a:t>terminate</a:t>
            </a:r>
            <a:endParaRPr lang="fr-FR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98470" y="1573162"/>
            <a:ext cx="2809875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VCE diagram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22313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fr-FR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100" dirty="0"/>
              <a:t> </a:t>
            </a:r>
            <a:r>
              <a:rPr lang="en-US" sz="2800" dirty="0" smtClean="0"/>
              <a:t>Vocabulary and context</a:t>
            </a:r>
            <a:endParaRPr lang="en-US" sz="2800" dirty="0"/>
          </a:p>
          <a:p>
            <a:pPr marL="623888" lvl="2" algn="l">
              <a:buFont typeface="Wingdings" pitchFamily="2" charset="2"/>
              <a:buChar char="Ø"/>
            </a:pPr>
            <a:r>
              <a:rPr lang="en-US" sz="2200" dirty="0"/>
              <a:t> specification, modeling, testing, verification…: Formal methods in the design flow of distributed/embedded systems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Modeling Software Component Systems </a:t>
            </a:r>
            <a:r>
              <a:rPr lang="en-US" sz="2800" dirty="0"/>
              <a:t>: 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Fractal / GCM Component </a:t>
            </a:r>
            <a:r>
              <a:rPr lang="en-US" sz="2000" dirty="0" smtClean="0"/>
              <a:t>Framework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200" dirty="0"/>
              <a:t>The </a:t>
            </a:r>
            <a:r>
              <a:rPr lang="en-US" sz="2200" dirty="0" err="1"/>
              <a:t>VerCors</a:t>
            </a:r>
            <a:r>
              <a:rPr lang="en-US" sz="2200" dirty="0"/>
              <a:t> platform:</a:t>
            </a:r>
          </a:p>
          <a:p>
            <a:pPr marL="623888" lvl="2" algn="l"/>
            <a:r>
              <a:rPr lang="en-US" sz="2200" dirty="0"/>
              <a:t>     architecture (ADL) and behavior specification formalisms</a:t>
            </a:r>
            <a:r>
              <a:rPr lang="en-US" dirty="0" smtClean="0"/>
              <a:t> </a:t>
            </a:r>
            <a:r>
              <a:rPr lang="en-US" sz="2800" dirty="0" smtClean="0"/>
              <a:t>Model-checking GCM applications</a:t>
            </a:r>
            <a:endParaRPr lang="en-US" sz="2800" dirty="0"/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smtClean="0"/>
              <a:t>The BFT case-study</a:t>
            </a:r>
            <a:endParaRPr lang="fr-F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844824"/>
            <a:ext cx="8496944" cy="3536354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19100" indent="-419100" algn="l" defTabSz="762000">
              <a:spcAft>
                <a:spcPts val="1200"/>
              </a:spcAft>
              <a:buFontTx/>
              <a:buAutoNum type="arabicPeriod"/>
            </a:pPr>
            <a:r>
              <a:rPr lang="en-US" sz="2200" b="1" dirty="0">
                <a:solidFill>
                  <a:schemeClr val="tx1"/>
                </a:solidFill>
              </a:rPr>
              <a:t>The master is </a:t>
            </a:r>
            <a:r>
              <a:rPr lang="en-US" sz="2200" b="1" dirty="0"/>
              <a:t>reliable: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this simplifies the 3-phases commit protocol, and avoid the consensus research phase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  <a:p>
            <a:pPr marL="419100" indent="-419100" algn="l" defTabSz="762000">
              <a:spcAft>
                <a:spcPts val="1200"/>
              </a:spcAft>
              <a:buFontTx/>
              <a:buAutoNum type="arabicPeriod"/>
            </a:pPr>
            <a:r>
              <a:rPr lang="en-US" sz="2200" b="1" dirty="0"/>
              <a:t>The underlying middleware ensures safe communications: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faulty components only respond to their own requests, and communication order is preserved.</a:t>
            </a:r>
          </a:p>
          <a:p>
            <a:pPr marL="419100" indent="-419100" algn="l" defTabSz="762000">
              <a:spcAft>
                <a:spcPts val="1200"/>
              </a:spcAft>
              <a:buFontTx/>
              <a:buAutoNum type="arabicPeriod"/>
            </a:pPr>
            <a:r>
              <a:rPr lang="en-US" sz="2200" b="1" dirty="0"/>
              <a:t>To tolerate f faults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 use 3f+1 slaves, and require 2f+1 agreeing answers, as in the usual BFT algorithms.</a:t>
            </a:r>
          </a:p>
          <a:p>
            <a:pPr algn="l" defTabSz="762000"/>
            <a:endParaRPr lang="en-US" sz="2000" b="1" dirty="0"/>
          </a:p>
        </p:txBody>
      </p:sp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0" y="419100"/>
            <a:ext cx="91440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sz="3900" i="1" dirty="0" smtClean="0">
                <a:latin typeface="Helvetica" pitchFamily="34" charset="0"/>
              </a:rPr>
              <a:t>Our simplification </a:t>
            </a:r>
            <a:r>
              <a:rPr lang="en-US" sz="3900" i="1" dirty="0">
                <a:latin typeface="Helvetica" pitchFamily="34" charset="0"/>
              </a:rPr>
              <a:t>hypothesis</a:t>
            </a:r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1055511" y="2795588"/>
            <a:ext cx="492478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14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ChangeArrowheads="1"/>
          </p:cNvSpPr>
          <p:nvPr/>
        </p:nvSpPr>
        <p:spPr bwMode="gray">
          <a:xfrm>
            <a:off x="711200" y="0"/>
            <a:ext cx="7721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endParaRPr lang="fr-FR" sz="3900" b="1" i="1">
              <a:latin typeface="Helvetica" pitchFamily="34" charset="0"/>
            </a:endParaRP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title"/>
          </p:nvPr>
        </p:nvSpPr>
        <p:spPr>
          <a:xfrm>
            <a:off x="663222" y="295275"/>
            <a:ext cx="7540978" cy="630238"/>
          </a:xfrm>
        </p:spPr>
        <p:txBody>
          <a:bodyPr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  <a:latin typeface="Helvetica" pitchFamily="34" charset="0"/>
              </a:rPr>
              <a:t>Requirements (= logical properties)</a:t>
            </a:r>
            <a:endParaRPr lang="fr-FR" sz="3600" i="1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004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6346" y="1158553"/>
            <a:ext cx="7955844" cy="4934743"/>
          </a:xfrm>
        </p:spPr>
        <p:txBody>
          <a:bodyPr/>
          <a:lstStyle/>
          <a:p>
            <a:pPr marL="0" indent="0">
              <a:buNone/>
            </a:pPr>
            <a:r>
              <a:rPr lang="fr-FR" sz="2200" b="1" dirty="0" smtClean="0"/>
              <a:t> </a:t>
            </a:r>
            <a:r>
              <a:rPr lang="fr-FR" sz="2000" b="1" dirty="0" smtClean="0"/>
              <a:t>1- </a:t>
            </a:r>
            <a:r>
              <a:rPr lang="fr-FR" sz="2000" b="1" dirty="0" err="1"/>
              <a:t>Reachability</a:t>
            </a:r>
            <a:r>
              <a:rPr lang="fr-FR" sz="2000" b="1" dirty="0"/>
              <a:t>(*):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fr-FR" sz="2000" b="1" dirty="0"/>
              <a:t> </a:t>
            </a:r>
            <a:r>
              <a:rPr lang="fr-FR" sz="2000" b="1" dirty="0" smtClean="0"/>
              <a:t>     - </a:t>
            </a:r>
            <a:r>
              <a:rPr lang="fr-FR" sz="2000" b="1" dirty="0"/>
              <a:t>The Read service </a:t>
            </a:r>
            <a:r>
              <a:rPr lang="fr-FR" sz="2000" b="1" dirty="0" err="1"/>
              <a:t>can</a:t>
            </a:r>
            <a:r>
              <a:rPr lang="fr-FR" sz="2000" b="1" dirty="0"/>
              <a:t> </a:t>
            </a:r>
            <a:r>
              <a:rPr lang="fr-FR" sz="2000" b="1" dirty="0" err="1"/>
              <a:t>terminate</a:t>
            </a:r>
            <a:endParaRPr lang="fr-FR" sz="2000" b="1" dirty="0"/>
          </a:p>
          <a:p>
            <a:pPr marL="57150" indent="0">
              <a:buNone/>
            </a:pPr>
            <a:r>
              <a:rPr lang="fr-FR" sz="1800" dirty="0">
                <a:sym typeface="Symbol" pitchFamily="18" charset="2"/>
              </a:rPr>
              <a:t>      </a:t>
            </a:r>
            <a:r>
              <a:rPr lang="fr-FR" sz="1800" dirty="0" smtClean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fid:nat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among</a:t>
            </a:r>
            <a:r>
              <a:rPr lang="fr-FR" sz="1800" dirty="0">
                <a:solidFill>
                  <a:schemeClr val="tx1"/>
                </a:solidFill>
              </a:rPr>
              <a:t> {0...2}. </a:t>
            </a:r>
            <a:r>
              <a:rPr lang="fr-FR" sz="1800" dirty="0">
                <a:solidFill>
                  <a:schemeClr val="tx1"/>
                </a:solidFill>
                <a:latin typeface="Cambria Math" pitchFamily="18" charset="0"/>
              </a:rPr>
              <a:t>∃</a:t>
            </a:r>
            <a:r>
              <a:rPr lang="fr-FR" sz="1800" dirty="0">
                <a:solidFill>
                  <a:schemeClr val="tx1"/>
                </a:solidFill>
              </a:rPr>
              <a:t> b:bool</a:t>
            </a:r>
            <a:r>
              <a:rPr lang="fr-FR" sz="1800" dirty="0" smtClean="0">
                <a:solidFill>
                  <a:schemeClr val="tx1"/>
                </a:solidFill>
              </a:rPr>
              <a:t>.   &lt;</a:t>
            </a:r>
            <a:r>
              <a:rPr lang="fr-FR" sz="1800" dirty="0" err="1">
                <a:solidFill>
                  <a:schemeClr val="tx1"/>
                </a:solidFill>
              </a:rPr>
              <a:t>true</a:t>
            </a:r>
            <a:r>
              <a:rPr lang="fr-FR" sz="1800" dirty="0">
                <a:solidFill>
                  <a:schemeClr val="tx1"/>
                </a:solidFill>
              </a:rPr>
              <a:t>* . {!</a:t>
            </a:r>
            <a:r>
              <a:rPr lang="fr-FR" sz="1800" dirty="0" err="1">
                <a:solidFill>
                  <a:schemeClr val="tx1"/>
                </a:solidFill>
              </a:rPr>
              <a:t>R_Read</a:t>
            </a:r>
            <a:r>
              <a:rPr lang="fr-FR" sz="1800" dirty="0">
                <a:solidFill>
                  <a:schemeClr val="tx1"/>
                </a:solidFill>
              </a:rPr>
              <a:t> !</a:t>
            </a:r>
            <a:r>
              <a:rPr lang="fr-FR" sz="1800" dirty="0" err="1">
                <a:solidFill>
                  <a:schemeClr val="tx1"/>
                </a:solidFill>
              </a:rPr>
              <a:t>fid</a:t>
            </a:r>
            <a:r>
              <a:rPr lang="fr-FR" sz="1800" dirty="0">
                <a:solidFill>
                  <a:schemeClr val="tx1"/>
                </a:solidFill>
              </a:rPr>
              <a:t> !b}&gt; </a:t>
            </a:r>
            <a:r>
              <a:rPr lang="fr-FR" sz="1800" dirty="0" err="1" smtClean="0">
                <a:solidFill>
                  <a:schemeClr val="tx1"/>
                </a:solidFill>
              </a:rPr>
              <a:t>true</a:t>
            </a:r>
            <a:endParaRPr lang="fr-FR" sz="1800" dirty="0" smtClean="0"/>
          </a:p>
          <a:p>
            <a:pPr marL="57150" indent="0">
              <a:spcBef>
                <a:spcPts val="1200"/>
              </a:spcBef>
              <a:buNone/>
            </a:pPr>
            <a:r>
              <a:rPr lang="fr-FR" sz="2000" b="1" dirty="0"/>
              <a:t> </a:t>
            </a:r>
            <a:r>
              <a:rPr lang="fr-FR" sz="2000" b="1" dirty="0" smtClean="0"/>
              <a:t>     - Is </a:t>
            </a:r>
            <a:r>
              <a:rPr lang="fr-FR" sz="2000" b="1" dirty="0"/>
              <a:t>the BFT </a:t>
            </a:r>
            <a:r>
              <a:rPr lang="fr-FR" sz="2000" b="1" dirty="0" err="1"/>
              <a:t>hypothesis</a:t>
            </a:r>
            <a:r>
              <a:rPr lang="fr-FR" sz="2000" b="1" dirty="0"/>
              <a:t> </a:t>
            </a:r>
            <a:r>
              <a:rPr lang="fr-FR" sz="2000" b="1" dirty="0" err="1"/>
              <a:t>respected</a:t>
            </a:r>
            <a:r>
              <a:rPr lang="fr-FR" sz="2000" b="1" dirty="0"/>
              <a:t> </a:t>
            </a:r>
            <a:r>
              <a:rPr lang="fr-FR" sz="2000" b="1" dirty="0" smtClean="0"/>
              <a:t>by </a:t>
            </a:r>
            <a:r>
              <a:rPr lang="fr-FR" sz="2000" b="1" dirty="0"/>
              <a:t>the model ?</a:t>
            </a:r>
          </a:p>
          <a:p>
            <a:pPr marL="0" indent="0">
              <a:buNone/>
            </a:pPr>
            <a:r>
              <a:rPr lang="fr-FR" sz="1800" dirty="0"/>
              <a:t>     </a:t>
            </a:r>
            <a:r>
              <a:rPr lang="fr-FR" sz="1800" dirty="0" smtClean="0"/>
              <a:t>  &lt; </a:t>
            </a:r>
            <a:r>
              <a:rPr lang="fr-FR" sz="1800" dirty="0" err="1"/>
              <a:t>true</a:t>
            </a:r>
            <a:r>
              <a:rPr lang="fr-FR" sz="1800" dirty="0"/>
              <a:t>* . '</a:t>
            </a:r>
            <a:r>
              <a:rPr lang="fr-FR" sz="1800" dirty="0" err="1"/>
              <a:t>Error</a:t>
            </a:r>
            <a:r>
              <a:rPr lang="fr-FR" sz="1800" dirty="0"/>
              <a:t> (</a:t>
            </a:r>
            <a:r>
              <a:rPr lang="fr-FR" sz="1800" dirty="0" err="1"/>
              <a:t>NotBFT</a:t>
            </a:r>
            <a:r>
              <a:rPr lang="fr-FR" sz="1800" dirty="0"/>
              <a:t>)'&gt; </a:t>
            </a:r>
            <a:r>
              <a:rPr lang="fr-FR" sz="1800" dirty="0" err="1"/>
              <a:t>true</a:t>
            </a:r>
            <a:endParaRPr lang="fr-FR" sz="1800" dirty="0"/>
          </a:p>
          <a:p>
            <a:pPr marL="57150" indent="0">
              <a:spcBef>
                <a:spcPts val="1200"/>
              </a:spcBef>
              <a:buNone/>
            </a:pPr>
            <a:r>
              <a:rPr lang="fr-FR" sz="2000" b="1" dirty="0"/>
              <a:t>2</a:t>
            </a:r>
            <a:r>
              <a:rPr lang="fr-FR" sz="2000" b="1" dirty="0" smtClean="0"/>
              <a:t>- </a:t>
            </a:r>
            <a:r>
              <a:rPr lang="fr-FR" sz="2000" b="1" dirty="0" err="1" smtClean="0"/>
              <a:t>Termination</a:t>
            </a:r>
            <a:r>
              <a:rPr lang="fr-FR" sz="2000" b="1" dirty="0"/>
              <a:t>: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	   After receiving a </a:t>
            </a:r>
            <a:r>
              <a:rPr lang="en-US" sz="1800" dirty="0" err="1">
                <a:ea typeface="+mn-ea"/>
                <a:cs typeface="+mn-cs"/>
              </a:rPr>
              <a:t>Q_Write</a:t>
            </a:r>
            <a:r>
              <a:rPr lang="en-US" sz="1800" dirty="0">
                <a:ea typeface="+mn-ea"/>
                <a:cs typeface="+mn-cs"/>
              </a:rPr>
              <a:t>(</a:t>
            </a:r>
            <a:r>
              <a:rPr lang="en-US" sz="1800" dirty="0" err="1">
                <a:ea typeface="+mn-ea"/>
                <a:cs typeface="+mn-cs"/>
              </a:rPr>
              <a:t>f,x</a:t>
            </a:r>
            <a:r>
              <a:rPr lang="en-US" sz="1800" dirty="0">
                <a:ea typeface="+mn-ea"/>
                <a:cs typeface="+mn-cs"/>
              </a:rPr>
              <a:t>) request, it is (fairly) inevitable that the Write services terminates with a </a:t>
            </a:r>
            <a:r>
              <a:rPr lang="en-US" sz="1800" dirty="0" err="1">
                <a:ea typeface="+mn-ea"/>
                <a:cs typeface="+mn-cs"/>
              </a:rPr>
              <a:t>R_Write</a:t>
            </a:r>
            <a:r>
              <a:rPr lang="en-US" sz="1800" dirty="0">
                <a:ea typeface="+mn-ea"/>
                <a:cs typeface="+mn-cs"/>
              </a:rPr>
              <a:t>(f) answer, or an Error is raised.</a:t>
            </a:r>
            <a:endParaRPr lang="fr-FR" sz="1800" dirty="0">
              <a:ea typeface="+mn-ea"/>
              <a:cs typeface="+mn-cs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fr-FR" sz="2000" b="1" dirty="0"/>
              <a:t>3</a:t>
            </a:r>
            <a:r>
              <a:rPr lang="fr-FR" sz="2000" b="1" dirty="0" smtClean="0"/>
              <a:t>- </a:t>
            </a:r>
            <a:r>
              <a:rPr lang="fr-FR" sz="2000" b="1" dirty="0" err="1" smtClean="0"/>
              <a:t>Functional</a:t>
            </a:r>
            <a:r>
              <a:rPr lang="fr-FR" sz="2000" b="1" dirty="0" smtClean="0"/>
              <a:t> </a:t>
            </a:r>
            <a:r>
              <a:rPr lang="fr-FR" sz="2000" b="1" dirty="0" err="1"/>
              <a:t>correctness</a:t>
            </a:r>
            <a:r>
              <a:rPr lang="fr-FR" sz="2000" b="1" dirty="0"/>
              <a:t>: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	   After receiving a ?</a:t>
            </a:r>
            <a:r>
              <a:rPr lang="en-US" sz="1800" dirty="0" err="1">
                <a:ea typeface="+mn-ea"/>
                <a:cs typeface="+mn-cs"/>
              </a:rPr>
              <a:t>Q_Write</a:t>
            </a:r>
            <a:r>
              <a:rPr lang="en-US" sz="1800" dirty="0">
                <a:ea typeface="+mn-ea"/>
                <a:cs typeface="+mn-cs"/>
              </a:rPr>
              <a:t>(f1,x), and before the next ?</a:t>
            </a:r>
            <a:r>
              <a:rPr lang="en-US" sz="1800" dirty="0" err="1">
                <a:ea typeface="+mn-ea"/>
                <a:cs typeface="+mn-cs"/>
              </a:rPr>
              <a:t>Q_Write</a:t>
            </a:r>
            <a:r>
              <a:rPr lang="en-US" sz="1800" dirty="0">
                <a:ea typeface="+mn-ea"/>
                <a:cs typeface="+mn-cs"/>
              </a:rPr>
              <a:t>, a ?</a:t>
            </a:r>
            <a:r>
              <a:rPr lang="en-US" sz="1800" dirty="0" err="1">
                <a:ea typeface="+mn-ea"/>
                <a:cs typeface="+mn-cs"/>
              </a:rPr>
              <a:t>Q_Read</a:t>
            </a:r>
            <a:r>
              <a:rPr lang="en-US" sz="1800" dirty="0">
                <a:ea typeface="+mn-ea"/>
                <a:cs typeface="+mn-cs"/>
              </a:rPr>
              <a:t> requests raises a !</a:t>
            </a:r>
            <a:r>
              <a:rPr lang="en-US" sz="1800" dirty="0" err="1">
                <a:ea typeface="+mn-ea"/>
                <a:cs typeface="+mn-cs"/>
              </a:rPr>
              <a:t>R_Read</a:t>
            </a:r>
            <a:r>
              <a:rPr lang="en-US" sz="1800" dirty="0">
                <a:ea typeface="+mn-ea"/>
                <a:cs typeface="+mn-cs"/>
              </a:rPr>
              <a:t>(y) response, with y=x</a:t>
            </a:r>
          </a:p>
          <a:p>
            <a:pPr marL="457200" lvl="1" indent="0" algn="r"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(*) Model Checking Language (MCL),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Mateescu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et al, FM’08</a:t>
            </a:r>
            <a:endParaRPr lang="fr-F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i="1" dirty="0" err="1" smtClean="0">
                <a:solidFill>
                  <a:schemeClr val="tx1"/>
                </a:solidFill>
                <a:latin typeface="Helvetica" pitchFamily="34" charset="0"/>
              </a:rPr>
              <a:t>Semantic</a:t>
            </a:r>
            <a: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  <a:t> Model: network of </a:t>
            </a:r>
            <a:r>
              <a:rPr lang="fr-FR" sz="3200" i="1" dirty="0" err="1" smtClean="0">
                <a:solidFill>
                  <a:schemeClr val="tx1"/>
                </a:solidFill>
                <a:latin typeface="Helvetica" pitchFamily="34" charset="0"/>
              </a:rPr>
              <a:t>processes</a:t>
            </a:r>
            <a: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  <a:t/>
            </a:r>
            <a:b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</a:br>
            <a: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fr-FR" sz="3200" i="1" dirty="0" err="1" smtClean="0">
                <a:solidFill>
                  <a:schemeClr val="tx1"/>
                </a:solidFill>
                <a:latin typeface="Helvetica" pitchFamily="34" charset="0"/>
              </a:rPr>
              <a:t>hierarchical</a:t>
            </a:r>
            <a: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  <a:t>, </a:t>
            </a:r>
            <a:r>
              <a:rPr lang="fr-FR" sz="3200" i="1" dirty="0" err="1" smtClean="0">
                <a:solidFill>
                  <a:schemeClr val="tx1"/>
                </a:solidFill>
                <a:latin typeface="Helvetica" pitchFamily="34" charset="0"/>
              </a:rPr>
              <a:t>parameterized</a:t>
            </a:r>
            <a:r>
              <a:rPr lang="fr-FR" sz="3200" i="1" dirty="0" smtClean="0">
                <a:solidFill>
                  <a:schemeClr val="tx1"/>
                </a:solidFill>
                <a:latin typeface="Helvetica" pitchFamily="34" charset="0"/>
              </a:rPr>
              <a:t>)</a:t>
            </a:r>
            <a:endParaRPr lang="fr-FR" sz="3200" i="1" dirty="0">
              <a:solidFill>
                <a:schemeClr val="tx1"/>
              </a:solidFill>
              <a:latin typeface="Helvetica" pitchFamily="34" charset="0"/>
            </a:endParaRPr>
          </a:p>
        </p:txBody>
      </p:sp>
      <p:pic>
        <p:nvPicPr>
          <p:cNvPr id="999428" name="Picture 4" descr="CompositeNetSt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4" y="1508596"/>
            <a:ext cx="8297333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86717" y="1508596"/>
            <a:ext cx="2809875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Process hierarchy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be generated by </a:t>
            </a:r>
            <a:r>
              <a:rPr lang="en-US" sz="2000" b="1" dirty="0" err="1" smtClean="0">
                <a:solidFill>
                  <a:schemeClr val="bg1"/>
                </a:solidFill>
              </a:rPr>
              <a:t>VerCors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" name="ZoneTexte 69"/>
          <p:cNvSpPr txBox="1"/>
          <p:nvPr/>
        </p:nvSpPr>
        <p:spPr>
          <a:xfrm>
            <a:off x="160733" y="5157192"/>
            <a:ext cx="8794625" cy="153412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r>
              <a:rPr kumimoji="1" lang="fr-FR" sz="2400" dirty="0" smtClean="0">
                <a:latin typeface="Lucida Grande CE"/>
                <a:cs typeface="Lucida Grande CE"/>
              </a:rPr>
              <a:t>R.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Ameur-Boulifa</a:t>
            </a:r>
            <a:r>
              <a:rPr kumimoji="1" lang="fr-FR" sz="2400" dirty="0" smtClean="0">
                <a:latin typeface="Lucida Grande CE"/>
                <a:cs typeface="Lucida Grande CE"/>
              </a:rPr>
              <a:t>, L.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Henrio</a:t>
            </a:r>
            <a:r>
              <a:rPr kumimoji="1" lang="fr-FR" sz="2400" dirty="0" smtClean="0">
                <a:latin typeface="Lucida Grande CE"/>
                <a:cs typeface="Lucida Grande CE"/>
              </a:rPr>
              <a:t>, E.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Madelaine</a:t>
            </a:r>
            <a:r>
              <a:rPr kumimoji="1" lang="fr-FR" sz="2400" dirty="0" smtClean="0">
                <a:latin typeface="Lucida Grande CE"/>
                <a:cs typeface="Lucida Grande CE"/>
              </a:rPr>
              <a:t>, A.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Savu</a:t>
            </a:r>
            <a:r>
              <a:rPr kumimoji="1" lang="fr-FR" sz="2400" dirty="0" smtClean="0">
                <a:latin typeface="Lucida Grande CE"/>
                <a:cs typeface="Lucida Grande CE"/>
              </a:rPr>
              <a:t>,</a:t>
            </a:r>
          </a:p>
          <a:p>
            <a:r>
              <a:rPr kumimoji="1" lang="fr-FR" sz="2400" b="1" dirty="0" smtClean="0">
                <a:latin typeface="Lucida Grande CE"/>
                <a:cs typeface="Lucida Grande CE"/>
              </a:rPr>
              <a:t>« 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Behavioral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Semantics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for </a:t>
            </a:r>
            <a:r>
              <a:rPr kumimoji="1" lang="fr-FR" sz="2400" b="1" dirty="0" err="1" smtClean="0">
                <a:latin typeface="Lucida Grande CE"/>
                <a:cs typeface="Lucida Grande CE"/>
              </a:rPr>
              <a:t>Distributed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 Components »,</a:t>
            </a:r>
          </a:p>
          <a:p>
            <a:r>
              <a:rPr kumimoji="1" lang="fr-FR" sz="2400" dirty="0" err="1" smtClean="0">
                <a:latin typeface="Lucida Grande CE"/>
                <a:cs typeface="Lucida Grande CE"/>
              </a:rPr>
              <a:t>Research</a:t>
            </a:r>
            <a:r>
              <a:rPr kumimoji="1" lang="fr-FR" sz="2400" dirty="0" smtClean="0">
                <a:latin typeface="Lucida Grande CE"/>
                <a:cs typeface="Lucida Grande CE"/>
              </a:rPr>
              <a:t> report RR-8167, INRIA,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dec</a:t>
            </a:r>
            <a:r>
              <a:rPr kumimoji="1" lang="fr-FR" sz="2400" dirty="0" smtClean="0">
                <a:latin typeface="Lucida Grande CE"/>
                <a:cs typeface="Lucida Grande CE"/>
              </a:rPr>
              <a:t>. 2012.</a:t>
            </a:r>
          </a:p>
        </p:txBody>
      </p:sp>
    </p:spTree>
    <p:extLst>
      <p:ext uri="{BB962C8B-B14F-4D97-AF65-F5344CB8AC3E}">
        <p14:creationId xmlns:p14="http://schemas.microsoft.com/office/powerpoint/2010/main" val="409665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e la date 3"/>
          <p:cNvSpPr txBox="1">
            <a:spLocks noGrp="1"/>
          </p:cNvSpPr>
          <p:nvPr/>
        </p:nvSpPr>
        <p:spPr bwMode="auto">
          <a:xfrm>
            <a:off x="711201" y="6248400"/>
            <a:ext cx="267264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7931725" indent="-37474525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ea typeface="ＭＳ Ｐゴシック" pitchFamily="34" charset="-128"/>
              </a:rPr>
              <a:t>Eric MADELAINE  </a:t>
            </a:r>
          </a:p>
        </p:txBody>
      </p:sp>
      <p:sp>
        <p:nvSpPr>
          <p:cNvPr id="115" name="Espace réservé du numéro de diapositive 5"/>
          <p:cNvSpPr txBox="1">
            <a:spLocks noGrp="1"/>
          </p:cNvSpPr>
          <p:nvPr/>
        </p:nvSpPr>
        <p:spPr bwMode="auto">
          <a:xfrm>
            <a:off x="6536267" y="6248400"/>
            <a:ext cx="189653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7931725" indent="-37474525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483C9E3-D7C0-4B48-9660-AB8BDA97FD1D}" type="slidenum">
              <a:rPr lang="en-US" sz="1400">
                <a:ea typeface="ＭＳ Ｐゴシック" pitchFamily="34" charset="-128"/>
              </a:rPr>
              <a:pPr algn="r"/>
              <a:t>43</a:t>
            </a:fld>
            <a:endParaRPr lang="en-US" sz="1400">
              <a:ea typeface="ＭＳ Ｐゴシック" pitchFamily="34" charset="-128"/>
            </a:endParaRPr>
          </a:p>
        </p:txBody>
      </p:sp>
      <p:sp>
        <p:nvSpPr>
          <p:cNvPr id="994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6945" y="230189"/>
            <a:ext cx="8651522" cy="784225"/>
          </a:xfrm>
        </p:spPr>
        <p:txBody>
          <a:bodyPr lIns="92075" tIns="46038" rIns="92075" bIns="46038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Helvetica" pitchFamily="34" charset="0"/>
              </a:rPr>
              <a:t>Basic Processes </a:t>
            </a:r>
            <a:r>
              <a:rPr lang="en-US" sz="3200" i="1" dirty="0">
                <a:solidFill>
                  <a:schemeClr val="tx1"/>
                </a:solidFill>
                <a:latin typeface="Helvetica" pitchFamily="34" charset="0"/>
              </a:rPr>
              <a:t>: parameterized LTSs</a:t>
            </a:r>
            <a:endParaRPr lang="fr-FR" sz="3200" i="1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27800" y="1651000"/>
            <a:ext cx="2403123" cy="4598988"/>
          </a:xfrm>
        </p:spPr>
        <p:txBody>
          <a:bodyPr lIns="92075" tIns="46038" rIns="92075" bIns="46038"/>
          <a:lstStyle/>
          <a:p>
            <a:pPr marL="285750" indent="-285750" defTabSz="762000"/>
            <a:r>
              <a:rPr lang="en-GB" sz="2000" b="1"/>
              <a:t>Labelled transition systems, with:</a:t>
            </a:r>
          </a:p>
          <a:p>
            <a:pPr marL="285750" indent="-285750" defTabSz="762000">
              <a:buFontTx/>
              <a:buChar char="•"/>
            </a:pPr>
            <a:endParaRPr lang="en-GB" sz="2000" b="1"/>
          </a:p>
          <a:p>
            <a:pPr marL="285750" indent="-285750" defTabSz="762000">
              <a:buFontTx/>
              <a:buChar char="•"/>
            </a:pPr>
            <a:r>
              <a:rPr lang="en-GB" sz="2000" b="1"/>
              <a:t>Value passing</a:t>
            </a:r>
          </a:p>
          <a:p>
            <a:pPr marL="285750" indent="-285750" defTabSz="762000">
              <a:buFontTx/>
              <a:buChar char="•"/>
            </a:pPr>
            <a:r>
              <a:rPr lang="en-GB" sz="2000" b="1"/>
              <a:t>Local variables</a:t>
            </a:r>
          </a:p>
          <a:p>
            <a:pPr marL="285750" indent="-285750" defTabSz="762000">
              <a:buFontTx/>
              <a:buChar char="•"/>
            </a:pPr>
            <a:r>
              <a:rPr lang="en-GB" sz="2000" b="1"/>
              <a:t>Guards….</a:t>
            </a:r>
          </a:p>
          <a:p>
            <a:pPr marL="285750" indent="-285750" defTabSz="762000">
              <a:buFontTx/>
              <a:buChar char="•"/>
            </a:pPr>
            <a:endParaRPr lang="en-GB" sz="2000" b="1"/>
          </a:p>
          <a:p>
            <a:pPr marL="1600200" lvl="3" indent="-228600" defTabSz="762000"/>
            <a:endParaRPr lang="en-GB" sz="2600"/>
          </a:p>
        </p:txBody>
      </p:sp>
      <p:sp>
        <p:nvSpPr>
          <p:cNvPr id="994310" name="Rectangle 4"/>
          <p:cNvSpPr>
            <a:spLocks noChangeArrowheads="1"/>
          </p:cNvSpPr>
          <p:nvPr/>
        </p:nvSpPr>
        <p:spPr bwMode="auto">
          <a:xfrm>
            <a:off x="458612" y="261939"/>
            <a:ext cx="8167511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es-ES" sz="3200" b="1">
              <a:solidFill>
                <a:srgbClr val="FAFD00"/>
              </a:solidFill>
              <a:ea typeface="ＭＳ Ｐゴシック" pitchFamily="34" charset="-128"/>
            </a:endParaRPr>
          </a:p>
        </p:txBody>
      </p:sp>
      <p:pic>
        <p:nvPicPr>
          <p:cNvPr id="994420" name="Picture 116" descr="Method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5" y="1052736"/>
            <a:ext cx="6265333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104566" y="5057889"/>
            <a:ext cx="2809875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ATG drawing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(but could be UML state-machines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as well)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2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173039"/>
            <a:ext cx="8651522" cy="784225"/>
          </a:xfrm>
        </p:spPr>
        <p:txBody>
          <a:bodyPr lIns="92075" tIns="46038" rIns="92075" bIns="46038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Helvetica" pitchFamily="34" charset="0"/>
              </a:rPr>
              <a:t>Combining processes: </a:t>
            </a:r>
            <a:br>
              <a:rPr lang="en-US" sz="3200" i="1" dirty="0" smtClean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i="1" dirty="0" smtClean="0">
                <a:solidFill>
                  <a:schemeClr val="tx1"/>
                </a:solidFill>
                <a:latin typeface="Helvetica" pitchFamily="34" charset="0"/>
              </a:rPr>
              <a:t>generalized </a:t>
            </a:r>
            <a:r>
              <a:rPr lang="en-US" sz="3200" i="1" dirty="0">
                <a:solidFill>
                  <a:schemeClr val="tx1"/>
                </a:solidFill>
                <a:latin typeface="Helvetica" pitchFamily="34" charset="0"/>
              </a:rPr>
              <a:t>parallel operator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19550"/>
            <a:ext cx="8496944" cy="2178050"/>
          </a:xfrm>
        </p:spPr>
        <p:txBody>
          <a:bodyPr lIns="92075" tIns="46038" rIns="92075" bIns="46038"/>
          <a:lstStyle/>
          <a:p>
            <a:pPr marL="57150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BFT-Net :  &lt; Master, Slave_1,…,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Slave_n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&gt;  k  [1:n]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		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		with </a:t>
            </a:r>
            <a:r>
              <a:rPr lang="en-GB" sz="1800" b="1" dirty="0">
                <a:solidFill>
                  <a:schemeClr val="tx1"/>
                </a:solidFill>
              </a:rPr>
              <a:t>synchronisation vectors</a:t>
            </a:r>
            <a:r>
              <a:rPr lang="en-GB" sz="1800" b="1" dirty="0"/>
              <a:t> :</a:t>
            </a:r>
          </a:p>
          <a:p>
            <a:pPr marL="57150" indent="0">
              <a:spcBef>
                <a:spcPts val="0"/>
              </a:spcBef>
              <a:buNone/>
            </a:pPr>
            <a:endParaRPr lang="en-GB" sz="1800" b="1" dirty="0"/>
          </a:p>
          <a:p>
            <a:pPr marL="57150" indent="0">
              <a:spcBef>
                <a:spcPts val="0"/>
              </a:spcBef>
              <a:buNone/>
            </a:pPr>
            <a:r>
              <a:rPr lang="en-GB" sz="1800" b="1" dirty="0"/>
              <a:t>	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Write(x),        - , …, - &gt;                                             =&gt; ?Write(x)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&lt;!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Q_Write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f,x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), ?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Q_Write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f,x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 , …, ?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Q_Write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f,x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 &gt;   =&gt; 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Q_Write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f,x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k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	&lt;?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R_Write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f,k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), -  , …, !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R_Write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(f), …, - &gt;                  =&gt; 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R_Write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800" b="1" dirty="0" err="1">
                <a:solidFill>
                  <a:schemeClr val="bg1">
                    <a:lumMod val="50000"/>
                  </a:schemeClr>
                </a:solidFill>
              </a:rPr>
              <a:t>f,k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95654" name="Rectangle 4"/>
          <p:cNvSpPr>
            <a:spLocks noChangeArrowheads="1"/>
          </p:cNvSpPr>
          <p:nvPr/>
        </p:nvSpPr>
        <p:spPr bwMode="auto">
          <a:xfrm>
            <a:off x="550333" y="276226"/>
            <a:ext cx="8167511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es-ES" sz="3200" b="1">
              <a:solidFill>
                <a:srgbClr val="FAFD00"/>
              </a:solidFill>
              <a:ea typeface="ＭＳ Ｐゴシック" pitchFamily="34" charset="-12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167943" y="5517232"/>
            <a:ext cx="2809875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 format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(to be generated by </a:t>
            </a:r>
            <a:r>
              <a:rPr lang="en-US" sz="2000" b="1" dirty="0" err="1" smtClean="0">
                <a:solidFill>
                  <a:schemeClr val="bg1"/>
                </a:solidFill>
              </a:rPr>
              <a:t>VerCors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9" y="1214685"/>
            <a:ext cx="7681913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2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474664"/>
            <a:ext cx="7540978" cy="820737"/>
          </a:xfrm>
        </p:spPr>
        <p:txBody>
          <a:bodyPr/>
          <a:lstStyle/>
          <a:p>
            <a:pPr algn="ctr"/>
            <a:r>
              <a:rPr lang="fr-FR" sz="3900" i="1" dirty="0" err="1" smtClean="0">
                <a:solidFill>
                  <a:schemeClr val="tx1"/>
                </a:solidFill>
                <a:latin typeface="Helvetica" pitchFamily="34" charset="0"/>
              </a:rPr>
              <a:t>VerCors</a:t>
            </a:r>
            <a:r>
              <a:rPr lang="fr-FR" sz="3900" i="1" dirty="0" smtClean="0">
                <a:solidFill>
                  <a:schemeClr val="tx1"/>
                </a:solidFill>
                <a:latin typeface="Helvetica" pitchFamily="34" charset="0"/>
              </a:rPr>
              <a:t>: Platform </a:t>
            </a:r>
            <a:r>
              <a:rPr lang="fr-FR" sz="3900" i="1" dirty="0">
                <a:solidFill>
                  <a:schemeClr val="tx1"/>
                </a:solidFill>
                <a:latin typeface="Helvetica" pitchFamily="34" charset="0"/>
              </a:rPr>
              <a:t>Architecture</a:t>
            </a:r>
          </a:p>
        </p:txBody>
      </p:sp>
      <p:pic>
        <p:nvPicPr>
          <p:cNvPr id="991236" name="Picture 4" descr="Tool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" y="1854200"/>
            <a:ext cx="7921978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63" y="3933056"/>
            <a:ext cx="8716133" cy="206223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Goal: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    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fully automatic chain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Current state of the platform:</a:t>
            </a:r>
            <a:r>
              <a:rPr lang="en-US" sz="18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    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production of the CADP input formats only partially (~50%) available.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474664"/>
            <a:ext cx="7540978" cy="820737"/>
          </a:xfrm>
        </p:spPr>
        <p:txBody>
          <a:bodyPr/>
          <a:lstStyle/>
          <a:p>
            <a:pPr algn="ctr"/>
            <a:r>
              <a:rPr lang="fr-FR" sz="3900" i="1">
                <a:solidFill>
                  <a:schemeClr val="tx1"/>
                </a:solidFill>
                <a:latin typeface="Helvetica" pitchFamily="34" charset="0"/>
              </a:rPr>
              <a:t>Generation of state-space</a:t>
            </a:r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8356" y="1504950"/>
            <a:ext cx="8716132" cy="461645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Taming state-space explosion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abstraction (through abstract interpretation):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		integers =&gt; small intervals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		arrays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…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=&gt;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reduce by symmetry arguments.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 Partitioning and minimizing by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bisimulation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+ context specification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 Distributed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verification engines,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        Only partially available (state-space generation, but no M.C.).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        3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Tbytes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of RAM ?</a:t>
            </a:r>
          </a:p>
          <a:p>
            <a:endParaRPr lang="en-US" sz="20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258256" y="3478172"/>
            <a:ext cx="2209800" cy="5778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Build product</a:t>
            </a:r>
          </a:p>
        </p:txBody>
      </p:sp>
      <p:sp>
        <p:nvSpPr>
          <p:cNvPr id="22" name="Down Arrow 21"/>
          <p:cNvSpPr>
            <a:spLocks noChangeArrowheads="1"/>
          </p:cNvSpPr>
          <p:nvPr/>
        </p:nvSpPr>
        <p:spPr bwMode="auto">
          <a:xfrm>
            <a:off x="4150078" y="4256628"/>
            <a:ext cx="419100" cy="3407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8575" algn="ctr">
            <a:solidFill>
              <a:srgbClr val="545C6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6880" name="TextBox 2"/>
          <p:cNvSpPr txBox="1">
            <a:spLocks noChangeArrowheads="1"/>
          </p:cNvSpPr>
          <p:nvPr/>
        </p:nvSpPr>
        <p:spPr bwMode="auto">
          <a:xfrm>
            <a:off x="3962400" y="22415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fr-FR" sz="18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Down Arrow 17"/>
          <p:cNvSpPr>
            <a:spLocks noChangeArrowheads="1"/>
          </p:cNvSpPr>
          <p:nvPr/>
        </p:nvSpPr>
        <p:spPr bwMode="auto">
          <a:xfrm rot="-2754755">
            <a:off x="2421206" y="2703357"/>
            <a:ext cx="437323" cy="1085144"/>
          </a:xfrm>
          <a:prstGeom prst="downArrow">
            <a:avLst>
              <a:gd name="adj1" fmla="val 50000"/>
              <a:gd name="adj2" fmla="val 22644"/>
            </a:avLst>
          </a:prstGeom>
          <a:solidFill>
            <a:srgbClr val="C0C0C0"/>
          </a:solidFill>
          <a:ln w="28575" algn="ctr">
            <a:solidFill>
              <a:srgbClr val="545C6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2825" y="1636713"/>
            <a:ext cx="12367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dirty="0" err="1">
                <a:solidFill>
                  <a:srgbClr val="FF7C80"/>
                </a:solidFill>
                <a:latin typeface="Calibri" pitchFamily="34" charset="0"/>
                <a:ea typeface="ＭＳ Ｐゴシック" pitchFamily="34" charset="-128"/>
              </a:rPr>
              <a:t>Flac</a:t>
            </a:r>
            <a:r>
              <a:rPr lang="en-US" sz="1800" b="1" dirty="0">
                <a:solidFill>
                  <a:srgbClr val="FF7C80"/>
                </a:solidFill>
                <a:latin typeface="Calibri" pitchFamily="34" charset="0"/>
                <a:ea typeface="ＭＳ Ｐゴシック" pitchFamily="34" charset="-128"/>
              </a:rPr>
              <a:t> + </a:t>
            </a:r>
          </a:p>
          <a:p>
            <a:pPr eaLnBrk="1" hangingPunct="1"/>
            <a:r>
              <a:rPr lang="en-US" sz="1800" b="1" dirty="0">
                <a:solidFill>
                  <a:srgbClr val="FF7C80"/>
                </a:solidFill>
                <a:latin typeface="Calibri" pitchFamily="34" charset="0"/>
                <a:ea typeface="ＭＳ Ｐゴシック" pitchFamily="34" charset="-128"/>
              </a:rPr>
              <a:t>Distributor</a:t>
            </a:r>
          </a:p>
          <a:p>
            <a:pPr eaLnBrk="1" hangingPunct="1"/>
            <a:r>
              <a:rPr lang="en-US" sz="1800" b="1" dirty="0">
                <a:solidFill>
                  <a:srgbClr val="FF7C80"/>
                </a:solidFill>
                <a:latin typeface="Calibri" pitchFamily="34" charset="0"/>
                <a:ea typeface="ＭＳ Ｐゴシック" pitchFamily="34" charset="-128"/>
              </a:rPr>
              <a:t>+ Minimize</a:t>
            </a:r>
          </a:p>
        </p:txBody>
      </p:sp>
      <p:sp>
        <p:nvSpPr>
          <p:cNvPr id="2" name="TextBox 18"/>
          <p:cNvSpPr txBox="1">
            <a:spLocks noChangeArrowheads="1"/>
          </p:cNvSpPr>
          <p:nvPr/>
        </p:nvSpPr>
        <p:spPr bwMode="auto">
          <a:xfrm>
            <a:off x="1483078" y="4108451"/>
            <a:ext cx="1217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</a:rPr>
              <a:t>Master.exp</a:t>
            </a:r>
          </a:p>
        </p:txBody>
      </p:sp>
      <p:grpSp>
        <p:nvGrpSpPr>
          <p:cNvPr id="732196" name="Group 36"/>
          <p:cNvGrpSpPr>
            <a:grpSpLocks/>
          </p:cNvGrpSpPr>
          <p:nvPr/>
        </p:nvGrpSpPr>
        <p:grpSpPr bwMode="auto">
          <a:xfrm>
            <a:off x="1295400" y="1052191"/>
            <a:ext cx="2043289" cy="1651321"/>
            <a:chOff x="918" y="199"/>
            <a:chExt cx="1448" cy="1163"/>
          </a:xfrm>
        </p:grpSpPr>
        <p:sp>
          <p:nvSpPr>
            <p:cNvPr id="3" name="TextBox 13"/>
            <p:cNvSpPr txBox="1">
              <a:spLocks noChangeArrowheads="1"/>
            </p:cNvSpPr>
            <p:nvPr/>
          </p:nvSpPr>
          <p:spPr bwMode="auto">
            <a:xfrm>
              <a:off x="1026" y="1129"/>
              <a:ext cx="9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chemeClr val="tx2"/>
                  </a:solidFill>
                  <a:latin typeface="Calibri" pitchFamily="34" charset="0"/>
                  <a:ea typeface="ＭＳ Ｐゴシック" pitchFamily="34" charset="-128"/>
                </a:rPr>
                <a:t>MQueue.bcg</a:t>
              </a:r>
              <a:endParaRPr lang="en-US" sz="1800" dirty="0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grpSp>
          <p:nvGrpSpPr>
            <p:cNvPr id="732195" name="Group 35"/>
            <p:cNvGrpSpPr>
              <a:grpSpLocks/>
            </p:cNvGrpSpPr>
            <p:nvPr/>
          </p:nvGrpSpPr>
          <p:grpSpPr bwMode="auto">
            <a:xfrm>
              <a:off x="918" y="199"/>
              <a:ext cx="1448" cy="885"/>
              <a:chOff x="918" y="199"/>
              <a:chExt cx="1448" cy="885"/>
            </a:xfrm>
          </p:grpSpPr>
          <p:sp>
            <p:nvSpPr>
              <p:cNvPr id="4" name="Oval 4"/>
              <p:cNvSpPr/>
              <p:nvPr/>
            </p:nvSpPr>
            <p:spPr>
              <a:xfrm>
                <a:off x="918" y="728"/>
                <a:ext cx="1092" cy="356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Master Queue</a:t>
                </a:r>
              </a:p>
            </p:txBody>
          </p:sp>
          <p:sp>
            <p:nvSpPr>
              <p:cNvPr id="6" name="TextBox 11"/>
              <p:cNvSpPr txBox="1">
                <a:spLocks noChangeArrowheads="1"/>
              </p:cNvSpPr>
              <p:nvPr/>
            </p:nvSpPr>
            <p:spPr bwMode="auto">
              <a:xfrm>
                <a:off x="1439" y="199"/>
                <a:ext cx="92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 dirty="0" err="1">
                    <a:solidFill>
                      <a:schemeClr val="tx2"/>
                    </a:solidFill>
                    <a:latin typeface="Calibri" pitchFamily="34" charset="0"/>
                    <a:ea typeface="ＭＳ Ｐゴシック" pitchFamily="34" charset="-128"/>
                  </a:rPr>
                  <a:t>MQueue.fcr</a:t>
                </a:r>
                <a:endParaRPr lang="en-US" sz="1800" dirty="0">
                  <a:solidFill>
                    <a:schemeClr val="tx2"/>
                  </a:solidFill>
                  <a:latin typeface="Calibri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7" name="Down Arrow 36"/>
              <p:cNvSpPr>
                <a:spLocks noChangeArrowheads="1"/>
              </p:cNvSpPr>
              <p:nvPr/>
            </p:nvSpPr>
            <p:spPr bwMode="auto">
              <a:xfrm>
                <a:off x="1304" y="393"/>
                <a:ext cx="264" cy="270"/>
              </a:xfrm>
              <a:prstGeom prst="downArrow">
                <a:avLst>
                  <a:gd name="adj1" fmla="val 50000"/>
                  <a:gd name="adj2" fmla="val 51136"/>
                </a:avLst>
              </a:prstGeom>
              <a:solidFill>
                <a:srgbClr val="C0C0C0"/>
              </a:solidFill>
              <a:ln w="28575" algn="ctr">
                <a:solidFill>
                  <a:srgbClr val="545C6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0" name="Down Arrow 36"/>
          <p:cNvSpPr>
            <a:spLocks noChangeArrowheads="1"/>
          </p:cNvSpPr>
          <p:nvPr/>
        </p:nvSpPr>
        <p:spPr bwMode="auto">
          <a:xfrm rot="-6992312">
            <a:off x="2674316" y="3921869"/>
            <a:ext cx="374849" cy="381000"/>
          </a:xfrm>
          <a:prstGeom prst="downArrow">
            <a:avLst>
              <a:gd name="adj1" fmla="val 50000"/>
              <a:gd name="adj2" fmla="val 51136"/>
            </a:avLst>
          </a:prstGeom>
          <a:solidFill>
            <a:srgbClr val="C0C0C0"/>
          </a:solidFill>
          <a:ln w="28575" algn="ctr">
            <a:solidFill>
              <a:srgbClr val="545C6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" name="Down Arrow 35"/>
          <p:cNvSpPr>
            <a:spLocks noChangeArrowheads="1"/>
          </p:cNvSpPr>
          <p:nvPr/>
        </p:nvSpPr>
        <p:spPr bwMode="auto">
          <a:xfrm rot="2793516">
            <a:off x="5860995" y="2656254"/>
            <a:ext cx="374849" cy="1158522"/>
          </a:xfrm>
          <a:prstGeom prst="downArrow">
            <a:avLst>
              <a:gd name="adj1" fmla="val 36833"/>
              <a:gd name="adj2" fmla="val 36785"/>
            </a:avLst>
          </a:prstGeom>
          <a:solidFill>
            <a:srgbClr val="C0C0C0"/>
          </a:solidFill>
          <a:ln w="28575" algn="ctr">
            <a:solidFill>
              <a:srgbClr val="545C6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732197" name="Group 37"/>
          <p:cNvGrpSpPr>
            <a:grpSpLocks/>
          </p:cNvGrpSpPr>
          <p:nvPr/>
        </p:nvGrpSpPr>
        <p:grpSpPr bwMode="auto">
          <a:xfrm>
            <a:off x="3381023" y="1041080"/>
            <a:ext cx="1871133" cy="1651320"/>
            <a:chOff x="918" y="199"/>
            <a:chExt cx="1326" cy="1163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026" y="1129"/>
              <a:ext cx="9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Calibri" pitchFamily="34" charset="0"/>
                  <a:ea typeface="ＭＳ Ｐゴシック" pitchFamily="34" charset="-128"/>
                </a:rPr>
                <a:t>MQueue.bcg</a:t>
              </a:r>
            </a:p>
          </p:txBody>
        </p:sp>
        <p:grpSp>
          <p:nvGrpSpPr>
            <p:cNvPr id="732199" name="Group 39"/>
            <p:cNvGrpSpPr>
              <a:grpSpLocks/>
            </p:cNvGrpSpPr>
            <p:nvPr/>
          </p:nvGrpSpPr>
          <p:grpSpPr bwMode="auto">
            <a:xfrm>
              <a:off x="918" y="199"/>
              <a:ext cx="1326" cy="885"/>
              <a:chOff x="918" y="199"/>
              <a:chExt cx="1326" cy="885"/>
            </a:xfrm>
          </p:grpSpPr>
          <p:sp>
            <p:nvSpPr>
              <p:cNvPr id="11" name="Oval 4"/>
              <p:cNvSpPr/>
              <p:nvPr/>
            </p:nvSpPr>
            <p:spPr>
              <a:xfrm>
                <a:off x="918" y="728"/>
                <a:ext cx="1092" cy="356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Master Body</a:t>
                </a:r>
              </a:p>
            </p:txBody>
          </p:sp>
          <p:sp>
            <p:nvSpPr>
              <p:cNvPr id="13" name="TextBox 11"/>
              <p:cNvSpPr txBox="1">
                <a:spLocks noChangeArrowheads="1"/>
              </p:cNvSpPr>
              <p:nvPr/>
            </p:nvSpPr>
            <p:spPr bwMode="auto">
              <a:xfrm>
                <a:off x="1439" y="199"/>
                <a:ext cx="8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Calibri" pitchFamily="34" charset="0"/>
                    <a:ea typeface="ＭＳ Ｐゴシック" pitchFamily="34" charset="-128"/>
                  </a:rPr>
                  <a:t>MBody.fcr</a:t>
                </a:r>
              </a:p>
            </p:txBody>
          </p:sp>
          <p:sp>
            <p:nvSpPr>
              <p:cNvPr id="15" name="Down Arrow 36"/>
              <p:cNvSpPr>
                <a:spLocks noChangeArrowheads="1"/>
              </p:cNvSpPr>
              <p:nvPr/>
            </p:nvSpPr>
            <p:spPr bwMode="auto">
              <a:xfrm>
                <a:off x="1304" y="393"/>
                <a:ext cx="264" cy="270"/>
              </a:xfrm>
              <a:prstGeom prst="downArrow">
                <a:avLst>
                  <a:gd name="adj1" fmla="val 50000"/>
                  <a:gd name="adj2" fmla="val 51136"/>
                </a:avLst>
              </a:prstGeom>
              <a:solidFill>
                <a:srgbClr val="C0C0C0"/>
              </a:solidFill>
              <a:ln w="28575" algn="ctr">
                <a:solidFill>
                  <a:srgbClr val="545C6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5341056" y="1604963"/>
            <a:ext cx="433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Calibri" pitchFamily="34" charset="0"/>
                <a:ea typeface="ＭＳ Ｐゴシック" pitchFamily="34" charset="-128"/>
              </a:rPr>
              <a:t>…</a:t>
            </a:r>
          </a:p>
        </p:txBody>
      </p:sp>
      <p:grpSp>
        <p:nvGrpSpPr>
          <p:cNvPr id="732204" name="Group 44"/>
          <p:cNvGrpSpPr>
            <a:grpSpLocks/>
          </p:cNvGrpSpPr>
          <p:nvPr/>
        </p:nvGrpSpPr>
        <p:grpSpPr bwMode="auto">
          <a:xfrm>
            <a:off x="6025445" y="1029966"/>
            <a:ext cx="2238022" cy="1651321"/>
            <a:chOff x="918" y="199"/>
            <a:chExt cx="1586" cy="1163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026" y="1129"/>
              <a:ext cx="1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Calibri" pitchFamily="34" charset="0"/>
                  <a:ea typeface="ＭＳ Ｐゴシック" pitchFamily="34" charset="-128"/>
                </a:rPr>
                <a:t>WriteProxy.bcg</a:t>
              </a:r>
            </a:p>
          </p:txBody>
        </p:sp>
        <p:grpSp>
          <p:nvGrpSpPr>
            <p:cNvPr id="732206" name="Group 46"/>
            <p:cNvGrpSpPr>
              <a:grpSpLocks/>
            </p:cNvGrpSpPr>
            <p:nvPr/>
          </p:nvGrpSpPr>
          <p:grpSpPr bwMode="auto">
            <a:xfrm>
              <a:off x="918" y="199"/>
              <a:ext cx="1586" cy="885"/>
              <a:chOff x="918" y="199"/>
              <a:chExt cx="1586" cy="88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8" y="728"/>
                <a:ext cx="1092" cy="356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Write Proxy</a:t>
                </a: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1439" y="199"/>
                <a:ext cx="10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Calibri" pitchFamily="34" charset="0"/>
                    <a:ea typeface="ＭＳ Ｐゴシック" pitchFamily="34" charset="-128"/>
                  </a:rPr>
                  <a:t>WriteProxy.fcr</a:t>
                </a:r>
              </a:p>
            </p:txBody>
          </p:sp>
          <p:sp>
            <p:nvSpPr>
              <p:cNvPr id="37" name="Down Arrow 36"/>
              <p:cNvSpPr>
                <a:spLocks noChangeArrowheads="1"/>
              </p:cNvSpPr>
              <p:nvPr/>
            </p:nvSpPr>
            <p:spPr bwMode="auto">
              <a:xfrm>
                <a:off x="1304" y="393"/>
                <a:ext cx="264" cy="270"/>
              </a:xfrm>
              <a:prstGeom prst="downArrow">
                <a:avLst>
                  <a:gd name="adj1" fmla="val 50000"/>
                  <a:gd name="adj2" fmla="val 51136"/>
                </a:avLst>
              </a:prstGeom>
              <a:solidFill>
                <a:srgbClr val="C0C0C0"/>
              </a:solidFill>
              <a:ln w="28575" algn="ctr">
                <a:solidFill>
                  <a:srgbClr val="545C6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7" name="Oval 8"/>
          <p:cNvSpPr/>
          <p:nvPr/>
        </p:nvSpPr>
        <p:spPr>
          <a:xfrm>
            <a:off x="3275190" y="4716422"/>
            <a:ext cx="2209800" cy="5778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(Hide/Rename)</a:t>
            </a:r>
          </a:p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Minimize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42456" y="5381626"/>
            <a:ext cx="1217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</a:rPr>
              <a:t>Master.exp</a:t>
            </a:r>
          </a:p>
        </p:txBody>
      </p:sp>
      <p:sp>
        <p:nvSpPr>
          <p:cNvPr id="21" name="Down Arrow 17"/>
          <p:cNvSpPr>
            <a:spLocks noChangeArrowheads="1"/>
          </p:cNvSpPr>
          <p:nvPr/>
        </p:nvSpPr>
        <p:spPr bwMode="auto">
          <a:xfrm rot="-4810693">
            <a:off x="5702897" y="5153413"/>
            <a:ext cx="437323" cy="1085144"/>
          </a:xfrm>
          <a:prstGeom prst="downArrow">
            <a:avLst>
              <a:gd name="adj1" fmla="val 50000"/>
              <a:gd name="adj2" fmla="val 22644"/>
            </a:avLst>
          </a:prstGeom>
          <a:solidFill>
            <a:srgbClr val="C0C0C0"/>
          </a:solidFill>
          <a:ln w="28575" algn="ctr">
            <a:solidFill>
              <a:srgbClr val="545C6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856589" y="5334001"/>
            <a:ext cx="433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Calibri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732214" name="Rectangle 2"/>
          <p:cNvSpPr>
            <a:spLocks noChangeArrowheads="1"/>
          </p:cNvSpPr>
          <p:nvPr/>
        </p:nvSpPr>
        <p:spPr bwMode="gray">
          <a:xfrm>
            <a:off x="711200" y="0"/>
            <a:ext cx="7721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fr-FR" sz="3600" i="1" dirty="0">
                <a:latin typeface="Helvetica" pitchFamily="34" charset="0"/>
              </a:rPr>
              <a:t>State-</a:t>
            </a:r>
            <a:r>
              <a:rPr lang="fr-FR" sz="3600" i="1" dirty="0" err="1">
                <a:latin typeface="Helvetica" pitchFamily="34" charset="0"/>
              </a:rPr>
              <a:t>space</a:t>
            </a:r>
            <a:r>
              <a:rPr lang="fr-FR" sz="3600" i="1" dirty="0">
                <a:latin typeface="Helvetica" pitchFamily="34" charset="0"/>
              </a:rPr>
              <a:t> </a:t>
            </a:r>
            <a:r>
              <a:rPr lang="fr-FR" sz="3600" i="1" dirty="0" err="1">
                <a:latin typeface="Helvetica" pitchFamily="34" charset="0"/>
              </a:rPr>
              <a:t>generation</a:t>
            </a:r>
            <a:r>
              <a:rPr lang="fr-FR" sz="3600" i="1" dirty="0">
                <a:latin typeface="Helvetica" pitchFamily="34" charset="0"/>
              </a:rPr>
              <a:t> </a:t>
            </a:r>
            <a:r>
              <a:rPr lang="fr-FR" sz="3600" i="1" dirty="0" err="1">
                <a:latin typeface="Helvetica" pitchFamily="34" charset="0"/>
              </a:rPr>
              <a:t>workflow</a:t>
            </a:r>
            <a:endParaRPr lang="fr-FR" sz="3600" i="1" dirty="0">
              <a:latin typeface="Helvetica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36880" grpId="0"/>
      <p:bldP spid="18" grpId="0" animBg="1"/>
      <p:bldP spid="39" grpId="0"/>
      <p:bldP spid="2" grpId="0"/>
      <p:bldP spid="10" grpId="0" animBg="1"/>
      <p:bldP spid="20" grpId="0" animBg="1"/>
      <p:bldP spid="16" grpId="0"/>
      <p:bldP spid="17" grpId="0" animBg="1"/>
      <p:bldP spid="19" grpId="0"/>
      <p:bldP spid="21" grpId="0" animBg="1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214" name="Rectangle 2"/>
          <p:cNvSpPr>
            <a:spLocks noChangeArrowheads="1"/>
          </p:cNvSpPr>
          <p:nvPr/>
        </p:nvSpPr>
        <p:spPr bwMode="gray">
          <a:xfrm>
            <a:off x="711200" y="0"/>
            <a:ext cx="7721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fr-FR" sz="3600" i="1" dirty="0">
                <a:latin typeface="Helvetica" pitchFamily="34" charset="0"/>
              </a:rPr>
              <a:t>State-</a:t>
            </a:r>
            <a:r>
              <a:rPr lang="fr-FR" sz="3600" i="1" dirty="0" err="1">
                <a:latin typeface="Helvetica" pitchFamily="34" charset="0"/>
              </a:rPr>
              <a:t>space</a:t>
            </a:r>
            <a:r>
              <a:rPr lang="fr-FR" sz="3600" i="1" dirty="0">
                <a:latin typeface="Helvetica" pitchFamily="34" charset="0"/>
              </a:rPr>
              <a:t> </a:t>
            </a:r>
            <a:r>
              <a:rPr lang="fr-FR" sz="3600" i="1" dirty="0" err="1">
                <a:latin typeface="Helvetica" pitchFamily="34" charset="0"/>
              </a:rPr>
              <a:t>generation</a:t>
            </a:r>
            <a:r>
              <a:rPr lang="fr-FR" sz="3600" i="1" dirty="0">
                <a:latin typeface="Helvetica" pitchFamily="34" charset="0"/>
              </a:rPr>
              <a:t> </a:t>
            </a:r>
            <a:r>
              <a:rPr lang="fr-FR" sz="3600" i="1" dirty="0" err="1">
                <a:latin typeface="Helvetica" pitchFamily="34" charset="0"/>
              </a:rPr>
              <a:t>workflow</a:t>
            </a:r>
            <a:endParaRPr lang="fr-FR" sz="3600" i="1" dirty="0">
              <a:latin typeface="Helvetica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5122" name="Picture 2" descr="C:\Users\madelain\Desktop\Student-Reports\BFT-full-workflow-cro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969"/>
            <a:ext cx="8821861" cy="47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57175"/>
            <a:ext cx="7721600" cy="736600"/>
          </a:xfrm>
        </p:spPr>
        <p:txBody>
          <a:bodyPr lIns="92075" tIns="46038" rIns="92075" bIns="46038"/>
          <a:lstStyle/>
          <a:p>
            <a:pPr algn="ctr"/>
            <a:r>
              <a:rPr lang="fr-FR" sz="3900" i="1">
                <a:solidFill>
                  <a:schemeClr val="tx1"/>
                </a:solidFill>
                <a:latin typeface="Helvetica" pitchFamily="34" charset="0"/>
              </a:rPr>
              <a:t>Distributed State generation</a:t>
            </a:r>
          </a:p>
        </p:txBody>
      </p:sp>
      <p:sp>
        <p:nvSpPr>
          <p:cNvPr id="7301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012" y="1618805"/>
            <a:ext cx="8144933" cy="23142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solidFill>
                  <a:schemeClr val="tx1"/>
                </a:solidFill>
              </a:rPr>
              <a:t>Abstract model</a:t>
            </a:r>
            <a:r>
              <a:rPr lang="en-GB" sz="1800" b="1" dirty="0" smtClean="0">
                <a:solidFill>
                  <a:schemeClr val="tx1"/>
                </a:solidFill>
              </a:rPr>
              <a:t>: (for a fixed valuation of the parameters):</a:t>
            </a:r>
            <a:endParaRPr lang="en-GB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solidFill>
                  <a:schemeClr val="tx1"/>
                </a:solidFill>
              </a:rPr>
              <a:t>                f=1,  (=&gt; 4 slaves),  |data|= 2,  |proxies|=3*3,  |client requests|=3</a:t>
            </a: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solidFill>
                  <a:schemeClr val="tx1"/>
                </a:solidFill>
              </a:rPr>
              <a:t>Master queue size = 2</a:t>
            </a: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~100 cores, max 300 GB RAM</a:t>
            </a:r>
          </a:p>
          <a:p>
            <a:pPr marL="0" indent="0">
              <a:lnSpc>
                <a:spcPct val="80000"/>
              </a:lnSpc>
              <a:buNone/>
            </a:pPr>
            <a:endParaRPr lang="en-GB" sz="20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000" b="1" dirty="0">
                <a:solidFill>
                  <a:schemeClr val="tx1"/>
                </a:solidFill>
              </a:rPr>
              <a:t>System parts sizes (states/transitions):</a:t>
            </a:r>
          </a:p>
        </p:txBody>
      </p:sp>
      <p:graphicFrame>
        <p:nvGraphicFramePr>
          <p:cNvPr id="730261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79617"/>
              </p:ext>
            </p:extLst>
          </p:nvPr>
        </p:nvGraphicFramePr>
        <p:xfrm>
          <a:off x="179512" y="3988606"/>
          <a:ext cx="8712966" cy="1183896"/>
        </p:xfrm>
        <a:graphic>
          <a:graphicData uri="http://schemas.openxmlformats.org/drawingml/2006/table">
            <a:tbl>
              <a:tblPr/>
              <a:tblGrid>
                <a:gridCol w="1245166"/>
                <a:gridCol w="1494199"/>
                <a:gridCol w="1163751"/>
                <a:gridCol w="1256341"/>
                <a:gridCol w="1243568"/>
                <a:gridCol w="1066372"/>
                <a:gridCol w="1243569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Queue</a:t>
                      </a: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Largest intermediate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Master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Good Slave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237/3189</a:t>
                      </a: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524/3107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5M/103M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5936/61K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34K/164K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59’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0250" name="Text Box 138"/>
          <p:cNvSpPr txBox="1">
            <a:spLocks noChangeArrowheads="1"/>
          </p:cNvSpPr>
          <p:nvPr/>
        </p:nvSpPr>
        <p:spPr bwMode="auto">
          <a:xfrm>
            <a:off x="395536" y="5373216"/>
            <a:ext cx="282556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Estimated brute force state spaces :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graphicFrame>
        <p:nvGraphicFramePr>
          <p:cNvPr id="730274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3079"/>
              </p:ext>
            </p:extLst>
          </p:nvPr>
        </p:nvGraphicFramePr>
        <p:xfrm>
          <a:off x="2930950" y="5437994"/>
          <a:ext cx="3585266" cy="506604"/>
        </p:xfrm>
        <a:graphic>
          <a:graphicData uri="http://schemas.openxmlformats.org/drawingml/2006/table">
            <a:tbl>
              <a:tblPr/>
              <a:tblGrid>
                <a:gridCol w="1195611"/>
                <a:gridCol w="1194044"/>
                <a:gridCol w="1195611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fr-FR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fr-FR" sz="1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00025" rtl="0" eaLnBrk="0" fontAlgn="base" latinLnBrk="0" hangingPunct="0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~ 10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fr-FR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844" marR="8184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3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3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3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3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3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22313"/>
          </a:xfrm>
        </p:spPr>
        <p:txBody>
          <a:bodyPr/>
          <a:lstStyle/>
          <a:p>
            <a:r>
              <a:rPr lang="en-US" sz="4000" dirty="0"/>
              <a:t>Formal methods</a:t>
            </a:r>
            <a:endParaRPr lang="fr-FR" sz="4000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424862" cy="446563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Formal methods :</a:t>
            </a:r>
          </a:p>
          <a:p>
            <a:pPr algn="l">
              <a:spcAft>
                <a:spcPts val="600"/>
              </a:spcAft>
              <a:buFontTx/>
              <a:buChar char="•"/>
            </a:pPr>
            <a:r>
              <a:rPr lang="en-US" sz="2200" dirty="0"/>
              <a:t> Provide mathematical semantics to models so that their relation to implemented product can be asserted and proved 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  <a:ea typeface="+mn-ea"/>
                <a:cs typeface="+mn-cs"/>
              </a:rPr>
              <a:t>specification formalisms</a:t>
            </a:r>
            <a:r>
              <a:rPr lang="en-US" sz="2200" dirty="0"/>
              <a:t>, (temporal) logics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  <a:ea typeface="+mn-ea"/>
                <a:cs typeface="+mn-cs"/>
              </a:rPr>
              <a:t>model checking</a:t>
            </a:r>
            <a:r>
              <a:rPr lang="en-US" sz="2200" dirty="0"/>
              <a:t>, equivalence </a:t>
            </a:r>
            <a:r>
              <a:rPr lang="en-US" sz="2200" dirty="0" smtClean="0"/>
              <a:t>checking, theorem-proving</a:t>
            </a:r>
            <a:endParaRPr lang="en-US" sz="2200" dirty="0"/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certification, testing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model-based test generation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endParaRPr lang="en-US" sz="2200" dirty="0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2200" dirty="0"/>
              <a:t>  Modeling languages: 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</a:t>
            </a:r>
            <a:r>
              <a:rPr lang="en-US" sz="2200" dirty="0">
                <a:ea typeface="+mn-ea"/>
                <a:cs typeface="+mn-cs"/>
              </a:rPr>
              <a:t>UML</a:t>
            </a:r>
            <a:r>
              <a:rPr lang="en-US" sz="2200" dirty="0"/>
              <a:t> and variants </a:t>
            </a:r>
            <a:r>
              <a:rPr lang="en-US" sz="2200" dirty="0" smtClean="0"/>
              <a:t>(</a:t>
            </a:r>
            <a:r>
              <a:rPr lang="en-US" sz="2200" dirty="0">
                <a:solidFill>
                  <a:schemeClr val="accent2"/>
                </a:solidFill>
                <a:ea typeface="+mn-ea"/>
                <a:cs typeface="+mn-cs"/>
              </a:rPr>
              <a:t>State machines</a:t>
            </a:r>
            <a:r>
              <a:rPr lang="en-US" sz="2200" dirty="0" smtClean="0"/>
              <a:t>, </a:t>
            </a:r>
            <a:r>
              <a:rPr lang="en-US" sz="2200" dirty="0" err="1" smtClean="0">
                <a:ea typeface="+mn-ea"/>
                <a:cs typeface="+mn-cs"/>
              </a:rPr>
              <a:t>StateCharts</a:t>
            </a:r>
            <a:r>
              <a:rPr lang="en-US" sz="2200" dirty="0"/>
              <a:t>, </a:t>
            </a:r>
            <a:r>
              <a:rPr lang="en-US" sz="2200" dirty="0" err="1"/>
              <a:t>SysML</a:t>
            </a:r>
            <a:r>
              <a:rPr lang="en-US" sz="2200" dirty="0"/>
              <a:t>,…)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Dedicated IDLs and </a:t>
            </a:r>
            <a:r>
              <a:rPr lang="en-US" sz="2200" dirty="0">
                <a:solidFill>
                  <a:schemeClr val="accent2"/>
                </a:solidFill>
                <a:ea typeface="+mn-ea"/>
                <a:cs typeface="+mn-cs"/>
              </a:rPr>
              <a:t>ADLs</a:t>
            </a:r>
            <a:r>
              <a:rPr lang="en-US" sz="2200" dirty="0"/>
              <a:t> for system decomposition (…)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200" dirty="0"/>
              <a:t> Assertion languages (annotations</a:t>
            </a:r>
            <a:r>
              <a:rPr lang="en-US" sz="2200" dirty="0" smtClean="0"/>
              <a:t>)</a:t>
            </a:r>
            <a:endParaRPr lang="fr-FR" sz="1800" dirty="0" smtClean="0"/>
          </a:p>
          <a:p>
            <a:pPr lvl="1" algn="r">
              <a:lnSpc>
                <a:spcPct val="80000"/>
              </a:lnSpc>
            </a:pPr>
            <a:r>
              <a:rPr lang="en-US" sz="2200" dirty="0">
                <a:solidFill>
                  <a:schemeClr val="accent2"/>
                </a:solidFill>
                <a:ea typeface="+mn-ea"/>
                <a:cs typeface="+mn-cs"/>
              </a:rPr>
              <a:t>In blue, keywords of this </a:t>
            </a:r>
            <a:r>
              <a:rPr lang="en-US" sz="2200" dirty="0" smtClean="0">
                <a:solidFill>
                  <a:schemeClr val="accent2"/>
                </a:solidFill>
                <a:ea typeface="+mn-ea"/>
                <a:cs typeface="+mn-cs"/>
              </a:rPr>
              <a:t>course</a:t>
            </a:r>
            <a:endParaRPr lang="fr-FR" sz="2200" dirty="0">
              <a:solidFill>
                <a:schemeClr val="accent2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900" i="1" dirty="0" smtClean="0">
                <a:solidFill>
                  <a:schemeClr val="tx1"/>
                </a:solidFill>
                <a:latin typeface="Helvetica" pitchFamily="34" charset="0"/>
              </a:rPr>
              <a:t>Some Research Challenges</a:t>
            </a:r>
            <a:endParaRPr lang="en-GB" sz="3900" i="1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333" y="1554164"/>
            <a:ext cx="8410222" cy="4383087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GB" sz="1800" b="1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GB"/>
          </a:p>
        </p:txBody>
      </p:sp>
      <p:sp>
        <p:nvSpPr>
          <p:cNvPr id="970773" name="Rectangle 21"/>
          <p:cNvSpPr>
            <a:spLocks noChangeArrowheads="1"/>
          </p:cNvSpPr>
          <p:nvPr/>
        </p:nvSpPr>
        <p:spPr bwMode="gray">
          <a:xfrm>
            <a:off x="323528" y="1340768"/>
            <a:ext cx="856895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19100" indent="-419100" defTabSz="762000" eaLnBrk="0" hangingPunct="0">
              <a:buFontTx/>
              <a:buAutoNum type="arabicPeriod"/>
            </a:pPr>
            <a:r>
              <a:rPr lang="en-US" sz="2000" b="1" dirty="0" smtClean="0"/>
              <a:t>Tooling : </a:t>
            </a:r>
          </a:p>
          <a:p>
            <a:pPr marL="742950" lvl="1" indent="-285750" defTabSz="762000" eaLnBrk="0" hangingPunct="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hide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model-checker internal languages, 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 defTabSz="762000" eaLnBrk="0" hangingPunct="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results in user-level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formalism.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419100" indent="-419100" defTabSz="762000" eaLnBrk="0" hangingPunct="0">
              <a:buFontTx/>
              <a:buAutoNum type="arabicPeriod"/>
            </a:pPr>
            <a:endParaRPr lang="en-US" sz="1100" b="1" dirty="0"/>
          </a:p>
          <a:p>
            <a:pPr marL="419100" indent="-419100" defTabSz="762000" eaLnBrk="0" hangingPunct="0">
              <a:buFontTx/>
              <a:buAutoNum type="arabicPeriod"/>
            </a:pPr>
            <a:r>
              <a:rPr lang="en-US" sz="2000" b="1" dirty="0" smtClean="0"/>
              <a:t>Scale-up:</a:t>
            </a:r>
          </a:p>
          <a:p>
            <a:pPr marL="742950" lvl="2" indent="-285750" defTabSz="762000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better abstraction techniques for useful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datatypes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(e.g. arrays),</a:t>
            </a:r>
          </a:p>
          <a:p>
            <a:pPr marL="742950" lvl="2" indent="-285750" defTabSz="762000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better distributed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Model-Checking engines,</a:t>
            </a:r>
          </a:p>
          <a:p>
            <a:pPr marL="742950" lvl="2" indent="-285750" defTabSz="762000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ompositional techniques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285750" defTabSz="762000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minimization of the size of the semantic model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419100" indent="-419100" defTabSz="762000" eaLnBrk="0" hangingPunct="0">
              <a:buFontTx/>
              <a:buAutoNum type="arabicPeriod"/>
            </a:pPr>
            <a:endParaRPr lang="en-US" sz="1100" b="1" dirty="0"/>
          </a:p>
          <a:p>
            <a:pPr marL="419100" indent="-419100" defTabSz="762000" eaLnBrk="0" hangingPunct="0">
              <a:buFontTx/>
              <a:buAutoNum type="arabicPeriod"/>
            </a:pPr>
            <a:r>
              <a:rPr lang="en-US" sz="2000" b="1" dirty="0" smtClean="0"/>
              <a:t>Verifying </a:t>
            </a:r>
            <a:r>
              <a:rPr lang="en-US" sz="2000" b="1" dirty="0"/>
              <a:t>dynamic distributed systems (GCM + Reconfiguration):</a:t>
            </a:r>
          </a:p>
          <a:p>
            <a:pPr marL="742950" lvl="1" indent="-285750" defTabSz="762000" eaLnBrk="0" hangingPunct="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handle Life-cycle and 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Binding Controllers,</a:t>
            </a:r>
          </a:p>
          <a:p>
            <a:pPr marL="742950" lvl="1" indent="-285750" defTabSz="762000" eaLnBrk="0" hangingPunct="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encode sub-component updates,</a:t>
            </a:r>
          </a:p>
          <a:p>
            <a:pPr marL="742950" lvl="1" indent="-285750" defTabSz="762000" eaLnBrk="0" hangingPunct="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several orders of magnitude bigger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19100" lvl="1" indent="-419100" defTabSz="762000" eaLnBrk="0" hangingPunct="0">
              <a:lnSpc>
                <a:spcPct val="120000"/>
              </a:lnSpc>
              <a:buClr>
                <a:schemeClr val="tx1"/>
              </a:buClr>
              <a:buFontTx/>
              <a:buAutoNum type="arabicPeriod"/>
            </a:pPr>
            <a:endParaRPr lang="en-GB" sz="1100" b="1" dirty="0"/>
          </a:p>
          <a:p>
            <a:pPr lvl="1" defTabSz="762000" eaLnBrk="0" hangingPunct="0">
              <a:lnSpc>
                <a:spcPct val="120000"/>
              </a:lnSpc>
              <a:buClr>
                <a:schemeClr val="tx1"/>
              </a:buClr>
            </a:pPr>
            <a:r>
              <a:rPr lang="en-GB" sz="2000" b="1" dirty="0" smtClean="0">
                <a:solidFill>
                  <a:schemeClr val="tx2"/>
                </a:solidFill>
              </a:rPr>
              <a:t>=&gt; In the long term, combine model-checking &amp; theorem-proving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sp>
        <p:nvSpPr>
          <p:cNvPr id="6" name="ZoneTexte 69"/>
          <p:cNvSpPr txBox="1"/>
          <p:nvPr/>
        </p:nvSpPr>
        <p:spPr>
          <a:xfrm>
            <a:off x="160733" y="5157192"/>
            <a:ext cx="8794625" cy="153412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/>
          <a:p>
            <a:r>
              <a:rPr kumimoji="1" lang="fr-FR" sz="2400" dirty="0" smtClean="0">
                <a:latin typeface="Lucida Grande CE"/>
                <a:cs typeface="Lucida Grande CE"/>
              </a:rPr>
              <a:t>N. Gaspar, L.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Henrio</a:t>
            </a:r>
            <a:r>
              <a:rPr kumimoji="1" lang="fr-FR" sz="2400" dirty="0" smtClean="0">
                <a:latin typeface="Lucida Grande CE"/>
                <a:cs typeface="Lucida Grande CE"/>
              </a:rPr>
              <a:t>, E. </a:t>
            </a:r>
            <a:r>
              <a:rPr kumimoji="1" lang="fr-FR" sz="2400" dirty="0" err="1" smtClean="0">
                <a:latin typeface="Lucida Grande CE"/>
                <a:cs typeface="Lucida Grande CE"/>
              </a:rPr>
              <a:t>Madelaine</a:t>
            </a:r>
            <a:r>
              <a:rPr kumimoji="1" lang="fr-FR" sz="2400" dirty="0" smtClean="0">
                <a:latin typeface="Lucida Grande CE"/>
                <a:cs typeface="Lucida Grande CE"/>
              </a:rPr>
              <a:t>,</a:t>
            </a:r>
          </a:p>
          <a:p>
            <a:r>
              <a:rPr kumimoji="1" lang="fr-FR" sz="2400" b="1" dirty="0" smtClean="0">
                <a:latin typeface="Lucida Grande CE"/>
                <a:cs typeface="Lucida Grande CE"/>
              </a:rPr>
              <a:t>« </a:t>
            </a:r>
            <a:r>
              <a:rPr kumimoji="1" lang="en-US" sz="2400" b="1" dirty="0">
                <a:latin typeface="Lucida Grande CE"/>
                <a:cs typeface="Lucida Grande CE"/>
              </a:rPr>
              <a:t>Formally Reasoning on a Reconfigurable Component-Based System --- A Case Study for the Industrial World </a:t>
            </a:r>
            <a:r>
              <a:rPr kumimoji="1" lang="fr-FR" sz="2400" b="1" dirty="0" smtClean="0">
                <a:latin typeface="Lucida Grande CE"/>
                <a:cs typeface="Lucida Grande CE"/>
              </a:rPr>
              <a:t>»,</a:t>
            </a:r>
          </a:p>
          <a:p>
            <a:r>
              <a:rPr kumimoji="1" lang="fr-FR" sz="2400" dirty="0" smtClean="0">
                <a:latin typeface="Lucida Grande CE"/>
                <a:cs typeface="Lucida Grande CE"/>
              </a:rPr>
              <a:t>FACS’13, Nanchang, China, oct. 2013.</a:t>
            </a:r>
          </a:p>
        </p:txBody>
      </p:sp>
    </p:spTree>
    <p:extLst>
      <p:ext uri="{BB962C8B-B14F-4D97-AF65-F5344CB8AC3E}">
        <p14:creationId xmlns:p14="http://schemas.microsoft.com/office/powerpoint/2010/main" val="2126144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12875"/>
            <a:ext cx="8424167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Aft>
                <a:spcPts val="1200"/>
              </a:spcAft>
              <a:buFontTx/>
              <a:buAutoNum type="arabicParenR"/>
            </a:pPr>
            <a:r>
              <a:rPr lang="fr-FR" sz="2400" dirty="0" smtClean="0"/>
              <a:t>Component </a:t>
            </a:r>
            <a:r>
              <a:rPr lang="fr-FR" sz="2400" dirty="0" err="1"/>
              <a:t>frameworks</a:t>
            </a:r>
            <a:r>
              <a:rPr lang="fr-FR" sz="2400" dirty="0"/>
              <a:t>: </a:t>
            </a:r>
            <a:r>
              <a:rPr lang="fr-FR" sz="2400" dirty="0" err="1"/>
              <a:t>provide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, </a:t>
            </a:r>
            <a:r>
              <a:rPr lang="fr-FR" sz="2400" dirty="0" err="1"/>
              <a:t>tools</a:t>
            </a:r>
            <a:r>
              <a:rPr lang="fr-FR" sz="2400" dirty="0"/>
              <a:t>, middleware for </a:t>
            </a:r>
            <a:r>
              <a:rPr lang="fr-FR" sz="2400" dirty="0" err="1"/>
              <a:t>programming</a:t>
            </a:r>
            <a:r>
              <a:rPr lang="fr-FR" sz="2400" dirty="0"/>
              <a:t> large-</a:t>
            </a:r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smtClean="0"/>
              <a:t>applications</a:t>
            </a:r>
          </a:p>
          <a:p>
            <a:pPr marL="609600" indent="-609600">
              <a:lnSpc>
                <a:spcPct val="90000"/>
              </a:lnSpc>
              <a:spcAft>
                <a:spcPts val="1200"/>
              </a:spcAft>
              <a:buFontTx/>
              <a:buAutoNum type="arabicParenR"/>
            </a:pPr>
            <a:r>
              <a:rPr lang="fr-FR" sz="2400" dirty="0"/>
              <a:t>Vercors: an </a:t>
            </a:r>
            <a:r>
              <a:rPr lang="fr-FR" sz="2400" dirty="0" err="1"/>
              <a:t>example</a:t>
            </a:r>
            <a:r>
              <a:rPr lang="fr-FR" sz="2400" dirty="0"/>
              <a:t> of a </a:t>
            </a:r>
            <a:r>
              <a:rPr lang="fr-FR" sz="2400" dirty="0" err="1"/>
              <a:t>modeling+verification</a:t>
            </a:r>
            <a:r>
              <a:rPr lang="fr-FR" sz="2400" dirty="0"/>
              <a:t> </a:t>
            </a:r>
            <a:r>
              <a:rPr lang="fr-FR" sz="2400" dirty="0" err="1"/>
              <a:t>framework</a:t>
            </a:r>
            <a:r>
              <a:rPr lang="fr-FR" sz="2400" dirty="0"/>
              <a:t> for component-</a:t>
            </a:r>
            <a:r>
              <a:rPr lang="fr-FR" sz="2400" dirty="0" err="1"/>
              <a:t>based</a:t>
            </a:r>
            <a:r>
              <a:rPr lang="fr-FR" sz="2400" dirty="0"/>
              <a:t> applications</a:t>
            </a:r>
          </a:p>
          <a:p>
            <a:pPr marL="609600" indent="-609600">
              <a:lnSpc>
                <a:spcPct val="90000"/>
              </a:lnSpc>
              <a:spcAft>
                <a:spcPts val="1200"/>
              </a:spcAft>
              <a:buFontTx/>
              <a:buAutoNum type="arabicParenR"/>
            </a:pPr>
            <a:r>
              <a:rPr lang="fr-FR" sz="2400" dirty="0" smtClean="0"/>
              <a:t>Model-</a:t>
            </a:r>
            <a:r>
              <a:rPr lang="fr-FR" sz="2400" dirty="0" err="1" smtClean="0"/>
              <a:t>checking</a:t>
            </a:r>
            <a:r>
              <a:rPr lang="fr-FR" sz="2400" dirty="0" smtClean="0"/>
              <a:t> </a:t>
            </a:r>
            <a:r>
              <a:rPr lang="fr-FR" sz="2400" dirty="0" err="1" smtClean="0"/>
              <a:t>distributed</a:t>
            </a:r>
            <a:r>
              <a:rPr lang="fr-FR" sz="2400" dirty="0" smtClean="0"/>
              <a:t> component </a:t>
            </a:r>
            <a:r>
              <a:rPr lang="fr-FR" sz="2400" dirty="0" err="1" smtClean="0"/>
              <a:t>systems</a:t>
            </a:r>
            <a:r>
              <a:rPr lang="fr-FR" sz="2400" dirty="0" smtClean="0"/>
              <a:t>: large use-cases – </a:t>
            </a:r>
            <a:r>
              <a:rPr lang="fr-FR" sz="2400" dirty="0" err="1" smtClean="0"/>
              <a:t>mehtods</a:t>
            </a:r>
            <a:r>
              <a:rPr lang="fr-FR" sz="2400" dirty="0" smtClean="0"/>
              <a:t> for </a:t>
            </a:r>
            <a:r>
              <a:rPr lang="fr-FR" sz="2400" dirty="0" err="1" smtClean="0"/>
              <a:t>mastering</a:t>
            </a:r>
            <a:r>
              <a:rPr lang="fr-FR" sz="2400" dirty="0" smtClean="0"/>
              <a:t> state-</a:t>
            </a:r>
            <a:r>
              <a:rPr lang="fr-FR" sz="2400" dirty="0" err="1" smtClean="0"/>
              <a:t>space</a:t>
            </a:r>
            <a:r>
              <a:rPr lang="fr-FR" sz="2400" dirty="0" smtClean="0"/>
              <a:t> explosion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fr-FR" sz="2000" dirty="0" smtClean="0">
                <a:hlinkClick r:id="rId2"/>
              </a:rPr>
              <a:t>http</a:t>
            </a:r>
            <a:r>
              <a:rPr lang="fr-FR" sz="2000" dirty="0">
                <a:hlinkClick r:id="rId2"/>
              </a:rPr>
              <a:t>://www-sop.inria.fr/oasis/Vercors</a:t>
            </a:r>
            <a:endParaRPr lang="fr-FR" sz="2000" dirty="0"/>
          </a:p>
          <a:p>
            <a:pPr marL="609600" indent="-609600" algn="ctr">
              <a:lnSpc>
                <a:spcPct val="90000"/>
              </a:lnSpc>
              <a:buFontTx/>
              <a:buNone/>
            </a:pPr>
            <a:endParaRPr lang="fr-FR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fr-FR" sz="2000" dirty="0" smtClean="0"/>
              <a:t>		+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master/PhD </a:t>
            </a:r>
            <a:r>
              <a:rPr lang="fr-FR" sz="2000" dirty="0" err="1" smtClean="0"/>
              <a:t>subjects</a:t>
            </a:r>
            <a:r>
              <a:rPr lang="fr-FR" sz="2000" dirty="0" smtClean="0"/>
              <a:t> at INRIA/</a:t>
            </a:r>
            <a:r>
              <a:rPr lang="fr-FR" sz="2000" dirty="0" err="1" smtClean="0"/>
              <a:t>Scale</a:t>
            </a:r>
            <a:endParaRPr lang="fr-FR" sz="20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fr-FR" sz="2000" dirty="0" smtClean="0"/>
              <a:t>		+ International Master </a:t>
            </a:r>
            <a:r>
              <a:rPr lang="fr-FR" sz="2000" dirty="0" err="1" smtClean="0"/>
              <a:t>track</a:t>
            </a:r>
            <a:r>
              <a:rPr lang="fr-FR" sz="2000" dirty="0" smtClean="0"/>
              <a:t> </a:t>
            </a:r>
            <a:r>
              <a:rPr lang="fr-FR" sz="2000" dirty="0" err="1" smtClean="0"/>
              <a:t>at</a:t>
            </a:r>
            <a:r>
              <a:rPr lang="fr-FR" sz="2000" dirty="0" smtClean="0"/>
              <a:t> </a:t>
            </a:r>
            <a:r>
              <a:rPr lang="fr-FR" sz="2000" dirty="0" err="1" smtClean="0"/>
              <a:t>University</a:t>
            </a:r>
            <a:r>
              <a:rPr lang="fr-FR" sz="2000" dirty="0" smtClean="0"/>
              <a:t> of Nice Sophia-Antipolis</a:t>
            </a:r>
            <a:endParaRPr lang="fr-FR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25658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sz="2000" dirty="0" smtClean="0"/>
              <a:t>Fractal &amp; GCM: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1600" dirty="0">
                <a:hlinkClick r:id="rId2"/>
              </a:rPr>
              <a:t>http://fractal.objectweb.org</a:t>
            </a:r>
            <a:r>
              <a:rPr lang="fr-FR" sz="1600" dirty="0" smtClean="0">
                <a:hlinkClick r:id="rId2"/>
              </a:rPr>
              <a:t>/</a:t>
            </a:r>
            <a:r>
              <a:rPr lang="fr-FR" sz="1600" dirty="0" smtClean="0"/>
              <a:t> [</a:t>
            </a:r>
            <a:r>
              <a:rPr lang="fr-FR" sz="1600" dirty="0"/>
              <a:t>doc </a:t>
            </a:r>
            <a:r>
              <a:rPr lang="fr-FR" sz="1600" dirty="0" err="1"/>
              <a:t>tutorials</a:t>
            </a:r>
            <a:r>
              <a:rPr lang="fr-FR" sz="1600" dirty="0" smtClean="0"/>
              <a:t>]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1600" dirty="0" smtClean="0">
                <a:hlinkClick r:id="rId3"/>
              </a:rPr>
              <a:t>http://www-sop.inria.fr/members/Eric.Madelaine/Teaching/Ubinet2010/2006-GCM-GridsWork.ppt</a:t>
            </a:r>
            <a:endParaRPr lang="fr-FR" sz="1600" dirty="0" smtClean="0"/>
          </a:p>
          <a:p>
            <a:pPr marL="285750">
              <a:lnSpc>
                <a:spcPct val="80000"/>
              </a:lnSpc>
            </a:pPr>
            <a:r>
              <a:rPr lang="fr-FR" sz="1600" dirty="0" smtClean="0"/>
              <a:t>F</a:t>
            </a:r>
            <a:r>
              <a:rPr lang="fr-FR" sz="1600" dirty="0"/>
              <a:t>. </a:t>
            </a:r>
            <a:r>
              <a:rPr lang="fr-FR" sz="1600" dirty="0" err="1"/>
              <a:t>Baude</a:t>
            </a:r>
            <a:r>
              <a:rPr lang="fr-FR" sz="1600" dirty="0"/>
              <a:t>, D. </a:t>
            </a:r>
            <a:r>
              <a:rPr lang="fr-FR" sz="1600" dirty="0" err="1"/>
              <a:t>Caromel</a:t>
            </a:r>
            <a:r>
              <a:rPr lang="fr-FR" sz="1600" dirty="0"/>
              <a:t>, C. Dalmasso, M. </a:t>
            </a:r>
            <a:r>
              <a:rPr lang="fr-FR" sz="1600" dirty="0" err="1"/>
              <a:t>Danelutto</a:t>
            </a:r>
            <a:r>
              <a:rPr lang="fr-FR" sz="1600" dirty="0"/>
              <a:t>, V. </a:t>
            </a:r>
            <a:r>
              <a:rPr lang="fr-FR" sz="1600" dirty="0" err="1"/>
              <a:t>Getov</a:t>
            </a:r>
            <a:r>
              <a:rPr lang="fr-FR" sz="1600" dirty="0"/>
              <a:t>, L. </a:t>
            </a:r>
            <a:r>
              <a:rPr lang="fr-FR" sz="1600" dirty="0" err="1"/>
              <a:t>Henrio</a:t>
            </a:r>
            <a:r>
              <a:rPr lang="fr-FR" sz="1600" dirty="0"/>
              <a:t>, C. Perez: </a:t>
            </a:r>
            <a:r>
              <a:rPr lang="fr-FR" sz="1600" i="1" dirty="0"/>
              <a:t>GCM: A </a:t>
            </a:r>
            <a:r>
              <a:rPr lang="fr-FR" sz="1600" i="1" dirty="0" err="1"/>
              <a:t>Grid</a:t>
            </a:r>
            <a:r>
              <a:rPr lang="fr-FR" sz="1600" i="1" dirty="0"/>
              <a:t> Extension to Fractal for </a:t>
            </a:r>
            <a:r>
              <a:rPr lang="fr-FR" sz="1600" i="1" dirty="0" err="1"/>
              <a:t>Autonomous</a:t>
            </a:r>
            <a:r>
              <a:rPr lang="fr-FR" sz="1600" i="1" dirty="0"/>
              <a:t>  </a:t>
            </a:r>
            <a:r>
              <a:rPr lang="fr-FR" sz="1600" i="1" dirty="0" err="1"/>
              <a:t>Distributed</a:t>
            </a:r>
            <a:r>
              <a:rPr lang="fr-FR" sz="1600" i="1" dirty="0"/>
              <a:t> Components,</a:t>
            </a:r>
            <a:r>
              <a:rPr lang="fr-FR" sz="1600" dirty="0"/>
              <a:t> in </a:t>
            </a:r>
            <a:r>
              <a:rPr lang="fr-FR" sz="1600" dirty="0" err="1"/>
              <a:t>Annals</a:t>
            </a:r>
            <a:r>
              <a:rPr lang="fr-FR" sz="1600" dirty="0"/>
              <a:t> of </a:t>
            </a:r>
            <a:r>
              <a:rPr lang="fr-FR" sz="1600" dirty="0" err="1"/>
              <a:t>Telecommunications</a:t>
            </a:r>
            <a:r>
              <a:rPr lang="fr-FR" sz="1600" dirty="0"/>
              <a:t>, Vol. 64, n</a:t>
            </a:r>
            <a:r>
              <a:rPr lang="fr-FR" sz="1600" baseline="30000" dirty="0"/>
              <a:t>o</a:t>
            </a:r>
            <a:r>
              <a:rPr lang="fr-FR" sz="1600" dirty="0"/>
              <a:t>1, jan 2009</a:t>
            </a:r>
            <a:r>
              <a:rPr lang="fr-FR" sz="1600" dirty="0" smtClean="0"/>
              <a:t>.</a:t>
            </a:r>
          </a:p>
          <a:p>
            <a:pPr marL="285750">
              <a:lnSpc>
                <a:spcPct val="80000"/>
              </a:lnSpc>
            </a:pPr>
            <a:r>
              <a:rPr lang="en-US" sz="1600" dirty="0" err="1"/>
              <a:t>pNet</a:t>
            </a:r>
            <a:r>
              <a:rPr lang="en-US" sz="1600" dirty="0"/>
              <a:t> [</a:t>
            </a:r>
            <a:r>
              <a:rPr lang="en-US" sz="1600" dirty="0" err="1"/>
              <a:t>def</a:t>
            </a:r>
            <a:r>
              <a:rPr lang="en-US" sz="1600" dirty="0"/>
              <a:t> &amp; semantics]: </a:t>
            </a:r>
            <a:r>
              <a:rPr lang="fr-FR" sz="1600" i="1" dirty="0">
                <a:hlinkClick r:id="rId4"/>
              </a:rPr>
              <a:t>http://hal.inria.fr/hal-00761073</a:t>
            </a:r>
            <a:endParaRPr lang="en-US" sz="1600" i="1" dirty="0"/>
          </a:p>
          <a:p>
            <a:pPr marL="0" indent="0">
              <a:lnSpc>
                <a:spcPct val="80000"/>
              </a:lnSpc>
              <a:buNone/>
            </a:pPr>
            <a:endParaRPr lang="fr-FR" sz="800" dirty="0"/>
          </a:p>
          <a:p>
            <a:pPr marL="0" indent="0">
              <a:lnSpc>
                <a:spcPct val="80000"/>
              </a:lnSpc>
              <a:buNone/>
            </a:pPr>
            <a:r>
              <a:rPr lang="fr-FR" sz="2000" dirty="0" err="1" smtClean="0"/>
              <a:t>Overview</a:t>
            </a:r>
            <a:r>
              <a:rPr lang="fr-FR" sz="2000" dirty="0" smtClean="0"/>
              <a:t>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fr-FR" sz="1600" dirty="0"/>
              <a:t>E. Madelaine, </a:t>
            </a:r>
            <a:r>
              <a:rPr lang="fr-FR" sz="1600" i="1" dirty="0" err="1"/>
              <a:t>Specification</a:t>
            </a:r>
            <a:r>
              <a:rPr lang="fr-FR" sz="1600" i="1" dirty="0"/>
              <a:t>, Model </a:t>
            </a:r>
            <a:r>
              <a:rPr lang="fr-FR" sz="1600" i="1" dirty="0" err="1"/>
              <a:t>Generation</a:t>
            </a:r>
            <a:r>
              <a:rPr lang="fr-FR" sz="1600" i="1" dirty="0"/>
              <a:t>, and </a:t>
            </a:r>
            <a:r>
              <a:rPr lang="fr-FR" sz="1600" i="1" dirty="0" err="1"/>
              <a:t>Verification</a:t>
            </a:r>
            <a:r>
              <a:rPr lang="fr-FR" sz="1600" i="1" dirty="0"/>
              <a:t> of </a:t>
            </a:r>
            <a:r>
              <a:rPr lang="fr-FR" sz="1600" i="1" dirty="0" err="1"/>
              <a:t>Distributed</a:t>
            </a:r>
            <a:r>
              <a:rPr lang="fr-FR" sz="1600" i="1" dirty="0"/>
              <a:t> Applications</a:t>
            </a:r>
            <a:r>
              <a:rPr lang="fr-FR" sz="1600" i="1" dirty="0" smtClean="0"/>
              <a:t>,</a:t>
            </a:r>
            <a:r>
              <a:rPr lang="fr-FR" sz="1600" dirty="0" smtClean="0"/>
              <a:t> </a:t>
            </a:r>
            <a:r>
              <a:rPr lang="fr-FR" sz="1600" dirty="0"/>
              <a:t>sept. 2011, URL: </a:t>
            </a:r>
            <a:r>
              <a:rPr lang="fr-FR" sz="1600" dirty="0">
                <a:hlinkClick r:id="rId5"/>
              </a:rPr>
              <a:t>http://</a:t>
            </a:r>
            <a:r>
              <a:rPr lang="fr-FR" sz="1600" dirty="0" smtClean="0">
                <a:hlinkClick r:id="rId5"/>
              </a:rPr>
              <a:t>hal.inria.fr/index.php?halsid=o3253cd31tsjbo0bo40ogqas53&amp;view_this_doc=tel-00625248</a:t>
            </a:r>
            <a:endParaRPr lang="fr-FR" sz="1600" dirty="0"/>
          </a:p>
          <a:p>
            <a:pPr marL="400050" lvl="1" indent="0">
              <a:lnSpc>
                <a:spcPct val="80000"/>
              </a:lnSpc>
              <a:buNone/>
            </a:pPr>
            <a:endParaRPr lang="fr-FR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ea typeface="+mn-ea"/>
                <a:cs typeface="+mn-cs"/>
              </a:rPr>
              <a:t>Vercors</a:t>
            </a:r>
            <a:r>
              <a:rPr lang="en-US" sz="2000" dirty="0">
                <a:ea typeface="+mn-ea"/>
                <a:cs typeface="+mn-cs"/>
              </a:rPr>
              <a:t>:</a:t>
            </a:r>
            <a:endParaRPr lang="fr-FR" sz="2000" dirty="0">
              <a:ea typeface="+mn-ea"/>
              <a:cs typeface="+mn-cs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fr-FR" sz="1600" dirty="0">
                <a:hlinkClick r:id="rId6"/>
              </a:rPr>
              <a:t>http://</a:t>
            </a:r>
            <a:r>
              <a:rPr lang="fr-FR" sz="1600" dirty="0" smtClean="0">
                <a:hlinkClick r:id="rId6"/>
              </a:rPr>
              <a:t>www-sop.inria.fr/oasis/Vercors</a:t>
            </a:r>
            <a:r>
              <a:rPr lang="fr-FR" sz="1600" dirty="0" smtClean="0"/>
              <a:t>/software/VCEv3  (</a:t>
            </a:r>
            <a:r>
              <a:rPr lang="fr-FR" sz="1600" dirty="0" err="1" smtClean="0"/>
              <a:t>download</a:t>
            </a:r>
            <a:r>
              <a:rPr lang="fr-FR" sz="1600" dirty="0"/>
              <a:t>, </a:t>
            </a:r>
            <a:r>
              <a:rPr lang="fr-FR" sz="1600" dirty="0" err="1" smtClean="0"/>
              <a:t>examples</a:t>
            </a:r>
            <a:r>
              <a:rPr lang="fr-FR" sz="1600" dirty="0"/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fr-FR" sz="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Case-studies:</a:t>
            </a:r>
          </a:p>
          <a:p>
            <a:pPr>
              <a:lnSpc>
                <a:spcPct val="80000"/>
              </a:lnSpc>
            </a:pPr>
            <a:r>
              <a:rPr lang="fr-FR" sz="1600" dirty="0" smtClean="0"/>
              <a:t>R</a:t>
            </a:r>
            <a:r>
              <a:rPr lang="fr-FR" sz="1600" dirty="0"/>
              <a:t>. </a:t>
            </a:r>
            <a:r>
              <a:rPr lang="fr-FR" sz="1600" dirty="0" err="1"/>
              <a:t>Ameur-Boulifa</a:t>
            </a:r>
            <a:r>
              <a:rPr lang="fr-FR" sz="1600" dirty="0"/>
              <a:t>, R. </a:t>
            </a:r>
            <a:r>
              <a:rPr lang="fr-FR" sz="1600" dirty="0" err="1"/>
              <a:t>Halalai</a:t>
            </a:r>
            <a:r>
              <a:rPr lang="fr-FR" sz="1600" dirty="0"/>
              <a:t>, L. </a:t>
            </a:r>
            <a:r>
              <a:rPr lang="fr-FR" sz="1600" dirty="0" err="1"/>
              <a:t>Henrio</a:t>
            </a:r>
            <a:r>
              <a:rPr lang="fr-FR" sz="1600" dirty="0"/>
              <a:t>, E. Madelaine, </a:t>
            </a:r>
            <a:r>
              <a:rPr lang="fr-FR" sz="1600" i="1" dirty="0" err="1"/>
              <a:t>Verifying</a:t>
            </a:r>
            <a:r>
              <a:rPr lang="fr-FR" sz="1600" i="1" dirty="0"/>
              <a:t> </a:t>
            </a:r>
            <a:r>
              <a:rPr lang="fr-FR" sz="1600" i="1" dirty="0" err="1"/>
              <a:t>Safety</a:t>
            </a:r>
            <a:r>
              <a:rPr lang="fr-FR" sz="1600" i="1" dirty="0"/>
              <a:t> of </a:t>
            </a:r>
            <a:r>
              <a:rPr lang="fr-FR" sz="1600" i="1" dirty="0" err="1"/>
              <a:t>Fault-Tolerant</a:t>
            </a:r>
            <a:r>
              <a:rPr lang="fr-FR" sz="1600" i="1" dirty="0"/>
              <a:t> </a:t>
            </a:r>
            <a:r>
              <a:rPr lang="fr-FR" sz="1600" i="1" dirty="0" err="1"/>
              <a:t>Distributed</a:t>
            </a:r>
            <a:r>
              <a:rPr lang="fr-FR" sz="1600" i="1" dirty="0"/>
              <a:t> Components - Extended Version, RR INRIA #7717, sept 2011, URL: </a:t>
            </a:r>
            <a:r>
              <a:rPr lang="fr-FR" sz="1600" i="1" dirty="0">
                <a:hlinkClick r:id="rId7"/>
              </a:rPr>
              <a:t>http://</a:t>
            </a:r>
            <a:r>
              <a:rPr lang="fr-FR" sz="1600" i="1" dirty="0" smtClean="0">
                <a:hlinkClick r:id="rId7"/>
              </a:rPr>
              <a:t>hal.inria.fr/inria-00621264/</a:t>
            </a:r>
            <a:endParaRPr lang="fr-FR" sz="1600" i="1" dirty="0" smtClean="0"/>
          </a:p>
          <a:p>
            <a:pPr>
              <a:lnSpc>
                <a:spcPct val="80000"/>
              </a:lnSpc>
            </a:pPr>
            <a:r>
              <a:rPr lang="en-US" sz="1600" dirty="0" err="1" smtClean="0"/>
              <a:t>Nuno</a:t>
            </a:r>
            <a:r>
              <a:rPr lang="en-US" sz="1600" dirty="0" smtClean="0"/>
              <a:t> FACS’14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1" y="1666876"/>
            <a:ext cx="8039100" cy="375126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GB" sz="2000" dirty="0">
                <a:solidFill>
                  <a:schemeClr val="tx1"/>
                </a:solidFill>
              </a:rPr>
              <a:t>										</a:t>
            </a:r>
            <a:r>
              <a:rPr lang="zh-CN" altLang="fr-FR" sz="3400" b="1" dirty="0">
                <a:ea typeface="SimSun" pitchFamily="2" charset="-122"/>
              </a:rPr>
              <a:t>谢谢</a:t>
            </a:r>
            <a:r>
              <a:rPr lang="zh-CN" altLang="fr-FR" sz="2600" b="1" dirty="0">
                <a:ea typeface="SimSun" pitchFamily="2" charset="-122"/>
              </a:rPr>
              <a:t> 			</a:t>
            </a:r>
          </a:p>
          <a:p>
            <a:pPr marL="0" indent="0">
              <a:lnSpc>
                <a:spcPct val="70000"/>
              </a:lnSpc>
              <a:buNone/>
            </a:pPr>
            <a:endParaRPr lang="fr-FR" altLang="zh-CN" sz="2600" b="1" dirty="0">
              <a:ea typeface="SimSun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600" b="1" dirty="0">
                <a:ea typeface="SimSun" pitchFamily="2" charset="-122"/>
              </a:rPr>
              <a:t>							</a:t>
            </a:r>
            <a:r>
              <a:rPr lang="fr-FR" altLang="zh-CN" sz="2600" b="1" dirty="0" smtClean="0">
                <a:ea typeface="SimSun" pitchFamily="2" charset="-122"/>
              </a:rPr>
              <a:t>Merci</a:t>
            </a:r>
            <a:r>
              <a:rPr lang="fr-FR" dirty="0"/>
              <a:t>	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 sz="2000" b="1" dirty="0">
                <a:solidFill>
                  <a:schemeClr val="tx1"/>
                </a:solidFill>
              </a:rPr>
              <a:t>Papers, Use-cases, and Tools at :</a:t>
            </a:r>
            <a:r>
              <a:rPr lang="en-GB" sz="2000" dirty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70000"/>
              </a:lnSpc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en-GB" sz="2400" b="1" dirty="0">
                <a:solidFill>
                  <a:srgbClr val="0070C0"/>
                </a:solidFill>
              </a:rPr>
              <a:t>http://www-sop.inria.fr/oasis/Vercors</a:t>
            </a:r>
          </a:p>
          <a:p>
            <a:endParaRPr lang="en-US" dirty="0" smtClean="0"/>
          </a:p>
          <a:p>
            <a:endParaRPr lang="fr-FR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Course funded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>
                <a:solidFill>
                  <a:schemeClr val="tx1"/>
                </a:solidFill>
              </a:rPr>
              <a:t>by </a:t>
            </a:r>
            <a:r>
              <a:rPr lang="fr-FR" sz="2000" b="1" dirty="0" err="1" smtClean="0">
                <a:solidFill>
                  <a:schemeClr val="tx1"/>
                </a:solidFill>
              </a:rPr>
              <a:t>Associated</a:t>
            </a:r>
            <a:r>
              <a:rPr lang="fr-FR" sz="2000" b="1" dirty="0" smtClean="0">
                <a:solidFill>
                  <a:schemeClr val="tx1"/>
                </a:solidFill>
              </a:rPr>
              <a:t> Team DAESD:   INRIA-E.C.N.U.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Use-case: Intelligent cars system</a:t>
            </a:r>
          </a:p>
          <a:p>
            <a:pPr lvl="1"/>
            <a:r>
              <a:rPr lang="en-US" sz="2000" dirty="0" smtClean="0"/>
              <a:t>Presentation, Basic components &amp; behavior</a:t>
            </a:r>
          </a:p>
          <a:p>
            <a:r>
              <a:rPr lang="en-US" sz="2800" dirty="0"/>
              <a:t>VCE (</a:t>
            </a:r>
            <a:r>
              <a:rPr lang="en-US" sz="2800" dirty="0" err="1"/>
              <a:t>VerCors</a:t>
            </a:r>
            <a:r>
              <a:rPr lang="en-US" sz="2800" dirty="0"/>
              <a:t> Component Environment):</a:t>
            </a:r>
          </a:p>
          <a:p>
            <a:pPr lvl="1"/>
            <a:r>
              <a:rPr lang="en-US" sz="2000" dirty="0"/>
              <a:t>Installation, Tutorial, Fast </a:t>
            </a:r>
            <a:r>
              <a:rPr lang="en-US" sz="2000" dirty="0" smtClean="0"/>
              <a:t>start</a:t>
            </a:r>
          </a:p>
          <a:p>
            <a:pPr lvl="1"/>
            <a:r>
              <a:rPr lang="en-US" sz="2000" dirty="0" smtClean="0"/>
              <a:t>Example projects</a:t>
            </a:r>
            <a:endParaRPr lang="en-US" sz="2000" dirty="0"/>
          </a:p>
          <a:p>
            <a:r>
              <a:rPr lang="en-US" sz="2800" dirty="0" err="1" smtClean="0"/>
              <a:t>Exercices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smtClean="0"/>
              <a:t>components architecture, interfaces, types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omponent behavior as GCM State Machines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VCE-v3 bundles available for win32, win64, </a:t>
            </a:r>
            <a:r>
              <a:rPr lang="en-US" sz="2400" dirty="0" err="1" smtClean="0"/>
              <a:t>linux</a:t>
            </a:r>
            <a:r>
              <a:rPr lang="en-US" sz="2400" dirty="0" smtClean="0"/>
              <a:t> platforms.  </a:t>
            </a:r>
            <a:r>
              <a:rPr lang="en-US" sz="2400" b="1" i="1" dirty="0" smtClean="0">
                <a:solidFill>
                  <a:srgbClr val="FF0000"/>
                </a:solidFill>
              </a:rPr>
              <a:t>Experimental !</a:t>
            </a:r>
          </a:p>
          <a:p>
            <a:r>
              <a:rPr lang="en-US" sz="2400" dirty="0" smtClean="0"/>
              <a:t>Prerequisite: Java7 (</a:t>
            </a:r>
            <a:r>
              <a:rPr lang="en-US" sz="2400" dirty="0" err="1" smtClean="0"/>
              <a:t>jre</a:t>
            </a:r>
            <a:r>
              <a:rPr lang="en-US" sz="2400" dirty="0" smtClean="0"/>
              <a:t> or </a:t>
            </a:r>
            <a:r>
              <a:rPr lang="en-US" sz="2400" dirty="0" err="1" smtClean="0"/>
              <a:t>jdk</a:t>
            </a:r>
            <a:r>
              <a:rPr lang="en-US" sz="2400" dirty="0" smtClean="0"/>
              <a:t>) installed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b="1" dirty="0" smtClean="0"/>
              <a:t>Documents: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Installation instructions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Tutorial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Exercices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 smtClean="0"/>
              <a:t>Thanks a lot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 Liu </a:t>
            </a:r>
            <a:r>
              <a:rPr lang="en-US" sz="2000" dirty="0" err="1" smtClean="0"/>
              <a:t>Dongqian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and the other volunteer students.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cars </a:t>
            </a:r>
            <a:r>
              <a:rPr lang="en-US" dirty="0" smtClean="0"/>
              <a:t>scenario</a:t>
            </a:r>
            <a:br>
              <a:rPr lang="en-US" dirty="0" smtClean="0"/>
            </a:br>
            <a:r>
              <a:rPr lang="en-US" sz="3200" i="1" dirty="0" smtClean="0"/>
              <a:t>(from Chen </a:t>
            </a:r>
            <a:r>
              <a:rPr lang="en-US" sz="3200" i="1" dirty="0" err="1" smtClean="0"/>
              <a:t>Yanwen</a:t>
            </a:r>
            <a:r>
              <a:rPr lang="en-US" sz="3200" i="1" dirty="0" smtClean="0"/>
              <a:t> PhD research)</a:t>
            </a:r>
            <a:endParaRPr lang="en-US" sz="32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14" y="2696515"/>
            <a:ext cx="5028571" cy="23333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1" y="1628800"/>
            <a:ext cx="8853660" cy="44644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Specific timed model </a:t>
            </a:r>
            <a:br>
              <a:rPr lang="en-US" sz="4000" dirty="0" smtClean="0"/>
            </a:br>
            <a:r>
              <a:rPr lang="en-US" sz="4000" dirty="0" smtClean="0"/>
              <a:t>transition 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This use-case was originally built for a timed version of the semantic formalism.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But in the exercises today, only consider the untimed fragment, by dropping the clocks and the time variables.</a:t>
            </a:r>
          </a:p>
          <a:p>
            <a:pPr marL="400050" lvl="1" indent="0">
              <a:buNone/>
            </a:pPr>
            <a:r>
              <a:rPr lang="en-US" sz="2000" dirty="0" smtClean="0"/>
              <a:t>E.g. in the </a:t>
            </a:r>
            <a:r>
              <a:rPr lang="en-US" sz="2000" dirty="0" err="1" smtClean="0"/>
              <a:t>CommIni</a:t>
            </a:r>
            <a:r>
              <a:rPr lang="en-US" sz="2000" dirty="0" smtClean="0"/>
              <a:t> component: </a:t>
            </a:r>
          </a:p>
          <a:p>
            <a:pPr marL="400050" lvl="1" indent="0" algn="ctr">
              <a:buNone/>
            </a:pPr>
            <a:r>
              <a:rPr lang="en-US" sz="2400" dirty="0"/>
              <a:t>	</a:t>
            </a:r>
            <a:r>
              <a:rPr lang="en-US" sz="2400" dirty="0" smtClean="0"/>
              <a:t>C </a:t>
            </a:r>
            <a:r>
              <a:rPr lang="en-US" sz="2400" baseline="-25000" dirty="0" smtClean="0"/>
              <a:t>?</a:t>
            </a:r>
            <a:r>
              <a:rPr lang="en-US" sz="2400" baseline="-25000" dirty="0" err="1" smtClean="0"/>
              <a:t>Cmd</a:t>
            </a:r>
            <a:r>
              <a:rPr lang="en-US" sz="2400" baseline="-25000" dirty="0" smtClean="0"/>
              <a:t>(Ins) </a:t>
            </a:r>
            <a:r>
              <a:rPr lang="en-US" sz="2400" dirty="0" smtClean="0"/>
              <a:t>t </a:t>
            </a:r>
            <a:r>
              <a:rPr lang="en-US" sz="2400" baseline="-25000" dirty="0" smtClean="0"/>
              <a:t>C   </a:t>
            </a:r>
            <a:r>
              <a:rPr lang="en-US" sz="2400" dirty="0" smtClean="0">
                <a:sym typeface="Wingdings" panose="05000000000000000000" pitchFamily="2" charset="2"/>
              </a:rPr>
              <a:t>   ?</a:t>
            </a:r>
            <a:r>
              <a:rPr lang="en-US" sz="2400" dirty="0" err="1" smtClean="0">
                <a:sym typeface="Wingdings" panose="05000000000000000000" pitchFamily="2" charset="2"/>
              </a:rPr>
              <a:t>Cmd</a:t>
            </a:r>
            <a:r>
              <a:rPr lang="en-US" sz="2400" dirty="0" smtClean="0">
                <a:sym typeface="Wingdings" panose="05000000000000000000" pitchFamily="2" charset="2"/>
              </a:rPr>
              <a:t>(Ins)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GCM : RPC style here  versus  message oriented</a:t>
            </a:r>
          </a:p>
          <a:p>
            <a:pPr marL="40005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	(= no return value)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1: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Build a VCE architecture diagram, for the Car0 component, with its 3 subcomponents:</a:t>
            </a:r>
          </a:p>
          <a:p>
            <a:pPr marL="971550" lvl="1" indent="-571500">
              <a:buFont typeface="+mj-lt"/>
              <a:buAutoNum type="alphaLcPeriod"/>
            </a:pPr>
            <a:r>
              <a:rPr lang="en-US" sz="2400" dirty="0" smtClean="0"/>
              <a:t>Only the architecture (components, interfaces, bindings) in this first step.</a:t>
            </a:r>
          </a:p>
          <a:p>
            <a:pPr marL="971550" lvl="1" indent="-571500">
              <a:buFont typeface="+mj-lt"/>
              <a:buAutoNum type="alphaLcPeriod"/>
            </a:pPr>
            <a:r>
              <a:rPr lang="en-US" sz="2400" dirty="0" smtClean="0"/>
              <a:t>Respect the interface names.</a:t>
            </a:r>
          </a:p>
          <a:p>
            <a:pPr marL="971550" lvl="1" indent="-571500">
              <a:buFont typeface="+mj-lt"/>
              <a:buAutoNum type="alphaLcPeriod"/>
            </a:pPr>
            <a:endParaRPr lang="en-US" sz="2400" dirty="0"/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Add a service interface accepting messages from the car driver. Name it “Driver”.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Check the diagram validity.</a:t>
            </a:r>
            <a:endParaRPr lang="en-US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8218487" cy="993775"/>
          </a:xfrm>
        </p:spPr>
        <p:txBody>
          <a:bodyPr/>
          <a:lstStyle/>
          <a:p>
            <a:r>
              <a:rPr lang="en-US" sz="4000" dirty="0"/>
              <a:t>Design Cycle</a:t>
            </a:r>
            <a:endParaRPr lang="fr-FR" sz="4000" dirty="0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179388" y="1125538"/>
            <a:ext cx="2879725" cy="935037"/>
            <a:chOff x="385" y="1344"/>
            <a:chExt cx="1814" cy="589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385" y="1344"/>
              <a:ext cx="1769" cy="589"/>
            </a:xfrm>
            <a:prstGeom prst="cloudCallout">
              <a:avLst>
                <a:gd name="adj1" fmla="val -17440"/>
                <a:gd name="adj2" fmla="val 38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67" y="1389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Requirements  capture</a:t>
              </a:r>
              <a:endParaRPr lang="fr-FR" sz="1800">
                <a:solidFill>
                  <a:srgbClr val="CC0000"/>
                </a:solidFill>
              </a:endParaRPr>
            </a:p>
          </p:txBody>
        </p:sp>
      </p:grp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31913" y="2852738"/>
            <a:ext cx="2540000" cy="385762"/>
          </a:xfrm>
          <a:prstGeom prst="rect">
            <a:avLst/>
          </a:prstGeom>
          <a:solidFill>
            <a:srgbClr val="CC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800" b="1"/>
              <a:t>(Initial) specification</a:t>
            </a:r>
            <a:endParaRPr lang="fr-FR" sz="1800" b="1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331913" y="2133600"/>
            <a:ext cx="433387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619250" y="2133600"/>
            <a:ext cx="433388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08175" y="2133600"/>
            <a:ext cx="433388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195513" y="2133600"/>
            <a:ext cx="433387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 flipV="1">
            <a:off x="1258888" y="3357563"/>
            <a:ext cx="2663825" cy="720725"/>
          </a:xfrm>
          <a:custGeom>
            <a:avLst/>
            <a:gdLst>
              <a:gd name="G0" fmla="+- 2677 0 0"/>
              <a:gd name="G1" fmla="+- 21600 0 2677"/>
              <a:gd name="G2" fmla="*/ 2677 1 2"/>
              <a:gd name="G3" fmla="+- 21600 0 G2"/>
              <a:gd name="G4" fmla="+/ 2677 21600 2"/>
              <a:gd name="G5" fmla="+/ G1 0 2"/>
              <a:gd name="G6" fmla="*/ 21600 21600 2677"/>
              <a:gd name="G7" fmla="*/ G6 1 2"/>
              <a:gd name="G8" fmla="+- 21600 0 G7"/>
              <a:gd name="G9" fmla="*/ 21600 1 2"/>
              <a:gd name="G10" fmla="+- 2677 0 G9"/>
              <a:gd name="G11" fmla="?: G10 G8 0"/>
              <a:gd name="G12" fmla="?: G10 G7 21600"/>
              <a:gd name="T0" fmla="*/ 20261 w 21600"/>
              <a:gd name="T1" fmla="*/ 10800 h 21600"/>
              <a:gd name="T2" fmla="*/ 10800 w 21600"/>
              <a:gd name="T3" fmla="*/ 21600 h 21600"/>
              <a:gd name="T4" fmla="*/ 1339 w 21600"/>
              <a:gd name="T5" fmla="*/ 10800 h 21600"/>
              <a:gd name="T6" fmla="*/ 10800 w 21600"/>
              <a:gd name="T7" fmla="*/ 0 h 21600"/>
              <a:gd name="T8" fmla="*/ 3139 w 21600"/>
              <a:gd name="T9" fmla="*/ 3139 h 21600"/>
              <a:gd name="T10" fmla="*/ 18461 w 21600"/>
              <a:gd name="T11" fmla="*/ 184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677" y="21600"/>
                </a:lnTo>
                <a:lnTo>
                  <a:pt x="1892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331913" y="364490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/>
              <a:t>Architectural division</a:t>
            </a:r>
            <a:endParaRPr lang="fr-FR" sz="1800" b="1" dirty="0"/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1476375" y="4221163"/>
            <a:ext cx="3309938" cy="1439862"/>
            <a:chOff x="930" y="2659"/>
            <a:chExt cx="2085" cy="907"/>
          </a:xfrm>
        </p:grpSpPr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 flipH="1">
              <a:off x="930" y="2659"/>
              <a:ext cx="861" cy="907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 flipH="1">
              <a:off x="1338" y="2659"/>
              <a:ext cx="861" cy="907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 flipH="1">
              <a:off x="1746" y="2659"/>
              <a:ext cx="861" cy="907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9" name="AutoShape 19"/>
            <p:cNvSpPr>
              <a:spLocks noChangeArrowheads="1"/>
            </p:cNvSpPr>
            <p:nvPr/>
          </p:nvSpPr>
          <p:spPr bwMode="auto">
            <a:xfrm flipH="1">
              <a:off x="2154" y="2659"/>
              <a:ext cx="861" cy="907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1156" y="2840"/>
              <a:ext cx="145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Component design / programming</a:t>
              </a:r>
              <a:endParaRPr lang="fr-FR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5508625" y="3357563"/>
            <a:ext cx="3095625" cy="720725"/>
          </a:xfrm>
          <a:custGeom>
            <a:avLst/>
            <a:gdLst>
              <a:gd name="G0" fmla="+- 4364 0 0"/>
              <a:gd name="G1" fmla="+- 21600 0 4364"/>
              <a:gd name="G2" fmla="*/ 4364 1 2"/>
              <a:gd name="G3" fmla="+- 21600 0 G2"/>
              <a:gd name="G4" fmla="+/ 4364 21600 2"/>
              <a:gd name="G5" fmla="+/ G1 0 2"/>
              <a:gd name="G6" fmla="*/ 21600 21600 4364"/>
              <a:gd name="G7" fmla="*/ G6 1 2"/>
              <a:gd name="G8" fmla="+- 21600 0 G7"/>
              <a:gd name="G9" fmla="*/ 21600 1 2"/>
              <a:gd name="G10" fmla="+- 4364 0 G9"/>
              <a:gd name="G11" fmla="?: G10 G8 0"/>
              <a:gd name="G12" fmla="?: G10 G7 21600"/>
              <a:gd name="T0" fmla="*/ 19418 w 21600"/>
              <a:gd name="T1" fmla="*/ 10800 h 21600"/>
              <a:gd name="T2" fmla="*/ 10800 w 21600"/>
              <a:gd name="T3" fmla="*/ 21600 h 21600"/>
              <a:gd name="T4" fmla="*/ 2182 w 21600"/>
              <a:gd name="T5" fmla="*/ 10800 h 21600"/>
              <a:gd name="T6" fmla="*/ 10800 w 21600"/>
              <a:gd name="T7" fmla="*/ 0 h 21600"/>
              <a:gd name="T8" fmla="*/ 3982 w 21600"/>
              <a:gd name="T9" fmla="*/ 3982 h 21600"/>
              <a:gd name="T10" fmla="*/ 17618 w 21600"/>
              <a:gd name="T11" fmla="*/ 176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364" y="21600"/>
                </a:lnTo>
                <a:lnTo>
                  <a:pt x="1723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 flipV="1">
            <a:off x="23399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 flipV="1">
            <a:off x="29876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 flipV="1">
            <a:off x="36353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 flipV="1">
            <a:off x="4284663" y="5661025"/>
            <a:ext cx="576262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4932363" y="4149725"/>
            <a:ext cx="3168650" cy="1511300"/>
            <a:chOff x="3107" y="2614"/>
            <a:chExt cx="1996" cy="952"/>
          </a:xfrm>
        </p:grpSpPr>
        <p:sp>
          <p:nvSpPr>
            <p:cNvPr id="5143" name="AutoShape 23"/>
            <p:cNvSpPr>
              <a:spLocks noChangeArrowheads="1"/>
            </p:cNvSpPr>
            <p:nvPr/>
          </p:nvSpPr>
          <p:spPr bwMode="auto">
            <a:xfrm>
              <a:off x="4331" y="2750"/>
              <a:ext cx="726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44" name="AutoShape 24"/>
            <p:cNvSpPr>
              <a:spLocks noChangeArrowheads="1"/>
            </p:cNvSpPr>
            <p:nvPr/>
          </p:nvSpPr>
          <p:spPr bwMode="auto">
            <a:xfrm>
              <a:off x="3923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45" name="AutoShape 25"/>
            <p:cNvSpPr>
              <a:spLocks noChangeArrowheads="1"/>
            </p:cNvSpPr>
            <p:nvPr/>
          </p:nvSpPr>
          <p:spPr bwMode="auto">
            <a:xfrm>
              <a:off x="3515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46" name="AutoShape 26"/>
            <p:cNvSpPr>
              <a:spLocks noChangeArrowheads="1"/>
            </p:cNvSpPr>
            <p:nvPr/>
          </p:nvSpPr>
          <p:spPr bwMode="auto">
            <a:xfrm>
              <a:off x="3107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424" y="2976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Component testing</a:t>
              </a:r>
              <a:endParaRPr lang="fr-FR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57" name="AutoShape 37"/>
            <p:cNvSpPr>
              <a:spLocks noChangeArrowheads="1"/>
            </p:cNvSpPr>
            <p:nvPr/>
          </p:nvSpPr>
          <p:spPr bwMode="auto">
            <a:xfrm>
              <a:off x="3606" y="2614"/>
              <a:ext cx="317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auto">
            <a:xfrm>
              <a:off x="4014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59" name="AutoShape 39"/>
            <p:cNvSpPr>
              <a:spLocks noChangeArrowheads="1"/>
            </p:cNvSpPr>
            <p:nvPr/>
          </p:nvSpPr>
          <p:spPr bwMode="auto">
            <a:xfrm>
              <a:off x="4422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60" name="AutoShape 40"/>
            <p:cNvSpPr>
              <a:spLocks noChangeArrowheads="1"/>
            </p:cNvSpPr>
            <p:nvPr/>
          </p:nvSpPr>
          <p:spPr bwMode="auto">
            <a:xfrm>
              <a:off x="4785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6372225" y="36449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Integration</a:t>
            </a:r>
            <a:endParaRPr lang="fr-FR" sz="1800" b="1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0" y="4292600"/>
            <a:ext cx="1512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solidFill>
                  <a:srgbClr val="CC0000"/>
                </a:solidFill>
              </a:rPr>
              <a:t>IP component reuse</a:t>
            </a:r>
            <a:endParaRPr lang="fr-FR" sz="1400" i="1">
              <a:solidFill>
                <a:srgbClr val="CC0000"/>
              </a:solidFill>
            </a:endParaRPr>
          </a:p>
        </p:txBody>
      </p:sp>
      <p:grpSp>
        <p:nvGrpSpPr>
          <p:cNvPr id="5173" name="Group 53"/>
          <p:cNvGrpSpPr>
            <a:grpSpLocks/>
          </p:cNvGrpSpPr>
          <p:nvPr/>
        </p:nvGrpSpPr>
        <p:grpSpPr bwMode="auto">
          <a:xfrm>
            <a:off x="107950" y="4724400"/>
            <a:ext cx="2374900" cy="1081088"/>
            <a:chOff x="68" y="2976"/>
            <a:chExt cx="1496" cy="681"/>
          </a:xfrm>
        </p:grpSpPr>
        <p:sp>
          <p:nvSpPr>
            <p:cNvPr id="5165" name="AutoShape 45"/>
            <p:cNvSpPr>
              <a:spLocks noChangeArrowheads="1"/>
            </p:cNvSpPr>
            <p:nvPr/>
          </p:nvSpPr>
          <p:spPr bwMode="auto">
            <a:xfrm>
              <a:off x="340" y="2976"/>
              <a:ext cx="907" cy="136"/>
            </a:xfrm>
            <a:custGeom>
              <a:avLst/>
              <a:gdLst>
                <a:gd name="G0" fmla="+- 14194 0 0"/>
                <a:gd name="G1" fmla="+- 3971 0 0"/>
                <a:gd name="G2" fmla="+- 12158 0 3971"/>
                <a:gd name="G3" fmla="+- G2 0 3971"/>
                <a:gd name="G4" fmla="*/ G3 32768 32059"/>
                <a:gd name="G5" fmla="*/ G4 1 2"/>
                <a:gd name="G6" fmla="+- 21600 0 14194"/>
                <a:gd name="G7" fmla="*/ G6 3971 6079"/>
                <a:gd name="G8" fmla="+- G7 14194 0"/>
                <a:gd name="T0" fmla="*/ 14194 w 21600"/>
                <a:gd name="T1" fmla="*/ 0 h 21600"/>
                <a:gd name="T2" fmla="*/ 14194 w 21600"/>
                <a:gd name="T3" fmla="*/ 12158 h 21600"/>
                <a:gd name="T4" fmla="*/ 215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194" y="0"/>
                  </a:lnTo>
                  <a:lnTo>
                    <a:pt x="14194" y="3971"/>
                  </a:lnTo>
                  <a:lnTo>
                    <a:pt x="12427" y="3971"/>
                  </a:lnTo>
                  <a:cubicBezTo>
                    <a:pt x="5564" y="3971"/>
                    <a:pt x="0" y="7636"/>
                    <a:pt x="0" y="12158"/>
                  </a:cubicBezTo>
                  <a:lnTo>
                    <a:pt x="0" y="21600"/>
                  </a:lnTo>
                  <a:lnTo>
                    <a:pt x="4309" y="21600"/>
                  </a:lnTo>
                  <a:lnTo>
                    <a:pt x="4309" y="12158"/>
                  </a:lnTo>
                  <a:cubicBezTo>
                    <a:pt x="4309" y="9965"/>
                    <a:pt x="7944" y="8187"/>
                    <a:pt x="12427" y="8187"/>
                  </a:cubicBezTo>
                  <a:lnTo>
                    <a:pt x="14194" y="8187"/>
                  </a:lnTo>
                  <a:lnTo>
                    <a:pt x="14194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67" name="AutoShape 47"/>
            <p:cNvSpPr>
              <a:spLocks noChangeArrowheads="1"/>
            </p:cNvSpPr>
            <p:nvPr/>
          </p:nvSpPr>
          <p:spPr bwMode="auto">
            <a:xfrm flipV="1">
              <a:off x="657" y="3339"/>
              <a:ext cx="907" cy="136"/>
            </a:xfrm>
            <a:custGeom>
              <a:avLst/>
              <a:gdLst>
                <a:gd name="G0" fmla="+- 14194 0 0"/>
                <a:gd name="G1" fmla="+- 3971 0 0"/>
                <a:gd name="G2" fmla="+- 12158 0 3971"/>
                <a:gd name="G3" fmla="+- G2 0 3971"/>
                <a:gd name="G4" fmla="*/ G3 32768 32059"/>
                <a:gd name="G5" fmla="*/ G4 1 2"/>
                <a:gd name="G6" fmla="+- 21600 0 14194"/>
                <a:gd name="G7" fmla="*/ G6 3971 6079"/>
                <a:gd name="G8" fmla="+- G7 14194 0"/>
                <a:gd name="T0" fmla="*/ 14194 w 21600"/>
                <a:gd name="T1" fmla="*/ 0 h 21600"/>
                <a:gd name="T2" fmla="*/ 14194 w 21600"/>
                <a:gd name="T3" fmla="*/ 12158 h 21600"/>
                <a:gd name="T4" fmla="*/ 215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194" y="0"/>
                  </a:lnTo>
                  <a:lnTo>
                    <a:pt x="14194" y="3971"/>
                  </a:lnTo>
                  <a:lnTo>
                    <a:pt x="12427" y="3971"/>
                  </a:lnTo>
                  <a:cubicBezTo>
                    <a:pt x="5564" y="3971"/>
                    <a:pt x="0" y="7636"/>
                    <a:pt x="0" y="12158"/>
                  </a:cubicBezTo>
                  <a:lnTo>
                    <a:pt x="0" y="21600"/>
                  </a:lnTo>
                  <a:lnTo>
                    <a:pt x="4309" y="21600"/>
                  </a:lnTo>
                  <a:lnTo>
                    <a:pt x="4309" y="12158"/>
                  </a:lnTo>
                  <a:cubicBezTo>
                    <a:pt x="4309" y="9965"/>
                    <a:pt x="7944" y="8187"/>
                    <a:pt x="12427" y="8187"/>
                  </a:cubicBezTo>
                  <a:lnTo>
                    <a:pt x="14194" y="8187"/>
                  </a:lnTo>
                  <a:lnTo>
                    <a:pt x="14194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164" name="Group 44"/>
            <p:cNvGrpSpPr>
              <a:grpSpLocks/>
            </p:cNvGrpSpPr>
            <p:nvPr/>
          </p:nvGrpSpPr>
          <p:grpSpPr bwMode="auto">
            <a:xfrm>
              <a:off x="68" y="3113"/>
              <a:ext cx="771" cy="544"/>
              <a:chOff x="68" y="3113"/>
              <a:chExt cx="771" cy="544"/>
            </a:xfrm>
          </p:grpSpPr>
          <p:sp>
            <p:nvSpPr>
              <p:cNvPr id="5162" name="AutoShape 42"/>
              <p:cNvSpPr>
                <a:spLocks noChangeArrowheads="1"/>
              </p:cNvSpPr>
              <p:nvPr/>
            </p:nvSpPr>
            <p:spPr bwMode="auto">
              <a:xfrm flipH="1">
                <a:off x="68" y="3113"/>
                <a:ext cx="771" cy="544"/>
              </a:xfrm>
              <a:prstGeom prst="cube">
                <a:avLst>
                  <a:gd name="adj" fmla="val 1029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auto">
              <a:xfrm>
                <a:off x="113" y="3294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1"/>
                  <a:t>libraries</a:t>
                </a:r>
                <a:endParaRPr lang="fr-FR" sz="1800" b="1"/>
              </a:p>
            </p:txBody>
          </p:sp>
        </p:grpSp>
      </p:grp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6084888" y="1125538"/>
            <a:ext cx="2916237" cy="936625"/>
            <a:chOff x="3833" y="709"/>
            <a:chExt cx="1837" cy="590"/>
          </a:xfrm>
        </p:grpSpPr>
        <p:sp>
          <p:nvSpPr>
            <p:cNvPr id="5170" name="AutoShape 50"/>
            <p:cNvSpPr>
              <a:spLocks noChangeArrowheads="1"/>
            </p:cNvSpPr>
            <p:nvPr/>
          </p:nvSpPr>
          <p:spPr bwMode="auto">
            <a:xfrm>
              <a:off x="3833" y="709"/>
              <a:ext cx="1837" cy="590"/>
            </a:xfrm>
            <a:prstGeom prst="star32">
              <a:avLst>
                <a:gd name="adj" fmla="val 381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4468" y="799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</a:rPr>
                <a:t>Sign-off </a:t>
              </a:r>
              <a:endParaRPr lang="fr-FR" sz="1800">
                <a:solidFill>
                  <a:srgbClr val="CC0000"/>
                </a:solidFill>
              </a:endParaRPr>
            </a:p>
          </p:txBody>
        </p:sp>
      </p:grpSp>
      <p:sp>
        <p:nvSpPr>
          <p:cNvPr id="5172" name="AutoShape 52"/>
          <p:cNvSpPr>
            <a:spLocks noChangeArrowheads="1"/>
          </p:cNvSpPr>
          <p:nvPr/>
        </p:nvSpPr>
        <p:spPr bwMode="auto">
          <a:xfrm>
            <a:off x="6156325" y="2205038"/>
            <a:ext cx="2590800" cy="1008062"/>
          </a:xfrm>
          <a:prstGeom prst="parallelogram">
            <a:avLst>
              <a:gd name="adj" fmla="val 64883"/>
            </a:avLst>
          </a:prstGeom>
          <a:solidFill>
            <a:srgbClr val="FFCCCC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6588125" y="2492375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Global testing</a:t>
            </a:r>
            <a:endParaRPr lang="fr-FR" sz="1800" b="1"/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2771775" y="5949950"/>
            <a:ext cx="403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Implementation</a:t>
            </a:r>
            <a:endParaRPr lang="fr-FR" sz="1800" b="1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Channels here are primitive components with a specific behavior template: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Draw a primitive component with interfaces S1 and C1. Build the UML class diagram of these interfaces, and of the implementation class for the method “In” of the service interface S1.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542536"/>
            <a:ext cx="3501304" cy="13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3:</a:t>
            </a:r>
            <a:br>
              <a:rPr lang="en-US" dirty="0" smtClean="0"/>
            </a:br>
            <a:r>
              <a:rPr lang="en-US" dirty="0" smtClean="0"/>
              <a:t>Channels behavior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channel repeatedly receives “In” requests on its service interface. The “In” method receives a parameter, calls the “Out” method on the client interface, then returns.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Attach </a:t>
            </a:r>
            <a:r>
              <a:rPr lang="en-US" sz="2400" dirty="0"/>
              <a:t>a state-machine specifying the behavior of the service method </a:t>
            </a:r>
            <a:r>
              <a:rPr lang="en-US" sz="2400" dirty="0" smtClean="0"/>
              <a:t>“In”.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 err="1" smtClean="0"/>
              <a:t>xtext</a:t>
            </a:r>
            <a:r>
              <a:rPr lang="en-US" sz="2400" dirty="0" smtClean="0"/>
              <a:t> to create the label of the “</a:t>
            </a:r>
            <a:r>
              <a:rPr lang="en-US" sz="2400" dirty="0" err="1" smtClean="0"/>
              <a:t>C.Out</a:t>
            </a:r>
            <a:r>
              <a:rPr lang="en-US" sz="2400" dirty="0" smtClean="0"/>
              <a:t>” transition of this machine.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8800"/>
            <a:ext cx="3501304" cy="1334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1064" y="268958"/>
            <a:ext cx="1763688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Tutorial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Section 2.9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4:</a:t>
            </a:r>
            <a:br>
              <a:rPr lang="en-US" dirty="0" smtClean="0"/>
            </a:br>
            <a:r>
              <a:rPr lang="en-US" dirty="0" err="1" smtClean="0"/>
              <a:t>CommIni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8" y="1976618"/>
            <a:ext cx="6395254" cy="4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4:</a:t>
            </a:r>
            <a:br>
              <a:rPr lang="en-US" dirty="0" smtClean="0"/>
            </a:br>
            <a:r>
              <a:rPr lang="en-US" dirty="0" err="1" smtClean="0"/>
              <a:t>CommIni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more complicated…: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CommIni</a:t>
            </a:r>
            <a:r>
              <a:rPr lang="en-US" sz="2000" dirty="0" smtClean="0"/>
              <a:t> has 2 service interfaces (bound from Initial and from </a:t>
            </a:r>
            <a:r>
              <a:rPr lang="en-US" sz="2000" dirty="0" err="1" smtClean="0"/>
              <a:t>ChannelAck</a:t>
            </a:r>
            <a:r>
              <a:rPr lang="en-US" sz="2000" dirty="0" smtClean="0"/>
              <a:t>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When receiving “</a:t>
            </a:r>
            <a:r>
              <a:rPr lang="en-US" sz="1800" dirty="0" err="1" smtClean="0"/>
              <a:t>Cmd</a:t>
            </a:r>
            <a:r>
              <a:rPr lang="en-US" sz="1800" dirty="0" smtClean="0"/>
              <a:t>(Ins)” from Initial, it sends a number of “Notify” on client </a:t>
            </a:r>
            <a:r>
              <a:rPr lang="en-US" sz="1800" dirty="0" err="1" smtClean="0"/>
              <a:t>Itf</a:t>
            </a:r>
            <a:r>
              <a:rPr lang="en-US" sz="1800" dirty="0" smtClean="0"/>
              <a:t> </a:t>
            </a:r>
            <a:r>
              <a:rPr lang="en-US" sz="1800" dirty="0" err="1" smtClean="0"/>
              <a:t>ChannelNotify</a:t>
            </a:r>
            <a:r>
              <a:rPr lang="en-US" sz="1800" dirty="0" smtClean="0"/>
              <a:t>, then wait.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When receiving “</a:t>
            </a:r>
            <a:r>
              <a:rPr lang="en-US" sz="1800" dirty="0" err="1" smtClean="0"/>
              <a:t>Ack</a:t>
            </a:r>
            <a:r>
              <a:rPr lang="en-US" sz="1800" dirty="0" smtClean="0"/>
              <a:t>(</a:t>
            </a:r>
            <a:r>
              <a:rPr lang="en-US" sz="1800" dirty="0" err="1" smtClean="0"/>
              <a:t>k,r</a:t>
            </a:r>
            <a:r>
              <a:rPr lang="en-US" sz="1800" dirty="0" smtClean="0"/>
              <a:t>)” from </a:t>
            </a:r>
            <a:r>
              <a:rPr lang="en-US" sz="1800" dirty="0" err="1" smtClean="0"/>
              <a:t>ChannelAck</a:t>
            </a:r>
            <a:r>
              <a:rPr lang="en-US" sz="1800" dirty="0" smtClean="0"/>
              <a:t>, it stores the corresponding “</a:t>
            </a:r>
            <a:r>
              <a:rPr lang="en-US" sz="1800" dirty="0" err="1" smtClean="0"/>
              <a:t>r_k</a:t>
            </a:r>
            <a:r>
              <a:rPr lang="en-US" sz="1800" dirty="0" smtClean="0"/>
              <a:t>”. We suppose it receives them in order.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When all received, it computes the result and sends it on </a:t>
            </a:r>
            <a:r>
              <a:rPr lang="en-US" sz="1800" dirty="0" err="1" smtClean="0"/>
              <a:t>Itf</a:t>
            </a:r>
            <a:r>
              <a:rPr lang="en-US" sz="1800" dirty="0" smtClean="0"/>
              <a:t> “</a:t>
            </a:r>
            <a:r>
              <a:rPr lang="en-US" sz="1800" dirty="0" err="1" smtClean="0"/>
              <a:t>ToInitial</a:t>
            </a:r>
            <a:r>
              <a:rPr lang="en-US" sz="18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way to formalize this in GCM is with 2 service methods, plus a local “body” method describing the (</a:t>
            </a:r>
            <a:r>
              <a:rPr lang="en-US" sz="2000" dirty="0" err="1" smtClean="0"/>
              <a:t>statefull</a:t>
            </a:r>
            <a:r>
              <a:rPr lang="en-US" sz="2000" dirty="0" smtClean="0"/>
              <a:t>) behavior policy.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Build the class diagram for this </a:t>
            </a:r>
            <a:r>
              <a:rPr lang="en-US" sz="2400" dirty="0" err="1" smtClean="0"/>
              <a:t>impl</a:t>
            </a:r>
            <a:r>
              <a:rPr lang="en-US" sz="2400" dirty="0" smtClean="0"/>
              <a:t>. Class, then the State machines for the service methods and the body.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8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Multicast and gathercast, </a:t>
            </a:r>
            <a:br>
              <a:rPr lang="en-US" sz="4000"/>
            </a:br>
            <a:r>
              <a:rPr lang="en-US" sz="4000"/>
              <a:t>workflow style </a:t>
            </a:r>
          </a:p>
        </p:txBody>
      </p:sp>
      <p:pic>
        <p:nvPicPr>
          <p:cNvPr id="414725" name="Picture 5" descr="Example-multi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1713"/>
            <a:ext cx="11088688" cy="148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Composite, multicast, matrix</a:t>
            </a:r>
            <a:br>
              <a:rPr lang="en-US" sz="4000"/>
            </a:br>
            <a:r>
              <a:rPr lang="en-US" sz="4000"/>
              <a:t> </a:t>
            </a:r>
            <a:r>
              <a:rPr lang="en-US" sz="2800"/>
              <a:t>(travail à faire en cours)</a:t>
            </a:r>
            <a:r>
              <a:rPr lang="en-US" sz="4000"/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Build a composite component, with:</a:t>
            </a:r>
          </a:p>
          <a:p>
            <a:r>
              <a:rPr lang="en-US" sz="2800" dirty="0"/>
              <a:t>One server interface, with an internal multicast interface</a:t>
            </a:r>
          </a:p>
          <a:p>
            <a:r>
              <a:rPr lang="en-US" sz="2800" dirty="0"/>
              <a:t>2 x 3 subcomponents representing matrix blocks, each linked to its left </a:t>
            </a:r>
            <a:r>
              <a:rPr lang="en-US" sz="2800" dirty="0" err="1"/>
              <a:t>neighbour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Master/slave, RPC style</a:t>
            </a:r>
          </a:p>
        </p:txBody>
      </p:sp>
      <p:pic>
        <p:nvPicPr>
          <p:cNvPr id="416772" name="Picture 4" descr="Multi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76388"/>
            <a:ext cx="6408737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Master/slave, parameterized style</a:t>
            </a:r>
          </a:p>
        </p:txBody>
      </p:sp>
      <p:pic>
        <p:nvPicPr>
          <p:cNvPr id="445444" name="Picture 4" descr="DynGroup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28775"/>
            <a:ext cx="56959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Master/slave, parameterized style</a:t>
            </a:r>
          </a:p>
        </p:txBody>
      </p:sp>
      <p:pic>
        <p:nvPicPr>
          <p:cNvPr id="452613" name="Picture 5" descr="DynMasterSlav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564312" cy="45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614" name="Picture 6" descr="MasterWr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149725"/>
            <a:ext cx="88741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Matrix, parameterized style</a:t>
            </a:r>
          </a:p>
        </p:txBody>
      </p:sp>
      <p:pic>
        <p:nvPicPr>
          <p:cNvPr id="417796" name="Picture 4" descr="PJaco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336675"/>
            <a:ext cx="50768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18487" cy="993775"/>
          </a:xfrm>
        </p:spPr>
        <p:txBody>
          <a:bodyPr/>
          <a:lstStyle/>
          <a:p>
            <a:r>
              <a:rPr lang="en-US" sz="4000"/>
              <a:t>Design cycle</a:t>
            </a:r>
            <a:endParaRPr lang="fr-FR" sz="4000"/>
          </a:p>
        </p:txBody>
      </p:sp>
      <p:grpSp>
        <p:nvGrpSpPr>
          <p:cNvPr id="349187" name="Group 3"/>
          <p:cNvGrpSpPr>
            <a:grpSpLocks/>
          </p:cNvGrpSpPr>
          <p:nvPr/>
        </p:nvGrpSpPr>
        <p:grpSpPr bwMode="auto">
          <a:xfrm>
            <a:off x="179388" y="1125538"/>
            <a:ext cx="2879725" cy="935037"/>
            <a:chOff x="385" y="1344"/>
            <a:chExt cx="1814" cy="589"/>
          </a:xfrm>
        </p:grpSpPr>
        <p:sp>
          <p:nvSpPr>
            <p:cNvPr id="349188" name="AutoShape 4"/>
            <p:cNvSpPr>
              <a:spLocks noChangeArrowheads="1"/>
            </p:cNvSpPr>
            <p:nvPr/>
          </p:nvSpPr>
          <p:spPr bwMode="auto">
            <a:xfrm>
              <a:off x="385" y="1344"/>
              <a:ext cx="1769" cy="589"/>
            </a:xfrm>
            <a:prstGeom prst="cloudCallout">
              <a:avLst>
                <a:gd name="adj1" fmla="val -17440"/>
                <a:gd name="adj2" fmla="val 38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349189" name="Text Box 5"/>
            <p:cNvSpPr txBox="1">
              <a:spLocks noChangeArrowheads="1"/>
            </p:cNvSpPr>
            <p:nvPr/>
          </p:nvSpPr>
          <p:spPr bwMode="auto">
            <a:xfrm>
              <a:off x="567" y="1389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Requirements  capture</a:t>
              </a:r>
              <a:endParaRPr lang="fr-FR" sz="1800">
                <a:solidFill>
                  <a:srgbClr val="CC0000"/>
                </a:solidFill>
              </a:endParaRPr>
            </a:p>
          </p:txBody>
        </p:sp>
      </p:grp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331913" y="2852738"/>
            <a:ext cx="2540000" cy="385762"/>
          </a:xfrm>
          <a:prstGeom prst="rect">
            <a:avLst/>
          </a:prstGeom>
          <a:solidFill>
            <a:srgbClr val="CC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800" b="1"/>
              <a:t>(Initial) specification</a:t>
            </a:r>
            <a:endParaRPr lang="fr-FR" sz="1800" b="1"/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1331913" y="2133600"/>
            <a:ext cx="433387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9192" name="Line 8"/>
          <p:cNvSpPr>
            <a:spLocks noChangeShapeType="1"/>
          </p:cNvSpPr>
          <p:nvPr/>
        </p:nvSpPr>
        <p:spPr bwMode="auto">
          <a:xfrm>
            <a:off x="1619250" y="2133600"/>
            <a:ext cx="433388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>
            <a:off x="1908175" y="2133600"/>
            <a:ext cx="433388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9194" name="Line 10"/>
          <p:cNvSpPr>
            <a:spLocks noChangeShapeType="1"/>
          </p:cNvSpPr>
          <p:nvPr/>
        </p:nvSpPr>
        <p:spPr bwMode="auto">
          <a:xfrm>
            <a:off x="2195513" y="2133600"/>
            <a:ext cx="433387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 flipV="1">
            <a:off x="1258888" y="3357563"/>
            <a:ext cx="2663825" cy="720725"/>
          </a:xfrm>
          <a:custGeom>
            <a:avLst/>
            <a:gdLst>
              <a:gd name="G0" fmla="+- 2677 0 0"/>
              <a:gd name="G1" fmla="+- 21600 0 2677"/>
              <a:gd name="G2" fmla="*/ 2677 1 2"/>
              <a:gd name="G3" fmla="+- 21600 0 G2"/>
              <a:gd name="G4" fmla="+/ 2677 21600 2"/>
              <a:gd name="G5" fmla="+/ G1 0 2"/>
              <a:gd name="G6" fmla="*/ 21600 21600 2677"/>
              <a:gd name="G7" fmla="*/ G6 1 2"/>
              <a:gd name="G8" fmla="+- 21600 0 G7"/>
              <a:gd name="G9" fmla="*/ 21600 1 2"/>
              <a:gd name="G10" fmla="+- 2677 0 G9"/>
              <a:gd name="G11" fmla="?: G10 G8 0"/>
              <a:gd name="G12" fmla="?: G10 G7 21600"/>
              <a:gd name="T0" fmla="*/ 20261 w 21600"/>
              <a:gd name="T1" fmla="*/ 10800 h 21600"/>
              <a:gd name="T2" fmla="*/ 10800 w 21600"/>
              <a:gd name="T3" fmla="*/ 21600 h 21600"/>
              <a:gd name="T4" fmla="*/ 1339 w 21600"/>
              <a:gd name="T5" fmla="*/ 10800 h 21600"/>
              <a:gd name="T6" fmla="*/ 10800 w 21600"/>
              <a:gd name="T7" fmla="*/ 0 h 21600"/>
              <a:gd name="T8" fmla="*/ 3139 w 21600"/>
              <a:gd name="T9" fmla="*/ 3139 h 21600"/>
              <a:gd name="T10" fmla="*/ 18461 w 21600"/>
              <a:gd name="T11" fmla="*/ 184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677" y="21600"/>
                </a:lnTo>
                <a:lnTo>
                  <a:pt x="1892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331913" y="364490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Architectural division</a:t>
            </a:r>
            <a:endParaRPr lang="fr-FR" sz="1800" b="1"/>
          </a:p>
        </p:txBody>
      </p:sp>
      <p:sp>
        <p:nvSpPr>
          <p:cNvPr id="349198" name="AutoShape 14"/>
          <p:cNvSpPr>
            <a:spLocks noChangeArrowheads="1"/>
          </p:cNvSpPr>
          <p:nvPr/>
        </p:nvSpPr>
        <p:spPr bwMode="auto">
          <a:xfrm flipH="1">
            <a:off x="1476375" y="4221163"/>
            <a:ext cx="1366838" cy="1439862"/>
          </a:xfrm>
          <a:prstGeom prst="parallelogram">
            <a:avLst>
              <a:gd name="adj" fmla="val 70106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199" name="AutoShape 15"/>
          <p:cNvSpPr>
            <a:spLocks noChangeArrowheads="1"/>
          </p:cNvSpPr>
          <p:nvPr/>
        </p:nvSpPr>
        <p:spPr bwMode="auto">
          <a:xfrm flipH="1">
            <a:off x="2124075" y="4221163"/>
            <a:ext cx="1366838" cy="1439862"/>
          </a:xfrm>
          <a:prstGeom prst="parallelogram">
            <a:avLst>
              <a:gd name="adj" fmla="val 70106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0" name="AutoShape 16"/>
          <p:cNvSpPr>
            <a:spLocks noChangeArrowheads="1"/>
          </p:cNvSpPr>
          <p:nvPr/>
        </p:nvSpPr>
        <p:spPr bwMode="auto">
          <a:xfrm flipH="1">
            <a:off x="2771775" y="4221163"/>
            <a:ext cx="1366838" cy="1439862"/>
          </a:xfrm>
          <a:prstGeom prst="parallelogram">
            <a:avLst>
              <a:gd name="adj" fmla="val 70106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1" name="AutoShape 17"/>
          <p:cNvSpPr>
            <a:spLocks noChangeArrowheads="1"/>
          </p:cNvSpPr>
          <p:nvPr/>
        </p:nvSpPr>
        <p:spPr bwMode="auto">
          <a:xfrm flipH="1">
            <a:off x="3419475" y="4221163"/>
            <a:ext cx="1366838" cy="1439862"/>
          </a:xfrm>
          <a:prstGeom prst="parallelogram">
            <a:avLst>
              <a:gd name="adj" fmla="val 70106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3" name="AutoShape 19"/>
          <p:cNvSpPr>
            <a:spLocks noChangeArrowheads="1"/>
          </p:cNvSpPr>
          <p:nvPr/>
        </p:nvSpPr>
        <p:spPr bwMode="auto">
          <a:xfrm>
            <a:off x="5508625" y="3357563"/>
            <a:ext cx="3095625" cy="720725"/>
          </a:xfrm>
          <a:custGeom>
            <a:avLst/>
            <a:gdLst>
              <a:gd name="G0" fmla="+- 4364 0 0"/>
              <a:gd name="G1" fmla="+- 21600 0 4364"/>
              <a:gd name="G2" fmla="*/ 4364 1 2"/>
              <a:gd name="G3" fmla="+- 21600 0 G2"/>
              <a:gd name="G4" fmla="+/ 4364 21600 2"/>
              <a:gd name="G5" fmla="+/ G1 0 2"/>
              <a:gd name="G6" fmla="*/ 21600 21600 4364"/>
              <a:gd name="G7" fmla="*/ G6 1 2"/>
              <a:gd name="G8" fmla="+- 21600 0 G7"/>
              <a:gd name="G9" fmla="*/ 21600 1 2"/>
              <a:gd name="G10" fmla="+- 4364 0 G9"/>
              <a:gd name="G11" fmla="?: G10 G8 0"/>
              <a:gd name="G12" fmla="?: G10 G7 21600"/>
              <a:gd name="T0" fmla="*/ 19418 w 21600"/>
              <a:gd name="T1" fmla="*/ 10800 h 21600"/>
              <a:gd name="T2" fmla="*/ 10800 w 21600"/>
              <a:gd name="T3" fmla="*/ 21600 h 21600"/>
              <a:gd name="T4" fmla="*/ 2182 w 21600"/>
              <a:gd name="T5" fmla="*/ 10800 h 21600"/>
              <a:gd name="T6" fmla="*/ 10800 w 21600"/>
              <a:gd name="T7" fmla="*/ 0 h 21600"/>
              <a:gd name="T8" fmla="*/ 3982 w 21600"/>
              <a:gd name="T9" fmla="*/ 3982 h 21600"/>
              <a:gd name="T10" fmla="*/ 17618 w 21600"/>
              <a:gd name="T11" fmla="*/ 176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364" y="21600"/>
                </a:lnTo>
                <a:lnTo>
                  <a:pt x="1723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4" name="AutoShape 20"/>
          <p:cNvSpPr>
            <a:spLocks noChangeArrowheads="1"/>
          </p:cNvSpPr>
          <p:nvPr/>
        </p:nvSpPr>
        <p:spPr bwMode="auto">
          <a:xfrm flipV="1">
            <a:off x="23399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5" name="AutoShape 21"/>
          <p:cNvSpPr>
            <a:spLocks noChangeArrowheads="1"/>
          </p:cNvSpPr>
          <p:nvPr/>
        </p:nvSpPr>
        <p:spPr bwMode="auto">
          <a:xfrm flipV="1">
            <a:off x="29876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6" name="AutoShape 22"/>
          <p:cNvSpPr>
            <a:spLocks noChangeArrowheads="1"/>
          </p:cNvSpPr>
          <p:nvPr/>
        </p:nvSpPr>
        <p:spPr bwMode="auto">
          <a:xfrm flipV="1">
            <a:off x="3635375" y="5661025"/>
            <a:ext cx="576263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07" name="AutoShape 23"/>
          <p:cNvSpPr>
            <a:spLocks noChangeArrowheads="1"/>
          </p:cNvSpPr>
          <p:nvPr/>
        </p:nvSpPr>
        <p:spPr bwMode="auto">
          <a:xfrm flipV="1">
            <a:off x="4284663" y="5661025"/>
            <a:ext cx="576262" cy="215900"/>
          </a:xfrm>
          <a:prstGeom prst="triangle">
            <a:avLst>
              <a:gd name="adj" fmla="val 66940"/>
            </a:avLst>
          </a:prstGeom>
          <a:solidFill>
            <a:srgbClr val="FFFF99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49208" name="Group 24"/>
          <p:cNvGrpSpPr>
            <a:grpSpLocks/>
          </p:cNvGrpSpPr>
          <p:nvPr/>
        </p:nvGrpSpPr>
        <p:grpSpPr bwMode="auto">
          <a:xfrm>
            <a:off x="4932363" y="4149725"/>
            <a:ext cx="3168650" cy="1511300"/>
            <a:chOff x="3107" y="2614"/>
            <a:chExt cx="1996" cy="952"/>
          </a:xfrm>
        </p:grpSpPr>
        <p:sp>
          <p:nvSpPr>
            <p:cNvPr id="349209" name="AutoShape 25"/>
            <p:cNvSpPr>
              <a:spLocks noChangeArrowheads="1"/>
            </p:cNvSpPr>
            <p:nvPr/>
          </p:nvSpPr>
          <p:spPr bwMode="auto">
            <a:xfrm>
              <a:off x="4331" y="2750"/>
              <a:ext cx="726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0" name="AutoShape 26"/>
            <p:cNvSpPr>
              <a:spLocks noChangeArrowheads="1"/>
            </p:cNvSpPr>
            <p:nvPr/>
          </p:nvSpPr>
          <p:spPr bwMode="auto">
            <a:xfrm>
              <a:off x="3923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1" name="AutoShape 27"/>
            <p:cNvSpPr>
              <a:spLocks noChangeArrowheads="1"/>
            </p:cNvSpPr>
            <p:nvPr/>
          </p:nvSpPr>
          <p:spPr bwMode="auto">
            <a:xfrm>
              <a:off x="3515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2" name="AutoShape 28"/>
            <p:cNvSpPr>
              <a:spLocks noChangeArrowheads="1"/>
            </p:cNvSpPr>
            <p:nvPr/>
          </p:nvSpPr>
          <p:spPr bwMode="auto">
            <a:xfrm>
              <a:off x="3107" y="2750"/>
              <a:ext cx="771" cy="816"/>
            </a:xfrm>
            <a:prstGeom prst="parallelogram">
              <a:avLst>
                <a:gd name="adj" fmla="val 70106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3424" y="2976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Component testing</a:t>
              </a:r>
              <a:endParaRPr lang="fr-FR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9214" name="AutoShape 30"/>
            <p:cNvSpPr>
              <a:spLocks noChangeArrowheads="1"/>
            </p:cNvSpPr>
            <p:nvPr/>
          </p:nvSpPr>
          <p:spPr bwMode="auto">
            <a:xfrm>
              <a:off x="3606" y="2614"/>
              <a:ext cx="317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5" name="AutoShape 31"/>
            <p:cNvSpPr>
              <a:spLocks noChangeArrowheads="1"/>
            </p:cNvSpPr>
            <p:nvPr/>
          </p:nvSpPr>
          <p:spPr bwMode="auto">
            <a:xfrm>
              <a:off x="4014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6" name="AutoShape 32"/>
            <p:cNvSpPr>
              <a:spLocks noChangeArrowheads="1"/>
            </p:cNvSpPr>
            <p:nvPr/>
          </p:nvSpPr>
          <p:spPr bwMode="auto">
            <a:xfrm>
              <a:off x="4422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7" name="AutoShape 33"/>
            <p:cNvSpPr>
              <a:spLocks noChangeArrowheads="1"/>
            </p:cNvSpPr>
            <p:nvPr/>
          </p:nvSpPr>
          <p:spPr bwMode="auto">
            <a:xfrm>
              <a:off x="4785" y="2614"/>
              <a:ext cx="318" cy="136"/>
            </a:xfrm>
            <a:prstGeom prst="triangle">
              <a:avLst>
                <a:gd name="adj" fmla="val 75481"/>
              </a:avLst>
            </a:prstGeom>
            <a:solidFill>
              <a:srgbClr val="FFFF99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6372225" y="36449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Integration</a:t>
            </a:r>
            <a:endParaRPr lang="fr-FR" sz="1800" b="1"/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0" y="4292600"/>
            <a:ext cx="1512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solidFill>
                  <a:srgbClr val="CC0000"/>
                </a:solidFill>
              </a:rPr>
              <a:t>IP component reuse</a:t>
            </a:r>
            <a:endParaRPr lang="fr-FR" sz="1400" i="1">
              <a:solidFill>
                <a:srgbClr val="CC0000"/>
              </a:solidFill>
            </a:endParaRPr>
          </a:p>
        </p:txBody>
      </p:sp>
      <p:grpSp>
        <p:nvGrpSpPr>
          <p:cNvPr id="349220" name="Group 36"/>
          <p:cNvGrpSpPr>
            <a:grpSpLocks/>
          </p:cNvGrpSpPr>
          <p:nvPr/>
        </p:nvGrpSpPr>
        <p:grpSpPr bwMode="auto">
          <a:xfrm>
            <a:off x="107950" y="4724400"/>
            <a:ext cx="2374900" cy="1081088"/>
            <a:chOff x="68" y="2976"/>
            <a:chExt cx="1496" cy="681"/>
          </a:xfrm>
        </p:grpSpPr>
        <p:sp>
          <p:nvSpPr>
            <p:cNvPr id="349221" name="AutoShape 37"/>
            <p:cNvSpPr>
              <a:spLocks noChangeArrowheads="1"/>
            </p:cNvSpPr>
            <p:nvPr/>
          </p:nvSpPr>
          <p:spPr bwMode="auto">
            <a:xfrm>
              <a:off x="340" y="2976"/>
              <a:ext cx="907" cy="136"/>
            </a:xfrm>
            <a:custGeom>
              <a:avLst/>
              <a:gdLst>
                <a:gd name="G0" fmla="+- 14194 0 0"/>
                <a:gd name="G1" fmla="+- 3971 0 0"/>
                <a:gd name="G2" fmla="+- 12158 0 3971"/>
                <a:gd name="G3" fmla="+- G2 0 3971"/>
                <a:gd name="G4" fmla="*/ G3 32768 32059"/>
                <a:gd name="G5" fmla="*/ G4 1 2"/>
                <a:gd name="G6" fmla="+- 21600 0 14194"/>
                <a:gd name="G7" fmla="*/ G6 3971 6079"/>
                <a:gd name="G8" fmla="+- G7 14194 0"/>
                <a:gd name="T0" fmla="*/ 14194 w 21600"/>
                <a:gd name="T1" fmla="*/ 0 h 21600"/>
                <a:gd name="T2" fmla="*/ 14194 w 21600"/>
                <a:gd name="T3" fmla="*/ 12158 h 21600"/>
                <a:gd name="T4" fmla="*/ 215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194" y="0"/>
                  </a:lnTo>
                  <a:lnTo>
                    <a:pt x="14194" y="3971"/>
                  </a:lnTo>
                  <a:lnTo>
                    <a:pt x="12427" y="3971"/>
                  </a:lnTo>
                  <a:cubicBezTo>
                    <a:pt x="5564" y="3971"/>
                    <a:pt x="0" y="7636"/>
                    <a:pt x="0" y="12158"/>
                  </a:cubicBezTo>
                  <a:lnTo>
                    <a:pt x="0" y="21600"/>
                  </a:lnTo>
                  <a:lnTo>
                    <a:pt x="4309" y="21600"/>
                  </a:lnTo>
                  <a:lnTo>
                    <a:pt x="4309" y="12158"/>
                  </a:lnTo>
                  <a:cubicBezTo>
                    <a:pt x="4309" y="9965"/>
                    <a:pt x="7944" y="8187"/>
                    <a:pt x="12427" y="8187"/>
                  </a:cubicBezTo>
                  <a:lnTo>
                    <a:pt x="14194" y="8187"/>
                  </a:lnTo>
                  <a:lnTo>
                    <a:pt x="14194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22" name="AutoShape 38"/>
            <p:cNvSpPr>
              <a:spLocks noChangeArrowheads="1"/>
            </p:cNvSpPr>
            <p:nvPr/>
          </p:nvSpPr>
          <p:spPr bwMode="auto">
            <a:xfrm flipV="1">
              <a:off x="657" y="3339"/>
              <a:ext cx="907" cy="136"/>
            </a:xfrm>
            <a:custGeom>
              <a:avLst/>
              <a:gdLst>
                <a:gd name="G0" fmla="+- 14194 0 0"/>
                <a:gd name="G1" fmla="+- 3971 0 0"/>
                <a:gd name="G2" fmla="+- 12158 0 3971"/>
                <a:gd name="G3" fmla="+- G2 0 3971"/>
                <a:gd name="G4" fmla="*/ G3 32768 32059"/>
                <a:gd name="G5" fmla="*/ G4 1 2"/>
                <a:gd name="G6" fmla="+- 21600 0 14194"/>
                <a:gd name="G7" fmla="*/ G6 3971 6079"/>
                <a:gd name="G8" fmla="+- G7 14194 0"/>
                <a:gd name="T0" fmla="*/ 14194 w 21600"/>
                <a:gd name="T1" fmla="*/ 0 h 21600"/>
                <a:gd name="T2" fmla="*/ 14194 w 21600"/>
                <a:gd name="T3" fmla="*/ 12158 h 21600"/>
                <a:gd name="T4" fmla="*/ 215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194" y="0"/>
                  </a:lnTo>
                  <a:lnTo>
                    <a:pt x="14194" y="3971"/>
                  </a:lnTo>
                  <a:lnTo>
                    <a:pt x="12427" y="3971"/>
                  </a:lnTo>
                  <a:cubicBezTo>
                    <a:pt x="5564" y="3971"/>
                    <a:pt x="0" y="7636"/>
                    <a:pt x="0" y="12158"/>
                  </a:cubicBezTo>
                  <a:lnTo>
                    <a:pt x="0" y="21600"/>
                  </a:lnTo>
                  <a:lnTo>
                    <a:pt x="4309" y="21600"/>
                  </a:lnTo>
                  <a:lnTo>
                    <a:pt x="4309" y="12158"/>
                  </a:lnTo>
                  <a:cubicBezTo>
                    <a:pt x="4309" y="9965"/>
                    <a:pt x="7944" y="8187"/>
                    <a:pt x="12427" y="8187"/>
                  </a:cubicBezTo>
                  <a:lnTo>
                    <a:pt x="14194" y="8187"/>
                  </a:lnTo>
                  <a:lnTo>
                    <a:pt x="14194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49223" name="Group 39"/>
            <p:cNvGrpSpPr>
              <a:grpSpLocks/>
            </p:cNvGrpSpPr>
            <p:nvPr/>
          </p:nvGrpSpPr>
          <p:grpSpPr bwMode="auto">
            <a:xfrm>
              <a:off x="68" y="3113"/>
              <a:ext cx="771" cy="544"/>
              <a:chOff x="68" y="3113"/>
              <a:chExt cx="771" cy="544"/>
            </a:xfrm>
          </p:grpSpPr>
          <p:sp>
            <p:nvSpPr>
              <p:cNvPr id="349224" name="AutoShape 40"/>
              <p:cNvSpPr>
                <a:spLocks noChangeArrowheads="1"/>
              </p:cNvSpPr>
              <p:nvPr/>
            </p:nvSpPr>
            <p:spPr bwMode="auto">
              <a:xfrm flipH="1">
                <a:off x="68" y="3113"/>
                <a:ext cx="771" cy="544"/>
              </a:xfrm>
              <a:prstGeom prst="cube">
                <a:avLst>
                  <a:gd name="adj" fmla="val 1029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9225" name="Text Box 41"/>
              <p:cNvSpPr txBox="1">
                <a:spLocks noChangeArrowheads="1"/>
              </p:cNvSpPr>
              <p:nvPr/>
            </p:nvSpPr>
            <p:spPr bwMode="auto">
              <a:xfrm>
                <a:off x="113" y="3294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1"/>
                  <a:t>libraries</a:t>
                </a:r>
                <a:endParaRPr lang="fr-FR" sz="1800" b="1"/>
              </a:p>
            </p:txBody>
          </p:sp>
        </p:grpSp>
      </p:grpSp>
      <p:grpSp>
        <p:nvGrpSpPr>
          <p:cNvPr id="349226" name="Group 42"/>
          <p:cNvGrpSpPr>
            <a:grpSpLocks/>
          </p:cNvGrpSpPr>
          <p:nvPr/>
        </p:nvGrpSpPr>
        <p:grpSpPr bwMode="auto">
          <a:xfrm>
            <a:off x="6084888" y="1125538"/>
            <a:ext cx="2916237" cy="936625"/>
            <a:chOff x="3833" y="709"/>
            <a:chExt cx="1837" cy="590"/>
          </a:xfrm>
        </p:grpSpPr>
        <p:sp>
          <p:nvSpPr>
            <p:cNvPr id="349227" name="AutoShape 43"/>
            <p:cNvSpPr>
              <a:spLocks noChangeArrowheads="1"/>
            </p:cNvSpPr>
            <p:nvPr/>
          </p:nvSpPr>
          <p:spPr bwMode="auto">
            <a:xfrm>
              <a:off x="3833" y="709"/>
              <a:ext cx="1837" cy="590"/>
            </a:xfrm>
            <a:prstGeom prst="star32">
              <a:avLst>
                <a:gd name="adj" fmla="val 381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4468" y="799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</a:rPr>
                <a:t>Sign-off </a:t>
              </a:r>
              <a:endParaRPr lang="fr-FR" sz="1800">
                <a:solidFill>
                  <a:srgbClr val="CC0000"/>
                </a:solidFill>
              </a:endParaRPr>
            </a:p>
          </p:txBody>
        </p:sp>
      </p:grpSp>
      <p:sp>
        <p:nvSpPr>
          <p:cNvPr id="349229" name="AutoShape 45"/>
          <p:cNvSpPr>
            <a:spLocks noChangeArrowheads="1"/>
          </p:cNvSpPr>
          <p:nvPr/>
        </p:nvSpPr>
        <p:spPr bwMode="auto">
          <a:xfrm>
            <a:off x="6156325" y="2205038"/>
            <a:ext cx="2590800" cy="1008062"/>
          </a:xfrm>
          <a:prstGeom prst="parallelogram">
            <a:avLst>
              <a:gd name="adj" fmla="val 64883"/>
            </a:avLst>
          </a:prstGeom>
          <a:solidFill>
            <a:srgbClr val="FFCCCC"/>
          </a:solidFill>
          <a:ln w="19050">
            <a:solidFill>
              <a:srgbClr val="CC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30" name="Text Box 46"/>
          <p:cNvSpPr txBox="1">
            <a:spLocks noChangeArrowheads="1"/>
          </p:cNvSpPr>
          <p:nvPr/>
        </p:nvSpPr>
        <p:spPr bwMode="auto">
          <a:xfrm>
            <a:off x="6588125" y="2492375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Global testing</a:t>
            </a:r>
            <a:endParaRPr lang="fr-FR" sz="1800" b="1"/>
          </a:p>
        </p:txBody>
      </p:sp>
      <p:sp>
        <p:nvSpPr>
          <p:cNvPr id="349232" name="Oval 48"/>
          <p:cNvSpPr>
            <a:spLocks noChangeArrowheads="1"/>
          </p:cNvSpPr>
          <p:nvPr/>
        </p:nvSpPr>
        <p:spPr bwMode="auto">
          <a:xfrm>
            <a:off x="611188" y="2420938"/>
            <a:ext cx="4103687" cy="19431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9241" name="Text Box 57"/>
          <p:cNvSpPr txBox="1">
            <a:spLocks noChangeArrowheads="1"/>
          </p:cNvSpPr>
          <p:nvPr/>
        </p:nvSpPr>
        <p:spPr bwMode="auto">
          <a:xfrm>
            <a:off x="3203575" y="1989138"/>
            <a:ext cx="2449513" cy="92551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3300"/>
                </a:solidFill>
              </a:rPr>
              <a:t>Early specification of Architecture and Interaction</a:t>
            </a:r>
          </a:p>
        </p:txBody>
      </p:sp>
      <p:grpSp>
        <p:nvGrpSpPr>
          <p:cNvPr id="349258" name="Group 74"/>
          <p:cNvGrpSpPr>
            <a:grpSpLocks/>
          </p:cNvGrpSpPr>
          <p:nvPr/>
        </p:nvGrpSpPr>
        <p:grpSpPr bwMode="auto">
          <a:xfrm>
            <a:off x="2627313" y="4149725"/>
            <a:ext cx="4248150" cy="2411413"/>
            <a:chOff x="1655" y="2614"/>
            <a:chExt cx="2676" cy="1519"/>
          </a:xfrm>
        </p:grpSpPr>
        <p:grpSp>
          <p:nvGrpSpPr>
            <p:cNvPr id="349256" name="Group 72"/>
            <p:cNvGrpSpPr>
              <a:grpSpLocks/>
            </p:cNvGrpSpPr>
            <p:nvPr/>
          </p:nvGrpSpPr>
          <p:grpSpPr bwMode="auto">
            <a:xfrm>
              <a:off x="1791" y="3702"/>
              <a:ext cx="2540" cy="431"/>
              <a:chOff x="1746" y="3702"/>
              <a:chExt cx="2540" cy="431"/>
            </a:xfrm>
          </p:grpSpPr>
          <p:sp>
            <p:nvSpPr>
              <p:cNvPr id="349231" name="Text Box 47"/>
              <p:cNvSpPr txBox="1">
                <a:spLocks noChangeArrowheads="1"/>
              </p:cNvSpPr>
              <p:nvPr/>
            </p:nvSpPr>
            <p:spPr bwMode="auto">
              <a:xfrm>
                <a:off x="1746" y="3748"/>
                <a:ext cx="2540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</a:rPr>
                  <a:t>Correct-by-Construction</a:t>
                </a:r>
                <a:r>
                  <a:rPr lang="en-US" b="1">
                    <a:solidFill>
                      <a:srgbClr val="CC0000"/>
                    </a:solidFill>
                  </a:rPr>
                  <a:t> </a:t>
                </a:r>
                <a:r>
                  <a:rPr lang="en-US" sz="1800" b="1"/>
                  <a:t>Implementation</a:t>
                </a:r>
                <a:endParaRPr lang="fr-FR" sz="1800" b="1"/>
              </a:p>
            </p:txBody>
          </p:sp>
          <p:sp>
            <p:nvSpPr>
              <p:cNvPr id="349242" name="Oval 58"/>
              <p:cNvSpPr>
                <a:spLocks noChangeArrowheads="1"/>
              </p:cNvSpPr>
              <p:nvPr/>
            </p:nvSpPr>
            <p:spPr bwMode="auto">
              <a:xfrm>
                <a:off x="2018" y="3702"/>
                <a:ext cx="1996" cy="27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49257" name="Group 73"/>
            <p:cNvGrpSpPr>
              <a:grpSpLocks/>
            </p:cNvGrpSpPr>
            <p:nvPr/>
          </p:nvGrpSpPr>
          <p:grpSpPr bwMode="auto">
            <a:xfrm>
              <a:off x="1655" y="2614"/>
              <a:ext cx="272" cy="1049"/>
              <a:chOff x="1655" y="2614"/>
              <a:chExt cx="272" cy="1049"/>
            </a:xfrm>
          </p:grpSpPr>
          <p:sp>
            <p:nvSpPr>
              <p:cNvPr id="349234" name="Text Box 50"/>
              <p:cNvSpPr txBox="1">
                <a:spLocks noChangeArrowheads="1"/>
              </p:cNvSpPr>
              <p:nvPr/>
            </p:nvSpPr>
            <p:spPr bwMode="auto">
              <a:xfrm rot="3448830">
                <a:off x="1323" y="3013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3300"/>
                    </a:solidFill>
                  </a:rPr>
                  <a:t>Synthesis</a:t>
                </a:r>
                <a:endParaRPr lang="fr-FR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49243" name="Oval 59"/>
              <p:cNvSpPr>
                <a:spLocks noChangeArrowheads="1"/>
              </p:cNvSpPr>
              <p:nvPr/>
            </p:nvSpPr>
            <p:spPr bwMode="auto">
              <a:xfrm rot="3258886">
                <a:off x="1266" y="3003"/>
                <a:ext cx="1049" cy="27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349249" name="Group 65"/>
          <p:cNvGrpSpPr>
            <a:grpSpLocks/>
          </p:cNvGrpSpPr>
          <p:nvPr/>
        </p:nvGrpSpPr>
        <p:grpSpPr bwMode="auto">
          <a:xfrm>
            <a:off x="34925" y="5810250"/>
            <a:ext cx="1665288" cy="642938"/>
            <a:chOff x="22" y="3657"/>
            <a:chExt cx="1049" cy="405"/>
          </a:xfrm>
        </p:grpSpPr>
        <p:sp>
          <p:nvSpPr>
            <p:cNvPr id="349247" name="Text Box 63"/>
            <p:cNvSpPr txBox="1">
              <a:spLocks noChangeArrowheads="1"/>
            </p:cNvSpPr>
            <p:nvPr/>
          </p:nvSpPr>
          <p:spPr bwMode="auto">
            <a:xfrm>
              <a:off x="100" y="3668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Black box specification</a:t>
              </a:r>
              <a:endParaRPr lang="fr-FR" b="1">
                <a:solidFill>
                  <a:srgbClr val="FF3300"/>
                </a:solidFill>
              </a:endParaRPr>
            </a:p>
          </p:txBody>
        </p:sp>
        <p:sp>
          <p:nvSpPr>
            <p:cNvPr id="349248" name="Oval 64"/>
            <p:cNvSpPr>
              <a:spLocks noChangeArrowheads="1"/>
            </p:cNvSpPr>
            <p:nvPr/>
          </p:nvSpPr>
          <p:spPr bwMode="auto">
            <a:xfrm>
              <a:off x="22" y="3657"/>
              <a:ext cx="1049" cy="40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49255" name="Group 71"/>
          <p:cNvGrpSpPr>
            <a:grpSpLocks/>
          </p:cNvGrpSpPr>
          <p:nvPr/>
        </p:nvGrpSpPr>
        <p:grpSpPr bwMode="auto">
          <a:xfrm>
            <a:off x="4500563" y="3933825"/>
            <a:ext cx="2592387" cy="790575"/>
            <a:chOff x="2835" y="2478"/>
            <a:chExt cx="1633" cy="498"/>
          </a:xfrm>
        </p:grpSpPr>
        <p:sp>
          <p:nvSpPr>
            <p:cNvPr id="349250" name="Line 66"/>
            <p:cNvSpPr>
              <a:spLocks noChangeShapeType="1"/>
            </p:cNvSpPr>
            <p:nvPr/>
          </p:nvSpPr>
          <p:spPr bwMode="auto">
            <a:xfrm>
              <a:off x="2835" y="2478"/>
              <a:ext cx="816" cy="4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251" name="Text Box 67"/>
            <p:cNvSpPr txBox="1">
              <a:spLocks noChangeArrowheads="1"/>
            </p:cNvSpPr>
            <p:nvPr/>
          </p:nvSpPr>
          <p:spPr bwMode="auto">
            <a:xfrm>
              <a:off x="3243" y="2577"/>
              <a:ext cx="1225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Test generation</a:t>
              </a:r>
            </a:p>
          </p:txBody>
        </p:sp>
      </p:grpSp>
      <p:grpSp>
        <p:nvGrpSpPr>
          <p:cNvPr id="349254" name="Group 70"/>
          <p:cNvGrpSpPr>
            <a:grpSpLocks/>
          </p:cNvGrpSpPr>
          <p:nvPr/>
        </p:nvGrpSpPr>
        <p:grpSpPr bwMode="auto">
          <a:xfrm>
            <a:off x="2843212" y="836613"/>
            <a:ext cx="2520949" cy="1223962"/>
            <a:chOff x="1791" y="527"/>
            <a:chExt cx="1588" cy="771"/>
          </a:xfrm>
        </p:grpSpPr>
        <p:sp>
          <p:nvSpPr>
            <p:cNvPr id="349252" name="AutoShape 68"/>
            <p:cNvSpPr>
              <a:spLocks noChangeArrowheads="1"/>
            </p:cNvSpPr>
            <p:nvPr/>
          </p:nvSpPr>
          <p:spPr bwMode="auto">
            <a:xfrm flipH="1">
              <a:off x="1791" y="618"/>
              <a:ext cx="863" cy="680"/>
            </a:xfrm>
            <a:custGeom>
              <a:avLst/>
              <a:gdLst>
                <a:gd name="G0" fmla="+- 18496 0 0"/>
                <a:gd name="G1" fmla="+- 5844 0 0"/>
                <a:gd name="G2" fmla="+- 12158 0 5844"/>
                <a:gd name="G3" fmla="+- G2 0 5844"/>
                <a:gd name="G4" fmla="*/ G3 32768 32059"/>
                <a:gd name="G5" fmla="*/ G4 1 2"/>
                <a:gd name="G6" fmla="+- 21600 0 18496"/>
                <a:gd name="G7" fmla="*/ G6 5844 6079"/>
                <a:gd name="G8" fmla="+- G7 18496 0"/>
                <a:gd name="T0" fmla="*/ 18496 w 21600"/>
                <a:gd name="T1" fmla="*/ 0 h 21600"/>
                <a:gd name="T2" fmla="*/ 18496 w 21600"/>
                <a:gd name="T3" fmla="*/ 12158 h 21600"/>
                <a:gd name="T4" fmla="*/ 240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8496" y="0"/>
                  </a:lnTo>
                  <a:lnTo>
                    <a:pt x="18496" y="5844"/>
                  </a:lnTo>
                  <a:lnTo>
                    <a:pt x="12427" y="5844"/>
                  </a:lnTo>
                  <a:cubicBezTo>
                    <a:pt x="5564" y="5844"/>
                    <a:pt x="0" y="8671"/>
                    <a:pt x="0" y="12158"/>
                  </a:cubicBezTo>
                  <a:lnTo>
                    <a:pt x="0" y="21600"/>
                  </a:lnTo>
                  <a:lnTo>
                    <a:pt x="480" y="21600"/>
                  </a:lnTo>
                  <a:lnTo>
                    <a:pt x="480" y="12158"/>
                  </a:lnTo>
                  <a:cubicBezTo>
                    <a:pt x="480" y="8930"/>
                    <a:pt x="5829" y="6314"/>
                    <a:pt x="12427" y="6314"/>
                  </a:cubicBezTo>
                  <a:lnTo>
                    <a:pt x="18496" y="6314"/>
                  </a:lnTo>
                  <a:lnTo>
                    <a:pt x="18496" y="12158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53" name="Text Box 69"/>
            <p:cNvSpPr txBox="1">
              <a:spLocks noChangeArrowheads="1"/>
            </p:cNvSpPr>
            <p:nvPr/>
          </p:nvSpPr>
          <p:spPr bwMode="auto">
            <a:xfrm>
              <a:off x="2109" y="527"/>
              <a:ext cx="1270" cy="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FF3300"/>
                  </a:solidFill>
                </a:rPr>
                <a:t>Correctness w.r.t. </a:t>
              </a:r>
              <a:r>
                <a:rPr lang="en-US" b="1" dirty="0">
                  <a:solidFill>
                    <a:srgbClr val="FF3300"/>
                  </a:solidFill>
                </a:rPr>
                <a:t>requirements</a:t>
              </a:r>
            </a:p>
          </p:txBody>
        </p:sp>
      </p:grpSp>
      <p:sp>
        <p:nvSpPr>
          <p:cNvPr id="349259" name="Text Box 75"/>
          <p:cNvSpPr txBox="1">
            <a:spLocks noChangeArrowheads="1"/>
          </p:cNvSpPr>
          <p:nvPr/>
        </p:nvSpPr>
        <p:spPr bwMode="auto">
          <a:xfrm>
            <a:off x="250825" y="3068638"/>
            <a:ext cx="2665413" cy="10795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</a:rPr>
              <a:t>Correct composition: interface compatibility, deadlock freeness, spec implementation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107950" y="260649"/>
            <a:ext cx="8748713" cy="4549476"/>
            <a:chOff x="107950" y="260649"/>
            <a:chExt cx="8748713" cy="4549476"/>
          </a:xfrm>
        </p:grpSpPr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107950" y="260649"/>
              <a:ext cx="5688013" cy="4549476"/>
            </a:xfrm>
            <a:prstGeom prst="ellipse">
              <a:avLst/>
            </a:prstGeom>
            <a:noFill/>
            <a:ln w="63500" cmpd="thickThin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046788" y="260649"/>
              <a:ext cx="2809875" cy="5232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This Course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H="1">
              <a:off x="5435601" y="783869"/>
              <a:ext cx="540544" cy="596462"/>
            </a:xfrm>
            <a:prstGeom prst="straightConnector1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5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Exercice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35975" cy="4525962"/>
          </a:xfrm>
        </p:spPr>
        <p:txBody>
          <a:bodyPr/>
          <a:lstStyle/>
          <a:p>
            <a:r>
              <a:rPr lang="en-US"/>
              <a:t>Analyze this diagram (semantics, errors, …)</a:t>
            </a:r>
          </a:p>
        </p:txBody>
      </p:sp>
      <p:pic>
        <p:nvPicPr>
          <p:cNvPr id="418820" name="Picture 4" descr="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847850"/>
            <a:ext cx="601186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MVDE@SEI  School  --  ECNU, Shanghai, July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374197"/>
            <a:ext cx="5328592" cy="4863116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/>
              <a:t>Goal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l">
              <a:buFontTx/>
              <a:buChar char="•"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 algn="l">
              <a:buFont typeface="Symbol" pitchFamily="18" charset="2"/>
              <a:buChar char="Þ"/>
            </a:pPr>
            <a:r>
              <a:rPr lang="en-US" sz="1800" dirty="0" smtClean="0"/>
              <a:t>Early specification of an Abstract view of the system:</a:t>
            </a:r>
          </a:p>
          <a:p>
            <a:pPr lvl="2" algn="l"/>
            <a:r>
              <a:rPr lang="en-US" sz="1600" b="1" dirty="0" smtClean="0"/>
              <a:t>Architecture, Behavior, Requirements.</a:t>
            </a:r>
          </a:p>
          <a:p>
            <a:pPr lvl="1" algn="l"/>
            <a:endParaRPr lang="en-US" dirty="0" smtClean="0"/>
          </a:p>
          <a:p>
            <a:pPr marL="742950" lvl="1" indent="-285750" algn="l">
              <a:buFont typeface="Symbol" pitchFamily="18" charset="2"/>
              <a:buChar char="Þ"/>
            </a:pPr>
            <a:r>
              <a:rPr lang="en-US" sz="1800" dirty="0" smtClean="0"/>
              <a:t>Model-checking based verification:</a:t>
            </a:r>
          </a:p>
          <a:p>
            <a:pPr lvl="2" algn="l"/>
            <a:r>
              <a:rPr lang="en-US" sz="1600" b="1" dirty="0" smtClean="0"/>
              <a:t>Correct composition, Deadlock analysis, Correctness w.r.t. Requirements</a:t>
            </a:r>
          </a:p>
          <a:p>
            <a:pPr lvl="2" algn="l"/>
            <a:r>
              <a:rPr lang="en-US" sz="1600" b="1" dirty="0" smtClean="0"/>
              <a:t>Through finite model generation.</a:t>
            </a:r>
          </a:p>
          <a:p>
            <a:pPr lvl="1" algn="l"/>
            <a:endParaRPr lang="en-US" sz="1800" dirty="0" smtClean="0"/>
          </a:p>
          <a:p>
            <a:pPr marL="742950" lvl="1" indent="-285750" algn="l">
              <a:buFont typeface="Symbol" pitchFamily="18" charset="2"/>
              <a:buChar char="Þ"/>
            </a:pPr>
            <a:r>
              <a:rPr lang="en-US" sz="1800" dirty="0" smtClean="0"/>
              <a:t>Implementation:</a:t>
            </a:r>
          </a:p>
          <a:p>
            <a:pPr lvl="2" algn="l"/>
            <a:r>
              <a:rPr lang="en-US" sz="1600" b="1" dirty="0" smtClean="0"/>
              <a:t>Preferably “Correct by construction” code, partially generated from models.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04664"/>
            <a:ext cx="8496944" cy="722313"/>
          </a:xfrm>
        </p:spPr>
        <p:txBody>
          <a:bodyPr/>
          <a:lstStyle/>
          <a:p>
            <a:r>
              <a:rPr lang="en-US" sz="3200" i="1" dirty="0" smtClean="0"/>
              <a:t>Modeling &amp; Verifying Component Systems</a:t>
            </a:r>
            <a:endParaRPr lang="fr-FR" sz="3200" i="1" dirty="0"/>
          </a:p>
        </p:txBody>
      </p:sp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98" y="1590221"/>
            <a:ext cx="3618706" cy="219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23528" y="1988840"/>
            <a:ext cx="8573065" cy="4381197"/>
            <a:chOff x="323528" y="1988840"/>
            <a:chExt cx="8573065" cy="4381197"/>
          </a:xfrm>
        </p:grpSpPr>
        <p:sp>
          <p:nvSpPr>
            <p:cNvPr id="37" name="ZoneTexte 36"/>
            <p:cNvSpPr txBox="1"/>
            <p:nvPr/>
          </p:nvSpPr>
          <p:spPr>
            <a:xfrm>
              <a:off x="6086718" y="4800377"/>
              <a:ext cx="2809875" cy="15696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Next sections of this course 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w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ith focus on Fractal/GCM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H="1" flipV="1">
              <a:off x="5652120" y="4437112"/>
              <a:ext cx="347392" cy="357961"/>
            </a:xfrm>
            <a:prstGeom prst="straightConnector1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323528" y="3429000"/>
              <a:ext cx="5256584" cy="1584176"/>
            </a:xfrm>
            <a:prstGeom prst="ellipse">
              <a:avLst/>
            </a:prstGeom>
            <a:noFill/>
            <a:ln w="63500" cmpd="thickThin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467544" y="1988840"/>
              <a:ext cx="5184576" cy="1296144"/>
            </a:xfrm>
            <a:prstGeom prst="ellipse">
              <a:avLst/>
            </a:prstGeom>
            <a:noFill/>
            <a:ln w="63500" cmpd="thickThin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98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7772400" cy="722313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fr-FR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100" dirty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Vocabulary and context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623888" lvl="2" algn="l">
              <a:buFont typeface="Wingdings" pitchFamily="2" charset="2"/>
              <a:buChar char="Ø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specification, modeling, testing, verification…: Formal methods in the design flow of distributed/embedded systems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Modeling Software Component Systems </a:t>
            </a:r>
            <a:r>
              <a:rPr lang="en-US" sz="2800" dirty="0"/>
              <a:t>: 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Fractal / GCM Component </a:t>
            </a:r>
            <a:r>
              <a:rPr lang="en-US" sz="2000" dirty="0" smtClean="0"/>
              <a:t>Framework</a:t>
            </a:r>
          </a:p>
          <a:p>
            <a:pPr marL="623888" lvl="2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200" dirty="0"/>
              <a:t>The </a:t>
            </a:r>
            <a:r>
              <a:rPr lang="en-US" sz="2200" dirty="0" err="1"/>
              <a:t>VerCors</a:t>
            </a:r>
            <a:r>
              <a:rPr lang="en-US" sz="2200" dirty="0"/>
              <a:t> platform:</a:t>
            </a:r>
          </a:p>
          <a:p>
            <a:pPr marL="623888" lvl="2" algn="l"/>
            <a:r>
              <a:rPr lang="en-US" sz="2200" dirty="0"/>
              <a:t>     architecture (ADL) and behavior specification formalisms</a:t>
            </a:r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Model-checking GCM applications</a:t>
            </a:r>
            <a:endParaRPr lang="en-US" sz="2800" dirty="0"/>
          </a:p>
          <a:p>
            <a:pPr marL="623888" lvl="2"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smtClean="0"/>
              <a:t>The BFT case-study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7231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19322</TotalTime>
  <Words>3261</Words>
  <Application>Microsoft Office PowerPoint</Application>
  <PresentationFormat>On-screen Show (4:3)</PresentationFormat>
  <Paragraphs>644</Paragraphs>
  <Slides>70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Lucida Grande CE</vt:lpstr>
      <vt:lpstr>ＭＳ Ｐゴシック</vt:lpstr>
      <vt:lpstr>SimSun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Modèle par défaut</vt:lpstr>
      <vt:lpstr>Designing, programming, and verifying (large scale)  distributed systems </vt:lpstr>
      <vt:lpstr>Context &amp; people</vt:lpstr>
      <vt:lpstr>Goals of the Course</vt:lpstr>
      <vt:lpstr>AGENDA</vt:lpstr>
      <vt:lpstr>Formal methods</vt:lpstr>
      <vt:lpstr>Design Cycle</vt:lpstr>
      <vt:lpstr>Design cycle</vt:lpstr>
      <vt:lpstr>Modeling &amp; Verifying Component Systems</vt:lpstr>
      <vt:lpstr>AGENDA</vt:lpstr>
      <vt:lpstr>At the beginning there was… The Fractal project</vt:lpstr>
      <vt:lpstr>The Fractal component model</vt:lpstr>
      <vt:lpstr>What are (GCM/Fractal) Components?</vt:lpstr>
      <vt:lpstr>PowerPoint Presentation</vt:lpstr>
      <vt:lpstr>GCM:  asynchronous model</vt:lpstr>
      <vt:lpstr>A Primitive GCM Component</vt:lpstr>
      <vt:lpstr>Futures for Components</vt:lpstr>
      <vt:lpstr>Replies</vt:lpstr>
      <vt:lpstr>What is a Future?</vt:lpstr>
      <vt:lpstr>First-class Futures</vt:lpstr>
      <vt:lpstr>First-class Futures and Hierarchy</vt:lpstr>
      <vt:lpstr>First-class Futures and Hierarchy</vt:lpstr>
      <vt:lpstr>Reply Strategies</vt:lpstr>
      <vt:lpstr>Summary</vt:lpstr>
      <vt:lpstr>What Can Create Deadlocks?</vt:lpstr>
      <vt:lpstr>Fractal/GCM : controllers</vt:lpstr>
      <vt:lpstr>GCM: components for controllers</vt:lpstr>
      <vt:lpstr>GCM: NxM communication</vt:lpstr>
      <vt:lpstr>AGENDA</vt:lpstr>
      <vt:lpstr>GCN high level specifications:  The VCE tool</vt:lpstr>
      <vt:lpstr>Model-checking applications: The Vercors platform</vt:lpstr>
      <vt:lpstr>An Eclipse / Obeo environment</vt:lpstr>
      <vt:lpstr>The graphical formalisms: (1) Architecture</vt:lpstr>
      <vt:lpstr>The graphical formalisms: (2) Interfaces</vt:lpstr>
      <vt:lpstr>The graphical formalisms: (3) behaviors</vt:lpstr>
      <vt:lpstr>Validity check, code &amp; model generation</vt:lpstr>
      <vt:lpstr>Validity check, code &amp; model generation</vt:lpstr>
      <vt:lpstr>AGENDA</vt:lpstr>
      <vt:lpstr>PowerPoint Presentation</vt:lpstr>
      <vt:lpstr>Modelling a BFT application in GCM</vt:lpstr>
      <vt:lpstr>PowerPoint Presentation</vt:lpstr>
      <vt:lpstr>Requirements (= logical properties)</vt:lpstr>
      <vt:lpstr>Semantic Model: network of processes (hierarchical, parameterized)</vt:lpstr>
      <vt:lpstr>Basic Processes : parameterized LTSs</vt:lpstr>
      <vt:lpstr>Combining processes:  generalized parallel operator</vt:lpstr>
      <vt:lpstr>VerCors: Platform Architecture</vt:lpstr>
      <vt:lpstr>Generation of state-space</vt:lpstr>
      <vt:lpstr>PowerPoint Presentation</vt:lpstr>
      <vt:lpstr>PowerPoint Presentation</vt:lpstr>
      <vt:lpstr>Distributed State generation</vt:lpstr>
      <vt:lpstr>Some Research Challenges</vt:lpstr>
      <vt:lpstr>Conclusion</vt:lpstr>
      <vt:lpstr>More References</vt:lpstr>
      <vt:lpstr>Thank you </vt:lpstr>
      <vt:lpstr>Hands-on Session</vt:lpstr>
      <vt:lpstr>Installation</vt:lpstr>
      <vt:lpstr>Intelligent cars scenario (from Chen Yanwen PhD research)</vt:lpstr>
      <vt:lpstr>System Architecture</vt:lpstr>
      <vt:lpstr>Specific timed model  transition language</vt:lpstr>
      <vt:lpstr>Exercice 1: Architecture</vt:lpstr>
      <vt:lpstr>Exercice 2: Channels</vt:lpstr>
      <vt:lpstr>Exercice 3: Channels behavior</vt:lpstr>
      <vt:lpstr>Exercice 4: CommIni component</vt:lpstr>
      <vt:lpstr>Exercice 4: CommIni component</vt:lpstr>
      <vt:lpstr>Multicast and gathercast,  workflow style </vt:lpstr>
      <vt:lpstr>Composite, multicast, matrix  (travail à faire en cours) </vt:lpstr>
      <vt:lpstr>Master/slave, RPC style</vt:lpstr>
      <vt:lpstr>Master/slave, parameterized style</vt:lpstr>
      <vt:lpstr>Master/slave, parameterized style</vt:lpstr>
      <vt:lpstr>Matrix, parameterized style</vt:lpstr>
      <vt:lpstr>Exercice</vt:lpstr>
    </vt:vector>
  </TitlesOfParts>
  <Company>INRIA Sophia Antipolis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for Embedded Systems</dc:title>
  <dc:creator>Robert de Simone</dc:creator>
  <cp:lastModifiedBy>Eric</cp:lastModifiedBy>
  <cp:revision>447</cp:revision>
  <cp:lastPrinted>2013-04-22T14:01:27Z</cp:lastPrinted>
  <dcterms:created xsi:type="dcterms:W3CDTF">2005-10-09T07:53:23Z</dcterms:created>
  <dcterms:modified xsi:type="dcterms:W3CDTF">2014-07-09T00:36:18Z</dcterms:modified>
</cp:coreProperties>
</file>