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08DC5-D571-4022-84F0-0A1FCF036C1D}" type="datetimeFigureOut">
              <a:rPr lang="en-US" smtClean="0"/>
              <a:pPr/>
              <a:t>06/02/2015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4D340-EF02-44BF-9857-C4B9DD784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209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F58995-D061-42F0-B3CB-3F219B50213A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43585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7B7B24-F968-48A3-98FA-CDF8B77D5717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576664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9CDDD3-0F81-457E-941C-532A92297E0F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7798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48038C-AB05-48B1-BDC6-FB9F37D4F25C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16472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6DD-C390-4D90-AF0A-E6EBF527C383}" type="datetimeFigureOut">
              <a:rPr lang="en-US" smtClean="0"/>
              <a:pPr/>
              <a:t>06/02/2015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97FC-1D2D-4CB1-8208-DD0D40642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97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6DD-C390-4D90-AF0A-E6EBF527C383}" type="datetimeFigureOut">
              <a:rPr lang="en-US" smtClean="0"/>
              <a:pPr/>
              <a:t>06/02/2015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97FC-1D2D-4CB1-8208-DD0D40642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87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6DD-C390-4D90-AF0A-E6EBF527C383}" type="datetimeFigureOut">
              <a:rPr lang="en-US" smtClean="0"/>
              <a:pPr/>
              <a:t>06/02/2015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97FC-1D2D-4CB1-8208-DD0D40642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025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152400"/>
            <a:ext cx="10938933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5350933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63734" y="1066800"/>
            <a:ext cx="5350933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63734" y="3962400"/>
            <a:ext cx="5350933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49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152400"/>
            <a:ext cx="10938933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5350933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3734" y="1066800"/>
            <a:ext cx="5350933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272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381000"/>
            <a:ext cx="109728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Rutvi Shah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FB328-D014-49D6-A204-4B23BAD9B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69252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Rutvi Shah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85033-A7F9-44D2-96D8-2D5E13C804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6725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6DD-C390-4D90-AF0A-E6EBF527C383}" type="datetimeFigureOut">
              <a:rPr lang="en-US" smtClean="0"/>
              <a:pPr/>
              <a:t>06/02/2015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97FC-1D2D-4CB1-8208-DD0D40642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108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6DD-C390-4D90-AF0A-E6EBF527C383}" type="datetimeFigureOut">
              <a:rPr lang="en-US" smtClean="0"/>
              <a:pPr/>
              <a:t>06/02/2015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97FC-1D2D-4CB1-8208-DD0D40642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348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6DD-C390-4D90-AF0A-E6EBF527C383}" type="datetimeFigureOut">
              <a:rPr lang="en-US" smtClean="0"/>
              <a:pPr/>
              <a:t>06/02/2015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97FC-1D2D-4CB1-8208-DD0D40642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162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6DD-C390-4D90-AF0A-E6EBF527C383}" type="datetimeFigureOut">
              <a:rPr lang="en-US" smtClean="0"/>
              <a:pPr/>
              <a:t>06/02/2015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97FC-1D2D-4CB1-8208-DD0D40642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175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6DD-C390-4D90-AF0A-E6EBF527C383}" type="datetimeFigureOut">
              <a:rPr lang="en-US" smtClean="0"/>
              <a:pPr/>
              <a:t>06/02/2015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97FC-1D2D-4CB1-8208-DD0D40642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593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6DD-C390-4D90-AF0A-E6EBF527C383}" type="datetimeFigureOut">
              <a:rPr lang="en-US" smtClean="0"/>
              <a:pPr/>
              <a:t>06/02/2015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97FC-1D2D-4CB1-8208-DD0D40642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90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6DD-C390-4D90-AF0A-E6EBF527C383}" type="datetimeFigureOut">
              <a:rPr lang="en-US" smtClean="0"/>
              <a:pPr/>
              <a:t>06/02/2015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97FC-1D2D-4CB1-8208-DD0D40642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023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56DD-C390-4D90-AF0A-E6EBF527C383}" type="datetimeFigureOut">
              <a:rPr lang="en-US" smtClean="0"/>
              <a:pPr/>
              <a:t>06/02/2015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97FC-1D2D-4CB1-8208-DD0D40642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033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F56DD-C390-4D90-AF0A-E6EBF527C383}" type="datetimeFigureOut">
              <a:rPr lang="en-US" smtClean="0"/>
              <a:pPr/>
              <a:t>06/02/2015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97FC-1D2D-4CB1-8208-DD0D406427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681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763000" cy="533400"/>
          </a:xfrm>
        </p:spPr>
        <p:txBody>
          <a:bodyPr/>
          <a:lstStyle/>
          <a:p>
            <a:r>
              <a:rPr lang="en-US" altLang="en-US" sz="2000" b="1">
                <a:solidFill>
                  <a:srgbClr val="800000"/>
                </a:solidFill>
                <a:latin typeface="Comic Sans MS" panose="030F0702030302020204" pitchFamily="66" charset="0"/>
              </a:rPr>
              <a:t>A Layout of Data and Check Bits that Achieves Our Design Criteria: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endParaRPr lang="en-US" altLang="en-US" sz="1200"/>
          </a:p>
          <a:p>
            <a:pPr>
              <a:buFontTx/>
              <a:buNone/>
            </a:pPr>
            <a:r>
              <a:rPr lang="en-US" altLang="en-US" sz="1200"/>
              <a:t>        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850900"/>
            <a:ext cx="107950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981200" y="2590801"/>
            <a:ext cx="7010400" cy="276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800000"/>
                </a:solidFill>
                <a:latin typeface="Times New Roman" panose="02020603050405020304" pitchFamily="18" charset="0"/>
              </a:rPr>
              <a:t>C1 is a parity check on every data bit whose position is xxx1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latin typeface="Times New Roman" panose="02020603050405020304" pitchFamily="18" charset="0"/>
              </a:rPr>
              <a:t>     </a:t>
            </a:r>
            <a:r>
              <a:rPr lang="en-US" altLang="en-US" sz="1400" dirty="0">
                <a:latin typeface="Times New Roman" panose="02020603050405020304" pitchFamily="18" charset="0"/>
              </a:rPr>
              <a:t>C1 = D1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D2         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D4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D5       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D7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800000"/>
                </a:solidFill>
                <a:latin typeface="Times New Roman" panose="02020603050405020304" pitchFamily="18" charset="0"/>
              </a:rPr>
              <a:t>C2 is a parity check on every data bit whose position is xx1x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latin typeface="Times New Roman" panose="02020603050405020304" pitchFamily="18" charset="0"/>
              </a:rPr>
              <a:t>      C2 = D1        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D3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D4        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D6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D7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800000"/>
                </a:solidFill>
                <a:latin typeface="Times New Roman" panose="02020603050405020304" pitchFamily="18" charset="0"/>
              </a:rPr>
              <a:t>C4 is a parity check on every data bit whose position is x1xx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latin typeface="Times New Roman" panose="02020603050405020304" pitchFamily="18" charset="0"/>
              </a:rPr>
              <a:t>      C4 =               D2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D3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D4                                     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D8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800000"/>
                </a:solidFill>
                <a:latin typeface="Times New Roman" panose="02020603050405020304" pitchFamily="18" charset="0"/>
              </a:rPr>
              <a:t>C8 is a parity check on every data bit whose position is 1xxx</a:t>
            </a:r>
          </a:p>
          <a:p>
            <a:pPr>
              <a:spcBef>
                <a:spcPct val="50000"/>
              </a:spcBef>
            </a:pPr>
            <a:r>
              <a:rPr lang="en-US" altLang="en-US" sz="1400" dirty="0">
                <a:latin typeface="Times New Roman" panose="02020603050405020304" pitchFamily="18" charset="0"/>
              </a:rPr>
              <a:t>      C8 =                                                           D5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D6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D7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exor</a:t>
            </a:r>
            <a:r>
              <a:rPr lang="en-US" altLang="en-US" sz="1400" dirty="0">
                <a:latin typeface="Times New Roman" panose="02020603050405020304" pitchFamily="18" charset="0"/>
              </a:rPr>
              <a:t> D8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981200" y="5715001"/>
            <a:ext cx="807720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Why this ordering?  Because we want the </a:t>
            </a:r>
            <a:r>
              <a:rPr lang="en-US" altLang="en-US" sz="2000" i="1">
                <a:solidFill>
                  <a:srgbClr val="800000"/>
                </a:solidFill>
                <a:latin typeface="Times New Roman" panose="02020603050405020304" pitchFamily="18" charset="0"/>
              </a:rPr>
              <a:t>syndrome, </a:t>
            </a:r>
            <a:r>
              <a:rPr lang="en-US" alt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the Hamming test word, to yield the address of the error.</a:t>
            </a:r>
            <a:endParaRPr lang="en-US" altLang="en-US" sz="2000" i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8E7D4-EF6D-40E0-AD43-2DD0EDBC8B9B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4900" y="68262"/>
            <a:ext cx="82296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In the Hamming code, each r bit is the VRC bit for one combination of data bits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-	r1 is the one combination of data bits.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-	r2 is another combination of data bits.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/>
              <a:t>   and so 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The combination used to calculate each of the four values for a 7 bit data sequence are as follows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-	r1 : bits 1,3,5,7,9,11.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-	r2 : bits 2,3,6,7,10,11.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-	r4 : bits 4,5,6,7.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-	r8 : bits 8,9,10,11.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29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5CE02-C1AF-4F63-9F0B-366134FC17CA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237604" name="Group 36"/>
          <p:cNvGraphicFramePr>
            <a:graphicFrameLocks noGrp="1"/>
          </p:cNvGraphicFramePr>
          <p:nvPr>
            <p:ph idx="1"/>
          </p:nvPr>
        </p:nvGraphicFramePr>
        <p:xfrm>
          <a:off x="3581400" y="6858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760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1774579"/>
              </p:ext>
            </p:extLst>
          </p:nvPr>
        </p:nvGraphicFramePr>
        <p:xfrm>
          <a:off x="3581400" y="17526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7631" name="Group 63"/>
          <p:cNvGraphicFramePr>
            <a:graphicFrameLocks noGrp="1"/>
          </p:cNvGraphicFramePr>
          <p:nvPr/>
        </p:nvGraphicFramePr>
        <p:xfrm>
          <a:off x="3581400" y="28956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7657" name="Group 89"/>
          <p:cNvGraphicFramePr>
            <a:graphicFrameLocks noGrp="1"/>
          </p:cNvGraphicFramePr>
          <p:nvPr/>
        </p:nvGraphicFramePr>
        <p:xfrm>
          <a:off x="3581400" y="41148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 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 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7683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7054436"/>
              </p:ext>
            </p:extLst>
          </p:nvPr>
        </p:nvGraphicFramePr>
        <p:xfrm>
          <a:off x="3581400" y="52578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 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950" name="Text Box 141"/>
          <p:cNvSpPr txBox="1">
            <a:spLocks noChangeArrowheads="1"/>
          </p:cNvSpPr>
          <p:nvPr/>
        </p:nvSpPr>
        <p:spPr bwMode="auto">
          <a:xfrm>
            <a:off x="5334000" y="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Data : 1 0 0 1 1 0 1</a:t>
            </a:r>
          </a:p>
        </p:txBody>
      </p:sp>
      <p:sp>
        <p:nvSpPr>
          <p:cNvPr id="34951" name="Text Box 142"/>
          <p:cNvSpPr txBox="1">
            <a:spLocks noChangeArrowheads="1"/>
          </p:cNvSpPr>
          <p:nvPr/>
        </p:nvSpPr>
        <p:spPr bwMode="auto">
          <a:xfrm>
            <a:off x="2438400" y="7620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Data</a:t>
            </a:r>
          </a:p>
        </p:txBody>
      </p:sp>
      <p:sp>
        <p:nvSpPr>
          <p:cNvPr id="34952" name="Text Box 143"/>
          <p:cNvSpPr txBox="1">
            <a:spLocks noChangeArrowheads="1"/>
          </p:cNvSpPr>
          <p:nvPr/>
        </p:nvSpPr>
        <p:spPr bwMode="auto">
          <a:xfrm>
            <a:off x="2209800" y="1828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Adding r1</a:t>
            </a:r>
          </a:p>
        </p:txBody>
      </p:sp>
      <p:sp>
        <p:nvSpPr>
          <p:cNvPr id="34953" name="Text Box 144"/>
          <p:cNvSpPr txBox="1">
            <a:spLocks noChangeArrowheads="1"/>
          </p:cNvSpPr>
          <p:nvPr/>
        </p:nvSpPr>
        <p:spPr bwMode="auto">
          <a:xfrm>
            <a:off x="2209800" y="2971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Adding r2</a:t>
            </a:r>
          </a:p>
        </p:txBody>
      </p:sp>
      <p:sp>
        <p:nvSpPr>
          <p:cNvPr id="34954" name="Text Box 145"/>
          <p:cNvSpPr txBox="1">
            <a:spLocks noChangeArrowheads="1"/>
          </p:cNvSpPr>
          <p:nvPr/>
        </p:nvSpPr>
        <p:spPr bwMode="auto">
          <a:xfrm>
            <a:off x="2286000" y="41910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Adding r4</a:t>
            </a:r>
          </a:p>
        </p:txBody>
      </p:sp>
      <p:sp>
        <p:nvSpPr>
          <p:cNvPr id="34955" name="Text Box 146"/>
          <p:cNvSpPr txBox="1">
            <a:spLocks noChangeArrowheads="1"/>
          </p:cNvSpPr>
          <p:nvPr/>
        </p:nvSpPr>
        <p:spPr bwMode="auto">
          <a:xfrm>
            <a:off x="2362200" y="53340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Adding r8</a:t>
            </a:r>
          </a:p>
        </p:txBody>
      </p:sp>
      <p:sp>
        <p:nvSpPr>
          <p:cNvPr id="34956" name="Text Box 147"/>
          <p:cNvSpPr txBox="1">
            <a:spLocks noChangeArrowheads="1"/>
          </p:cNvSpPr>
          <p:nvPr/>
        </p:nvSpPr>
        <p:spPr bwMode="auto">
          <a:xfrm>
            <a:off x="1600200" y="6400799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Code : 1 0 0 </a:t>
            </a:r>
            <a:r>
              <a:rPr lang="en-US" altLang="en-US" sz="2000" dirty="0">
                <a:solidFill>
                  <a:schemeClr val="folHlink"/>
                </a:solidFill>
              </a:rPr>
              <a:t>1</a:t>
            </a:r>
            <a:r>
              <a:rPr lang="en-US" altLang="en-US" sz="2000" dirty="0"/>
              <a:t> 1 1 0 </a:t>
            </a:r>
            <a:r>
              <a:rPr lang="en-US" altLang="en-US" sz="2000" dirty="0">
                <a:solidFill>
                  <a:schemeClr val="folHlink"/>
                </a:solidFill>
              </a:rPr>
              <a:t>0</a:t>
            </a:r>
            <a:r>
              <a:rPr lang="en-US" altLang="en-US" sz="2000" dirty="0"/>
              <a:t> 1 </a:t>
            </a:r>
            <a:r>
              <a:rPr lang="en-US" altLang="en-US" sz="2000" dirty="0">
                <a:solidFill>
                  <a:schemeClr val="folHlink"/>
                </a:solidFill>
              </a:rPr>
              <a:t>0 1</a:t>
            </a:r>
          </a:p>
        </p:txBody>
      </p:sp>
      <p:sp>
        <p:nvSpPr>
          <p:cNvPr id="34957" name="Line 148"/>
          <p:cNvSpPr>
            <a:spLocks noChangeShapeType="1"/>
          </p:cNvSpPr>
          <p:nvPr/>
        </p:nvSpPr>
        <p:spPr bwMode="auto">
          <a:xfrm>
            <a:off x="3886200" y="1371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8" name="Line 149"/>
          <p:cNvSpPr>
            <a:spLocks noChangeShapeType="1"/>
          </p:cNvSpPr>
          <p:nvPr/>
        </p:nvSpPr>
        <p:spPr bwMode="auto">
          <a:xfrm>
            <a:off x="38862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9" name="Line 150"/>
          <p:cNvSpPr>
            <a:spLocks noChangeShapeType="1"/>
          </p:cNvSpPr>
          <p:nvPr/>
        </p:nvSpPr>
        <p:spPr bwMode="auto">
          <a:xfrm>
            <a:off x="92964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0" name="Text Box 151"/>
          <p:cNvSpPr txBox="1">
            <a:spLocks noChangeArrowheads="1"/>
          </p:cNvSpPr>
          <p:nvPr/>
        </p:nvSpPr>
        <p:spPr bwMode="auto">
          <a:xfrm>
            <a:off x="3657601" y="58674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34961" name="Text Box 152"/>
          <p:cNvSpPr txBox="1">
            <a:spLocks noChangeArrowheads="1"/>
          </p:cNvSpPr>
          <p:nvPr/>
        </p:nvSpPr>
        <p:spPr bwMode="auto">
          <a:xfrm>
            <a:off x="4191001" y="58674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34962" name="Text Box 153"/>
          <p:cNvSpPr txBox="1">
            <a:spLocks noChangeArrowheads="1"/>
          </p:cNvSpPr>
          <p:nvPr/>
        </p:nvSpPr>
        <p:spPr bwMode="auto">
          <a:xfrm>
            <a:off x="48006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34963" name="Text Box 154"/>
          <p:cNvSpPr txBox="1">
            <a:spLocks noChangeArrowheads="1"/>
          </p:cNvSpPr>
          <p:nvPr/>
        </p:nvSpPr>
        <p:spPr bwMode="auto">
          <a:xfrm>
            <a:off x="53340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4964" name="Text Box 155"/>
          <p:cNvSpPr txBox="1">
            <a:spLocks noChangeArrowheads="1"/>
          </p:cNvSpPr>
          <p:nvPr/>
        </p:nvSpPr>
        <p:spPr bwMode="auto">
          <a:xfrm>
            <a:off x="5862638" y="5867401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34965" name="Text Box 156"/>
          <p:cNvSpPr txBox="1">
            <a:spLocks noChangeArrowheads="1"/>
          </p:cNvSpPr>
          <p:nvPr/>
        </p:nvSpPr>
        <p:spPr bwMode="auto">
          <a:xfrm>
            <a:off x="64770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4966" name="Text Box 157"/>
          <p:cNvSpPr txBox="1">
            <a:spLocks noChangeArrowheads="1"/>
          </p:cNvSpPr>
          <p:nvPr/>
        </p:nvSpPr>
        <p:spPr bwMode="auto">
          <a:xfrm>
            <a:off x="70104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4967" name="Text Box 158"/>
          <p:cNvSpPr txBox="1">
            <a:spLocks noChangeArrowheads="1"/>
          </p:cNvSpPr>
          <p:nvPr/>
        </p:nvSpPr>
        <p:spPr bwMode="auto">
          <a:xfrm>
            <a:off x="75438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4968" name="Text Box 159"/>
          <p:cNvSpPr txBox="1">
            <a:spLocks noChangeArrowheads="1"/>
          </p:cNvSpPr>
          <p:nvPr/>
        </p:nvSpPr>
        <p:spPr bwMode="auto">
          <a:xfrm>
            <a:off x="80772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4969" name="Text Box 160"/>
          <p:cNvSpPr txBox="1">
            <a:spLocks noChangeArrowheads="1"/>
          </p:cNvSpPr>
          <p:nvPr/>
        </p:nvSpPr>
        <p:spPr bwMode="auto">
          <a:xfrm>
            <a:off x="86868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4970" name="Text Box 161"/>
          <p:cNvSpPr txBox="1">
            <a:spLocks noChangeArrowheads="1"/>
          </p:cNvSpPr>
          <p:nvPr/>
        </p:nvSpPr>
        <p:spPr bwMode="auto">
          <a:xfrm>
            <a:off x="91440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4971" name="Line 162"/>
          <p:cNvSpPr>
            <a:spLocks noChangeShapeType="1"/>
          </p:cNvSpPr>
          <p:nvPr/>
        </p:nvSpPr>
        <p:spPr bwMode="auto">
          <a:xfrm>
            <a:off x="82296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2" name="Line 163"/>
          <p:cNvSpPr>
            <a:spLocks noChangeShapeType="1"/>
          </p:cNvSpPr>
          <p:nvPr/>
        </p:nvSpPr>
        <p:spPr bwMode="auto">
          <a:xfrm>
            <a:off x="70866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3" name="Line 164"/>
          <p:cNvSpPr>
            <a:spLocks noChangeShapeType="1"/>
          </p:cNvSpPr>
          <p:nvPr/>
        </p:nvSpPr>
        <p:spPr bwMode="auto">
          <a:xfrm>
            <a:off x="60198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4" name="Line 165"/>
          <p:cNvSpPr>
            <a:spLocks noChangeShapeType="1"/>
          </p:cNvSpPr>
          <p:nvPr/>
        </p:nvSpPr>
        <p:spPr bwMode="auto">
          <a:xfrm>
            <a:off x="49530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5" name="Line 166"/>
          <p:cNvSpPr>
            <a:spLocks noChangeShapeType="1"/>
          </p:cNvSpPr>
          <p:nvPr/>
        </p:nvSpPr>
        <p:spPr bwMode="auto">
          <a:xfrm>
            <a:off x="3886200" y="2514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6" name="Line 167"/>
          <p:cNvSpPr>
            <a:spLocks noChangeShapeType="1"/>
          </p:cNvSpPr>
          <p:nvPr/>
        </p:nvSpPr>
        <p:spPr bwMode="auto">
          <a:xfrm>
            <a:off x="38862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7" name="Line 168"/>
          <p:cNvSpPr>
            <a:spLocks noChangeShapeType="1"/>
          </p:cNvSpPr>
          <p:nvPr/>
        </p:nvSpPr>
        <p:spPr bwMode="auto">
          <a:xfrm>
            <a:off x="8763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8" name="Line 169"/>
          <p:cNvSpPr>
            <a:spLocks noChangeShapeType="1"/>
          </p:cNvSpPr>
          <p:nvPr/>
        </p:nvSpPr>
        <p:spPr bwMode="auto">
          <a:xfrm>
            <a:off x="82296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9" name="Line 170"/>
          <p:cNvSpPr>
            <a:spLocks noChangeShapeType="1"/>
          </p:cNvSpPr>
          <p:nvPr/>
        </p:nvSpPr>
        <p:spPr bwMode="auto">
          <a:xfrm>
            <a:off x="65532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0" name="Line 171"/>
          <p:cNvSpPr>
            <a:spLocks noChangeShapeType="1"/>
          </p:cNvSpPr>
          <p:nvPr/>
        </p:nvSpPr>
        <p:spPr bwMode="auto">
          <a:xfrm>
            <a:off x="60198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1" name="Line 172"/>
          <p:cNvSpPr>
            <a:spLocks noChangeShapeType="1"/>
          </p:cNvSpPr>
          <p:nvPr/>
        </p:nvSpPr>
        <p:spPr bwMode="auto">
          <a:xfrm>
            <a:off x="44196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2" name="Line 173"/>
          <p:cNvSpPr>
            <a:spLocks noChangeShapeType="1"/>
          </p:cNvSpPr>
          <p:nvPr/>
        </p:nvSpPr>
        <p:spPr bwMode="auto">
          <a:xfrm>
            <a:off x="6019800" y="3733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3" name="Line 174"/>
          <p:cNvSpPr>
            <a:spLocks noChangeShapeType="1"/>
          </p:cNvSpPr>
          <p:nvPr/>
        </p:nvSpPr>
        <p:spPr bwMode="auto">
          <a:xfrm>
            <a:off x="60198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4" name="Line 175"/>
          <p:cNvSpPr>
            <a:spLocks noChangeShapeType="1"/>
          </p:cNvSpPr>
          <p:nvPr/>
        </p:nvSpPr>
        <p:spPr bwMode="auto">
          <a:xfrm>
            <a:off x="7696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5" name="Line 176"/>
          <p:cNvSpPr>
            <a:spLocks noChangeShapeType="1"/>
          </p:cNvSpPr>
          <p:nvPr/>
        </p:nvSpPr>
        <p:spPr bwMode="auto">
          <a:xfrm>
            <a:off x="70866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6" name="Line 177"/>
          <p:cNvSpPr>
            <a:spLocks noChangeShapeType="1"/>
          </p:cNvSpPr>
          <p:nvPr/>
        </p:nvSpPr>
        <p:spPr bwMode="auto">
          <a:xfrm>
            <a:off x="655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7" name="Line 178"/>
          <p:cNvSpPr>
            <a:spLocks noChangeShapeType="1"/>
          </p:cNvSpPr>
          <p:nvPr/>
        </p:nvSpPr>
        <p:spPr bwMode="auto">
          <a:xfrm>
            <a:off x="3810000" y="4876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8" name="Line 179"/>
          <p:cNvSpPr>
            <a:spLocks noChangeShapeType="1"/>
          </p:cNvSpPr>
          <p:nvPr/>
        </p:nvSpPr>
        <p:spPr bwMode="auto">
          <a:xfrm>
            <a:off x="38100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9" name="Line 180"/>
          <p:cNvSpPr>
            <a:spLocks noChangeShapeType="1"/>
          </p:cNvSpPr>
          <p:nvPr/>
        </p:nvSpPr>
        <p:spPr bwMode="auto">
          <a:xfrm>
            <a:off x="4419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0" name="Line 181"/>
          <p:cNvSpPr>
            <a:spLocks noChangeShapeType="1"/>
          </p:cNvSpPr>
          <p:nvPr/>
        </p:nvSpPr>
        <p:spPr bwMode="auto">
          <a:xfrm>
            <a:off x="49530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1" name="Line 182"/>
          <p:cNvSpPr>
            <a:spLocks noChangeShapeType="1"/>
          </p:cNvSpPr>
          <p:nvPr/>
        </p:nvSpPr>
        <p:spPr bwMode="auto">
          <a:xfrm>
            <a:off x="5486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229599" y="30574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                                   r1 </a:t>
            </a:r>
            <a:r>
              <a:rPr lang="pt-BR" dirty="0"/>
              <a:t>: bits 1,3,5,7,9,11.</a:t>
            </a:r>
          </a:p>
          <a:p>
            <a:r>
              <a:rPr lang="pt-BR" dirty="0"/>
              <a:t>		r2 : bits 2,3,6,7,10,11.</a:t>
            </a:r>
          </a:p>
          <a:p>
            <a:r>
              <a:rPr lang="pt-BR" dirty="0"/>
              <a:t>		r4 : bits 4,5,6,7.</a:t>
            </a:r>
          </a:p>
          <a:p>
            <a:r>
              <a:rPr lang="pt-BR" dirty="0"/>
              <a:t>		r8 : bits 8,9,10,11.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10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5CE02-C1AF-4F63-9F0B-366134FC17CA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graphicFrame>
        <p:nvGraphicFramePr>
          <p:cNvPr id="237604" name="Group 36"/>
          <p:cNvGraphicFramePr>
            <a:graphicFrameLocks noGrp="1"/>
          </p:cNvGraphicFramePr>
          <p:nvPr>
            <p:ph idx="1"/>
          </p:nvPr>
        </p:nvGraphicFramePr>
        <p:xfrm>
          <a:off x="3581400" y="6858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7605" name="Group 37"/>
          <p:cNvGraphicFramePr>
            <a:graphicFrameLocks noGrp="1"/>
          </p:cNvGraphicFramePr>
          <p:nvPr/>
        </p:nvGraphicFramePr>
        <p:xfrm>
          <a:off x="3581400" y="17526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7631" name="Group 63"/>
          <p:cNvGraphicFramePr>
            <a:graphicFrameLocks noGrp="1"/>
          </p:cNvGraphicFramePr>
          <p:nvPr/>
        </p:nvGraphicFramePr>
        <p:xfrm>
          <a:off x="3581400" y="28956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7657" name="Group 89"/>
          <p:cNvGraphicFramePr>
            <a:graphicFrameLocks noGrp="1"/>
          </p:cNvGraphicFramePr>
          <p:nvPr/>
        </p:nvGraphicFramePr>
        <p:xfrm>
          <a:off x="3581400" y="41148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</a:endParaRP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 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 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7683" name="Group 115"/>
          <p:cNvGraphicFramePr>
            <a:graphicFrameLocks noGrp="1"/>
          </p:cNvGraphicFramePr>
          <p:nvPr/>
        </p:nvGraphicFramePr>
        <p:xfrm>
          <a:off x="3581400" y="52578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 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950" name="Text Box 141"/>
          <p:cNvSpPr txBox="1">
            <a:spLocks noChangeArrowheads="1"/>
          </p:cNvSpPr>
          <p:nvPr/>
        </p:nvSpPr>
        <p:spPr bwMode="auto">
          <a:xfrm>
            <a:off x="5334000" y="1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Data : 1 0 0 1 1 0 1</a:t>
            </a:r>
          </a:p>
        </p:txBody>
      </p:sp>
      <p:sp>
        <p:nvSpPr>
          <p:cNvPr id="34951" name="Text Box 142"/>
          <p:cNvSpPr txBox="1">
            <a:spLocks noChangeArrowheads="1"/>
          </p:cNvSpPr>
          <p:nvPr/>
        </p:nvSpPr>
        <p:spPr bwMode="auto">
          <a:xfrm>
            <a:off x="2438400" y="7620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Data</a:t>
            </a:r>
          </a:p>
        </p:txBody>
      </p:sp>
      <p:sp>
        <p:nvSpPr>
          <p:cNvPr id="34952" name="Text Box 143"/>
          <p:cNvSpPr txBox="1">
            <a:spLocks noChangeArrowheads="1"/>
          </p:cNvSpPr>
          <p:nvPr/>
        </p:nvSpPr>
        <p:spPr bwMode="auto">
          <a:xfrm>
            <a:off x="2209800" y="1828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Adding r1</a:t>
            </a:r>
          </a:p>
        </p:txBody>
      </p:sp>
      <p:sp>
        <p:nvSpPr>
          <p:cNvPr id="34953" name="Text Box 144"/>
          <p:cNvSpPr txBox="1">
            <a:spLocks noChangeArrowheads="1"/>
          </p:cNvSpPr>
          <p:nvPr/>
        </p:nvSpPr>
        <p:spPr bwMode="auto">
          <a:xfrm>
            <a:off x="2209800" y="29718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Adding r2</a:t>
            </a:r>
          </a:p>
        </p:txBody>
      </p:sp>
      <p:sp>
        <p:nvSpPr>
          <p:cNvPr id="34954" name="Text Box 145"/>
          <p:cNvSpPr txBox="1">
            <a:spLocks noChangeArrowheads="1"/>
          </p:cNvSpPr>
          <p:nvPr/>
        </p:nvSpPr>
        <p:spPr bwMode="auto">
          <a:xfrm>
            <a:off x="2286000" y="41910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Adding r4</a:t>
            </a:r>
          </a:p>
        </p:txBody>
      </p:sp>
      <p:sp>
        <p:nvSpPr>
          <p:cNvPr id="34955" name="Text Box 146"/>
          <p:cNvSpPr txBox="1">
            <a:spLocks noChangeArrowheads="1"/>
          </p:cNvSpPr>
          <p:nvPr/>
        </p:nvSpPr>
        <p:spPr bwMode="auto">
          <a:xfrm>
            <a:off x="2362200" y="53340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Adding r8</a:t>
            </a:r>
          </a:p>
        </p:txBody>
      </p:sp>
      <p:sp>
        <p:nvSpPr>
          <p:cNvPr id="34956" name="Text Box 147"/>
          <p:cNvSpPr txBox="1">
            <a:spLocks noChangeArrowheads="1"/>
          </p:cNvSpPr>
          <p:nvPr/>
        </p:nvSpPr>
        <p:spPr bwMode="auto">
          <a:xfrm>
            <a:off x="1600200" y="6400799"/>
            <a:ext cx="3352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/>
              <a:t>Code : 1 0 0 </a:t>
            </a:r>
            <a:r>
              <a:rPr lang="en-US" altLang="en-US" sz="2000" dirty="0">
                <a:solidFill>
                  <a:schemeClr val="folHlink"/>
                </a:solidFill>
              </a:rPr>
              <a:t>1</a:t>
            </a:r>
            <a:r>
              <a:rPr lang="en-US" altLang="en-US" sz="2000" dirty="0"/>
              <a:t> 1 1 0 </a:t>
            </a:r>
            <a:r>
              <a:rPr lang="en-US" altLang="en-US" sz="2000" dirty="0">
                <a:solidFill>
                  <a:schemeClr val="folHlink"/>
                </a:solidFill>
              </a:rPr>
              <a:t>0</a:t>
            </a:r>
            <a:r>
              <a:rPr lang="en-US" altLang="en-US" sz="2000" dirty="0"/>
              <a:t> 1 </a:t>
            </a:r>
            <a:r>
              <a:rPr lang="en-US" altLang="en-US" sz="2000" dirty="0">
                <a:solidFill>
                  <a:schemeClr val="folHlink"/>
                </a:solidFill>
              </a:rPr>
              <a:t>0 1</a:t>
            </a:r>
          </a:p>
        </p:txBody>
      </p:sp>
      <p:sp>
        <p:nvSpPr>
          <p:cNvPr id="34957" name="Line 148"/>
          <p:cNvSpPr>
            <a:spLocks noChangeShapeType="1"/>
          </p:cNvSpPr>
          <p:nvPr/>
        </p:nvSpPr>
        <p:spPr bwMode="auto">
          <a:xfrm>
            <a:off x="3886200" y="1371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8" name="Line 149"/>
          <p:cNvSpPr>
            <a:spLocks noChangeShapeType="1"/>
          </p:cNvSpPr>
          <p:nvPr/>
        </p:nvSpPr>
        <p:spPr bwMode="auto">
          <a:xfrm>
            <a:off x="38862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9" name="Line 150"/>
          <p:cNvSpPr>
            <a:spLocks noChangeShapeType="1"/>
          </p:cNvSpPr>
          <p:nvPr/>
        </p:nvSpPr>
        <p:spPr bwMode="auto">
          <a:xfrm>
            <a:off x="92964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0" name="Text Box 151"/>
          <p:cNvSpPr txBox="1">
            <a:spLocks noChangeArrowheads="1"/>
          </p:cNvSpPr>
          <p:nvPr/>
        </p:nvSpPr>
        <p:spPr bwMode="auto">
          <a:xfrm>
            <a:off x="3657601" y="58674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34961" name="Text Box 152"/>
          <p:cNvSpPr txBox="1">
            <a:spLocks noChangeArrowheads="1"/>
          </p:cNvSpPr>
          <p:nvPr/>
        </p:nvSpPr>
        <p:spPr bwMode="auto">
          <a:xfrm>
            <a:off x="4191001" y="58674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34962" name="Text Box 153"/>
          <p:cNvSpPr txBox="1">
            <a:spLocks noChangeArrowheads="1"/>
          </p:cNvSpPr>
          <p:nvPr/>
        </p:nvSpPr>
        <p:spPr bwMode="auto">
          <a:xfrm>
            <a:off x="48006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34963" name="Text Box 154"/>
          <p:cNvSpPr txBox="1">
            <a:spLocks noChangeArrowheads="1"/>
          </p:cNvSpPr>
          <p:nvPr/>
        </p:nvSpPr>
        <p:spPr bwMode="auto">
          <a:xfrm>
            <a:off x="53340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4964" name="Text Box 155"/>
          <p:cNvSpPr txBox="1">
            <a:spLocks noChangeArrowheads="1"/>
          </p:cNvSpPr>
          <p:nvPr/>
        </p:nvSpPr>
        <p:spPr bwMode="auto">
          <a:xfrm>
            <a:off x="5862638" y="5867401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34965" name="Text Box 156"/>
          <p:cNvSpPr txBox="1">
            <a:spLocks noChangeArrowheads="1"/>
          </p:cNvSpPr>
          <p:nvPr/>
        </p:nvSpPr>
        <p:spPr bwMode="auto">
          <a:xfrm>
            <a:off x="64770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4966" name="Text Box 157"/>
          <p:cNvSpPr txBox="1">
            <a:spLocks noChangeArrowheads="1"/>
          </p:cNvSpPr>
          <p:nvPr/>
        </p:nvSpPr>
        <p:spPr bwMode="auto">
          <a:xfrm>
            <a:off x="70104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4967" name="Text Box 158"/>
          <p:cNvSpPr txBox="1">
            <a:spLocks noChangeArrowheads="1"/>
          </p:cNvSpPr>
          <p:nvPr/>
        </p:nvSpPr>
        <p:spPr bwMode="auto">
          <a:xfrm>
            <a:off x="75438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4968" name="Text Box 159"/>
          <p:cNvSpPr txBox="1">
            <a:spLocks noChangeArrowheads="1"/>
          </p:cNvSpPr>
          <p:nvPr/>
        </p:nvSpPr>
        <p:spPr bwMode="auto">
          <a:xfrm>
            <a:off x="80772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4969" name="Text Box 160"/>
          <p:cNvSpPr txBox="1">
            <a:spLocks noChangeArrowheads="1"/>
          </p:cNvSpPr>
          <p:nvPr/>
        </p:nvSpPr>
        <p:spPr bwMode="auto">
          <a:xfrm>
            <a:off x="86868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4970" name="Text Box 161"/>
          <p:cNvSpPr txBox="1">
            <a:spLocks noChangeArrowheads="1"/>
          </p:cNvSpPr>
          <p:nvPr/>
        </p:nvSpPr>
        <p:spPr bwMode="auto">
          <a:xfrm>
            <a:off x="9144001" y="58674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4971" name="Line 162"/>
          <p:cNvSpPr>
            <a:spLocks noChangeShapeType="1"/>
          </p:cNvSpPr>
          <p:nvPr/>
        </p:nvSpPr>
        <p:spPr bwMode="auto">
          <a:xfrm>
            <a:off x="82296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2" name="Line 163"/>
          <p:cNvSpPr>
            <a:spLocks noChangeShapeType="1"/>
          </p:cNvSpPr>
          <p:nvPr/>
        </p:nvSpPr>
        <p:spPr bwMode="auto">
          <a:xfrm>
            <a:off x="70866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3" name="Line 164"/>
          <p:cNvSpPr>
            <a:spLocks noChangeShapeType="1"/>
          </p:cNvSpPr>
          <p:nvPr/>
        </p:nvSpPr>
        <p:spPr bwMode="auto">
          <a:xfrm>
            <a:off x="60198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4" name="Line 165"/>
          <p:cNvSpPr>
            <a:spLocks noChangeShapeType="1"/>
          </p:cNvSpPr>
          <p:nvPr/>
        </p:nvSpPr>
        <p:spPr bwMode="auto">
          <a:xfrm>
            <a:off x="4953000" y="137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5" name="Line 166"/>
          <p:cNvSpPr>
            <a:spLocks noChangeShapeType="1"/>
          </p:cNvSpPr>
          <p:nvPr/>
        </p:nvSpPr>
        <p:spPr bwMode="auto">
          <a:xfrm>
            <a:off x="3886200" y="2514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6" name="Line 167"/>
          <p:cNvSpPr>
            <a:spLocks noChangeShapeType="1"/>
          </p:cNvSpPr>
          <p:nvPr/>
        </p:nvSpPr>
        <p:spPr bwMode="auto">
          <a:xfrm>
            <a:off x="38862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7" name="Line 168"/>
          <p:cNvSpPr>
            <a:spLocks noChangeShapeType="1"/>
          </p:cNvSpPr>
          <p:nvPr/>
        </p:nvSpPr>
        <p:spPr bwMode="auto">
          <a:xfrm>
            <a:off x="8763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8" name="Line 169"/>
          <p:cNvSpPr>
            <a:spLocks noChangeShapeType="1"/>
          </p:cNvSpPr>
          <p:nvPr/>
        </p:nvSpPr>
        <p:spPr bwMode="auto">
          <a:xfrm>
            <a:off x="82296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79" name="Line 170"/>
          <p:cNvSpPr>
            <a:spLocks noChangeShapeType="1"/>
          </p:cNvSpPr>
          <p:nvPr/>
        </p:nvSpPr>
        <p:spPr bwMode="auto">
          <a:xfrm>
            <a:off x="65532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0" name="Line 171"/>
          <p:cNvSpPr>
            <a:spLocks noChangeShapeType="1"/>
          </p:cNvSpPr>
          <p:nvPr/>
        </p:nvSpPr>
        <p:spPr bwMode="auto">
          <a:xfrm>
            <a:off x="60198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1" name="Line 172"/>
          <p:cNvSpPr>
            <a:spLocks noChangeShapeType="1"/>
          </p:cNvSpPr>
          <p:nvPr/>
        </p:nvSpPr>
        <p:spPr bwMode="auto">
          <a:xfrm>
            <a:off x="44196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2" name="Line 173"/>
          <p:cNvSpPr>
            <a:spLocks noChangeShapeType="1"/>
          </p:cNvSpPr>
          <p:nvPr/>
        </p:nvSpPr>
        <p:spPr bwMode="auto">
          <a:xfrm>
            <a:off x="6019800" y="3733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3" name="Line 174"/>
          <p:cNvSpPr>
            <a:spLocks noChangeShapeType="1"/>
          </p:cNvSpPr>
          <p:nvPr/>
        </p:nvSpPr>
        <p:spPr bwMode="auto">
          <a:xfrm>
            <a:off x="60198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4" name="Line 175"/>
          <p:cNvSpPr>
            <a:spLocks noChangeShapeType="1"/>
          </p:cNvSpPr>
          <p:nvPr/>
        </p:nvSpPr>
        <p:spPr bwMode="auto">
          <a:xfrm>
            <a:off x="7696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5" name="Line 176"/>
          <p:cNvSpPr>
            <a:spLocks noChangeShapeType="1"/>
          </p:cNvSpPr>
          <p:nvPr/>
        </p:nvSpPr>
        <p:spPr bwMode="auto">
          <a:xfrm>
            <a:off x="70866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6" name="Line 177"/>
          <p:cNvSpPr>
            <a:spLocks noChangeShapeType="1"/>
          </p:cNvSpPr>
          <p:nvPr/>
        </p:nvSpPr>
        <p:spPr bwMode="auto">
          <a:xfrm>
            <a:off x="6553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7" name="Line 178"/>
          <p:cNvSpPr>
            <a:spLocks noChangeShapeType="1"/>
          </p:cNvSpPr>
          <p:nvPr/>
        </p:nvSpPr>
        <p:spPr bwMode="auto">
          <a:xfrm>
            <a:off x="3810000" y="4876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8" name="Line 179"/>
          <p:cNvSpPr>
            <a:spLocks noChangeShapeType="1"/>
          </p:cNvSpPr>
          <p:nvPr/>
        </p:nvSpPr>
        <p:spPr bwMode="auto">
          <a:xfrm>
            <a:off x="38100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89" name="Line 180"/>
          <p:cNvSpPr>
            <a:spLocks noChangeShapeType="1"/>
          </p:cNvSpPr>
          <p:nvPr/>
        </p:nvSpPr>
        <p:spPr bwMode="auto">
          <a:xfrm>
            <a:off x="4419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0" name="Line 181"/>
          <p:cNvSpPr>
            <a:spLocks noChangeShapeType="1"/>
          </p:cNvSpPr>
          <p:nvPr/>
        </p:nvSpPr>
        <p:spPr bwMode="auto">
          <a:xfrm>
            <a:off x="49530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91" name="Line 182"/>
          <p:cNvSpPr>
            <a:spLocks noChangeShapeType="1"/>
          </p:cNvSpPr>
          <p:nvPr/>
        </p:nvSpPr>
        <p:spPr bwMode="auto">
          <a:xfrm>
            <a:off x="54864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99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6D8FC-279F-49AB-9128-271F3666F9A0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239659" name="Group 43"/>
          <p:cNvGraphicFramePr>
            <a:graphicFrameLocks noGrp="1"/>
          </p:cNvGraphicFramePr>
          <p:nvPr>
            <p:ph/>
          </p:nvPr>
        </p:nvGraphicFramePr>
        <p:xfrm>
          <a:off x="3505200" y="2438401"/>
          <a:ext cx="4495800" cy="396875"/>
        </p:xfrm>
        <a:graphic>
          <a:graphicData uri="http://schemas.openxmlformats.org/drawingml/2006/table">
            <a:tbl>
              <a:tblPr/>
              <a:tblGrid>
                <a:gridCol w="409575"/>
                <a:gridCol w="407988"/>
                <a:gridCol w="409575"/>
                <a:gridCol w="409575"/>
                <a:gridCol w="404812"/>
                <a:gridCol w="412750"/>
                <a:gridCol w="404813"/>
                <a:gridCol w="409575"/>
                <a:gridCol w="409575"/>
                <a:gridCol w="407987"/>
                <a:gridCol w="409575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 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688" name="Group 72"/>
          <p:cNvGraphicFramePr>
            <a:graphicFrameLocks noGrp="1"/>
          </p:cNvGraphicFramePr>
          <p:nvPr/>
        </p:nvGraphicFramePr>
        <p:xfrm>
          <a:off x="3505200" y="3581401"/>
          <a:ext cx="4495800" cy="396875"/>
        </p:xfrm>
        <a:graphic>
          <a:graphicData uri="http://schemas.openxmlformats.org/drawingml/2006/table">
            <a:tbl>
              <a:tblPr/>
              <a:tblGrid>
                <a:gridCol w="409575"/>
                <a:gridCol w="407988"/>
                <a:gridCol w="409575"/>
                <a:gridCol w="409575"/>
                <a:gridCol w="404812"/>
                <a:gridCol w="412750"/>
                <a:gridCol w="404813"/>
                <a:gridCol w="409575"/>
                <a:gridCol w="409575"/>
                <a:gridCol w="407987"/>
                <a:gridCol w="409575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 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96" name="Line 73"/>
          <p:cNvSpPr>
            <a:spLocks noChangeShapeType="1"/>
          </p:cNvSpPr>
          <p:nvPr/>
        </p:nvSpPr>
        <p:spPr bwMode="auto">
          <a:xfrm>
            <a:off x="5334000" y="2819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7" name="Text Box 74"/>
          <p:cNvSpPr txBox="1">
            <a:spLocks noChangeArrowheads="1"/>
          </p:cNvSpPr>
          <p:nvPr/>
        </p:nvSpPr>
        <p:spPr bwMode="auto">
          <a:xfrm>
            <a:off x="8382000" y="2438401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Sent</a:t>
            </a:r>
          </a:p>
        </p:txBody>
      </p:sp>
      <p:sp>
        <p:nvSpPr>
          <p:cNvPr id="35898" name="Text Box 75"/>
          <p:cNvSpPr txBox="1">
            <a:spLocks noChangeArrowheads="1"/>
          </p:cNvSpPr>
          <p:nvPr/>
        </p:nvSpPr>
        <p:spPr bwMode="auto">
          <a:xfrm>
            <a:off x="8305800" y="36576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Received</a:t>
            </a:r>
          </a:p>
        </p:txBody>
      </p:sp>
      <p:sp>
        <p:nvSpPr>
          <p:cNvPr id="35899" name="Line 76"/>
          <p:cNvSpPr>
            <a:spLocks noChangeShapeType="1"/>
          </p:cNvSpPr>
          <p:nvPr/>
        </p:nvSpPr>
        <p:spPr bwMode="auto">
          <a:xfrm flipH="1">
            <a:off x="8001000" y="3733801"/>
            <a:ext cx="228600" cy="61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0" name="Line 77"/>
          <p:cNvSpPr>
            <a:spLocks noChangeShapeType="1"/>
          </p:cNvSpPr>
          <p:nvPr/>
        </p:nvSpPr>
        <p:spPr bwMode="auto">
          <a:xfrm>
            <a:off x="8229600" y="2667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1" name="Line 78"/>
          <p:cNvSpPr>
            <a:spLocks noChangeShapeType="1"/>
          </p:cNvSpPr>
          <p:nvPr/>
        </p:nvSpPr>
        <p:spPr bwMode="auto">
          <a:xfrm>
            <a:off x="8001000" y="2590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2" name="Text Box 79"/>
          <p:cNvSpPr txBox="1">
            <a:spLocks noChangeArrowheads="1"/>
          </p:cNvSpPr>
          <p:nvPr/>
        </p:nvSpPr>
        <p:spPr bwMode="auto">
          <a:xfrm>
            <a:off x="5470526" y="2927351"/>
            <a:ext cx="684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xmlns="" val="35157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1128B-D8E9-48F2-9CE4-7F62A445D100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graphicFrame>
        <p:nvGraphicFramePr>
          <p:cNvPr id="241705" name="Group 41"/>
          <p:cNvGraphicFramePr>
            <a:graphicFrameLocks noGrp="1"/>
          </p:cNvGraphicFramePr>
          <p:nvPr/>
        </p:nvGraphicFramePr>
        <p:xfrm>
          <a:off x="1981200" y="18288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 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2057401" y="23622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2590801" y="23622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32004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37338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4262438" y="2362201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48768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54102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59436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64770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70866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75438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graphicFrame>
        <p:nvGraphicFramePr>
          <p:cNvPr id="241706" name="Group 42"/>
          <p:cNvGraphicFramePr>
            <a:graphicFrameLocks noGrp="1"/>
          </p:cNvGraphicFramePr>
          <p:nvPr/>
        </p:nvGraphicFramePr>
        <p:xfrm>
          <a:off x="1905000" y="2286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31" name="Text Box 68"/>
          <p:cNvSpPr txBox="1">
            <a:spLocks noChangeArrowheads="1"/>
          </p:cNvSpPr>
          <p:nvPr/>
        </p:nvSpPr>
        <p:spPr bwMode="auto">
          <a:xfrm>
            <a:off x="1981201" y="7620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36932" name="Text Box 69"/>
          <p:cNvSpPr txBox="1">
            <a:spLocks noChangeArrowheads="1"/>
          </p:cNvSpPr>
          <p:nvPr/>
        </p:nvSpPr>
        <p:spPr bwMode="auto">
          <a:xfrm>
            <a:off x="2514601" y="7620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36933" name="Text Box 70"/>
          <p:cNvSpPr txBox="1">
            <a:spLocks noChangeArrowheads="1"/>
          </p:cNvSpPr>
          <p:nvPr/>
        </p:nvSpPr>
        <p:spPr bwMode="auto">
          <a:xfrm>
            <a:off x="3124201" y="762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36934" name="Text Box 71"/>
          <p:cNvSpPr txBox="1">
            <a:spLocks noChangeArrowheads="1"/>
          </p:cNvSpPr>
          <p:nvPr/>
        </p:nvSpPr>
        <p:spPr bwMode="auto">
          <a:xfrm>
            <a:off x="3657601" y="762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6935" name="Text Box 72"/>
          <p:cNvSpPr txBox="1">
            <a:spLocks noChangeArrowheads="1"/>
          </p:cNvSpPr>
          <p:nvPr/>
        </p:nvSpPr>
        <p:spPr bwMode="auto">
          <a:xfrm>
            <a:off x="4186238" y="762001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36936" name="Text Box 73"/>
          <p:cNvSpPr txBox="1">
            <a:spLocks noChangeArrowheads="1"/>
          </p:cNvSpPr>
          <p:nvPr/>
        </p:nvSpPr>
        <p:spPr bwMode="auto">
          <a:xfrm>
            <a:off x="4800601" y="762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6937" name="Text Box 74"/>
          <p:cNvSpPr txBox="1">
            <a:spLocks noChangeArrowheads="1"/>
          </p:cNvSpPr>
          <p:nvPr/>
        </p:nvSpPr>
        <p:spPr bwMode="auto">
          <a:xfrm>
            <a:off x="5334001" y="762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6938" name="Text Box 75"/>
          <p:cNvSpPr txBox="1">
            <a:spLocks noChangeArrowheads="1"/>
          </p:cNvSpPr>
          <p:nvPr/>
        </p:nvSpPr>
        <p:spPr bwMode="auto">
          <a:xfrm>
            <a:off x="5867401" y="762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6939" name="Text Box 76"/>
          <p:cNvSpPr txBox="1">
            <a:spLocks noChangeArrowheads="1"/>
          </p:cNvSpPr>
          <p:nvPr/>
        </p:nvSpPr>
        <p:spPr bwMode="auto">
          <a:xfrm>
            <a:off x="6400801" y="762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6940" name="Text Box 77"/>
          <p:cNvSpPr txBox="1">
            <a:spLocks noChangeArrowheads="1"/>
          </p:cNvSpPr>
          <p:nvPr/>
        </p:nvSpPr>
        <p:spPr bwMode="auto">
          <a:xfrm>
            <a:off x="7010401" y="762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6941" name="Text Box 78"/>
          <p:cNvSpPr txBox="1">
            <a:spLocks noChangeArrowheads="1"/>
          </p:cNvSpPr>
          <p:nvPr/>
        </p:nvSpPr>
        <p:spPr bwMode="auto">
          <a:xfrm>
            <a:off x="7467601" y="762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graphicFrame>
        <p:nvGraphicFramePr>
          <p:cNvPr id="241743" name="Group 79"/>
          <p:cNvGraphicFramePr>
            <a:graphicFrameLocks noGrp="1"/>
          </p:cNvGraphicFramePr>
          <p:nvPr/>
        </p:nvGraphicFramePr>
        <p:xfrm>
          <a:off x="1981200" y="32766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 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968" name="Text Box 105"/>
          <p:cNvSpPr txBox="1">
            <a:spLocks noChangeArrowheads="1"/>
          </p:cNvSpPr>
          <p:nvPr/>
        </p:nvSpPr>
        <p:spPr bwMode="auto">
          <a:xfrm>
            <a:off x="2057401" y="38100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36969" name="Text Box 106"/>
          <p:cNvSpPr txBox="1">
            <a:spLocks noChangeArrowheads="1"/>
          </p:cNvSpPr>
          <p:nvPr/>
        </p:nvSpPr>
        <p:spPr bwMode="auto">
          <a:xfrm>
            <a:off x="2590801" y="38100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36970" name="Text Box 107"/>
          <p:cNvSpPr txBox="1">
            <a:spLocks noChangeArrowheads="1"/>
          </p:cNvSpPr>
          <p:nvPr/>
        </p:nvSpPr>
        <p:spPr bwMode="auto">
          <a:xfrm>
            <a:off x="3200401" y="3810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36971" name="Text Box 108"/>
          <p:cNvSpPr txBox="1">
            <a:spLocks noChangeArrowheads="1"/>
          </p:cNvSpPr>
          <p:nvPr/>
        </p:nvSpPr>
        <p:spPr bwMode="auto">
          <a:xfrm>
            <a:off x="3733801" y="3810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6972" name="Text Box 109"/>
          <p:cNvSpPr txBox="1">
            <a:spLocks noChangeArrowheads="1"/>
          </p:cNvSpPr>
          <p:nvPr/>
        </p:nvSpPr>
        <p:spPr bwMode="auto">
          <a:xfrm>
            <a:off x="4262438" y="3810001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36973" name="Text Box 110"/>
          <p:cNvSpPr txBox="1">
            <a:spLocks noChangeArrowheads="1"/>
          </p:cNvSpPr>
          <p:nvPr/>
        </p:nvSpPr>
        <p:spPr bwMode="auto">
          <a:xfrm>
            <a:off x="4876801" y="3810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6974" name="Text Box 111"/>
          <p:cNvSpPr txBox="1">
            <a:spLocks noChangeArrowheads="1"/>
          </p:cNvSpPr>
          <p:nvPr/>
        </p:nvSpPr>
        <p:spPr bwMode="auto">
          <a:xfrm>
            <a:off x="5410201" y="3810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6975" name="Text Box 112"/>
          <p:cNvSpPr txBox="1">
            <a:spLocks noChangeArrowheads="1"/>
          </p:cNvSpPr>
          <p:nvPr/>
        </p:nvSpPr>
        <p:spPr bwMode="auto">
          <a:xfrm>
            <a:off x="5943601" y="3810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6976" name="Text Box 113"/>
          <p:cNvSpPr txBox="1">
            <a:spLocks noChangeArrowheads="1"/>
          </p:cNvSpPr>
          <p:nvPr/>
        </p:nvSpPr>
        <p:spPr bwMode="auto">
          <a:xfrm>
            <a:off x="6477001" y="3810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6977" name="Text Box 114"/>
          <p:cNvSpPr txBox="1">
            <a:spLocks noChangeArrowheads="1"/>
          </p:cNvSpPr>
          <p:nvPr/>
        </p:nvSpPr>
        <p:spPr bwMode="auto">
          <a:xfrm>
            <a:off x="7086601" y="3810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6978" name="Text Box 115"/>
          <p:cNvSpPr txBox="1">
            <a:spLocks noChangeArrowheads="1"/>
          </p:cNvSpPr>
          <p:nvPr/>
        </p:nvSpPr>
        <p:spPr bwMode="auto">
          <a:xfrm>
            <a:off x="7543801" y="38100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graphicFrame>
        <p:nvGraphicFramePr>
          <p:cNvPr id="241780" name="Group 116"/>
          <p:cNvGraphicFramePr>
            <a:graphicFrameLocks noGrp="1"/>
          </p:cNvGraphicFramePr>
          <p:nvPr/>
        </p:nvGraphicFramePr>
        <p:xfrm>
          <a:off x="1981200" y="4724401"/>
          <a:ext cx="6019800" cy="517956"/>
        </p:xfrm>
        <a:graphic>
          <a:graphicData uri="http://schemas.openxmlformats.org/drawingml/2006/table">
            <a:tbl>
              <a:tblPr/>
              <a:tblGrid>
                <a:gridCol w="547688"/>
                <a:gridCol w="546100"/>
                <a:gridCol w="547687"/>
                <a:gridCol w="547688"/>
                <a:gridCol w="546100"/>
                <a:gridCol w="549275"/>
                <a:gridCol w="546100"/>
                <a:gridCol w="547687"/>
                <a:gridCol w="547688"/>
                <a:gridCol w="546100"/>
                <a:gridCol w="547687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 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0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1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005" name="Text Box 142"/>
          <p:cNvSpPr txBox="1">
            <a:spLocks noChangeArrowheads="1"/>
          </p:cNvSpPr>
          <p:nvPr/>
        </p:nvSpPr>
        <p:spPr bwMode="auto">
          <a:xfrm>
            <a:off x="2057401" y="52578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37006" name="Text Box 143"/>
          <p:cNvSpPr txBox="1">
            <a:spLocks noChangeArrowheads="1"/>
          </p:cNvSpPr>
          <p:nvPr/>
        </p:nvSpPr>
        <p:spPr bwMode="auto">
          <a:xfrm>
            <a:off x="2590801" y="52578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37007" name="Text Box 144"/>
          <p:cNvSpPr txBox="1">
            <a:spLocks noChangeArrowheads="1"/>
          </p:cNvSpPr>
          <p:nvPr/>
        </p:nvSpPr>
        <p:spPr bwMode="auto">
          <a:xfrm>
            <a:off x="3200401" y="52578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37008" name="Text Box 145"/>
          <p:cNvSpPr txBox="1">
            <a:spLocks noChangeArrowheads="1"/>
          </p:cNvSpPr>
          <p:nvPr/>
        </p:nvSpPr>
        <p:spPr bwMode="auto">
          <a:xfrm>
            <a:off x="3733801" y="52578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7009" name="Text Box 146"/>
          <p:cNvSpPr txBox="1">
            <a:spLocks noChangeArrowheads="1"/>
          </p:cNvSpPr>
          <p:nvPr/>
        </p:nvSpPr>
        <p:spPr bwMode="auto">
          <a:xfrm>
            <a:off x="4262438" y="5257801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37010" name="Text Box 147"/>
          <p:cNvSpPr txBox="1">
            <a:spLocks noChangeArrowheads="1"/>
          </p:cNvSpPr>
          <p:nvPr/>
        </p:nvSpPr>
        <p:spPr bwMode="auto">
          <a:xfrm>
            <a:off x="4876801" y="52578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7011" name="Text Box 148"/>
          <p:cNvSpPr txBox="1">
            <a:spLocks noChangeArrowheads="1"/>
          </p:cNvSpPr>
          <p:nvPr/>
        </p:nvSpPr>
        <p:spPr bwMode="auto">
          <a:xfrm>
            <a:off x="5410201" y="52578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7012" name="Text Box 149"/>
          <p:cNvSpPr txBox="1">
            <a:spLocks noChangeArrowheads="1"/>
          </p:cNvSpPr>
          <p:nvPr/>
        </p:nvSpPr>
        <p:spPr bwMode="auto">
          <a:xfrm>
            <a:off x="5943601" y="52578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7013" name="Text Box 150"/>
          <p:cNvSpPr txBox="1">
            <a:spLocks noChangeArrowheads="1"/>
          </p:cNvSpPr>
          <p:nvPr/>
        </p:nvSpPr>
        <p:spPr bwMode="auto">
          <a:xfrm>
            <a:off x="6477001" y="52578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7014" name="Text Box 151"/>
          <p:cNvSpPr txBox="1">
            <a:spLocks noChangeArrowheads="1"/>
          </p:cNvSpPr>
          <p:nvPr/>
        </p:nvSpPr>
        <p:spPr bwMode="auto">
          <a:xfrm>
            <a:off x="7086601" y="52578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7015" name="Text Box 152"/>
          <p:cNvSpPr txBox="1">
            <a:spLocks noChangeArrowheads="1"/>
          </p:cNvSpPr>
          <p:nvPr/>
        </p:nvSpPr>
        <p:spPr bwMode="auto">
          <a:xfrm>
            <a:off x="7543801" y="52578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7016" name="Line 153"/>
          <p:cNvSpPr>
            <a:spLocks noChangeShapeType="1"/>
          </p:cNvSpPr>
          <p:nvPr/>
        </p:nvSpPr>
        <p:spPr bwMode="auto">
          <a:xfrm>
            <a:off x="2209800" y="1371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7" name="Line 154"/>
          <p:cNvSpPr>
            <a:spLocks noChangeShapeType="1"/>
          </p:cNvSpPr>
          <p:nvPr/>
        </p:nvSpPr>
        <p:spPr bwMode="auto">
          <a:xfrm flipV="1">
            <a:off x="22098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8" name="Line 155"/>
          <p:cNvSpPr>
            <a:spLocks noChangeShapeType="1"/>
          </p:cNvSpPr>
          <p:nvPr/>
        </p:nvSpPr>
        <p:spPr bwMode="auto">
          <a:xfrm flipV="1">
            <a:off x="32766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19" name="Line 156"/>
          <p:cNvSpPr>
            <a:spLocks noChangeShapeType="1"/>
          </p:cNvSpPr>
          <p:nvPr/>
        </p:nvSpPr>
        <p:spPr bwMode="auto">
          <a:xfrm flipV="1">
            <a:off x="44196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0" name="Line 157"/>
          <p:cNvSpPr>
            <a:spLocks noChangeShapeType="1"/>
          </p:cNvSpPr>
          <p:nvPr/>
        </p:nvSpPr>
        <p:spPr bwMode="auto">
          <a:xfrm flipV="1">
            <a:off x="54864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1" name="Line 158"/>
          <p:cNvSpPr>
            <a:spLocks noChangeShapeType="1"/>
          </p:cNvSpPr>
          <p:nvPr/>
        </p:nvSpPr>
        <p:spPr bwMode="auto">
          <a:xfrm flipV="1">
            <a:off x="65532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2" name="Line 159"/>
          <p:cNvSpPr>
            <a:spLocks noChangeShapeType="1"/>
          </p:cNvSpPr>
          <p:nvPr/>
        </p:nvSpPr>
        <p:spPr bwMode="auto">
          <a:xfrm flipV="1">
            <a:off x="7620000" y="1143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3" name="Line 160"/>
          <p:cNvSpPr>
            <a:spLocks noChangeShapeType="1"/>
          </p:cNvSpPr>
          <p:nvPr/>
        </p:nvSpPr>
        <p:spPr bwMode="auto">
          <a:xfrm>
            <a:off x="10210800" y="13716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4" name="Line 161"/>
          <p:cNvSpPr>
            <a:spLocks noChangeShapeType="1"/>
          </p:cNvSpPr>
          <p:nvPr/>
        </p:nvSpPr>
        <p:spPr bwMode="auto">
          <a:xfrm>
            <a:off x="2286000" y="28956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5" name="Line 162"/>
          <p:cNvSpPr>
            <a:spLocks noChangeShapeType="1"/>
          </p:cNvSpPr>
          <p:nvPr/>
        </p:nvSpPr>
        <p:spPr bwMode="auto">
          <a:xfrm>
            <a:off x="9753600" y="28956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6" name="Line 163"/>
          <p:cNvSpPr>
            <a:spLocks noChangeShapeType="1"/>
          </p:cNvSpPr>
          <p:nvPr/>
        </p:nvSpPr>
        <p:spPr bwMode="auto">
          <a:xfrm flipV="1">
            <a:off x="22860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7" name="Line 164"/>
          <p:cNvSpPr>
            <a:spLocks noChangeShapeType="1"/>
          </p:cNvSpPr>
          <p:nvPr/>
        </p:nvSpPr>
        <p:spPr bwMode="auto">
          <a:xfrm flipV="1">
            <a:off x="28194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8" name="Line 165"/>
          <p:cNvSpPr>
            <a:spLocks noChangeShapeType="1"/>
          </p:cNvSpPr>
          <p:nvPr/>
        </p:nvSpPr>
        <p:spPr bwMode="auto">
          <a:xfrm flipV="1">
            <a:off x="44196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29" name="Line 166"/>
          <p:cNvSpPr>
            <a:spLocks noChangeShapeType="1"/>
          </p:cNvSpPr>
          <p:nvPr/>
        </p:nvSpPr>
        <p:spPr bwMode="auto">
          <a:xfrm flipV="1">
            <a:off x="50292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0" name="Line 167"/>
          <p:cNvSpPr>
            <a:spLocks noChangeShapeType="1"/>
          </p:cNvSpPr>
          <p:nvPr/>
        </p:nvSpPr>
        <p:spPr bwMode="auto">
          <a:xfrm flipV="1">
            <a:off x="66294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1" name="Line 168"/>
          <p:cNvSpPr>
            <a:spLocks noChangeShapeType="1"/>
          </p:cNvSpPr>
          <p:nvPr/>
        </p:nvSpPr>
        <p:spPr bwMode="auto">
          <a:xfrm flipV="1">
            <a:off x="72390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2" name="Line 170"/>
          <p:cNvSpPr>
            <a:spLocks noChangeShapeType="1"/>
          </p:cNvSpPr>
          <p:nvPr/>
        </p:nvSpPr>
        <p:spPr bwMode="auto">
          <a:xfrm>
            <a:off x="4419600" y="4343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3" name="Line 171"/>
          <p:cNvSpPr>
            <a:spLocks noChangeShapeType="1"/>
          </p:cNvSpPr>
          <p:nvPr/>
        </p:nvSpPr>
        <p:spPr bwMode="auto">
          <a:xfrm>
            <a:off x="9296400" y="4343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4" name="Line 172"/>
          <p:cNvSpPr>
            <a:spLocks noChangeShapeType="1"/>
          </p:cNvSpPr>
          <p:nvPr/>
        </p:nvSpPr>
        <p:spPr bwMode="auto">
          <a:xfrm flipV="1">
            <a:off x="44196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5" name="Line 173"/>
          <p:cNvSpPr>
            <a:spLocks noChangeShapeType="1"/>
          </p:cNvSpPr>
          <p:nvPr/>
        </p:nvSpPr>
        <p:spPr bwMode="auto">
          <a:xfrm flipV="1">
            <a:off x="50292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6" name="Line 174"/>
          <p:cNvSpPr>
            <a:spLocks noChangeShapeType="1"/>
          </p:cNvSpPr>
          <p:nvPr/>
        </p:nvSpPr>
        <p:spPr bwMode="auto">
          <a:xfrm flipV="1">
            <a:off x="6099175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7" name="Line 175"/>
          <p:cNvSpPr>
            <a:spLocks noChangeShapeType="1"/>
          </p:cNvSpPr>
          <p:nvPr/>
        </p:nvSpPr>
        <p:spPr bwMode="auto">
          <a:xfrm flipV="1">
            <a:off x="55626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8" name="Line 176"/>
          <p:cNvSpPr>
            <a:spLocks noChangeShapeType="1"/>
          </p:cNvSpPr>
          <p:nvPr/>
        </p:nvSpPr>
        <p:spPr bwMode="auto">
          <a:xfrm>
            <a:off x="2209800" y="5943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39" name="Line 177"/>
          <p:cNvSpPr>
            <a:spLocks noChangeShapeType="1"/>
          </p:cNvSpPr>
          <p:nvPr/>
        </p:nvSpPr>
        <p:spPr bwMode="auto">
          <a:xfrm flipV="1">
            <a:off x="2209800" y="571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0" name="Line 178"/>
          <p:cNvSpPr>
            <a:spLocks noChangeShapeType="1"/>
          </p:cNvSpPr>
          <p:nvPr/>
        </p:nvSpPr>
        <p:spPr bwMode="auto">
          <a:xfrm flipV="1">
            <a:off x="2819400" y="571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1" name="Line 179"/>
          <p:cNvSpPr>
            <a:spLocks noChangeShapeType="1"/>
          </p:cNvSpPr>
          <p:nvPr/>
        </p:nvSpPr>
        <p:spPr bwMode="auto">
          <a:xfrm flipV="1">
            <a:off x="3889375" y="571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2" name="Line 180"/>
          <p:cNvSpPr>
            <a:spLocks noChangeShapeType="1"/>
          </p:cNvSpPr>
          <p:nvPr/>
        </p:nvSpPr>
        <p:spPr bwMode="auto">
          <a:xfrm flipV="1">
            <a:off x="3352800" y="571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3" name="Line 181"/>
          <p:cNvSpPr>
            <a:spLocks noChangeShapeType="1"/>
          </p:cNvSpPr>
          <p:nvPr/>
        </p:nvSpPr>
        <p:spPr bwMode="auto">
          <a:xfrm>
            <a:off x="8915400" y="594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4" name="Text Box 182"/>
          <p:cNvSpPr txBox="1">
            <a:spLocks noChangeArrowheads="1"/>
          </p:cNvSpPr>
          <p:nvPr/>
        </p:nvSpPr>
        <p:spPr bwMode="auto">
          <a:xfrm>
            <a:off x="8686800" y="60960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 0</a:t>
            </a:r>
          </a:p>
        </p:txBody>
      </p:sp>
      <p:sp>
        <p:nvSpPr>
          <p:cNvPr id="37045" name="Text Box 183"/>
          <p:cNvSpPr txBox="1">
            <a:spLocks noChangeArrowheads="1"/>
          </p:cNvSpPr>
          <p:nvPr/>
        </p:nvSpPr>
        <p:spPr bwMode="auto">
          <a:xfrm>
            <a:off x="9067800" y="60960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 1</a:t>
            </a:r>
          </a:p>
        </p:txBody>
      </p:sp>
      <p:sp>
        <p:nvSpPr>
          <p:cNvPr id="37046" name="Text Box 184"/>
          <p:cNvSpPr txBox="1">
            <a:spLocks noChangeArrowheads="1"/>
          </p:cNvSpPr>
          <p:nvPr/>
        </p:nvSpPr>
        <p:spPr bwMode="auto">
          <a:xfrm>
            <a:off x="9525000" y="60960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 1</a:t>
            </a:r>
          </a:p>
        </p:txBody>
      </p:sp>
      <p:sp>
        <p:nvSpPr>
          <p:cNvPr id="37047" name="Text Box 185"/>
          <p:cNvSpPr txBox="1">
            <a:spLocks noChangeArrowheads="1"/>
          </p:cNvSpPr>
          <p:nvPr/>
        </p:nvSpPr>
        <p:spPr bwMode="auto">
          <a:xfrm>
            <a:off x="9982200" y="60960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 1</a:t>
            </a:r>
          </a:p>
        </p:txBody>
      </p:sp>
      <p:sp>
        <p:nvSpPr>
          <p:cNvPr id="37048" name="Line 186"/>
          <p:cNvSpPr>
            <a:spLocks noChangeShapeType="1"/>
          </p:cNvSpPr>
          <p:nvPr/>
        </p:nvSpPr>
        <p:spPr bwMode="auto">
          <a:xfrm>
            <a:off x="8839200" y="64770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49" name="Line 187"/>
          <p:cNvSpPr>
            <a:spLocks noChangeShapeType="1"/>
          </p:cNvSpPr>
          <p:nvPr/>
        </p:nvSpPr>
        <p:spPr bwMode="auto">
          <a:xfrm>
            <a:off x="80010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50" name="Text Box 188"/>
          <p:cNvSpPr txBox="1">
            <a:spLocks noChangeArrowheads="1"/>
          </p:cNvSpPr>
          <p:nvPr/>
        </p:nvSpPr>
        <p:spPr bwMode="auto">
          <a:xfrm>
            <a:off x="4495800" y="6096001"/>
            <a:ext cx="335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The bit in position </a:t>
            </a:r>
            <a:r>
              <a:rPr lang="en-US" altLang="en-US" sz="1800">
                <a:solidFill>
                  <a:srgbClr val="660033"/>
                </a:solidFill>
              </a:rPr>
              <a:t>7</a:t>
            </a:r>
            <a:r>
              <a:rPr lang="en-US" altLang="en-US" sz="1800"/>
              <a:t> is in error</a:t>
            </a:r>
          </a:p>
        </p:txBody>
      </p:sp>
    </p:spTree>
    <p:extLst>
      <p:ext uri="{BB962C8B-B14F-4D97-AF65-F5344CB8AC3E}">
        <p14:creationId xmlns:p14="http://schemas.microsoft.com/office/powerpoint/2010/main" xmlns="" val="18219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152400"/>
            <a:ext cx="8204200" cy="609600"/>
          </a:xfrm>
        </p:spPr>
        <p:txBody>
          <a:bodyPr>
            <a:normAutofit fontScale="90000"/>
          </a:bodyPr>
          <a:lstStyle/>
          <a:p>
            <a:r>
              <a:rPr lang="en-US" altLang="en-US" b="1" smtClean="0">
                <a:solidFill>
                  <a:srgbClr val="800000"/>
                </a:solidFill>
                <a:latin typeface="Comic Sans MS" panose="030F0702030302020204" pitchFamily="66" charset="0"/>
              </a:rPr>
              <a:t>Example: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895601" y="2286000"/>
            <a:ext cx="2614613" cy="1219200"/>
          </a:xfrm>
          <a:noFill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81200" y="4267201"/>
            <a:ext cx="8153400" cy="2074863"/>
          </a:xfrm>
          <a:noFill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133600" y="1219200"/>
            <a:ext cx="4191000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800000"/>
                </a:solidFill>
                <a:latin typeface="Times New Roman" panose="02020603050405020304" pitchFamily="18" charset="0"/>
              </a:rPr>
              <a:t>Data stored = 00111001</a:t>
            </a:r>
          </a:p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800000"/>
                </a:solidFill>
                <a:latin typeface="Times New Roman" panose="02020603050405020304" pitchFamily="18" charset="0"/>
              </a:rPr>
              <a:t>Check bits: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057400" y="3657600"/>
            <a:ext cx="3657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800000"/>
                </a:solidFill>
                <a:latin typeface="Times New Roman" panose="02020603050405020304" pitchFamily="18" charset="0"/>
              </a:rPr>
              <a:t>Putting it together:</a:t>
            </a:r>
          </a:p>
        </p:txBody>
      </p:sp>
      <p:sp>
        <p:nvSpPr>
          <p:cNvPr id="2" name="Rectangle 1"/>
          <p:cNvSpPr/>
          <p:nvPr/>
        </p:nvSpPr>
        <p:spPr>
          <a:xfrm>
            <a:off x="6504527" y="1504214"/>
            <a:ext cx="431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 = D1  </a:t>
            </a:r>
            <a:r>
              <a:rPr lang="en-US" dirty="0" err="1"/>
              <a:t>exor</a:t>
            </a:r>
            <a:r>
              <a:rPr lang="en-US" dirty="0"/>
              <a:t> D2   </a:t>
            </a:r>
            <a:r>
              <a:rPr lang="en-US" dirty="0" err="1"/>
              <a:t>exor</a:t>
            </a:r>
            <a:r>
              <a:rPr lang="en-US" dirty="0"/>
              <a:t> D4  </a:t>
            </a:r>
            <a:r>
              <a:rPr lang="en-US" dirty="0" err="1"/>
              <a:t>exor</a:t>
            </a:r>
            <a:r>
              <a:rPr lang="en-US" dirty="0"/>
              <a:t> D5   </a:t>
            </a:r>
            <a:r>
              <a:rPr lang="en-US" dirty="0" err="1"/>
              <a:t>exor</a:t>
            </a:r>
            <a:r>
              <a:rPr lang="en-US" dirty="0"/>
              <a:t> D7</a:t>
            </a:r>
          </a:p>
        </p:txBody>
      </p:sp>
      <p:sp>
        <p:nvSpPr>
          <p:cNvPr id="3" name="Rectangle 2"/>
          <p:cNvSpPr/>
          <p:nvPr/>
        </p:nvSpPr>
        <p:spPr>
          <a:xfrm>
            <a:off x="6530977" y="1873546"/>
            <a:ext cx="426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C2 = D1   </a:t>
            </a:r>
            <a:r>
              <a:rPr lang="en-US" dirty="0" err="1"/>
              <a:t>exor</a:t>
            </a:r>
            <a:r>
              <a:rPr lang="en-US" dirty="0"/>
              <a:t> D3  </a:t>
            </a:r>
            <a:r>
              <a:rPr lang="en-US" dirty="0" err="1"/>
              <a:t>exor</a:t>
            </a:r>
            <a:r>
              <a:rPr lang="en-US" dirty="0"/>
              <a:t> D4  </a:t>
            </a:r>
            <a:r>
              <a:rPr lang="en-US" dirty="0" err="1"/>
              <a:t>exor</a:t>
            </a:r>
            <a:r>
              <a:rPr lang="en-US" dirty="0"/>
              <a:t> D6  </a:t>
            </a:r>
            <a:r>
              <a:rPr lang="en-US" dirty="0" err="1"/>
              <a:t>exor</a:t>
            </a:r>
            <a:r>
              <a:rPr lang="en-US" dirty="0"/>
              <a:t> D7</a:t>
            </a:r>
          </a:p>
        </p:txBody>
      </p:sp>
      <p:sp>
        <p:nvSpPr>
          <p:cNvPr id="4" name="Rectangle 3"/>
          <p:cNvSpPr/>
          <p:nvPr/>
        </p:nvSpPr>
        <p:spPr>
          <a:xfrm>
            <a:off x="6504527" y="2203967"/>
            <a:ext cx="343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C4 =  D2  </a:t>
            </a:r>
            <a:r>
              <a:rPr lang="en-US" dirty="0" err="1"/>
              <a:t>exor</a:t>
            </a:r>
            <a:r>
              <a:rPr lang="en-US" dirty="0"/>
              <a:t> D3  </a:t>
            </a:r>
            <a:r>
              <a:rPr lang="en-US" dirty="0" err="1"/>
              <a:t>exor</a:t>
            </a:r>
            <a:r>
              <a:rPr lang="en-US" dirty="0"/>
              <a:t> D4  </a:t>
            </a:r>
            <a:r>
              <a:rPr lang="en-US" dirty="0" err="1"/>
              <a:t>exor</a:t>
            </a:r>
            <a:r>
              <a:rPr lang="en-US" dirty="0"/>
              <a:t> D8</a:t>
            </a:r>
          </a:p>
        </p:txBody>
      </p:sp>
      <p:sp>
        <p:nvSpPr>
          <p:cNvPr id="5" name="Rectangle 4"/>
          <p:cNvSpPr/>
          <p:nvPr/>
        </p:nvSpPr>
        <p:spPr>
          <a:xfrm>
            <a:off x="6530977" y="2526268"/>
            <a:ext cx="3488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C8 =  D5 </a:t>
            </a:r>
            <a:r>
              <a:rPr lang="en-US" dirty="0" err="1"/>
              <a:t>exor</a:t>
            </a:r>
            <a:r>
              <a:rPr lang="en-US" dirty="0"/>
              <a:t> D6  </a:t>
            </a:r>
            <a:r>
              <a:rPr lang="en-US" dirty="0" err="1"/>
              <a:t>exor</a:t>
            </a:r>
            <a:r>
              <a:rPr lang="en-US" dirty="0"/>
              <a:t> D7  </a:t>
            </a:r>
            <a:r>
              <a:rPr lang="en-US" dirty="0" err="1"/>
              <a:t>exor</a:t>
            </a:r>
            <a:r>
              <a:rPr lang="en-US" dirty="0"/>
              <a:t>   D8</a:t>
            </a:r>
          </a:p>
        </p:txBody>
      </p:sp>
    </p:spTree>
    <p:extLst>
      <p:ext uri="{BB962C8B-B14F-4D97-AF65-F5344CB8AC3E}">
        <p14:creationId xmlns:p14="http://schemas.microsoft.com/office/powerpoint/2010/main" xmlns="" val="37414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152400"/>
            <a:ext cx="8204200" cy="609600"/>
          </a:xfrm>
        </p:spPr>
        <p:txBody>
          <a:bodyPr>
            <a:normAutofit fontScale="90000"/>
          </a:bodyPr>
          <a:lstStyle/>
          <a:p>
            <a:r>
              <a:rPr lang="en-US" altLang="en-US" b="1" smtClean="0">
                <a:solidFill>
                  <a:srgbClr val="800000"/>
                </a:solidFill>
                <a:latin typeface="Comic Sans MS" panose="030F0702030302020204" pitchFamily="66" charset="0"/>
              </a:rPr>
              <a:t>Example: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1000"/>
          </a:p>
          <a:p>
            <a:pPr>
              <a:buFontTx/>
              <a:buNone/>
            </a:pPr>
            <a:endParaRPr lang="en-US" altLang="en-US" sz="1000"/>
          </a:p>
          <a:p>
            <a:pPr>
              <a:buFontTx/>
              <a:buNone/>
            </a:pPr>
            <a:r>
              <a:rPr lang="en-US" altLang="en-US" sz="1000"/>
              <a:t>         </a:t>
            </a:r>
          </a:p>
        </p:txBody>
      </p:sp>
      <p:pic>
        <p:nvPicPr>
          <p:cNvPr id="266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14300" y="990600"/>
            <a:ext cx="7010400" cy="5486400"/>
          </a:xfrm>
          <a:noFill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48439" y="152400"/>
            <a:ext cx="708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			C1 </a:t>
            </a:r>
            <a:r>
              <a:rPr lang="en-US" dirty="0"/>
              <a:t>= D1  </a:t>
            </a:r>
            <a:r>
              <a:rPr lang="en-US" dirty="0" err="1"/>
              <a:t>exor</a:t>
            </a:r>
            <a:r>
              <a:rPr lang="en-US" dirty="0"/>
              <a:t> D2  </a:t>
            </a:r>
            <a:r>
              <a:rPr lang="en-US" dirty="0" smtClean="0"/>
              <a:t> </a:t>
            </a:r>
            <a:r>
              <a:rPr lang="en-US" dirty="0" err="1"/>
              <a:t>exor</a:t>
            </a:r>
            <a:r>
              <a:rPr lang="en-US" dirty="0"/>
              <a:t> D4  </a:t>
            </a:r>
            <a:r>
              <a:rPr lang="en-US" dirty="0" err="1"/>
              <a:t>exor</a:t>
            </a:r>
            <a:r>
              <a:rPr lang="en-US" dirty="0"/>
              <a:t> D5   </a:t>
            </a:r>
            <a:r>
              <a:rPr lang="en-US" dirty="0" err="1" smtClean="0"/>
              <a:t>exor</a:t>
            </a:r>
            <a:r>
              <a:rPr lang="en-US" dirty="0" smtClean="0"/>
              <a:t> </a:t>
            </a:r>
            <a:r>
              <a:rPr lang="en-US" dirty="0"/>
              <a:t>D7</a:t>
            </a:r>
          </a:p>
        </p:txBody>
      </p:sp>
      <p:sp>
        <p:nvSpPr>
          <p:cNvPr id="3" name="Rectangle 2"/>
          <p:cNvSpPr/>
          <p:nvPr/>
        </p:nvSpPr>
        <p:spPr>
          <a:xfrm>
            <a:off x="4595540" y="506968"/>
            <a:ext cx="703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			 C2 </a:t>
            </a:r>
            <a:r>
              <a:rPr lang="en-US" dirty="0"/>
              <a:t>= D1   </a:t>
            </a:r>
            <a:r>
              <a:rPr lang="en-US" dirty="0" err="1" smtClean="0"/>
              <a:t>exor</a:t>
            </a:r>
            <a:r>
              <a:rPr lang="en-US" dirty="0" smtClean="0"/>
              <a:t> </a:t>
            </a:r>
            <a:r>
              <a:rPr lang="en-US" dirty="0"/>
              <a:t>D3  </a:t>
            </a:r>
            <a:r>
              <a:rPr lang="en-US" dirty="0" err="1"/>
              <a:t>exor</a:t>
            </a:r>
            <a:r>
              <a:rPr lang="en-US" dirty="0"/>
              <a:t> </a:t>
            </a:r>
            <a:r>
              <a:rPr lang="en-US" dirty="0" smtClean="0"/>
              <a:t>D4  </a:t>
            </a:r>
            <a:r>
              <a:rPr lang="en-US" dirty="0" err="1" smtClean="0"/>
              <a:t>exor</a:t>
            </a:r>
            <a:r>
              <a:rPr lang="en-US" dirty="0" smtClean="0"/>
              <a:t> </a:t>
            </a:r>
            <a:r>
              <a:rPr lang="en-US" dirty="0"/>
              <a:t>D6  </a:t>
            </a:r>
            <a:r>
              <a:rPr lang="en-US" dirty="0" err="1"/>
              <a:t>exor</a:t>
            </a:r>
            <a:r>
              <a:rPr lang="en-US" dirty="0"/>
              <a:t> D7</a:t>
            </a:r>
          </a:p>
        </p:txBody>
      </p:sp>
      <p:sp>
        <p:nvSpPr>
          <p:cNvPr id="4" name="Rectangle 3"/>
          <p:cNvSpPr/>
          <p:nvPr/>
        </p:nvSpPr>
        <p:spPr>
          <a:xfrm>
            <a:off x="6221950" y="861536"/>
            <a:ext cx="6922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	     C4 </a:t>
            </a:r>
            <a:r>
              <a:rPr lang="en-US" dirty="0"/>
              <a:t>=  </a:t>
            </a:r>
            <a:r>
              <a:rPr lang="en-US" dirty="0" smtClean="0"/>
              <a:t>D2  </a:t>
            </a:r>
            <a:r>
              <a:rPr lang="en-US" dirty="0" err="1"/>
              <a:t>exor</a:t>
            </a:r>
            <a:r>
              <a:rPr lang="en-US" dirty="0"/>
              <a:t> D3  </a:t>
            </a:r>
            <a:r>
              <a:rPr lang="en-US" dirty="0" err="1"/>
              <a:t>exor</a:t>
            </a:r>
            <a:r>
              <a:rPr lang="en-US" dirty="0"/>
              <a:t> D4 </a:t>
            </a:r>
            <a:r>
              <a:rPr lang="en-US" dirty="0" smtClean="0"/>
              <a:t> </a:t>
            </a:r>
            <a:r>
              <a:rPr lang="en-US" dirty="0" err="1"/>
              <a:t>exor</a:t>
            </a:r>
            <a:r>
              <a:rPr lang="en-US" dirty="0"/>
              <a:t> D8</a:t>
            </a:r>
          </a:p>
        </p:txBody>
      </p:sp>
      <p:sp>
        <p:nvSpPr>
          <p:cNvPr id="5" name="Rectangle 4"/>
          <p:cNvSpPr/>
          <p:nvPr/>
        </p:nvSpPr>
        <p:spPr>
          <a:xfrm>
            <a:off x="7309917" y="11457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C8 =  </a:t>
            </a:r>
            <a:r>
              <a:rPr lang="en-US" dirty="0" smtClean="0"/>
              <a:t>D5 </a:t>
            </a:r>
            <a:r>
              <a:rPr lang="en-US" dirty="0" err="1"/>
              <a:t>exor</a:t>
            </a:r>
            <a:r>
              <a:rPr lang="en-US" dirty="0"/>
              <a:t> D6  </a:t>
            </a:r>
            <a:r>
              <a:rPr lang="en-US" dirty="0" err="1"/>
              <a:t>exor</a:t>
            </a:r>
            <a:r>
              <a:rPr lang="en-US" dirty="0"/>
              <a:t> D7  </a:t>
            </a:r>
            <a:r>
              <a:rPr lang="en-US" dirty="0" err="1"/>
              <a:t>exor</a:t>
            </a:r>
            <a:r>
              <a:rPr lang="en-US" dirty="0"/>
              <a:t> </a:t>
            </a:r>
            <a:r>
              <a:rPr lang="en-US" dirty="0" smtClean="0"/>
              <a:t>  D8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80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800000"/>
                </a:solidFill>
                <a:latin typeface="Comic Sans MS" panose="030F0702030302020204" pitchFamily="66" charset="0"/>
              </a:rPr>
              <a:t>Example: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sz="1000"/>
          </a:p>
          <a:p>
            <a:pPr>
              <a:buFontTx/>
              <a:buNone/>
            </a:pPr>
            <a:endParaRPr lang="en-US" altLang="en-US" sz="1000"/>
          </a:p>
          <a:p>
            <a:pPr>
              <a:buFontTx/>
              <a:buNone/>
            </a:pPr>
            <a:r>
              <a:rPr lang="en-US" altLang="en-US" sz="1000"/>
              <a:t>         </a:t>
            </a:r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73100" y="3467495"/>
            <a:ext cx="7861300" cy="3271442"/>
          </a:xfrm>
          <a:noFill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057400" y="1447800"/>
            <a:ext cx="6248400" cy="1295400"/>
          </a:xfrm>
          <a:noFill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524000"/>
            <a:ext cx="1828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1"/>
            <a:ext cx="62484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1981200" y="1211263"/>
            <a:ext cx="25146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800000"/>
                </a:solidFill>
                <a:latin typeface="Comic Sans MS" panose="030F0702030302020204" pitchFamily="66" charset="0"/>
              </a:rPr>
              <a:t>Word fetched:</a:t>
            </a:r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8458200" y="1219200"/>
            <a:ext cx="13716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800000"/>
                </a:solidFill>
                <a:latin typeface="Comic Sans MS" panose="030F0702030302020204" pitchFamily="66" charset="0"/>
              </a:rPr>
              <a:t>Check Bits: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190500" y="3124200"/>
            <a:ext cx="30480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800000"/>
                </a:solidFill>
                <a:latin typeface="Comic Sans MS" panose="030F0702030302020204" pitchFamily="66" charset="0"/>
              </a:rPr>
              <a:t>Putting it all together:</a:t>
            </a:r>
          </a:p>
        </p:txBody>
      </p:sp>
      <p:sp>
        <p:nvSpPr>
          <p:cNvPr id="28683" name="Text Box 13"/>
          <p:cNvSpPr txBox="1">
            <a:spLocks noChangeArrowheads="1"/>
          </p:cNvSpPr>
          <p:nvPr/>
        </p:nvSpPr>
        <p:spPr bwMode="auto">
          <a:xfrm>
            <a:off x="8534400" y="2590800"/>
            <a:ext cx="20574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 dirty="0">
                <a:solidFill>
                  <a:srgbClr val="800000"/>
                </a:solidFill>
                <a:latin typeface="Comic Sans MS" panose="030F0702030302020204" pitchFamily="66" charset="0"/>
              </a:rPr>
              <a:t>Comparing: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latin typeface="Comic Sans MS" panose="030F0702030302020204" pitchFamily="66" charset="0"/>
              </a:rPr>
              <a:t>C8  C4 C2 C1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latin typeface="Comic Sans MS" panose="030F0702030302020204" pitchFamily="66" charset="0"/>
              </a:rPr>
              <a:t>  0   1    1   1   </a:t>
            </a:r>
            <a:r>
              <a:rPr lang="en-US" altLang="en-US" sz="1000" dirty="0" err="1">
                <a:latin typeface="Comic Sans MS" panose="030F0702030302020204" pitchFamily="66" charset="0"/>
              </a:rPr>
              <a:t>Orig</a:t>
            </a:r>
            <a:r>
              <a:rPr lang="en-US" altLang="en-US" sz="1000" dirty="0">
                <a:latin typeface="Comic Sans MS" panose="030F0702030302020204" pitchFamily="66" charset="0"/>
              </a:rPr>
              <a:t> Check Bits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latin typeface="Comic Sans MS" panose="030F0702030302020204" pitchFamily="66" charset="0"/>
              </a:rPr>
              <a:t>  </a:t>
            </a:r>
            <a:r>
              <a:rPr lang="en-US" altLang="en-US" sz="1000" u="sng" dirty="0">
                <a:latin typeface="Comic Sans MS" panose="030F0702030302020204" pitchFamily="66" charset="0"/>
              </a:rPr>
              <a:t>0   0   0   1</a:t>
            </a:r>
            <a:r>
              <a:rPr lang="en-US" altLang="en-US" sz="1000" dirty="0">
                <a:latin typeface="Comic Sans MS" panose="030F0702030302020204" pitchFamily="66" charset="0"/>
              </a:rPr>
              <a:t>   New Check Bits</a:t>
            </a:r>
          </a:p>
          <a:p>
            <a:pPr>
              <a:spcBef>
                <a:spcPct val="50000"/>
              </a:spcBef>
            </a:pPr>
            <a:r>
              <a:rPr lang="en-US" altLang="en-US" sz="1000" dirty="0">
                <a:latin typeface="Comic Sans MS" panose="030F0702030302020204" pitchFamily="66" charset="0"/>
              </a:rPr>
              <a:t>  </a:t>
            </a:r>
            <a:r>
              <a:rPr lang="en-US" altLang="en-US" sz="1000" dirty="0">
                <a:solidFill>
                  <a:srgbClr val="800000"/>
                </a:solidFill>
                <a:latin typeface="Comic Sans MS" panose="030F0702030302020204" pitchFamily="66" charset="0"/>
              </a:rPr>
              <a:t>0   1    1   0   Syndrome</a:t>
            </a:r>
          </a:p>
        </p:txBody>
      </p:sp>
      <p:sp>
        <p:nvSpPr>
          <p:cNvPr id="28684" name="Text Box 14"/>
          <p:cNvSpPr txBox="1">
            <a:spLocks noChangeArrowheads="1"/>
          </p:cNvSpPr>
          <p:nvPr/>
        </p:nvSpPr>
        <p:spPr bwMode="auto">
          <a:xfrm>
            <a:off x="8610600" y="3886201"/>
            <a:ext cx="1828800" cy="55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800000"/>
                </a:solidFill>
              </a:rPr>
              <a:t>0110 = 6  </a:t>
            </a:r>
            <a:r>
              <a:rPr lang="en-US" altLang="en-US" sz="1000" b="1">
                <a:solidFill>
                  <a:srgbClr val="800000"/>
                </a:solidFill>
                <a:sym typeface="Wingdings" panose="05000000000000000000" pitchFamily="2" charset="2"/>
              </a:rPr>
              <a:t>  bit position 6 is wrong, i.e. bit D3 is wrong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603750" y="202168"/>
            <a:ext cx="4313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 = D1  </a:t>
            </a:r>
            <a:r>
              <a:rPr lang="en-US" dirty="0" err="1"/>
              <a:t>exor</a:t>
            </a:r>
            <a:r>
              <a:rPr lang="en-US" dirty="0"/>
              <a:t> D2   </a:t>
            </a:r>
            <a:r>
              <a:rPr lang="en-US" dirty="0" err="1"/>
              <a:t>exor</a:t>
            </a:r>
            <a:r>
              <a:rPr lang="en-US" dirty="0"/>
              <a:t> D4  </a:t>
            </a:r>
            <a:r>
              <a:rPr lang="en-US" dirty="0" err="1"/>
              <a:t>exor</a:t>
            </a:r>
            <a:r>
              <a:rPr lang="en-US" dirty="0"/>
              <a:t> D5   </a:t>
            </a:r>
            <a:r>
              <a:rPr lang="en-US" dirty="0" err="1"/>
              <a:t>exor</a:t>
            </a:r>
            <a:r>
              <a:rPr lang="en-US" dirty="0"/>
              <a:t> D7</a:t>
            </a:r>
          </a:p>
        </p:txBody>
      </p:sp>
      <p:sp>
        <p:nvSpPr>
          <p:cNvPr id="3" name="Rectangle 2"/>
          <p:cNvSpPr/>
          <p:nvPr/>
        </p:nvSpPr>
        <p:spPr>
          <a:xfrm>
            <a:off x="4603750" y="501134"/>
            <a:ext cx="426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C2 = D1   </a:t>
            </a:r>
            <a:r>
              <a:rPr lang="en-US" dirty="0" err="1"/>
              <a:t>exor</a:t>
            </a:r>
            <a:r>
              <a:rPr lang="en-US" dirty="0"/>
              <a:t> D3  </a:t>
            </a:r>
            <a:r>
              <a:rPr lang="en-US" dirty="0" err="1"/>
              <a:t>exor</a:t>
            </a:r>
            <a:r>
              <a:rPr lang="en-US" dirty="0"/>
              <a:t> D4  </a:t>
            </a:r>
            <a:r>
              <a:rPr lang="en-US" dirty="0" err="1"/>
              <a:t>exor</a:t>
            </a:r>
            <a:r>
              <a:rPr lang="en-US" dirty="0"/>
              <a:t> D6  </a:t>
            </a:r>
            <a:r>
              <a:rPr lang="en-US" dirty="0" err="1"/>
              <a:t>exor</a:t>
            </a:r>
            <a:r>
              <a:rPr lang="en-US" dirty="0"/>
              <a:t> D7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3750" y="805934"/>
            <a:ext cx="343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C4 =  D2  </a:t>
            </a:r>
            <a:r>
              <a:rPr lang="en-US" dirty="0" err="1"/>
              <a:t>exor</a:t>
            </a:r>
            <a:r>
              <a:rPr lang="en-US" dirty="0"/>
              <a:t> D3  </a:t>
            </a:r>
            <a:r>
              <a:rPr lang="en-US" dirty="0" err="1"/>
              <a:t>exor</a:t>
            </a:r>
            <a:r>
              <a:rPr lang="en-US" dirty="0"/>
              <a:t> D4  </a:t>
            </a:r>
            <a:r>
              <a:rPr lang="en-US" dirty="0" err="1"/>
              <a:t>exor</a:t>
            </a:r>
            <a:r>
              <a:rPr lang="en-US" dirty="0"/>
              <a:t> D8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0851" y="1059222"/>
            <a:ext cx="3541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C8 =  D5 </a:t>
            </a:r>
            <a:r>
              <a:rPr lang="en-US" dirty="0" err="1"/>
              <a:t>exor</a:t>
            </a:r>
            <a:r>
              <a:rPr lang="en-US" dirty="0"/>
              <a:t> D6  </a:t>
            </a:r>
            <a:r>
              <a:rPr lang="en-US" dirty="0" err="1"/>
              <a:t>exor</a:t>
            </a:r>
            <a:r>
              <a:rPr lang="en-US" dirty="0"/>
              <a:t> D7  </a:t>
            </a:r>
            <a:r>
              <a:rPr lang="en-US" dirty="0" err="1"/>
              <a:t>exor</a:t>
            </a:r>
            <a:r>
              <a:rPr lang="en-US" dirty="0"/>
              <a:t>   D8</a:t>
            </a:r>
          </a:p>
        </p:txBody>
      </p:sp>
    </p:spTree>
    <p:extLst>
      <p:ext uri="{BB962C8B-B14F-4D97-AF65-F5344CB8AC3E}">
        <p14:creationId xmlns:p14="http://schemas.microsoft.com/office/powerpoint/2010/main" xmlns="" val="144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0F26C-517C-4D87-B492-3AA852E94263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ERROR CORRECTION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37063"/>
            <a:ext cx="82296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Error correcting code is to include enough redundant information along with each block of data sent to enable the receiver to deduce what the transmitted character must have been</a:t>
            </a:r>
            <a:r>
              <a:rPr lang="en-US" altLang="en-US" dirty="0" smtClean="0"/>
              <a:t>.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altLang="en-US" dirty="0" smtClean="0"/>
              <a:t>Error </a:t>
            </a:r>
            <a:r>
              <a:rPr lang="en-US" altLang="en-US" dirty="0"/>
              <a:t>Correction must be handled in two ways </a:t>
            </a:r>
            <a:r>
              <a:rPr lang="en-US" altLang="en-US" dirty="0" smtClean="0"/>
              <a:t>: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 smtClean="0"/>
              <a:t>Retransmission</a:t>
            </a:r>
            <a:r>
              <a:rPr lang="en-US" altLang="en-US" dirty="0" smtClean="0"/>
              <a:t>-When </a:t>
            </a:r>
            <a:r>
              <a:rPr lang="en-US" altLang="en-US" dirty="0"/>
              <a:t>an error is discovered, the </a:t>
            </a:r>
            <a:r>
              <a:rPr lang="en-US" altLang="en-US" dirty="0" smtClean="0"/>
              <a:t>receiver can </a:t>
            </a:r>
            <a:r>
              <a:rPr lang="en-US" altLang="en-US" dirty="0"/>
              <a:t>have the sender retransmit the entire 	data unit.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 smtClean="0"/>
              <a:t>FEC</a:t>
            </a:r>
            <a:r>
              <a:rPr lang="en-US" altLang="en-US" dirty="0" smtClean="0"/>
              <a:t>-Receiver </a:t>
            </a:r>
            <a:r>
              <a:rPr lang="en-US" altLang="en-US" dirty="0"/>
              <a:t>can use an error correcting code, 	which automatically corrects certain errors.</a:t>
            </a:r>
          </a:p>
        </p:txBody>
      </p:sp>
    </p:spTree>
    <p:extLst>
      <p:ext uri="{BB962C8B-B14F-4D97-AF65-F5344CB8AC3E}">
        <p14:creationId xmlns:p14="http://schemas.microsoft.com/office/powerpoint/2010/main" xmlns="" val="316165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352945-00BA-4681-BCA1-D20E98FE44DF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There are two types of Error Correcting techniques :</a:t>
            </a:r>
          </a:p>
          <a:p>
            <a:pPr eaLnBrk="1" hangingPunct="1">
              <a:defRPr/>
            </a:pPr>
            <a:endParaRPr lang="en-US" altLang="en-US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mtClean="0"/>
              <a:t>	1. 	Single bit error correction.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mtClean="0"/>
              <a:t>	2. 	Burst error correction.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mtClean="0"/>
          </a:p>
          <a:p>
            <a:pPr eaLnBrk="1" hangingPunct="1">
              <a:defRPr/>
            </a:pPr>
            <a:r>
              <a:rPr lang="en-US" altLang="en-US" smtClean="0"/>
              <a:t>Error Correction can be done with the help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mtClean="0"/>
              <a:t>   of HAMMING CODE.</a:t>
            </a:r>
          </a:p>
        </p:txBody>
      </p:sp>
    </p:spTree>
    <p:extLst>
      <p:ext uri="{BB962C8B-B14F-4D97-AF65-F5344CB8AC3E}">
        <p14:creationId xmlns:p14="http://schemas.microsoft.com/office/powerpoint/2010/main" xmlns="" val="24642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9F925-4D84-4060-974E-C15B6582875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HAMMING CODE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It is a technique developed by R.W.Hamming.</a:t>
            </a:r>
          </a:p>
          <a:p>
            <a:pPr eaLnBrk="1" hangingPunct="1">
              <a:defRPr/>
            </a:pPr>
            <a:r>
              <a:rPr lang="en-US" altLang="en-US" smtClean="0"/>
              <a:t>Hamming code can be applied to data units of any length and uses the relationship between data and redundancy bits. For eg.</a:t>
            </a:r>
          </a:p>
        </p:txBody>
      </p:sp>
    </p:spTree>
    <p:extLst>
      <p:ext uri="{BB962C8B-B14F-4D97-AF65-F5344CB8AC3E}">
        <p14:creationId xmlns:p14="http://schemas.microsoft.com/office/powerpoint/2010/main" xmlns="" val="350555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20DFB-E901-4C57-81A0-666CC076A746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62000"/>
            <a:ext cx="8229600" cy="53340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en-US" dirty="0" smtClean="0"/>
              <a:t>A 7 bit ASCII code requires 4 Redundancy bits that can be added to the end of the data unit </a:t>
            </a:r>
            <a:r>
              <a:rPr lang="en-US" altLang="en-US" smtClean="0"/>
              <a:t>or </a:t>
            </a:r>
            <a:r>
              <a:rPr lang="en-US" altLang="en-US" smtClean="0"/>
              <a:t>interspersed with </a:t>
            </a:r>
            <a:r>
              <a:rPr lang="en-US" altLang="en-US" dirty="0" smtClean="0"/>
              <a:t>the original data bits.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These bits are placed in positions 1,2,4 and 8. We refer to these bits as r1,r2,r4 and r8.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 smtClean="0"/>
              <a:t>Length of the bit=</a:t>
            </a:r>
            <a:r>
              <a:rPr lang="en-US" altLang="en-US" dirty="0" err="1" smtClean="0"/>
              <a:t>m+r</a:t>
            </a:r>
            <a:r>
              <a:rPr lang="en-US" altLang="en-US" dirty="0" smtClean="0"/>
              <a:t>  : (7+4=11)	m: </a:t>
            </a:r>
            <a:r>
              <a:rPr lang="en-US" altLang="en-US" dirty="0" err="1" smtClean="0"/>
              <a:t>no.of</a:t>
            </a:r>
            <a:r>
              <a:rPr lang="en-US" altLang="en-US" dirty="0" smtClean="0"/>
              <a:t> data bit</a:t>
            </a:r>
          </a:p>
          <a:p>
            <a:pPr marL="0" indent="0" eaLnBrk="1" hangingPunct="1">
              <a:buNone/>
              <a:defRPr/>
            </a:pPr>
            <a:r>
              <a:rPr lang="en-US" altLang="en-US" dirty="0" smtClean="0"/>
              <a:t>           			  			r: redundant bit</a:t>
            </a:r>
          </a:p>
          <a:p>
            <a:pPr eaLnBrk="1" hangingPunct="1">
              <a:defRPr/>
            </a:pPr>
            <a:r>
              <a:rPr lang="en-US" altLang="en-US" dirty="0" smtClean="0"/>
              <a:t>To calculate the </a:t>
            </a:r>
            <a:r>
              <a:rPr lang="en-US" altLang="en-US" dirty="0" err="1" smtClean="0"/>
              <a:t>no.of</a:t>
            </a:r>
            <a:r>
              <a:rPr lang="en-US" altLang="en-US" dirty="0" smtClean="0"/>
              <a:t> redundancy bits(r) required to correct a given number of data bits(m) </a:t>
            </a:r>
          </a:p>
          <a:p>
            <a:pPr marL="0" indent="0" eaLnBrk="1" hangingPunct="1">
              <a:buNone/>
              <a:defRPr/>
            </a:pPr>
            <a:r>
              <a:rPr lang="en-US" altLang="en-US" b="1" dirty="0" smtClean="0"/>
              <a:t>Formula: 2</a:t>
            </a:r>
            <a:r>
              <a:rPr lang="en-US" altLang="en-US" dirty="0" smtClean="0"/>
              <a:t> </a:t>
            </a:r>
            <a:r>
              <a:rPr lang="en-US" altLang="en-US" b="1" baseline="30000" dirty="0"/>
              <a:t>r</a:t>
            </a:r>
            <a:r>
              <a:rPr lang="en-US" altLang="en-US" baseline="30000" dirty="0" smtClean="0"/>
              <a:t> </a:t>
            </a:r>
            <a:r>
              <a:rPr lang="en-US" altLang="en-US" b="1" dirty="0" smtClean="0"/>
              <a:t>&gt;=m+r+1</a:t>
            </a:r>
          </a:p>
        </p:txBody>
      </p:sp>
    </p:spTree>
    <p:extLst>
      <p:ext uri="{BB962C8B-B14F-4D97-AF65-F5344CB8AC3E}">
        <p14:creationId xmlns:p14="http://schemas.microsoft.com/office/powerpoint/2010/main" xmlns="" val="177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0B292-67D1-4EAA-80C3-D6B41AC63CBB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234579" name="Group 83"/>
          <p:cNvGraphicFramePr>
            <a:graphicFrameLocks noGrp="1"/>
          </p:cNvGraphicFramePr>
          <p:nvPr>
            <p:ph/>
          </p:nvPr>
        </p:nvGraphicFramePr>
        <p:xfrm>
          <a:off x="1981200" y="3124201"/>
          <a:ext cx="8229600" cy="517956"/>
        </p:xfrm>
        <a:graphic>
          <a:graphicData uri="http://schemas.openxmlformats.org/drawingml/2006/table">
            <a:tbl>
              <a:tblPr/>
              <a:tblGrid>
                <a:gridCol w="747713"/>
                <a:gridCol w="747712"/>
                <a:gridCol w="747713"/>
                <a:gridCol w="804862"/>
                <a:gridCol w="692150"/>
                <a:gridCol w="749300"/>
                <a:gridCol w="747713"/>
                <a:gridCol w="749300"/>
                <a:gridCol w="747712"/>
                <a:gridCol w="747713"/>
                <a:gridCol w="747712"/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d</a:t>
                      </a:r>
                    </a:p>
                  </a:txBody>
                  <a:tcPr marT="45618" marB="456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d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d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 r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d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d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d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 r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d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 r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rPr>
                        <a:t>  r</a:t>
                      </a:r>
                    </a:p>
                  </a:txBody>
                  <a:tcPr marT="45618" marB="456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2798" name="Text Box 56"/>
          <p:cNvSpPr txBox="1">
            <a:spLocks noChangeArrowheads="1"/>
          </p:cNvSpPr>
          <p:nvPr/>
        </p:nvSpPr>
        <p:spPr bwMode="auto">
          <a:xfrm>
            <a:off x="4953000" y="4495800"/>
            <a:ext cx="18669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Redundancy Bits</a:t>
            </a:r>
          </a:p>
        </p:txBody>
      </p:sp>
      <p:sp>
        <p:nvSpPr>
          <p:cNvPr id="32799" name="Line 57"/>
          <p:cNvSpPr>
            <a:spLocks noChangeShapeType="1"/>
          </p:cNvSpPr>
          <p:nvPr/>
        </p:nvSpPr>
        <p:spPr bwMode="auto">
          <a:xfrm>
            <a:off x="4419600" y="36576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Line 58"/>
          <p:cNvSpPr>
            <a:spLocks noChangeShapeType="1"/>
          </p:cNvSpPr>
          <p:nvPr/>
        </p:nvSpPr>
        <p:spPr bwMode="auto">
          <a:xfrm flipH="1">
            <a:off x="5791200" y="3657600"/>
            <a:ext cx="1676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Line 59"/>
          <p:cNvSpPr>
            <a:spLocks noChangeShapeType="1"/>
          </p:cNvSpPr>
          <p:nvPr/>
        </p:nvSpPr>
        <p:spPr bwMode="auto">
          <a:xfrm flipH="1">
            <a:off x="5791200" y="3657600"/>
            <a:ext cx="3200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Line 60"/>
          <p:cNvSpPr>
            <a:spLocks noChangeShapeType="1"/>
          </p:cNvSpPr>
          <p:nvPr/>
        </p:nvSpPr>
        <p:spPr bwMode="auto">
          <a:xfrm flipH="1">
            <a:off x="5791200" y="3657600"/>
            <a:ext cx="403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Text Box 61"/>
          <p:cNvSpPr txBox="1">
            <a:spLocks noChangeArrowheads="1"/>
          </p:cNvSpPr>
          <p:nvPr/>
        </p:nvSpPr>
        <p:spPr bwMode="auto">
          <a:xfrm>
            <a:off x="2743200" y="9144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Positions of Redundancy Bits in Hamming Code</a:t>
            </a:r>
          </a:p>
        </p:txBody>
      </p:sp>
      <p:sp>
        <p:nvSpPr>
          <p:cNvPr id="32804" name="Text Box 62"/>
          <p:cNvSpPr txBox="1">
            <a:spLocks noChangeArrowheads="1"/>
          </p:cNvSpPr>
          <p:nvPr/>
        </p:nvSpPr>
        <p:spPr bwMode="auto">
          <a:xfrm>
            <a:off x="2057401" y="23622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32805" name="Text Box 64"/>
          <p:cNvSpPr txBox="1">
            <a:spLocks noChangeArrowheads="1"/>
          </p:cNvSpPr>
          <p:nvPr/>
        </p:nvSpPr>
        <p:spPr bwMode="auto">
          <a:xfrm>
            <a:off x="2819401" y="2362201"/>
            <a:ext cx="434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32806" name="Text Box 65"/>
          <p:cNvSpPr txBox="1">
            <a:spLocks noChangeArrowheads="1"/>
          </p:cNvSpPr>
          <p:nvPr/>
        </p:nvSpPr>
        <p:spPr bwMode="auto">
          <a:xfrm>
            <a:off x="35814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32807" name="Text Box 66"/>
          <p:cNvSpPr txBox="1">
            <a:spLocks noChangeArrowheads="1"/>
          </p:cNvSpPr>
          <p:nvPr/>
        </p:nvSpPr>
        <p:spPr bwMode="auto">
          <a:xfrm>
            <a:off x="43434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2808" name="Text Box 67"/>
          <p:cNvSpPr txBox="1">
            <a:spLocks noChangeArrowheads="1"/>
          </p:cNvSpPr>
          <p:nvPr/>
        </p:nvSpPr>
        <p:spPr bwMode="auto">
          <a:xfrm>
            <a:off x="51054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32809" name="Text Box 68"/>
          <p:cNvSpPr txBox="1">
            <a:spLocks noChangeArrowheads="1"/>
          </p:cNvSpPr>
          <p:nvPr/>
        </p:nvSpPr>
        <p:spPr bwMode="auto">
          <a:xfrm>
            <a:off x="57912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2810" name="Text Box 69"/>
          <p:cNvSpPr txBox="1">
            <a:spLocks noChangeArrowheads="1"/>
          </p:cNvSpPr>
          <p:nvPr/>
        </p:nvSpPr>
        <p:spPr bwMode="auto">
          <a:xfrm>
            <a:off x="65532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2811" name="Text Box 70"/>
          <p:cNvSpPr txBox="1">
            <a:spLocks noChangeArrowheads="1"/>
          </p:cNvSpPr>
          <p:nvPr/>
        </p:nvSpPr>
        <p:spPr bwMode="auto">
          <a:xfrm>
            <a:off x="73914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32812" name="Text Box 71"/>
          <p:cNvSpPr txBox="1">
            <a:spLocks noChangeArrowheads="1"/>
          </p:cNvSpPr>
          <p:nvPr/>
        </p:nvSpPr>
        <p:spPr bwMode="auto">
          <a:xfrm>
            <a:off x="80772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2813" name="Text Box 72"/>
          <p:cNvSpPr txBox="1">
            <a:spLocks noChangeArrowheads="1"/>
          </p:cNvSpPr>
          <p:nvPr/>
        </p:nvSpPr>
        <p:spPr bwMode="auto">
          <a:xfrm>
            <a:off x="88392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2814" name="Text Box 73"/>
          <p:cNvSpPr txBox="1">
            <a:spLocks noChangeArrowheads="1"/>
          </p:cNvSpPr>
          <p:nvPr/>
        </p:nvSpPr>
        <p:spPr bwMode="auto">
          <a:xfrm>
            <a:off x="9601201" y="2362201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04736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978</Words>
  <Application>Microsoft Office PowerPoint</Application>
  <PresentationFormat>Custom</PresentationFormat>
  <Paragraphs>367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 Layout of Data and Check Bits that Achieves Our Design Criteria:</vt:lpstr>
      <vt:lpstr>Example:</vt:lpstr>
      <vt:lpstr>Example:</vt:lpstr>
      <vt:lpstr>Example:</vt:lpstr>
      <vt:lpstr>ERROR CORRECTION</vt:lpstr>
      <vt:lpstr>Slide 6</vt:lpstr>
      <vt:lpstr>HAMMING CODE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Layout of Data and Check Bits that Achieves Our Design Criteria:</dc:title>
  <dc:creator>MP ANURADHA</dc:creator>
  <cp:lastModifiedBy>AJAYTIME</cp:lastModifiedBy>
  <cp:revision>16</cp:revision>
  <dcterms:created xsi:type="dcterms:W3CDTF">2015-01-29T06:15:22Z</dcterms:created>
  <dcterms:modified xsi:type="dcterms:W3CDTF">2015-02-06T18:01:33Z</dcterms:modified>
</cp:coreProperties>
</file>