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4"/>
  </p:notesMasterIdLst>
  <p:handoutMasterIdLst>
    <p:handoutMasterId r:id="rId115"/>
  </p:handoutMasterIdLst>
  <p:sldIdLst>
    <p:sldId id="256" r:id="rId2"/>
    <p:sldId id="296" r:id="rId3"/>
    <p:sldId id="260" r:id="rId4"/>
    <p:sldId id="438" r:id="rId5"/>
    <p:sldId id="298" r:id="rId6"/>
    <p:sldId id="439" r:id="rId7"/>
    <p:sldId id="329" r:id="rId8"/>
    <p:sldId id="300" r:id="rId9"/>
    <p:sldId id="301" r:id="rId10"/>
    <p:sldId id="332" r:id="rId11"/>
    <p:sldId id="331" r:id="rId12"/>
    <p:sldId id="267" r:id="rId13"/>
    <p:sldId id="376" r:id="rId14"/>
    <p:sldId id="270" r:id="rId15"/>
    <p:sldId id="445" r:id="rId16"/>
    <p:sldId id="272" r:id="rId17"/>
    <p:sldId id="273" r:id="rId18"/>
    <p:sldId id="274" r:id="rId19"/>
    <p:sldId id="377" r:id="rId20"/>
    <p:sldId id="278" r:id="rId21"/>
    <p:sldId id="281" r:id="rId22"/>
    <p:sldId id="282" r:id="rId23"/>
    <p:sldId id="283" r:id="rId24"/>
    <p:sldId id="284" r:id="rId25"/>
    <p:sldId id="285" r:id="rId26"/>
    <p:sldId id="444" r:id="rId27"/>
    <p:sldId id="403" r:id="rId28"/>
    <p:sldId id="404" r:id="rId29"/>
    <p:sldId id="405" r:id="rId30"/>
    <p:sldId id="406" r:id="rId31"/>
    <p:sldId id="407" r:id="rId32"/>
    <p:sldId id="408" r:id="rId33"/>
    <p:sldId id="409" r:id="rId34"/>
    <p:sldId id="410" r:id="rId35"/>
    <p:sldId id="378" r:id="rId36"/>
    <p:sldId id="379" r:id="rId37"/>
    <p:sldId id="380" r:id="rId38"/>
    <p:sldId id="381" r:id="rId39"/>
    <p:sldId id="382" r:id="rId40"/>
    <p:sldId id="383" r:id="rId41"/>
    <p:sldId id="384" r:id="rId42"/>
    <p:sldId id="385" r:id="rId43"/>
    <p:sldId id="443" r:id="rId44"/>
    <p:sldId id="306" r:id="rId45"/>
    <p:sldId id="446" r:id="rId46"/>
    <p:sldId id="307" r:id="rId47"/>
    <p:sldId id="333" r:id="rId48"/>
    <p:sldId id="320" r:id="rId49"/>
    <p:sldId id="321" r:id="rId50"/>
    <p:sldId id="327" r:id="rId51"/>
    <p:sldId id="428" r:id="rId52"/>
    <p:sldId id="326" r:id="rId53"/>
    <p:sldId id="386" r:id="rId54"/>
    <p:sldId id="387" r:id="rId55"/>
    <p:sldId id="389" r:id="rId56"/>
    <p:sldId id="337" r:id="rId57"/>
    <p:sldId id="345" r:id="rId58"/>
    <p:sldId id="340" r:id="rId59"/>
    <p:sldId id="440" r:id="rId60"/>
    <p:sldId id="347" r:id="rId61"/>
    <p:sldId id="414" r:id="rId62"/>
    <p:sldId id="415" r:id="rId63"/>
    <p:sldId id="416" r:id="rId64"/>
    <p:sldId id="421" r:id="rId65"/>
    <p:sldId id="417" r:id="rId66"/>
    <p:sldId id="418" r:id="rId67"/>
    <p:sldId id="419" r:id="rId68"/>
    <p:sldId id="420" r:id="rId69"/>
    <p:sldId id="447" r:id="rId70"/>
    <p:sldId id="423" r:id="rId71"/>
    <p:sldId id="422" r:id="rId72"/>
    <p:sldId id="424" r:id="rId73"/>
    <p:sldId id="348" r:id="rId74"/>
    <p:sldId id="370" r:id="rId75"/>
    <p:sldId id="371" r:id="rId76"/>
    <p:sldId id="349" r:id="rId77"/>
    <p:sldId id="426" r:id="rId78"/>
    <p:sldId id="427" r:id="rId79"/>
    <p:sldId id="425" r:id="rId80"/>
    <p:sldId id="355" r:id="rId81"/>
    <p:sldId id="357" r:id="rId82"/>
    <p:sldId id="360" r:id="rId83"/>
    <p:sldId id="375" r:id="rId84"/>
    <p:sldId id="361" r:id="rId85"/>
    <p:sldId id="358" r:id="rId86"/>
    <p:sldId id="363" r:id="rId87"/>
    <p:sldId id="362" r:id="rId88"/>
    <p:sldId id="364" r:id="rId89"/>
    <p:sldId id="365" r:id="rId90"/>
    <p:sldId id="366" r:id="rId91"/>
    <p:sldId id="367" r:id="rId92"/>
    <p:sldId id="356" r:id="rId93"/>
    <p:sldId id="368" r:id="rId94"/>
    <p:sldId id="373" r:id="rId95"/>
    <p:sldId id="391" r:id="rId96"/>
    <p:sldId id="390" r:id="rId97"/>
    <p:sldId id="374" r:id="rId98"/>
    <p:sldId id="392" r:id="rId99"/>
    <p:sldId id="393" r:id="rId100"/>
    <p:sldId id="437" r:id="rId101"/>
    <p:sldId id="394" r:id="rId102"/>
    <p:sldId id="397" r:id="rId103"/>
    <p:sldId id="429" r:id="rId104"/>
    <p:sldId id="399" r:id="rId105"/>
    <p:sldId id="431" r:id="rId106"/>
    <p:sldId id="430" r:id="rId107"/>
    <p:sldId id="433" r:id="rId108"/>
    <p:sldId id="434" r:id="rId109"/>
    <p:sldId id="432" r:id="rId110"/>
    <p:sldId id="436" r:id="rId111"/>
    <p:sldId id="411" r:id="rId112"/>
    <p:sldId id="258" r:id="rId1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9900"/>
    <a:srgbClr val="003399"/>
    <a:srgbClr val="0033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55" autoAdjust="0"/>
  </p:normalViewPr>
  <p:slideViewPr>
    <p:cSldViewPr>
      <p:cViewPr varScale="1">
        <p:scale>
          <a:sx n="79" d="100"/>
          <a:sy n="79" d="100"/>
        </p:scale>
        <p:origin x="1146" y="90"/>
      </p:cViewPr>
      <p:guideLst>
        <p:guide orient="horz" pos="2160"/>
        <p:guide pos="2880"/>
      </p:guideLst>
    </p:cSldViewPr>
  </p:slideViewPr>
  <p:outlineViewPr>
    <p:cViewPr>
      <p:scale>
        <a:sx n="33" d="100"/>
        <a:sy n="33" d="100"/>
      </p:scale>
      <p:origin x="84" y="21138"/>
    </p:cViewPr>
  </p:outlin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1DA6499-1A8E-47A0-9C45-3EE3AF6AB247}" type="datetimeFigureOut">
              <a:rPr lang="zh-CN" altLang="en-US" smtClean="0"/>
              <a:pPr/>
              <a:t>2017/11/6</a:t>
            </a:fld>
            <a:endParaRPr lang="zh-CN" altLang="en-US" dirty="0"/>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600A7B-90E0-4243-9637-6B1DA43C8A85}" type="slidenum">
              <a:rPr lang="zh-CN" altLang="en-US" smtClean="0"/>
              <a:pPr/>
              <a:t>‹#›</a:t>
            </a:fld>
            <a:endParaRPr lang="zh-CN" altLang="en-US"/>
          </a:p>
        </p:txBody>
      </p:sp>
    </p:spTree>
    <p:extLst>
      <p:ext uri="{BB962C8B-B14F-4D97-AF65-F5344CB8AC3E}">
        <p14:creationId xmlns:p14="http://schemas.microsoft.com/office/powerpoint/2010/main" val="263327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9BAEA7-E7D4-47DC-B8F0-A46FFDF4D067}" type="datetimeFigureOut">
              <a:rPr lang="zh-CN" altLang="en-US" smtClean="0"/>
              <a:pPr/>
              <a:t>2017/11/6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AF5E14-790D-4F3D-9100-4398C3259B2F}" type="slidenum">
              <a:rPr lang="zh-CN" altLang="en-US" smtClean="0"/>
              <a:pPr/>
              <a:t>‹#›</a:t>
            </a:fld>
            <a:endParaRPr lang="zh-CN" altLang="en-US"/>
          </a:p>
        </p:txBody>
      </p:sp>
    </p:spTree>
    <p:extLst>
      <p:ext uri="{BB962C8B-B14F-4D97-AF65-F5344CB8AC3E}">
        <p14:creationId xmlns:p14="http://schemas.microsoft.com/office/powerpoint/2010/main" val="710781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104</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106</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107</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108</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110</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111</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headEnd/>
            <a:tailEnd/>
          </a:ln>
        </p:spPr>
      </p:sp>
      <p:sp>
        <p:nvSpPr>
          <p:cNvPr id="13005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13005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9E1E568-33BC-4F1C-9422-AE71B75AF343}" type="slidenum">
              <a:rPr lang="zh-CN" altLang="en-US"/>
              <a:pPr fontAlgn="base">
                <a:spcBef>
                  <a:spcPct val="0"/>
                </a:spcBef>
                <a:spcAft>
                  <a:spcPct val="0"/>
                </a:spcAft>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dirty="0"/>
              <a:t>单击此处编辑母版标题样式</a:t>
            </a:r>
            <a:endParaRPr kumimoji="0" lang="en-US" dirty="0"/>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b="1">
                <a:solidFill>
                  <a:srgbClr val="FFFFFF"/>
                </a:solidFill>
                <a:latin typeface="Garamond" pitchFamily="18" charset="0"/>
              </a:defRPr>
            </a:lvl1pPr>
          </a:lstStyle>
          <a:p>
            <a:r>
              <a:rPr lang="en-US" altLang="zh-CN"/>
              <a:t>Tsinghua University Chen Danqi</a:t>
            </a:r>
            <a:endParaRPr lang="zh-CN" altLang="en-US" dirty="0"/>
          </a:p>
        </p:txBody>
      </p:sp>
      <p:sp>
        <p:nvSpPr>
          <p:cNvPr id="17" name="页脚占位符 16"/>
          <p:cNvSpPr>
            <a:spLocks noGrp="1"/>
          </p:cNvSpPr>
          <p:nvPr>
            <p:ph type="ftr" sz="quarter" idx="11"/>
          </p:nvPr>
        </p:nvSpPr>
        <p:spPr>
          <a:xfrm>
            <a:off x="3071802" y="214290"/>
            <a:ext cx="5867400" cy="365125"/>
          </a:xfrm>
        </p:spPr>
        <p:txBody>
          <a:bodyPr/>
          <a:lstStyle>
            <a:lvl1pPr algn="r">
              <a:defRPr sz="2000" b="1">
                <a:solidFill>
                  <a:schemeClr val="tx2"/>
                </a:solidFill>
                <a:latin typeface="Garamond" pitchFamily="18" charset="0"/>
              </a:defRPr>
            </a:lvl1pPr>
          </a:lstStyle>
          <a:p>
            <a:r>
              <a:rPr lang="en-US" altLang="zh-CN"/>
              <a:t>Tsinghua University Chen Danqi</a:t>
            </a:r>
            <a:endParaRPr lang="zh-CN" altLang="en-US" dirty="0"/>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r>
              <a:rPr lang="en-US" altLang="zh-CN"/>
              <a:t>Tsinghua University Chen Danqi</a:t>
            </a:r>
            <a:endParaRPr lang="zh-CN" altLang="en-US"/>
          </a:p>
        </p:txBody>
      </p:sp>
      <p:sp>
        <p:nvSpPr>
          <p:cNvPr id="5" name="页脚占位符 4"/>
          <p:cNvSpPr>
            <a:spLocks noGrp="1"/>
          </p:cNvSpPr>
          <p:nvPr>
            <p:ph type="ftr" sz="quarter" idx="11"/>
          </p:nvPr>
        </p:nvSpPr>
        <p:spPr/>
        <p:txBody>
          <a:bodyPr/>
          <a:lstStyle/>
          <a:p>
            <a:r>
              <a:rPr lang="en-US" altLang="zh-CN"/>
              <a:t>Tsinghua University Chen Danqi</a:t>
            </a:r>
            <a:endParaRPr lang="zh-CN" altLang="en-US"/>
          </a:p>
        </p:txBody>
      </p:sp>
      <p:sp>
        <p:nvSpPr>
          <p:cNvPr id="6" name="灯片编号占位符 5"/>
          <p:cNvSpPr>
            <a:spLocks noGrp="1"/>
          </p:cNvSpPr>
          <p:nvPr>
            <p:ph type="sldNum" sz="quarter" idx="12"/>
          </p:nvPr>
        </p:nvSpPr>
        <p:spPr/>
        <p:txBody>
          <a:bodyPr/>
          <a:lstStyle/>
          <a:p>
            <a:fld id="{33B9EFB3-99FD-4EB2-A27B-250ED3B66B83}" type="slidenum">
              <a:rPr lang="zh-CN" altLang="en-US" smtClean="0"/>
              <a:pPr/>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r>
              <a:rPr lang="en-US" altLang="zh-CN"/>
              <a:t>Tsinghua University Chen Danqi</a:t>
            </a:r>
            <a:endParaRPr lang="zh-CN" altLang="en-US"/>
          </a:p>
        </p:txBody>
      </p:sp>
      <p:sp>
        <p:nvSpPr>
          <p:cNvPr id="5" name="页脚占位符 4"/>
          <p:cNvSpPr>
            <a:spLocks noGrp="1"/>
          </p:cNvSpPr>
          <p:nvPr>
            <p:ph type="ftr" sz="quarter" idx="11"/>
          </p:nvPr>
        </p:nvSpPr>
        <p:spPr>
          <a:xfrm>
            <a:off x="457201" y="6248207"/>
            <a:ext cx="5573483" cy="365125"/>
          </a:xfrm>
        </p:spPr>
        <p:txBody>
          <a:bodyPr/>
          <a:lstStyle/>
          <a:p>
            <a:r>
              <a:rPr lang="en-US" altLang="zh-CN"/>
              <a:t>Tsinghua University Chen Danqi</a:t>
            </a:r>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33B9EFB3-99FD-4EB2-A27B-250ED3B66B8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a:xfrm>
            <a:off x="5572132" y="2857496"/>
            <a:ext cx="2667000" cy="365125"/>
          </a:xfrm>
        </p:spPr>
        <p:txBody>
          <a:bodyPr/>
          <a:lstStyle>
            <a:lvl1pPr>
              <a:defRPr sz="1400"/>
            </a:lvl1pPr>
          </a:lstStyle>
          <a:p>
            <a:r>
              <a:rPr lang="en-US" altLang="zh-CN"/>
              <a:t>Tsinghua University Chen Danqi</a:t>
            </a:r>
            <a:endParaRPr lang="zh-CN" altLang="en-US" dirty="0"/>
          </a:p>
        </p:txBody>
      </p:sp>
      <p:sp>
        <p:nvSpPr>
          <p:cNvPr id="5" name="页脚占位符 4"/>
          <p:cNvSpPr>
            <a:spLocks noGrp="1"/>
          </p:cNvSpPr>
          <p:nvPr>
            <p:ph type="ftr" sz="quarter" idx="11"/>
          </p:nvPr>
        </p:nvSpPr>
        <p:spPr/>
        <p:txBody>
          <a:bodyPr/>
          <a:lstStyle/>
          <a:p>
            <a:r>
              <a:rPr lang="en-US" altLang="zh-CN"/>
              <a:t>Tsinghua University Chen Danqi</a:t>
            </a:r>
            <a:endParaRPr lang="zh-CN" altLang="en-US" dirty="0"/>
          </a:p>
        </p:txBody>
      </p:sp>
      <p:sp>
        <p:nvSpPr>
          <p:cNvPr id="6" name="灯片编号占位符 5"/>
          <p:cNvSpPr>
            <a:spLocks noGrp="1"/>
          </p:cNvSpPr>
          <p:nvPr>
            <p:ph type="sldNum" sz="quarter" idx="12"/>
          </p:nvPr>
        </p:nvSpPr>
        <p:spPr/>
        <p:txBody>
          <a:bodyPr/>
          <a:lstStyle>
            <a:lvl1pPr>
              <a:defRPr>
                <a:solidFill>
                  <a:srgbClr val="FFFFFF"/>
                </a:solidFill>
              </a:defRPr>
            </a:lvl1pPr>
          </a:lstStyle>
          <a:p>
            <a:fld id="{33B9EFB3-99FD-4EB2-A27B-250ED3B66B83}"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7" name="页脚占位符 16"/>
          <p:cNvSpPr txBox="1">
            <a:spLocks/>
          </p:cNvSpPr>
          <p:nvPr userDrawn="1"/>
        </p:nvSpPr>
        <p:spPr>
          <a:xfrm>
            <a:off x="3071802" y="214290"/>
            <a:ext cx="5867400" cy="365125"/>
          </a:xfrm>
          <a:prstGeom prst="rect">
            <a:avLst/>
          </a:prstGeom>
        </p:spPr>
        <p:txBody>
          <a:bodyPr vert="horz" anchor="ctr"/>
          <a:lstStyle>
            <a:lvl1pPr algn="r">
              <a:defRPr sz="2000">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chemeClr val="tx2"/>
                </a:solidFill>
                <a:effectLst/>
                <a:uLnTx/>
                <a:uFillTx/>
                <a:latin typeface="Garamond" pitchFamily="18" charset="0"/>
                <a:ea typeface="+mn-ea"/>
                <a:cs typeface="+mn-cs"/>
              </a:rPr>
              <a:t>2009</a:t>
            </a:r>
            <a:r>
              <a:rPr kumimoji="0" lang="zh-CN" altLang="en-US" sz="1600" b="1" i="0" u="none" strike="noStrike" kern="1200" cap="none" spc="0" normalizeH="0" baseline="0" noProof="0" dirty="0">
                <a:ln>
                  <a:noFill/>
                </a:ln>
                <a:solidFill>
                  <a:schemeClr val="tx2"/>
                </a:solidFill>
                <a:effectLst/>
                <a:uLnTx/>
                <a:uFillTx/>
                <a:latin typeface="Garamond" pitchFamily="18" charset="0"/>
                <a:ea typeface="+mn-ea"/>
                <a:cs typeface="+mn-cs"/>
              </a:rPr>
              <a:t>年</a:t>
            </a:r>
            <a:r>
              <a:rPr kumimoji="0" lang="en-US" altLang="zh-CN" sz="1600" b="1" i="0" u="none" strike="noStrike" kern="1200" cap="none" spc="0" normalizeH="0" baseline="0" noProof="0" dirty="0">
                <a:ln>
                  <a:noFill/>
                </a:ln>
                <a:solidFill>
                  <a:schemeClr val="tx2"/>
                </a:solidFill>
                <a:effectLst/>
                <a:uLnTx/>
                <a:uFillTx/>
                <a:latin typeface="Garamond" pitchFamily="18" charset="0"/>
                <a:ea typeface="+mn-ea"/>
                <a:cs typeface="+mn-cs"/>
              </a:rPr>
              <a:t>1</a:t>
            </a:r>
            <a:r>
              <a:rPr kumimoji="0" lang="zh-CN" altLang="en-US" sz="1600" b="1" i="0" u="none" strike="noStrike" kern="1200" cap="none" spc="0" normalizeH="0" baseline="0" noProof="0" dirty="0">
                <a:ln>
                  <a:noFill/>
                </a:ln>
                <a:solidFill>
                  <a:schemeClr val="tx2"/>
                </a:solidFill>
                <a:effectLst/>
                <a:uLnTx/>
                <a:uFillTx/>
                <a:latin typeface="Garamond" pitchFamily="18" charset="0"/>
                <a:ea typeface="+mn-ea"/>
                <a:cs typeface="+mn-cs"/>
              </a:rPr>
              <a:t>月 全国信息学冬令营讲稿</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r>
              <a:rPr lang="en-US" altLang="zh-CN"/>
              <a:t>Tsinghua University Chen Danqi</a:t>
            </a:r>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3B9EFB3-99FD-4EB2-A27B-250ED3B66B83}" type="slidenum">
              <a:rPr lang="zh-CN" altLang="en-US" smtClean="0"/>
              <a:pPr/>
              <a:t>‹#›</a:t>
            </a:fld>
            <a:endParaRPr lang="zh-CN" altLang="en-US"/>
          </a:p>
        </p:txBody>
      </p:sp>
      <p:sp>
        <p:nvSpPr>
          <p:cNvPr id="14" name="页脚占位符 13"/>
          <p:cNvSpPr>
            <a:spLocks noGrp="1"/>
          </p:cNvSpPr>
          <p:nvPr>
            <p:ph type="ftr" sz="quarter" idx="12"/>
          </p:nvPr>
        </p:nvSpPr>
        <p:spPr/>
        <p:txBody>
          <a:bodyPr/>
          <a:lstStyle/>
          <a:p>
            <a:r>
              <a:rPr lang="en-US" altLang="zh-CN"/>
              <a:t>Tsinghua University Chen Danqi</a:t>
            </a:r>
            <a:endParaRPr lang="zh-CN" alt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8" name="日期占位符 7"/>
          <p:cNvSpPr>
            <a:spLocks noGrp="1"/>
          </p:cNvSpPr>
          <p:nvPr>
            <p:ph type="dt" sz="half" idx="15"/>
          </p:nvPr>
        </p:nvSpPr>
        <p:spPr/>
        <p:txBody>
          <a:bodyPr rtlCol="0"/>
          <a:lstStyle/>
          <a:p>
            <a:r>
              <a:rPr lang="en-US" altLang="zh-CN"/>
              <a:t>Tsinghua University Chen Danqi</a:t>
            </a:r>
            <a:endParaRPr lang="zh-CN" altLang="en-US"/>
          </a:p>
        </p:txBody>
      </p:sp>
      <p:sp>
        <p:nvSpPr>
          <p:cNvPr id="10" name="灯片编号占位符 9"/>
          <p:cNvSpPr>
            <a:spLocks noGrp="1"/>
          </p:cNvSpPr>
          <p:nvPr>
            <p:ph type="sldNum" sz="quarter" idx="16"/>
          </p:nvPr>
        </p:nvSpPr>
        <p:spPr/>
        <p:txBody>
          <a:bodyPr rtlCol="0"/>
          <a:lstStyle/>
          <a:p>
            <a:fld id="{33B9EFB3-99FD-4EB2-A27B-250ED3B66B83}"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r>
              <a:rPr lang="en-US" altLang="zh-CN"/>
              <a:t>Tsinghua University Chen Danqi</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5"/>
          </p:nvPr>
        </p:nvSpPr>
        <p:spPr/>
        <p:txBody>
          <a:bodyPr rtlCol="0"/>
          <a:lstStyle/>
          <a:p>
            <a:r>
              <a:rPr lang="en-US" altLang="zh-CN"/>
              <a:t>Tsinghua University Chen Danqi</a:t>
            </a:r>
            <a:endParaRPr lang="zh-CN" altLang="en-US"/>
          </a:p>
        </p:txBody>
      </p:sp>
      <p:sp>
        <p:nvSpPr>
          <p:cNvPr id="12" name="灯片编号占位符 11"/>
          <p:cNvSpPr>
            <a:spLocks noGrp="1"/>
          </p:cNvSpPr>
          <p:nvPr>
            <p:ph type="sldNum" sz="quarter" idx="16"/>
          </p:nvPr>
        </p:nvSpPr>
        <p:spPr/>
        <p:txBody>
          <a:bodyPr rtlCol="0"/>
          <a:lstStyle/>
          <a:p>
            <a:fld id="{33B9EFB3-99FD-4EB2-A27B-250ED3B66B83}"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r>
              <a:rPr lang="en-US" altLang="zh-CN"/>
              <a:t>Tsinghua University Chen Danqi</a:t>
            </a:r>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r>
              <a:rPr lang="en-US" altLang="zh-CN"/>
              <a:t>Tsinghua University Chen Danqi</a:t>
            </a:r>
            <a:endParaRPr lang="zh-CN" altLang="en-US"/>
          </a:p>
        </p:txBody>
      </p:sp>
      <p:sp>
        <p:nvSpPr>
          <p:cNvPr id="4" name="页脚占位符 3"/>
          <p:cNvSpPr>
            <a:spLocks noGrp="1"/>
          </p:cNvSpPr>
          <p:nvPr>
            <p:ph type="ftr" sz="quarter" idx="11"/>
          </p:nvPr>
        </p:nvSpPr>
        <p:spPr/>
        <p:txBody>
          <a:bodyPr/>
          <a:lstStyle/>
          <a:p>
            <a:r>
              <a:rPr lang="en-US" altLang="zh-CN"/>
              <a:t>Tsinghua University Chen Danqi</a:t>
            </a:r>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33B9EFB3-99FD-4EB2-A27B-250ED3B66B83}" type="slidenum">
              <a:rPr lang="zh-CN" altLang="en-US" smtClean="0"/>
              <a:pPr/>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a:t>Tsinghua University Chen Danqi</a:t>
            </a:r>
            <a:endParaRPr lang="zh-CN" altLang="en-US"/>
          </a:p>
        </p:txBody>
      </p:sp>
      <p:sp>
        <p:nvSpPr>
          <p:cNvPr id="3" name="页脚占位符 2"/>
          <p:cNvSpPr>
            <a:spLocks noGrp="1"/>
          </p:cNvSpPr>
          <p:nvPr>
            <p:ph type="ftr" sz="quarter" idx="11"/>
          </p:nvPr>
        </p:nvSpPr>
        <p:spPr/>
        <p:txBody>
          <a:bodyPr/>
          <a:lstStyle/>
          <a:p>
            <a:r>
              <a:rPr lang="en-US" altLang="zh-CN"/>
              <a:t>Tsinghua University Chen Danqi</a:t>
            </a:r>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33B9EFB3-99FD-4EB2-A27B-250ED3B66B83}" type="slidenum">
              <a:rPr lang="zh-CN" altLang="en-US" smtClean="0"/>
              <a:pPr/>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r>
              <a:rPr lang="en-US" altLang="zh-CN"/>
              <a:t>Tsinghua University Chen Danqi</a:t>
            </a:r>
            <a:endParaRPr lang="zh-CN" altLang="en-US"/>
          </a:p>
        </p:txBody>
      </p:sp>
      <p:sp>
        <p:nvSpPr>
          <p:cNvPr id="6" name="页脚占位符 5"/>
          <p:cNvSpPr>
            <a:spLocks noGrp="1"/>
          </p:cNvSpPr>
          <p:nvPr>
            <p:ph type="ftr" sz="quarter" idx="11"/>
          </p:nvPr>
        </p:nvSpPr>
        <p:spPr/>
        <p:txBody>
          <a:bodyPr/>
          <a:lstStyle/>
          <a:p>
            <a:r>
              <a:rPr lang="en-US" altLang="zh-CN"/>
              <a:t>Tsinghua University Chen Danqi</a:t>
            </a:r>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33B9EFB3-99FD-4EB2-A27B-250ED3B66B83}"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r>
              <a:rPr lang="en-US" altLang="zh-CN"/>
              <a:t>Tsinghua University Chen Danqi</a:t>
            </a:r>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33B9EFB3-99FD-4EB2-A27B-250ED3B66B83}"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r>
              <a:rPr lang="en-US" altLang="zh-CN"/>
              <a:t>Tsinghua University Chen Danqi</a:t>
            </a:r>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ltLang="zh-CN"/>
              <a:t>Tsinghua University Chen Danqi</a:t>
            </a:r>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ltLang="zh-CN"/>
              <a:t>Tsinghua University Chen Danqi</a:t>
            </a:r>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3B9EFB3-99FD-4EB2-A27B-250ED3B66B8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3.wmf"/><Relationship Id="rId4" Type="http://schemas.openxmlformats.org/officeDocument/2006/relationships/oleObject" Target="../embeddings/oleObject18.bin"/></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47.wmf"/><Relationship Id="rId4" Type="http://schemas.openxmlformats.org/officeDocument/2006/relationships/oleObject" Target="../embeddings/oleObject65.bin"/></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67.bin"/><Relationship Id="rId5" Type="http://schemas.openxmlformats.org/officeDocument/2006/relationships/image" Target="../media/image47.wmf"/><Relationship Id="rId4" Type="http://schemas.openxmlformats.org/officeDocument/2006/relationships/oleObject" Target="../embeddings/oleObject66.bin"/></Relationships>
</file>

<file path=ppt/slides/_rels/slide10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0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9.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13.wmf"/><Relationship Id="rId4" Type="http://schemas.openxmlformats.org/officeDocument/2006/relationships/oleObject" Target="../embeddings/oleObject19.bin"/></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4.wmf"/><Relationship Id="rId4"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4.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 Id="rId9" Type="http://schemas.openxmlformats.org/officeDocument/2006/relationships/image" Target="../media/image8.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9.wmf"/><Relationship Id="rId4" Type="http://schemas.openxmlformats.org/officeDocument/2006/relationships/oleObject" Target="../embeddings/oleObject21.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5.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6.wmf"/><Relationship Id="rId4" Type="http://schemas.openxmlformats.org/officeDocument/2006/relationships/oleObject" Target="../embeddings/oleObject8.bin"/><Relationship Id="rId9" Type="http://schemas.openxmlformats.org/officeDocument/2006/relationships/image" Target="../media/image8.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51.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3.bin"/><Relationship Id="rId5" Type="http://schemas.openxmlformats.org/officeDocument/2006/relationships/image" Target="../media/image20.wmf"/><Relationship Id="rId4" Type="http://schemas.openxmlformats.org/officeDocument/2006/relationships/oleObject" Target="../embeddings/oleObject22.bin"/><Relationship Id="rId9" Type="http://schemas.openxmlformats.org/officeDocument/2006/relationships/image" Target="../media/image22.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6.bin"/><Relationship Id="rId5" Type="http://schemas.openxmlformats.org/officeDocument/2006/relationships/image" Target="../media/image20.wmf"/><Relationship Id="rId4" Type="http://schemas.openxmlformats.org/officeDocument/2006/relationships/oleObject" Target="../embeddings/oleObject25.bin"/></Relationships>
</file>

<file path=ppt/slides/_rels/slide53.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53.xml"/><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8.bin"/><Relationship Id="rId5" Type="http://schemas.openxmlformats.org/officeDocument/2006/relationships/image" Target="../media/image20.wmf"/><Relationship Id="rId10" Type="http://schemas.openxmlformats.org/officeDocument/2006/relationships/image" Target="../media/image24.wmf"/><Relationship Id="rId4" Type="http://schemas.openxmlformats.org/officeDocument/2006/relationships/oleObject" Target="../embeddings/oleObject27.bin"/><Relationship Id="rId9" Type="http://schemas.openxmlformats.org/officeDocument/2006/relationships/oleObject" Target="../embeddings/oleObject30.bin"/></Relationships>
</file>

<file path=ppt/slides/_rels/slide54.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54.xml"/><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2.bin"/><Relationship Id="rId5" Type="http://schemas.openxmlformats.org/officeDocument/2006/relationships/image" Target="../media/image20.wmf"/><Relationship Id="rId10" Type="http://schemas.openxmlformats.org/officeDocument/2006/relationships/image" Target="../media/image24.wmf"/><Relationship Id="rId4" Type="http://schemas.openxmlformats.org/officeDocument/2006/relationships/oleObject" Target="../embeddings/oleObject31.bin"/><Relationship Id="rId9" Type="http://schemas.openxmlformats.org/officeDocument/2006/relationships/oleObject" Target="../embeddings/oleObject34.bin"/></Relationships>
</file>

<file path=ppt/slides/_rels/slide5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55.xml"/><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6.bin"/><Relationship Id="rId11" Type="http://schemas.openxmlformats.org/officeDocument/2006/relationships/oleObject" Target="../embeddings/oleObject39.bin"/><Relationship Id="rId5" Type="http://schemas.openxmlformats.org/officeDocument/2006/relationships/image" Target="../media/image20.wmf"/><Relationship Id="rId10" Type="http://schemas.openxmlformats.org/officeDocument/2006/relationships/image" Target="../media/image24.wmf"/><Relationship Id="rId4" Type="http://schemas.openxmlformats.org/officeDocument/2006/relationships/oleObject" Target="../embeddings/oleObject35.bin"/><Relationship Id="rId9" Type="http://schemas.openxmlformats.org/officeDocument/2006/relationships/oleObject" Target="../embeddings/oleObject38.bin"/></Relationships>
</file>

<file path=ppt/slides/_rels/slide5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56.xml"/><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1.bin"/><Relationship Id="rId11" Type="http://schemas.openxmlformats.org/officeDocument/2006/relationships/oleObject" Target="../embeddings/oleObject44.bin"/><Relationship Id="rId5" Type="http://schemas.openxmlformats.org/officeDocument/2006/relationships/image" Target="../media/image20.wmf"/><Relationship Id="rId10" Type="http://schemas.openxmlformats.org/officeDocument/2006/relationships/image" Target="../media/image24.wmf"/><Relationship Id="rId4" Type="http://schemas.openxmlformats.org/officeDocument/2006/relationships/oleObject" Target="../embeddings/oleObject40.bin"/><Relationship Id="rId9" Type="http://schemas.openxmlformats.org/officeDocument/2006/relationships/oleObject" Target="../embeddings/oleObject43.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5.wmf"/><Relationship Id="rId4" Type="http://schemas.openxmlformats.org/officeDocument/2006/relationships/oleObject" Target="../embeddings/oleObject45.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5.wmf"/><Relationship Id="rId4" Type="http://schemas.openxmlformats.org/officeDocument/2006/relationships/oleObject" Target="../embeddings/oleObject46.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6.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2.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8.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wmf"/><Relationship Id="rId4" Type="http://schemas.openxmlformats.org/officeDocument/2006/relationships/oleObject" Target="../embeddings/oleObject15.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6.wmf"/><Relationship Id="rId4" Type="http://schemas.openxmlformats.org/officeDocument/2006/relationships/oleObject" Target="../embeddings/oleObject47.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9.bin"/><Relationship Id="rId5" Type="http://schemas.openxmlformats.org/officeDocument/2006/relationships/image" Target="../media/image26.wmf"/><Relationship Id="rId4" Type="http://schemas.openxmlformats.org/officeDocument/2006/relationships/oleObject" Target="../embeddings/oleObject48.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notesSlide" Target="../notesSlides/notesSlide76.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51.bin"/><Relationship Id="rId11" Type="http://schemas.openxmlformats.org/officeDocument/2006/relationships/image" Target="../media/image29.wmf"/><Relationship Id="rId5" Type="http://schemas.openxmlformats.org/officeDocument/2006/relationships/image" Target="../media/image26.w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28.wmf"/></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30.wmf"/><Relationship Id="rId4" Type="http://schemas.openxmlformats.org/officeDocument/2006/relationships/oleObject" Target="../embeddings/oleObject54.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56.bin"/><Relationship Id="rId5" Type="http://schemas.openxmlformats.org/officeDocument/2006/relationships/image" Target="../media/image30.wmf"/><Relationship Id="rId4" Type="http://schemas.openxmlformats.org/officeDocument/2006/relationships/oleObject" Target="../embeddings/oleObject55.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58.bin"/><Relationship Id="rId5" Type="http://schemas.openxmlformats.org/officeDocument/2006/relationships/image" Target="../media/image30.wmf"/><Relationship Id="rId4" Type="http://schemas.openxmlformats.org/officeDocument/2006/relationships/oleObject" Target="../embeddings/oleObject5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1.wmf"/><Relationship Id="rId4" Type="http://schemas.openxmlformats.org/officeDocument/2006/relationships/oleObject" Target="../embeddings/oleObject16.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81.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60.bin"/><Relationship Id="rId11" Type="http://schemas.openxmlformats.org/officeDocument/2006/relationships/image" Target="../media/image36.wmf"/><Relationship Id="rId5" Type="http://schemas.openxmlformats.org/officeDocument/2006/relationships/image" Target="../media/image33.w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35.wmf"/></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2.wmf"/><Relationship Id="rId4" Type="http://schemas.openxmlformats.org/officeDocument/2006/relationships/oleObject" Target="../embeddings/oleObject17.bin"/></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64.bin"/><Relationship Id="rId5" Type="http://schemas.openxmlformats.org/officeDocument/2006/relationships/image" Target="../media/image41.wmf"/><Relationship Id="rId4" Type="http://schemas.openxmlformats.org/officeDocument/2006/relationships/oleObject" Target="../embeddings/oleObject63.bin"/></Relationships>
</file>

<file path=ppt/slides/_rels/slide9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fontScale="77500" lnSpcReduction="20000"/>
          </a:bodyPr>
          <a:lstStyle/>
          <a:p>
            <a:r>
              <a:rPr lang="zh-CN" altLang="en-US" b="1" dirty="0">
                <a:latin typeface="Garamond" pitchFamily="18" charset="0"/>
              </a:rPr>
              <a:t>                                                  </a:t>
            </a:r>
            <a:r>
              <a:rPr lang="zh-CN" altLang="en-US" sz="3900" b="1" dirty="0">
                <a:latin typeface="Garamond" pitchFamily="18" charset="0"/>
              </a:rPr>
              <a:t>清华大学  陈丹琦</a:t>
            </a:r>
          </a:p>
        </p:txBody>
      </p:sp>
      <p:sp>
        <p:nvSpPr>
          <p:cNvPr id="4" name="TextBox 3"/>
          <p:cNvSpPr txBox="1"/>
          <p:nvPr/>
        </p:nvSpPr>
        <p:spPr>
          <a:xfrm>
            <a:off x="1714480" y="4357694"/>
            <a:ext cx="7072362" cy="646331"/>
          </a:xfrm>
          <a:prstGeom prst="rect">
            <a:avLst/>
          </a:prstGeom>
          <a:noFill/>
        </p:spPr>
        <p:txBody>
          <a:bodyPr wrap="square" rtlCol="0">
            <a:spAutoFit/>
          </a:bodyPr>
          <a:lstStyle/>
          <a:p>
            <a:r>
              <a:rPr lang="en-US" altLang="zh-CN" sz="3600" b="1" dirty="0">
                <a:latin typeface="Garamond" pitchFamily="18" charset="0"/>
              </a:rPr>
              <a:t>Chordal Graph and Interval Graph</a:t>
            </a:r>
            <a:endParaRPr lang="zh-CN" altLang="en-US" sz="3600" b="1" dirty="0">
              <a:latin typeface="Garamond" pitchFamily="18" charset="0"/>
            </a:endParaRPr>
          </a:p>
        </p:txBody>
      </p:sp>
      <p:sp>
        <p:nvSpPr>
          <p:cNvPr id="6" name="TextBox 5"/>
          <p:cNvSpPr txBox="1"/>
          <p:nvPr/>
        </p:nvSpPr>
        <p:spPr>
          <a:xfrm>
            <a:off x="3432062" y="3107867"/>
            <a:ext cx="5495374" cy="1107996"/>
          </a:xfrm>
          <a:prstGeom prst="rect">
            <a:avLst/>
          </a:prstGeom>
          <a:noFill/>
        </p:spPr>
        <p:txBody>
          <a:bodyPr wrap="square" rtlCol="0">
            <a:spAutoFit/>
          </a:bodyPr>
          <a:lstStyle/>
          <a:p>
            <a:r>
              <a:rPr lang="zh-CN" altLang="en-US" sz="6600" dirty="0">
                <a:latin typeface="华文行楷" pitchFamily="2" charset="-122"/>
                <a:ea typeface="华文行楷" pitchFamily="2" charset="-122"/>
              </a:rPr>
              <a:t>弦图与区间图</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图的基本概念</a:t>
            </a:r>
          </a:p>
        </p:txBody>
      </p:sp>
      <p:graphicFrame>
        <p:nvGraphicFramePr>
          <p:cNvPr id="135171" name="Object 3"/>
          <p:cNvGraphicFramePr>
            <a:graphicFrameLocks noChangeAspect="1"/>
          </p:cNvGraphicFramePr>
          <p:nvPr/>
        </p:nvGraphicFramePr>
        <p:xfrm>
          <a:off x="1000100" y="2071678"/>
          <a:ext cx="2989262" cy="714375"/>
        </p:xfrm>
        <a:graphic>
          <a:graphicData uri="http://schemas.openxmlformats.org/presentationml/2006/ole">
            <mc:AlternateContent xmlns:mc="http://schemas.openxmlformats.org/markup-compatibility/2006">
              <mc:Choice xmlns:v="urn:schemas-microsoft-com:vml" Requires="v">
                <p:oleObj spid="_x0000_s137224" name="Equation" r:id="rId4" imgW="850680" imgH="203040" progId="Equation.DSMT4">
                  <p:embed/>
                </p:oleObj>
              </mc:Choice>
              <mc:Fallback>
                <p:oleObj name="Equation" r:id="rId4" imgW="85068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2071678"/>
                        <a:ext cx="2989262"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内容占位符 2"/>
          <p:cNvSpPr>
            <a:spLocks noGrp="1"/>
          </p:cNvSpPr>
          <p:nvPr>
            <p:ph sz="quarter" idx="1"/>
          </p:nvPr>
        </p:nvSpPr>
        <p:spPr>
          <a:xfrm>
            <a:off x="928662" y="2786058"/>
            <a:ext cx="5072098" cy="979004"/>
          </a:xfrm>
        </p:spPr>
        <p:txBody>
          <a:bodyPr>
            <a:noAutofit/>
          </a:bodyPr>
          <a:lstStyle/>
          <a:p>
            <a:pPr>
              <a:lnSpc>
                <a:spcPct val="150000"/>
              </a:lnSpc>
              <a:spcBef>
                <a:spcPts val="3600"/>
              </a:spcBef>
            </a:pPr>
            <a:r>
              <a:rPr lang="zh-CN" altLang="en-US" sz="3600" b="1" dirty="0">
                <a:latin typeface="Times New Roman" pitchFamily="18" charset="0"/>
                <a:ea typeface="仿宋" pitchFamily="49" charset="-122"/>
                <a:cs typeface="Times New Roman" pitchFamily="18" charset="0"/>
              </a:rPr>
              <a:t>团数    ≤   色数</a:t>
            </a:r>
            <a:endParaRPr lang="en-US" altLang="zh-CN" sz="2800" dirty="0">
              <a:latin typeface="Times New Roman" pitchFamily="18" charset="0"/>
              <a:ea typeface="仿宋" pitchFamily="49" charset="-122"/>
              <a:cs typeface="Times New Roman" pitchFamily="18" charset="0"/>
            </a:endParaRPr>
          </a:p>
          <a:p>
            <a:pPr>
              <a:spcBef>
                <a:spcPts val="0"/>
              </a:spcBef>
              <a:buNone/>
            </a:pPr>
            <a:r>
              <a:rPr lang="zh-CN" altLang="en-US" sz="2800" b="1" dirty="0">
                <a:latin typeface="Times New Roman" pitchFamily="18" charset="0"/>
                <a:cs typeface="Times New Roman" pitchFamily="18" charset="0"/>
              </a:rPr>
              <a:t>  </a:t>
            </a:r>
            <a:endParaRPr lang="en-US" altLang="zh-CN" sz="2800" dirty="0">
              <a:latin typeface="Times New Roman" pitchFamily="18" charset="0"/>
              <a:cs typeface="Times New Roman" pitchFamily="18" charset="0"/>
            </a:endParaRPr>
          </a:p>
          <a:p>
            <a:pPr>
              <a:spcBef>
                <a:spcPts val="0"/>
              </a:spcBef>
              <a:buNone/>
            </a:pPr>
            <a:endParaRPr lang="en-US" altLang="zh-CN" sz="2800" b="1" dirty="0">
              <a:latin typeface="Times New Roman" pitchFamily="18" charset="0"/>
              <a:cs typeface="Times New Roman" pitchFamily="18" charset="0"/>
            </a:endParaRPr>
          </a:p>
          <a:p>
            <a:pPr>
              <a:spcBef>
                <a:spcPts val="0"/>
              </a:spcBef>
              <a:buNone/>
            </a:pPr>
            <a:endParaRPr lang="en-US" altLang="zh-CN" sz="2800" dirty="0">
              <a:latin typeface="Times New Roman" pitchFamily="18" charset="0"/>
              <a:cs typeface="Times New Roman" pitchFamily="18" charset="0"/>
            </a:endParaRPr>
          </a:p>
          <a:p>
            <a:pPr>
              <a:spcBef>
                <a:spcPts val="0"/>
              </a:spcBef>
              <a:buNone/>
            </a:pPr>
            <a:r>
              <a:rPr lang="en-US" altLang="zh-CN" sz="3200" dirty="0">
                <a:latin typeface="Times New Roman" pitchFamily="18" charset="0"/>
                <a:cs typeface="Times New Roman" pitchFamily="18" charset="0"/>
              </a:rPr>
              <a:t>    </a:t>
            </a:r>
            <a:endParaRPr lang="en-US" altLang="zh-CN" sz="2800" b="1" dirty="0">
              <a:latin typeface="Times New Roman" pitchFamily="18" charset="0"/>
              <a:cs typeface="Times New Roman" pitchFamily="18" charset="0"/>
            </a:endParaRPr>
          </a:p>
          <a:p>
            <a:pPr>
              <a:spcBef>
                <a:spcPts val="0"/>
              </a:spcBef>
              <a:buNone/>
            </a:pPr>
            <a:r>
              <a:rPr lang="en-US" altLang="zh-CN" sz="2800" dirty="0">
                <a:latin typeface="Times New Roman" pitchFamily="18" charset="0"/>
                <a:cs typeface="Times New Roman" pitchFamily="18" charset="0"/>
              </a:rPr>
              <a:t>    </a:t>
            </a:r>
          </a:p>
          <a:p>
            <a:pPr>
              <a:spcBef>
                <a:spcPts val="0"/>
              </a:spcBef>
              <a:buNone/>
            </a:pPr>
            <a:r>
              <a:rPr lang="en-US" altLang="zh-CN" sz="2800" dirty="0">
                <a:latin typeface="Times New Roman" pitchFamily="18" charset="0"/>
                <a:cs typeface="Times New Roman" pitchFamily="18" charset="0"/>
              </a:rPr>
              <a:t>   </a:t>
            </a:r>
            <a:br>
              <a:rPr lang="en-US" altLang="zh-CN" sz="2800" dirty="0">
                <a:latin typeface="Times New Roman" pitchFamily="18" charset="0"/>
                <a:cs typeface="Times New Roman" pitchFamily="18" charset="0"/>
              </a:rPr>
            </a:br>
            <a:endParaRPr lang="en-US" altLang="zh-CN" sz="2800" dirty="0">
              <a:latin typeface="Times New Roman" pitchFamily="18" charset="0"/>
              <a:cs typeface="Times New Roman" pitchFamily="18" charset="0"/>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区间图的判定</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3" name="内容占位符 2"/>
          <p:cNvSpPr>
            <a:spLocks noGrp="1"/>
          </p:cNvSpPr>
          <p:nvPr>
            <p:ph sz="quarter" idx="1"/>
          </p:nvPr>
        </p:nvSpPr>
        <p:spPr>
          <a:xfrm>
            <a:off x="612648" y="1600200"/>
            <a:ext cx="8153400" cy="4329130"/>
          </a:xfrm>
        </p:spPr>
        <p:txBody>
          <a:bodyPr/>
          <a:lstStyle/>
          <a:p>
            <a:r>
              <a:rPr lang="zh-CN" altLang="en-US" sz="3200" b="1" dirty="0">
                <a:latin typeface="Times New Roman" pitchFamily="18" charset="0"/>
                <a:ea typeface="仿宋" pitchFamily="49" charset="-122"/>
                <a:cs typeface="Times New Roman" pitchFamily="18" charset="0"/>
              </a:rPr>
              <a:t>判断是否是弦图</a:t>
            </a:r>
            <a:r>
              <a:rPr lang="zh-CN" altLang="en-US" sz="3200" dirty="0">
                <a:latin typeface="Times New Roman" pitchFamily="18" charset="0"/>
                <a:ea typeface="仿宋" pitchFamily="49" charset="-122"/>
                <a:cs typeface="Times New Roman" pitchFamily="18" charset="0"/>
              </a:rPr>
              <a:t>                                </a:t>
            </a:r>
            <a:r>
              <a:rPr lang="en-US" altLang="zh-CN" sz="3200" i="1" dirty="0">
                <a:latin typeface="Times New Roman" pitchFamily="18" charset="0"/>
                <a:ea typeface="仿宋" pitchFamily="49" charset="-122"/>
                <a:cs typeface="Times New Roman" pitchFamily="18" charset="0"/>
              </a:rPr>
              <a:t>O</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m</a:t>
            </a:r>
            <a:r>
              <a:rPr lang="en-US" altLang="zh-CN" sz="3200" dirty="0">
                <a:latin typeface="Times New Roman" pitchFamily="18" charset="0"/>
                <a:ea typeface="仿宋" pitchFamily="49" charset="-122"/>
                <a:cs typeface="Times New Roman" pitchFamily="18" charset="0"/>
              </a:rPr>
              <a:t> + </a:t>
            </a:r>
            <a:r>
              <a:rPr lang="en-US" altLang="zh-CN" sz="3200" i="1" dirty="0">
                <a:latin typeface="Times New Roman" pitchFamily="18" charset="0"/>
                <a:ea typeface="仿宋" pitchFamily="49" charset="-122"/>
                <a:cs typeface="Times New Roman" pitchFamily="18" charset="0"/>
              </a:rPr>
              <a:t>n</a:t>
            </a:r>
            <a:r>
              <a:rPr lang="en-US" altLang="zh-CN" sz="3200" dirty="0">
                <a:latin typeface="Times New Roman" pitchFamily="18" charset="0"/>
                <a:ea typeface="仿宋" pitchFamily="49" charset="-122"/>
                <a:cs typeface="Times New Roman" pitchFamily="18" charset="0"/>
              </a:rPr>
              <a:t>)</a:t>
            </a:r>
          </a:p>
          <a:p>
            <a:r>
              <a:rPr lang="zh-CN" altLang="en-US" sz="3200" b="1" dirty="0">
                <a:latin typeface="Times New Roman" pitchFamily="18" charset="0"/>
                <a:ea typeface="仿宋" pitchFamily="49" charset="-122"/>
                <a:cs typeface="Times New Roman" pitchFamily="18" charset="0"/>
              </a:rPr>
              <a:t>如果是弦图</a:t>
            </a:r>
            <a:r>
              <a:rPr lang="zh-CN" altLang="en-US" sz="3200" dirty="0">
                <a:latin typeface="Times New Roman" pitchFamily="18" charset="0"/>
                <a:ea typeface="仿宋" pitchFamily="49" charset="-122"/>
                <a:cs typeface="Times New Roman" pitchFamily="18" charset="0"/>
              </a:rPr>
              <a:t>，</a:t>
            </a:r>
            <a:r>
              <a:rPr lang="zh-CN" altLang="en-US" sz="3200" b="1" dirty="0">
                <a:latin typeface="Times New Roman" pitchFamily="18" charset="0"/>
                <a:ea typeface="仿宋" pitchFamily="49" charset="-122"/>
                <a:cs typeface="Times New Roman" pitchFamily="18" charset="0"/>
              </a:rPr>
              <a:t>找出所有的极大团    </a:t>
            </a:r>
            <a:r>
              <a:rPr lang="en-US" altLang="zh-CN" sz="3200" i="1" dirty="0">
                <a:latin typeface="Times New Roman" pitchFamily="18" charset="0"/>
                <a:ea typeface="仿宋" pitchFamily="49" charset="-122"/>
                <a:cs typeface="Times New Roman" pitchFamily="18" charset="0"/>
              </a:rPr>
              <a:t>O</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m</a:t>
            </a:r>
            <a:r>
              <a:rPr lang="en-US" altLang="zh-CN" sz="3200" dirty="0">
                <a:latin typeface="Times New Roman" pitchFamily="18" charset="0"/>
                <a:ea typeface="仿宋" pitchFamily="49" charset="-122"/>
                <a:cs typeface="Times New Roman" pitchFamily="18" charset="0"/>
              </a:rPr>
              <a:t> + </a:t>
            </a:r>
            <a:r>
              <a:rPr lang="en-US" altLang="zh-CN" sz="3200" i="1" dirty="0">
                <a:latin typeface="Times New Roman" pitchFamily="18" charset="0"/>
                <a:ea typeface="仿宋" pitchFamily="49" charset="-122"/>
                <a:cs typeface="Times New Roman" pitchFamily="18" charset="0"/>
              </a:rPr>
              <a:t>n</a:t>
            </a:r>
            <a:r>
              <a:rPr lang="en-US" altLang="zh-CN" sz="3200" dirty="0">
                <a:latin typeface="Times New Roman" pitchFamily="18" charset="0"/>
                <a:ea typeface="仿宋" pitchFamily="49" charset="-122"/>
                <a:cs typeface="Times New Roman" pitchFamily="18" charset="0"/>
              </a:rPr>
              <a:t>)</a:t>
            </a:r>
            <a:endParaRPr lang="en-US" altLang="zh-CN" sz="3200" b="1" dirty="0">
              <a:latin typeface="Times New Roman" pitchFamily="18" charset="0"/>
              <a:ea typeface="仿宋" pitchFamily="49" charset="-122"/>
              <a:cs typeface="Times New Roman" pitchFamily="18" charset="0"/>
            </a:endParaRPr>
          </a:p>
          <a:p>
            <a:r>
              <a:rPr lang="zh-CN" altLang="en-US" sz="3200" b="1" dirty="0">
                <a:latin typeface="Times New Roman" pitchFamily="18" charset="0"/>
                <a:ea typeface="仿宋" pitchFamily="49" charset="-122"/>
                <a:cs typeface="Times New Roman" pitchFamily="18" charset="0"/>
              </a:rPr>
              <a:t>判断是否存在一个连续的极大团序列即包含每个点的极大团在序列中都是连续的。</a:t>
            </a:r>
            <a:endParaRPr lang="en-US" altLang="zh-CN" sz="3200" b="1" dirty="0">
              <a:latin typeface="Times New Roman" pitchFamily="18" charset="0"/>
              <a:ea typeface="仿宋" pitchFamily="49" charset="-122"/>
              <a:cs typeface="Times New Roman" pitchFamily="18" charset="0"/>
            </a:endParaRPr>
          </a:p>
          <a:p>
            <a:endParaRPr lang="en-US" altLang="zh-CN" sz="3200" b="1" dirty="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区间图的判定</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3" name="内容占位符 2"/>
          <p:cNvSpPr>
            <a:spLocks noGrp="1"/>
          </p:cNvSpPr>
          <p:nvPr>
            <p:ph sz="quarter" idx="1"/>
          </p:nvPr>
        </p:nvSpPr>
        <p:spPr>
          <a:xfrm>
            <a:off x="612648" y="1600200"/>
            <a:ext cx="8153400" cy="4329130"/>
          </a:xfrm>
        </p:spPr>
        <p:txBody>
          <a:bodyPr/>
          <a:lstStyle/>
          <a:p>
            <a:r>
              <a:rPr lang="zh-CN" altLang="en-US" sz="3200" b="1" dirty="0">
                <a:latin typeface="Times New Roman" pitchFamily="18" charset="0"/>
                <a:ea typeface="仿宋" pitchFamily="49" charset="-122"/>
                <a:cs typeface="Times New Roman" pitchFamily="18" charset="0"/>
              </a:rPr>
              <a:t>判断是否是弦图</a:t>
            </a:r>
            <a:r>
              <a:rPr lang="zh-CN" altLang="en-US" sz="3200" dirty="0">
                <a:latin typeface="Times New Roman" pitchFamily="18" charset="0"/>
                <a:ea typeface="仿宋" pitchFamily="49" charset="-122"/>
                <a:cs typeface="Times New Roman" pitchFamily="18" charset="0"/>
              </a:rPr>
              <a:t>                                </a:t>
            </a:r>
            <a:r>
              <a:rPr lang="en-US" altLang="zh-CN" sz="3200" i="1" dirty="0">
                <a:latin typeface="Times New Roman" pitchFamily="18" charset="0"/>
                <a:ea typeface="仿宋" pitchFamily="49" charset="-122"/>
                <a:cs typeface="Times New Roman" pitchFamily="18" charset="0"/>
              </a:rPr>
              <a:t>O</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m</a:t>
            </a:r>
            <a:r>
              <a:rPr lang="en-US" altLang="zh-CN" sz="3200" dirty="0">
                <a:latin typeface="Times New Roman" pitchFamily="18" charset="0"/>
                <a:ea typeface="仿宋" pitchFamily="49" charset="-122"/>
                <a:cs typeface="Times New Roman" pitchFamily="18" charset="0"/>
              </a:rPr>
              <a:t> + </a:t>
            </a:r>
            <a:r>
              <a:rPr lang="en-US" altLang="zh-CN" sz="3200" i="1" dirty="0">
                <a:latin typeface="Times New Roman" pitchFamily="18" charset="0"/>
                <a:ea typeface="仿宋" pitchFamily="49" charset="-122"/>
                <a:cs typeface="Times New Roman" pitchFamily="18" charset="0"/>
              </a:rPr>
              <a:t>n</a:t>
            </a:r>
            <a:r>
              <a:rPr lang="en-US" altLang="zh-CN" sz="3200" dirty="0">
                <a:latin typeface="Times New Roman" pitchFamily="18" charset="0"/>
                <a:ea typeface="仿宋" pitchFamily="49" charset="-122"/>
                <a:cs typeface="Times New Roman" pitchFamily="18" charset="0"/>
              </a:rPr>
              <a:t>)</a:t>
            </a:r>
          </a:p>
          <a:p>
            <a:r>
              <a:rPr lang="zh-CN" altLang="en-US" sz="3200" b="1" dirty="0">
                <a:latin typeface="Times New Roman" pitchFamily="18" charset="0"/>
                <a:ea typeface="仿宋" pitchFamily="49" charset="-122"/>
                <a:cs typeface="Times New Roman" pitchFamily="18" charset="0"/>
              </a:rPr>
              <a:t>如果是弦图</a:t>
            </a:r>
            <a:r>
              <a:rPr lang="zh-CN" altLang="en-US" sz="3200" dirty="0">
                <a:latin typeface="Times New Roman" pitchFamily="18" charset="0"/>
                <a:ea typeface="仿宋" pitchFamily="49" charset="-122"/>
                <a:cs typeface="Times New Roman" pitchFamily="18" charset="0"/>
              </a:rPr>
              <a:t>，</a:t>
            </a:r>
            <a:r>
              <a:rPr lang="zh-CN" altLang="en-US" sz="3200" b="1" dirty="0">
                <a:latin typeface="Times New Roman" pitchFamily="18" charset="0"/>
                <a:ea typeface="仿宋" pitchFamily="49" charset="-122"/>
                <a:cs typeface="Times New Roman" pitchFamily="18" charset="0"/>
              </a:rPr>
              <a:t>找出所有的极大团    </a:t>
            </a:r>
            <a:r>
              <a:rPr lang="en-US" altLang="zh-CN" sz="3200" i="1" dirty="0">
                <a:latin typeface="Times New Roman" pitchFamily="18" charset="0"/>
                <a:ea typeface="仿宋" pitchFamily="49" charset="-122"/>
                <a:cs typeface="Times New Roman" pitchFamily="18" charset="0"/>
              </a:rPr>
              <a:t>O</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m</a:t>
            </a:r>
            <a:r>
              <a:rPr lang="en-US" altLang="zh-CN" sz="3200" dirty="0">
                <a:latin typeface="Times New Roman" pitchFamily="18" charset="0"/>
                <a:ea typeface="仿宋" pitchFamily="49" charset="-122"/>
                <a:cs typeface="Times New Roman" pitchFamily="18" charset="0"/>
              </a:rPr>
              <a:t> + </a:t>
            </a:r>
            <a:r>
              <a:rPr lang="en-US" altLang="zh-CN" sz="3200" i="1" dirty="0">
                <a:latin typeface="Times New Roman" pitchFamily="18" charset="0"/>
                <a:ea typeface="仿宋" pitchFamily="49" charset="-122"/>
                <a:cs typeface="Times New Roman" pitchFamily="18" charset="0"/>
              </a:rPr>
              <a:t>n</a:t>
            </a:r>
            <a:r>
              <a:rPr lang="en-US" altLang="zh-CN" sz="3200" dirty="0">
                <a:latin typeface="Times New Roman" pitchFamily="18" charset="0"/>
                <a:ea typeface="仿宋" pitchFamily="49" charset="-122"/>
                <a:cs typeface="Times New Roman" pitchFamily="18" charset="0"/>
              </a:rPr>
              <a:t>)</a:t>
            </a:r>
            <a:endParaRPr lang="en-US" altLang="zh-CN" sz="3200" b="1" dirty="0">
              <a:latin typeface="Times New Roman" pitchFamily="18" charset="0"/>
              <a:ea typeface="仿宋" pitchFamily="49" charset="-122"/>
              <a:cs typeface="Times New Roman" pitchFamily="18" charset="0"/>
            </a:endParaRPr>
          </a:p>
          <a:p>
            <a:r>
              <a:rPr lang="zh-CN" altLang="en-US" sz="3200" b="1" dirty="0">
                <a:latin typeface="Times New Roman" pitchFamily="18" charset="0"/>
                <a:ea typeface="仿宋" pitchFamily="49" charset="-122"/>
                <a:cs typeface="Times New Roman" pitchFamily="18" charset="0"/>
              </a:rPr>
              <a:t>判断是否存在一个连续的极大团序列即包含每个点的极大团在序列中都是连续的。</a:t>
            </a:r>
            <a:endParaRPr lang="en-US" altLang="zh-CN" sz="3200" b="1" dirty="0">
              <a:latin typeface="Times New Roman" pitchFamily="18" charset="0"/>
              <a:ea typeface="仿宋" pitchFamily="49" charset="-122"/>
              <a:cs typeface="Times New Roman" pitchFamily="18" charset="0"/>
            </a:endParaRPr>
          </a:p>
          <a:p>
            <a:endParaRPr lang="en-US" altLang="zh-CN" sz="3200" b="1" dirty="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pic>
        <p:nvPicPr>
          <p:cNvPr id="288771" name="Picture 3"/>
          <p:cNvPicPr>
            <a:picLocks noChangeAspect="1" noChangeArrowheads="1"/>
          </p:cNvPicPr>
          <p:nvPr/>
        </p:nvPicPr>
        <p:blipFill>
          <a:blip r:embed="rId3"/>
          <a:srcRect/>
          <a:stretch>
            <a:fillRect/>
          </a:stretch>
        </p:blipFill>
        <p:spPr bwMode="auto">
          <a:xfrm>
            <a:off x="714348" y="4000504"/>
            <a:ext cx="5153025" cy="2390775"/>
          </a:xfrm>
          <a:prstGeom prst="rect">
            <a:avLst/>
          </a:prstGeom>
          <a:noFill/>
          <a:ln w="9525">
            <a:noFill/>
            <a:miter lim="800000"/>
            <a:headEnd/>
            <a:tailEnd/>
          </a:ln>
          <a:effectLst/>
        </p:spPr>
      </p:pic>
      <p:pic>
        <p:nvPicPr>
          <p:cNvPr id="288772" name="Picture 4"/>
          <p:cNvPicPr>
            <a:picLocks noChangeAspect="1" noChangeArrowheads="1"/>
          </p:cNvPicPr>
          <p:nvPr/>
        </p:nvPicPr>
        <p:blipFill>
          <a:blip r:embed="rId4"/>
          <a:srcRect/>
          <a:stretch>
            <a:fillRect/>
          </a:stretch>
        </p:blipFill>
        <p:spPr bwMode="auto">
          <a:xfrm>
            <a:off x="5923178" y="3982075"/>
            <a:ext cx="2416606" cy="2342020"/>
          </a:xfrm>
          <a:prstGeom prst="rect">
            <a:avLst/>
          </a:prstGeom>
          <a:noFill/>
          <a:ln w="9525">
            <a:noFill/>
            <a:miter lim="800000"/>
            <a:headEnd/>
            <a:tailEnd/>
          </a:ln>
          <a:effectLst/>
        </p:spPr>
      </p:pic>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区间图的判定</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3" name="内容占位符 2"/>
          <p:cNvSpPr>
            <a:spLocks noGrp="1"/>
          </p:cNvSpPr>
          <p:nvPr>
            <p:ph sz="quarter" idx="1"/>
          </p:nvPr>
        </p:nvSpPr>
        <p:spPr>
          <a:xfrm>
            <a:off x="612648" y="1600200"/>
            <a:ext cx="8153400" cy="1971676"/>
          </a:xfrm>
        </p:spPr>
        <p:txBody>
          <a:bodyPr/>
          <a:lstStyle/>
          <a:p>
            <a:r>
              <a:rPr lang="en-US" altLang="zh-CN" sz="3600" b="1" dirty="0">
                <a:latin typeface="Times New Roman" pitchFamily="18" charset="0"/>
                <a:ea typeface="仿宋" pitchFamily="49" charset="-122"/>
                <a:cs typeface="Times New Roman" pitchFamily="18" charset="0"/>
              </a:rPr>
              <a:t>PQ</a:t>
            </a:r>
            <a:r>
              <a:rPr lang="zh-CN" altLang="en-US" sz="3600" b="1" dirty="0">
                <a:latin typeface="Times New Roman" pitchFamily="18" charset="0"/>
                <a:ea typeface="仿宋" pitchFamily="49" charset="-122"/>
                <a:cs typeface="Times New Roman" pitchFamily="18" charset="0"/>
              </a:rPr>
              <a:t>树</a:t>
            </a:r>
            <a:endParaRPr lang="en-US" altLang="zh-CN" sz="3600" b="1" dirty="0">
              <a:latin typeface="Times New Roman" pitchFamily="18" charset="0"/>
              <a:ea typeface="仿宋" pitchFamily="49" charset="-122"/>
              <a:cs typeface="Times New Roman" pitchFamily="18" charset="0"/>
            </a:endParaRPr>
          </a:p>
          <a:p>
            <a:r>
              <a:rPr lang="en-US" altLang="zh-CN" sz="3600" b="1"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给定一个</a:t>
            </a:r>
            <a:r>
              <a:rPr lang="en-US" altLang="zh-CN" sz="3200" dirty="0">
                <a:latin typeface="Times New Roman" pitchFamily="18" charset="0"/>
                <a:ea typeface="仿宋" pitchFamily="49" charset="-122"/>
                <a:cs typeface="Times New Roman" pitchFamily="18" charset="0"/>
              </a:rPr>
              <a:t>0, 1</a:t>
            </a:r>
            <a:r>
              <a:rPr lang="zh-CN" altLang="en-US" sz="3200" b="1" dirty="0">
                <a:latin typeface="Times New Roman" pitchFamily="18" charset="0"/>
                <a:ea typeface="仿宋" pitchFamily="49" charset="-122"/>
                <a:cs typeface="Times New Roman" pitchFamily="18" charset="0"/>
              </a:rPr>
              <a:t>矩阵要求将矩阵的列重排使得每一行的</a:t>
            </a:r>
            <a:r>
              <a:rPr lang="en-US" altLang="zh-CN" sz="3200" dirty="0">
                <a:latin typeface="Times New Roman" pitchFamily="18" charset="0"/>
                <a:ea typeface="仿宋" pitchFamily="49" charset="-122"/>
                <a:cs typeface="Times New Roman" pitchFamily="18" charset="0"/>
              </a:rPr>
              <a:t>1</a:t>
            </a:r>
            <a:r>
              <a:rPr lang="zh-CN" altLang="en-US" sz="3200" b="1" dirty="0">
                <a:latin typeface="Times New Roman" pitchFamily="18" charset="0"/>
                <a:ea typeface="仿宋" pitchFamily="49" charset="-122"/>
                <a:cs typeface="Times New Roman" pitchFamily="18" charset="0"/>
              </a:rPr>
              <a:t>是连续的。</a:t>
            </a:r>
            <a:endParaRPr lang="en-US" altLang="zh-CN" sz="3200" b="1" dirty="0">
              <a:latin typeface="Times New Roman" pitchFamily="18" charset="0"/>
              <a:ea typeface="仿宋" pitchFamily="49" charset="-122"/>
              <a:cs typeface="Times New Roman" pitchFamily="18" charset="0"/>
            </a:endParaRPr>
          </a:p>
          <a:p>
            <a:endParaRPr lang="en-US" altLang="zh-CN" sz="3600" b="1" dirty="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794" name="Picture 2"/>
          <p:cNvPicPr>
            <a:picLocks noChangeAspect="1" noChangeArrowheads="1"/>
          </p:cNvPicPr>
          <p:nvPr/>
        </p:nvPicPr>
        <p:blipFill>
          <a:blip r:embed="rId3"/>
          <a:srcRect/>
          <a:stretch>
            <a:fillRect/>
          </a:stretch>
        </p:blipFill>
        <p:spPr bwMode="auto">
          <a:xfrm>
            <a:off x="785786" y="3000372"/>
            <a:ext cx="4101032" cy="3500462"/>
          </a:xfrm>
          <a:prstGeom prst="rect">
            <a:avLst/>
          </a:prstGeom>
          <a:noFill/>
          <a:ln w="9525">
            <a:noFill/>
            <a:miter lim="800000"/>
            <a:headEnd/>
            <a:tailEnd/>
          </a:ln>
          <a:effectLst/>
        </p:spPr>
      </p:pic>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区间图的判定</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3" name="内容占位符 2"/>
          <p:cNvSpPr>
            <a:spLocks noGrp="1"/>
          </p:cNvSpPr>
          <p:nvPr>
            <p:ph sz="quarter" idx="1"/>
          </p:nvPr>
        </p:nvSpPr>
        <p:spPr>
          <a:xfrm>
            <a:off x="612648" y="1600200"/>
            <a:ext cx="8153400" cy="1971676"/>
          </a:xfrm>
        </p:spPr>
        <p:txBody>
          <a:bodyPr/>
          <a:lstStyle/>
          <a:p>
            <a:r>
              <a:rPr lang="en-US" altLang="zh-CN" sz="3600" b="1" dirty="0">
                <a:latin typeface="Times New Roman" pitchFamily="18" charset="0"/>
                <a:ea typeface="仿宋" pitchFamily="49" charset="-122"/>
                <a:cs typeface="Times New Roman" pitchFamily="18" charset="0"/>
              </a:rPr>
              <a:t>PQ</a:t>
            </a:r>
            <a:r>
              <a:rPr lang="zh-CN" altLang="en-US" sz="3600" b="1" dirty="0">
                <a:latin typeface="Times New Roman" pitchFamily="18" charset="0"/>
                <a:ea typeface="仿宋" pitchFamily="49" charset="-122"/>
                <a:cs typeface="Times New Roman" pitchFamily="18" charset="0"/>
              </a:rPr>
              <a:t>树</a:t>
            </a:r>
            <a:endParaRPr lang="en-US" altLang="zh-CN" sz="3600" b="1" dirty="0">
              <a:latin typeface="Times New Roman" pitchFamily="18" charset="0"/>
              <a:ea typeface="仿宋" pitchFamily="49" charset="-122"/>
              <a:cs typeface="Times New Roman" pitchFamily="18" charset="0"/>
            </a:endParaRPr>
          </a:p>
          <a:p>
            <a:r>
              <a:rPr lang="en-US" altLang="zh-CN" sz="3600" b="1"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给定一个</a:t>
            </a:r>
            <a:r>
              <a:rPr lang="en-US" altLang="zh-CN" sz="3200" dirty="0">
                <a:latin typeface="Times New Roman" pitchFamily="18" charset="0"/>
                <a:ea typeface="仿宋" pitchFamily="49" charset="-122"/>
                <a:cs typeface="Times New Roman" pitchFamily="18" charset="0"/>
              </a:rPr>
              <a:t>0, 1</a:t>
            </a:r>
            <a:r>
              <a:rPr lang="zh-CN" altLang="en-US" sz="3200" b="1" dirty="0">
                <a:latin typeface="Times New Roman" pitchFamily="18" charset="0"/>
                <a:ea typeface="仿宋" pitchFamily="49" charset="-122"/>
                <a:cs typeface="Times New Roman" pitchFamily="18" charset="0"/>
              </a:rPr>
              <a:t>矩阵要求将矩阵的列重排使得每一行的</a:t>
            </a:r>
            <a:r>
              <a:rPr lang="en-US" altLang="zh-CN" sz="3200" dirty="0">
                <a:latin typeface="Times New Roman" pitchFamily="18" charset="0"/>
                <a:ea typeface="仿宋" pitchFamily="49" charset="-122"/>
                <a:cs typeface="Times New Roman" pitchFamily="18" charset="0"/>
              </a:rPr>
              <a:t>1</a:t>
            </a:r>
            <a:r>
              <a:rPr lang="zh-CN" altLang="en-US" sz="3200" b="1" dirty="0">
                <a:latin typeface="Times New Roman" pitchFamily="18" charset="0"/>
                <a:ea typeface="仿宋" pitchFamily="49" charset="-122"/>
                <a:cs typeface="Times New Roman" pitchFamily="18" charset="0"/>
              </a:rPr>
              <a:t>是连续的。</a:t>
            </a:r>
            <a:endParaRPr lang="en-US" altLang="zh-CN" sz="3200" b="1" dirty="0">
              <a:latin typeface="Times New Roman" pitchFamily="18" charset="0"/>
              <a:ea typeface="仿宋" pitchFamily="49" charset="-122"/>
              <a:cs typeface="Times New Roman" pitchFamily="18" charset="0"/>
            </a:endParaRPr>
          </a:p>
          <a:p>
            <a:endParaRPr lang="en-US" altLang="zh-CN" sz="3600" b="1" dirty="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18" name="TextBox 17"/>
          <p:cNvSpPr txBox="1"/>
          <p:nvPr/>
        </p:nvSpPr>
        <p:spPr>
          <a:xfrm>
            <a:off x="5786446" y="4572008"/>
            <a:ext cx="2857520" cy="830997"/>
          </a:xfrm>
          <a:prstGeom prst="rect">
            <a:avLst/>
          </a:prstGeom>
          <a:noFill/>
        </p:spPr>
        <p:txBody>
          <a:bodyPr wrap="square" rtlCol="0">
            <a:spAutoFit/>
          </a:bodyPr>
          <a:lstStyle/>
          <a:p>
            <a:r>
              <a:rPr lang="en-US" altLang="zh-CN" sz="2400" i="1" dirty="0">
                <a:latin typeface="Times New Roman" pitchFamily="18" charset="0"/>
                <a:ea typeface="仿宋" pitchFamily="49" charset="-122"/>
                <a:cs typeface="Times New Roman" pitchFamily="18" charset="0"/>
              </a:rPr>
              <a:t>Q</a:t>
            </a:r>
            <a:r>
              <a:rPr lang="zh-CN" altLang="en-US" sz="2400" b="1" dirty="0">
                <a:latin typeface="Times New Roman" pitchFamily="18" charset="0"/>
                <a:ea typeface="仿宋" pitchFamily="49" charset="-122"/>
                <a:cs typeface="Times New Roman" pitchFamily="18" charset="0"/>
              </a:rPr>
              <a:t>节点</a:t>
            </a:r>
            <a:endParaRPr lang="en-US" altLang="zh-CN" sz="2400" b="1" dirty="0">
              <a:latin typeface="Times New Roman" pitchFamily="18" charset="0"/>
              <a:ea typeface="仿宋" pitchFamily="49" charset="-122"/>
              <a:cs typeface="Times New Roman" pitchFamily="18" charset="0"/>
            </a:endParaRPr>
          </a:p>
          <a:p>
            <a:r>
              <a:rPr lang="en-US" altLang="zh-CN" sz="2400" b="1" dirty="0">
                <a:latin typeface="Times New Roman" pitchFamily="18" charset="0"/>
                <a:ea typeface="仿宋" pitchFamily="49" charset="-122"/>
                <a:cs typeface="Times New Roman" pitchFamily="18" charset="0"/>
              </a:rPr>
              <a:t>[</a:t>
            </a:r>
            <a:r>
              <a:rPr lang="zh-CN" altLang="en-US" sz="2400" b="1" dirty="0">
                <a:latin typeface="Times New Roman" pitchFamily="18" charset="0"/>
                <a:ea typeface="仿宋" pitchFamily="49" charset="-122"/>
                <a:cs typeface="Times New Roman" pitchFamily="18" charset="0"/>
              </a:rPr>
              <a:t>原顺序或反序</a:t>
            </a:r>
            <a:r>
              <a:rPr lang="en-US" altLang="zh-CN" sz="2400" b="1" dirty="0">
                <a:latin typeface="Times New Roman" pitchFamily="18" charset="0"/>
                <a:ea typeface="仿宋" pitchFamily="49" charset="-122"/>
                <a:cs typeface="Times New Roman" pitchFamily="18" charset="0"/>
              </a:rPr>
              <a:t>]</a:t>
            </a:r>
            <a:endParaRPr lang="zh-CN" altLang="en-US" sz="2400" b="1" dirty="0">
              <a:latin typeface="Times New Roman" pitchFamily="18" charset="0"/>
              <a:ea typeface="仿宋" pitchFamily="49" charset="-122"/>
              <a:cs typeface="Times New Roman" pitchFamily="18" charset="0"/>
            </a:endParaRPr>
          </a:p>
        </p:txBody>
      </p:sp>
      <p:grpSp>
        <p:nvGrpSpPr>
          <p:cNvPr id="3" name="组合 14"/>
          <p:cNvGrpSpPr/>
          <p:nvPr/>
        </p:nvGrpSpPr>
        <p:grpSpPr>
          <a:xfrm>
            <a:off x="5286380" y="3526697"/>
            <a:ext cx="3571868" cy="830997"/>
            <a:chOff x="5572132" y="3143248"/>
            <a:chExt cx="3571868" cy="830997"/>
          </a:xfrm>
        </p:grpSpPr>
        <p:sp>
          <p:nvSpPr>
            <p:cNvPr id="11" name="TextBox 10"/>
            <p:cNvSpPr txBox="1"/>
            <p:nvPr/>
          </p:nvSpPr>
          <p:spPr>
            <a:xfrm>
              <a:off x="5929258" y="3143248"/>
              <a:ext cx="3214742" cy="830997"/>
            </a:xfrm>
            <a:prstGeom prst="rect">
              <a:avLst/>
            </a:prstGeom>
            <a:noFill/>
          </p:spPr>
          <p:txBody>
            <a:bodyPr wrap="square" rtlCol="0">
              <a:spAutoFit/>
            </a:bodyPr>
            <a:lstStyle/>
            <a:p>
              <a:r>
                <a:rPr lang="en-US" altLang="zh-CN" sz="2400" i="1" dirty="0">
                  <a:latin typeface="Times New Roman" pitchFamily="18" charset="0"/>
                  <a:ea typeface="仿宋" pitchFamily="49" charset="-122"/>
                  <a:cs typeface="Times New Roman" pitchFamily="18" charset="0"/>
                </a:rPr>
                <a:t>P</a:t>
              </a:r>
              <a:r>
                <a:rPr lang="zh-CN" altLang="en-US" sz="2400" b="1" dirty="0">
                  <a:latin typeface="Times New Roman" pitchFamily="18" charset="0"/>
                  <a:ea typeface="仿宋" pitchFamily="49" charset="-122"/>
                  <a:cs typeface="Times New Roman" pitchFamily="18" charset="0"/>
                </a:rPr>
                <a:t>节点</a:t>
              </a:r>
              <a:endParaRPr lang="en-US" altLang="zh-CN" sz="2400" b="1" dirty="0">
                <a:latin typeface="Times New Roman" pitchFamily="18" charset="0"/>
                <a:ea typeface="仿宋" pitchFamily="49" charset="-122"/>
                <a:cs typeface="Times New Roman" pitchFamily="18" charset="0"/>
              </a:endParaRPr>
            </a:p>
            <a:p>
              <a:r>
                <a:rPr lang="en-US" altLang="zh-CN" sz="2400" b="1" dirty="0">
                  <a:latin typeface="Times New Roman" pitchFamily="18" charset="0"/>
                  <a:ea typeface="仿宋" pitchFamily="49" charset="-122"/>
                  <a:cs typeface="Times New Roman" pitchFamily="18" charset="0"/>
                </a:rPr>
                <a:t>[</a:t>
              </a:r>
              <a:r>
                <a:rPr lang="zh-CN" altLang="en-US" sz="2400" b="1" dirty="0">
                  <a:latin typeface="Times New Roman" pitchFamily="18" charset="0"/>
                  <a:ea typeface="仿宋" pitchFamily="49" charset="-122"/>
                  <a:cs typeface="Times New Roman" pitchFamily="18" charset="0"/>
                </a:rPr>
                <a:t>子节点可以任意重排</a:t>
              </a:r>
              <a:r>
                <a:rPr lang="en-US" altLang="zh-CN" sz="2400" b="1" dirty="0">
                  <a:latin typeface="Times New Roman" pitchFamily="18" charset="0"/>
                  <a:ea typeface="仿宋" pitchFamily="49" charset="-122"/>
                  <a:cs typeface="Times New Roman" pitchFamily="18" charset="0"/>
                </a:rPr>
                <a:t>]</a:t>
              </a:r>
              <a:endParaRPr lang="zh-CN" altLang="en-US" sz="2400" b="1" dirty="0">
                <a:latin typeface="Times New Roman" pitchFamily="18" charset="0"/>
                <a:ea typeface="仿宋" pitchFamily="49" charset="-122"/>
                <a:cs typeface="Times New Roman" pitchFamily="18" charset="0"/>
              </a:endParaRPr>
            </a:p>
          </p:txBody>
        </p:sp>
        <p:sp>
          <p:nvSpPr>
            <p:cNvPr id="14" name="椭圆 13"/>
            <p:cNvSpPr/>
            <p:nvPr/>
          </p:nvSpPr>
          <p:spPr>
            <a:xfrm>
              <a:off x="5572132" y="3286124"/>
              <a:ext cx="214314" cy="214314"/>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5156756" y="4696454"/>
            <a:ext cx="558252" cy="23274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794" name="Picture 2"/>
          <p:cNvPicPr>
            <a:picLocks noChangeAspect="1" noChangeArrowheads="1"/>
          </p:cNvPicPr>
          <p:nvPr/>
        </p:nvPicPr>
        <p:blipFill>
          <a:blip r:embed="rId3"/>
          <a:srcRect/>
          <a:stretch>
            <a:fillRect/>
          </a:stretch>
        </p:blipFill>
        <p:spPr bwMode="auto">
          <a:xfrm>
            <a:off x="785786" y="3000372"/>
            <a:ext cx="4101032" cy="3500462"/>
          </a:xfrm>
          <a:prstGeom prst="rect">
            <a:avLst/>
          </a:prstGeom>
          <a:noFill/>
          <a:ln w="9525">
            <a:noFill/>
            <a:miter lim="800000"/>
            <a:headEnd/>
            <a:tailEnd/>
          </a:ln>
          <a:effectLst/>
        </p:spPr>
      </p:pic>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区间图的判定</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3" name="内容占位符 2"/>
          <p:cNvSpPr>
            <a:spLocks noGrp="1"/>
          </p:cNvSpPr>
          <p:nvPr>
            <p:ph sz="quarter" idx="1"/>
          </p:nvPr>
        </p:nvSpPr>
        <p:spPr>
          <a:xfrm>
            <a:off x="612648" y="1600200"/>
            <a:ext cx="8153400" cy="1971676"/>
          </a:xfrm>
        </p:spPr>
        <p:txBody>
          <a:bodyPr/>
          <a:lstStyle/>
          <a:p>
            <a:r>
              <a:rPr lang="en-US" altLang="zh-CN" sz="3600" b="1" dirty="0">
                <a:latin typeface="Times New Roman" pitchFamily="18" charset="0"/>
                <a:ea typeface="仿宋" pitchFamily="49" charset="-122"/>
                <a:cs typeface="Times New Roman" pitchFamily="18" charset="0"/>
              </a:rPr>
              <a:t>PQ</a:t>
            </a:r>
            <a:r>
              <a:rPr lang="zh-CN" altLang="en-US" sz="3600" b="1" dirty="0">
                <a:latin typeface="Times New Roman" pitchFamily="18" charset="0"/>
                <a:ea typeface="仿宋" pitchFamily="49" charset="-122"/>
                <a:cs typeface="Times New Roman" pitchFamily="18" charset="0"/>
              </a:rPr>
              <a:t>树</a:t>
            </a:r>
            <a:endParaRPr lang="en-US" altLang="zh-CN" sz="3600" b="1" dirty="0">
              <a:latin typeface="Times New Roman" pitchFamily="18" charset="0"/>
              <a:ea typeface="仿宋" pitchFamily="49" charset="-122"/>
              <a:cs typeface="Times New Roman" pitchFamily="18" charset="0"/>
            </a:endParaRPr>
          </a:p>
          <a:p>
            <a:r>
              <a:rPr lang="en-US" altLang="zh-CN" sz="3600" b="1"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给定一个</a:t>
            </a:r>
            <a:r>
              <a:rPr lang="en-US" altLang="zh-CN" sz="3200" dirty="0">
                <a:latin typeface="Times New Roman" pitchFamily="18" charset="0"/>
                <a:ea typeface="仿宋" pitchFamily="49" charset="-122"/>
                <a:cs typeface="Times New Roman" pitchFamily="18" charset="0"/>
              </a:rPr>
              <a:t>0, 1</a:t>
            </a:r>
            <a:r>
              <a:rPr lang="zh-CN" altLang="en-US" sz="3200" b="1" dirty="0">
                <a:latin typeface="Times New Roman" pitchFamily="18" charset="0"/>
                <a:ea typeface="仿宋" pitchFamily="49" charset="-122"/>
                <a:cs typeface="Times New Roman" pitchFamily="18" charset="0"/>
              </a:rPr>
              <a:t>矩阵要求将矩阵的列重排使得每一行的</a:t>
            </a:r>
            <a:r>
              <a:rPr lang="en-US" altLang="zh-CN" sz="3200" dirty="0">
                <a:latin typeface="Times New Roman" pitchFamily="18" charset="0"/>
                <a:ea typeface="仿宋" pitchFamily="49" charset="-122"/>
                <a:cs typeface="Times New Roman" pitchFamily="18" charset="0"/>
              </a:rPr>
              <a:t>1</a:t>
            </a:r>
            <a:r>
              <a:rPr lang="zh-CN" altLang="en-US" sz="3200" b="1" dirty="0">
                <a:latin typeface="Times New Roman" pitchFamily="18" charset="0"/>
                <a:ea typeface="仿宋" pitchFamily="49" charset="-122"/>
                <a:cs typeface="Times New Roman" pitchFamily="18" charset="0"/>
              </a:rPr>
              <a:t>是连续的。</a:t>
            </a:r>
            <a:endParaRPr lang="en-US" altLang="zh-CN" sz="3200" b="1" dirty="0">
              <a:latin typeface="Times New Roman" pitchFamily="18" charset="0"/>
              <a:ea typeface="仿宋" pitchFamily="49" charset="-122"/>
              <a:cs typeface="Times New Roman" pitchFamily="18" charset="0"/>
            </a:endParaRPr>
          </a:p>
          <a:p>
            <a:endParaRPr lang="en-US" altLang="zh-CN" sz="3600" b="1" dirty="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18" name="TextBox 17"/>
          <p:cNvSpPr txBox="1"/>
          <p:nvPr/>
        </p:nvSpPr>
        <p:spPr>
          <a:xfrm>
            <a:off x="5786446" y="4572008"/>
            <a:ext cx="2857520" cy="830997"/>
          </a:xfrm>
          <a:prstGeom prst="rect">
            <a:avLst/>
          </a:prstGeom>
          <a:noFill/>
        </p:spPr>
        <p:txBody>
          <a:bodyPr wrap="square" rtlCol="0">
            <a:spAutoFit/>
          </a:bodyPr>
          <a:lstStyle/>
          <a:p>
            <a:r>
              <a:rPr lang="en-US" altLang="zh-CN" sz="2400" i="1" dirty="0">
                <a:latin typeface="Times New Roman" pitchFamily="18" charset="0"/>
                <a:ea typeface="仿宋" pitchFamily="49" charset="-122"/>
                <a:cs typeface="Times New Roman" pitchFamily="18" charset="0"/>
              </a:rPr>
              <a:t>Q</a:t>
            </a:r>
            <a:r>
              <a:rPr lang="zh-CN" altLang="en-US" sz="2400" b="1" dirty="0">
                <a:latin typeface="Times New Roman" pitchFamily="18" charset="0"/>
                <a:ea typeface="仿宋" pitchFamily="49" charset="-122"/>
                <a:cs typeface="Times New Roman" pitchFamily="18" charset="0"/>
              </a:rPr>
              <a:t>节点</a:t>
            </a:r>
            <a:endParaRPr lang="en-US" altLang="zh-CN" sz="2400" b="1" dirty="0">
              <a:latin typeface="Times New Roman" pitchFamily="18" charset="0"/>
              <a:ea typeface="仿宋" pitchFamily="49" charset="-122"/>
              <a:cs typeface="Times New Roman" pitchFamily="18" charset="0"/>
            </a:endParaRPr>
          </a:p>
          <a:p>
            <a:r>
              <a:rPr lang="en-US" altLang="zh-CN" sz="2400" b="1" dirty="0">
                <a:latin typeface="Times New Roman" pitchFamily="18" charset="0"/>
                <a:ea typeface="仿宋" pitchFamily="49" charset="-122"/>
                <a:cs typeface="Times New Roman" pitchFamily="18" charset="0"/>
              </a:rPr>
              <a:t>[</a:t>
            </a:r>
            <a:r>
              <a:rPr lang="zh-CN" altLang="en-US" sz="2400" b="1" dirty="0">
                <a:latin typeface="Times New Roman" pitchFamily="18" charset="0"/>
                <a:ea typeface="仿宋" pitchFamily="49" charset="-122"/>
                <a:cs typeface="Times New Roman" pitchFamily="18" charset="0"/>
              </a:rPr>
              <a:t>原顺序或反序</a:t>
            </a:r>
            <a:r>
              <a:rPr lang="en-US" altLang="zh-CN" sz="2400" b="1" dirty="0">
                <a:latin typeface="Times New Roman" pitchFamily="18" charset="0"/>
                <a:ea typeface="仿宋" pitchFamily="49" charset="-122"/>
                <a:cs typeface="Times New Roman" pitchFamily="18" charset="0"/>
              </a:rPr>
              <a:t>]</a:t>
            </a:r>
            <a:endParaRPr lang="zh-CN" altLang="en-US" sz="2400" b="1" dirty="0">
              <a:latin typeface="Times New Roman" pitchFamily="18" charset="0"/>
              <a:ea typeface="仿宋" pitchFamily="49" charset="-122"/>
              <a:cs typeface="Times New Roman" pitchFamily="18" charset="0"/>
            </a:endParaRPr>
          </a:p>
        </p:txBody>
      </p:sp>
      <p:grpSp>
        <p:nvGrpSpPr>
          <p:cNvPr id="15" name="组合 14"/>
          <p:cNvGrpSpPr/>
          <p:nvPr/>
        </p:nvGrpSpPr>
        <p:grpSpPr>
          <a:xfrm>
            <a:off x="5286380" y="3526697"/>
            <a:ext cx="3571868" cy="830997"/>
            <a:chOff x="5572132" y="3143248"/>
            <a:chExt cx="3571868" cy="830997"/>
          </a:xfrm>
        </p:grpSpPr>
        <p:sp>
          <p:nvSpPr>
            <p:cNvPr id="11" name="TextBox 10"/>
            <p:cNvSpPr txBox="1"/>
            <p:nvPr/>
          </p:nvSpPr>
          <p:spPr>
            <a:xfrm>
              <a:off x="5929258" y="3143248"/>
              <a:ext cx="3214742" cy="830997"/>
            </a:xfrm>
            <a:prstGeom prst="rect">
              <a:avLst/>
            </a:prstGeom>
            <a:noFill/>
          </p:spPr>
          <p:txBody>
            <a:bodyPr wrap="square" rtlCol="0">
              <a:spAutoFit/>
            </a:bodyPr>
            <a:lstStyle/>
            <a:p>
              <a:r>
                <a:rPr lang="en-US" altLang="zh-CN" sz="2400" i="1" dirty="0">
                  <a:latin typeface="Times New Roman" pitchFamily="18" charset="0"/>
                  <a:ea typeface="仿宋" pitchFamily="49" charset="-122"/>
                  <a:cs typeface="Times New Roman" pitchFamily="18" charset="0"/>
                </a:rPr>
                <a:t>P</a:t>
              </a:r>
              <a:r>
                <a:rPr lang="zh-CN" altLang="en-US" sz="2400" b="1" dirty="0">
                  <a:latin typeface="Times New Roman" pitchFamily="18" charset="0"/>
                  <a:ea typeface="仿宋" pitchFamily="49" charset="-122"/>
                  <a:cs typeface="Times New Roman" pitchFamily="18" charset="0"/>
                </a:rPr>
                <a:t>节点</a:t>
              </a:r>
              <a:endParaRPr lang="en-US" altLang="zh-CN" sz="2400" b="1" dirty="0">
                <a:latin typeface="Times New Roman" pitchFamily="18" charset="0"/>
                <a:ea typeface="仿宋" pitchFamily="49" charset="-122"/>
                <a:cs typeface="Times New Roman" pitchFamily="18" charset="0"/>
              </a:endParaRPr>
            </a:p>
            <a:p>
              <a:r>
                <a:rPr lang="en-US" altLang="zh-CN" sz="2400" b="1" dirty="0">
                  <a:latin typeface="Times New Roman" pitchFamily="18" charset="0"/>
                  <a:ea typeface="仿宋" pitchFamily="49" charset="-122"/>
                  <a:cs typeface="Times New Roman" pitchFamily="18" charset="0"/>
                </a:rPr>
                <a:t>[</a:t>
              </a:r>
              <a:r>
                <a:rPr lang="zh-CN" altLang="en-US" sz="2400" b="1" dirty="0">
                  <a:latin typeface="Times New Roman" pitchFamily="18" charset="0"/>
                  <a:ea typeface="仿宋" pitchFamily="49" charset="-122"/>
                  <a:cs typeface="Times New Roman" pitchFamily="18" charset="0"/>
                </a:rPr>
                <a:t>子节点可以任意重排</a:t>
              </a:r>
              <a:r>
                <a:rPr lang="en-US" altLang="zh-CN" sz="2400" b="1" dirty="0">
                  <a:latin typeface="Times New Roman" pitchFamily="18" charset="0"/>
                  <a:ea typeface="仿宋" pitchFamily="49" charset="-122"/>
                  <a:cs typeface="Times New Roman" pitchFamily="18" charset="0"/>
                </a:rPr>
                <a:t>]</a:t>
              </a:r>
              <a:endParaRPr lang="zh-CN" altLang="en-US" sz="2400" b="1" dirty="0">
                <a:latin typeface="Times New Roman" pitchFamily="18" charset="0"/>
                <a:ea typeface="仿宋" pitchFamily="49" charset="-122"/>
                <a:cs typeface="Times New Roman" pitchFamily="18" charset="0"/>
              </a:endParaRPr>
            </a:p>
          </p:txBody>
        </p:sp>
        <p:sp>
          <p:nvSpPr>
            <p:cNvPr id="14" name="椭圆 13"/>
            <p:cNvSpPr/>
            <p:nvPr/>
          </p:nvSpPr>
          <p:spPr>
            <a:xfrm>
              <a:off x="5572132" y="3286124"/>
              <a:ext cx="214314" cy="214314"/>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5156756" y="4696454"/>
            <a:ext cx="558252" cy="23274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5143504" y="5715016"/>
            <a:ext cx="3143272" cy="584775"/>
          </a:xfrm>
          <a:prstGeom prst="rect">
            <a:avLst/>
          </a:prstGeom>
          <a:noFill/>
        </p:spPr>
        <p:txBody>
          <a:bodyPr wrap="square" rtlCol="0">
            <a:spAutoFit/>
          </a:bodyPr>
          <a:lstStyle/>
          <a:p>
            <a:r>
              <a:rPr lang="en-US" altLang="zh-CN" sz="3200" b="1" dirty="0">
                <a:latin typeface="Times New Roman" pitchFamily="18" charset="0"/>
                <a:cs typeface="Times New Roman" pitchFamily="18" charset="0"/>
              </a:rPr>
              <a:t>FABEDCHGIJ</a:t>
            </a:r>
            <a:endParaRPr lang="zh-CN" altLang="en-US" sz="3200" b="1" dirty="0">
              <a:latin typeface="Times New Roman" pitchFamily="18" charset="0"/>
              <a:cs typeface="Times New Roman" pitchFamily="18" charset="0"/>
            </a:endParaRP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区间图的判定</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3" name="内容占位符 2"/>
          <p:cNvSpPr>
            <a:spLocks noGrp="1"/>
          </p:cNvSpPr>
          <p:nvPr>
            <p:ph sz="quarter" idx="1"/>
          </p:nvPr>
        </p:nvSpPr>
        <p:spPr>
          <a:xfrm>
            <a:off x="612648" y="1600200"/>
            <a:ext cx="8153400" cy="3043246"/>
          </a:xfrm>
        </p:spPr>
        <p:txBody>
          <a:bodyPr>
            <a:normAutofit/>
          </a:bodyPr>
          <a:lstStyle/>
          <a:p>
            <a:r>
              <a:rPr lang="zh-CN" altLang="en-US" sz="3200" b="1" dirty="0">
                <a:latin typeface="Times New Roman" pitchFamily="18" charset="0"/>
                <a:cs typeface="Times New Roman" pitchFamily="18" charset="0"/>
              </a:rPr>
              <a:t>元素集合为</a:t>
            </a:r>
            <a:r>
              <a:rPr lang="en-US" altLang="zh-CN" sz="3200" i="1" dirty="0">
                <a:latin typeface="Times New Roman" pitchFamily="18" charset="0"/>
                <a:cs typeface="Times New Roman" pitchFamily="18" charset="0"/>
              </a:rPr>
              <a:t>X, </a:t>
            </a:r>
            <a:r>
              <a:rPr lang="zh-CN" altLang="en-US" sz="3200" b="1" dirty="0">
                <a:latin typeface="Times New Roman" pitchFamily="18" charset="0"/>
                <a:cs typeface="Times New Roman" pitchFamily="18" charset="0"/>
              </a:rPr>
              <a:t>初始元素顺序任意。</a:t>
            </a:r>
            <a:endParaRPr lang="en-US" altLang="zh-CN" sz="3200" b="1" dirty="0">
              <a:latin typeface="Times New Roman" pitchFamily="18" charset="0"/>
              <a:cs typeface="Times New Roman" pitchFamily="18" charset="0"/>
            </a:endParaRPr>
          </a:p>
          <a:p>
            <a:r>
              <a:rPr lang="zh-CN" altLang="en-US" sz="3200" b="1" dirty="0">
                <a:latin typeface="Times New Roman" pitchFamily="18" charset="0"/>
                <a:cs typeface="Times New Roman" pitchFamily="18" charset="0"/>
              </a:rPr>
              <a:t>有若干个限制</a:t>
            </a:r>
            <a:r>
              <a:rPr lang="en-US" altLang="zh-CN" sz="3200" b="1" dirty="0">
                <a:latin typeface="Times New Roman" pitchFamily="18" charset="0"/>
                <a:cs typeface="Times New Roman" pitchFamily="18" charset="0"/>
              </a:rPr>
              <a:t>, </a:t>
            </a:r>
            <a:r>
              <a:rPr lang="zh-CN" altLang="en-US" sz="3200" b="1" dirty="0">
                <a:latin typeface="Times New Roman" pitchFamily="18" charset="0"/>
                <a:cs typeface="Times New Roman" pitchFamily="18" charset="0"/>
              </a:rPr>
              <a:t>每一个限制集合</a:t>
            </a:r>
            <a:r>
              <a:rPr lang="en-US" altLang="zh-CN" sz="3200" i="1" dirty="0">
                <a:latin typeface="Times New Roman" pitchFamily="18" charset="0"/>
                <a:cs typeface="Times New Roman" pitchFamily="18" charset="0"/>
              </a:rPr>
              <a:t>I</a:t>
            </a:r>
            <a:r>
              <a:rPr lang="zh-CN" altLang="en-US" sz="3200" b="1" dirty="0">
                <a:latin typeface="Times New Roman" pitchFamily="18" charset="0"/>
                <a:cs typeface="Times New Roman" pitchFamily="18" charset="0"/>
              </a:rPr>
              <a:t>表示要将</a:t>
            </a:r>
            <a:r>
              <a:rPr lang="en-US" altLang="zh-CN" sz="3200" i="1" dirty="0">
                <a:latin typeface="Times New Roman" pitchFamily="18" charset="0"/>
                <a:cs typeface="Times New Roman" pitchFamily="18" charset="0"/>
              </a:rPr>
              <a:t>I</a:t>
            </a:r>
            <a:r>
              <a:rPr lang="zh-CN" altLang="en-US" sz="3200" b="1" dirty="0">
                <a:latin typeface="Times New Roman" pitchFamily="18" charset="0"/>
                <a:cs typeface="Times New Roman" pitchFamily="18" charset="0"/>
              </a:rPr>
              <a:t>内的元素变成连续的。</a:t>
            </a:r>
            <a:endParaRPr lang="en-US" altLang="zh-CN" sz="3200" b="1" dirty="0">
              <a:latin typeface="Times New Roman" pitchFamily="18" charset="0"/>
              <a:cs typeface="Times New Roman" pitchFamily="18" charset="0"/>
            </a:endParaRPr>
          </a:p>
          <a:p>
            <a:r>
              <a:rPr lang="zh-CN" altLang="en-US" sz="3200" b="1" dirty="0">
                <a:latin typeface="Times New Roman" pitchFamily="18" charset="0"/>
                <a:cs typeface="Times New Roman" pitchFamily="18" charset="0"/>
              </a:rPr>
              <a:t>利用</a:t>
            </a:r>
            <a:r>
              <a:rPr lang="en-US" altLang="zh-CN" sz="3200" dirty="0">
                <a:latin typeface="Times New Roman" pitchFamily="18" charset="0"/>
                <a:cs typeface="Times New Roman" pitchFamily="18" charset="0"/>
              </a:rPr>
              <a:t>PQ</a:t>
            </a:r>
            <a:r>
              <a:rPr lang="zh-CN" altLang="en-US" sz="3200" b="1" dirty="0">
                <a:latin typeface="Times New Roman" pitchFamily="18" charset="0"/>
                <a:cs typeface="Times New Roman" pitchFamily="18" charset="0"/>
              </a:rPr>
              <a:t>树每一个限制可以在</a:t>
            </a:r>
            <a:r>
              <a:rPr lang="en-US" altLang="zh-CN" sz="3200" i="1" dirty="0">
                <a:latin typeface="Times New Roman" pitchFamily="18" charset="0"/>
                <a:cs typeface="Times New Roman" pitchFamily="18" charset="0"/>
              </a:rPr>
              <a:t>O</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I</a:t>
            </a:r>
            <a:r>
              <a:rPr lang="en-US" altLang="zh-CN" sz="3200" dirty="0">
                <a:latin typeface="Times New Roman" pitchFamily="18" charset="0"/>
                <a:cs typeface="Times New Roman" pitchFamily="18" charset="0"/>
              </a:rPr>
              <a:t>|)</a:t>
            </a:r>
            <a:r>
              <a:rPr lang="zh-CN" altLang="en-US" sz="3200" b="1" dirty="0">
                <a:latin typeface="Times New Roman" pitchFamily="18" charset="0"/>
                <a:cs typeface="Times New Roman" pitchFamily="18" charset="0"/>
              </a:rPr>
              <a:t>内解决</a:t>
            </a:r>
            <a:r>
              <a:rPr lang="en-US" altLang="zh-CN" sz="3200" b="1" dirty="0">
                <a:latin typeface="Times New Roman" pitchFamily="18" charset="0"/>
                <a:cs typeface="Times New Roman" pitchFamily="18" charset="0"/>
              </a:rPr>
              <a:t>, </a:t>
            </a:r>
            <a:r>
              <a:rPr lang="zh-CN" altLang="en-US" sz="3200" b="1" dirty="0">
                <a:latin typeface="Times New Roman" pitchFamily="18" charset="0"/>
                <a:cs typeface="Times New Roman" pitchFamily="18" charset="0"/>
              </a:rPr>
              <a:t>总的时间复杂度为                      。</a:t>
            </a:r>
            <a:endParaRPr lang="zh-CN" altLang="en-US" b="1" i="1" dirty="0">
              <a:latin typeface="Times New Roman" pitchFamily="18" charset="0"/>
              <a:cs typeface="Times New Roman" pitchFamily="18" charset="0"/>
            </a:endParaRPr>
          </a:p>
        </p:txBody>
      </p:sp>
      <p:graphicFrame>
        <p:nvGraphicFramePr>
          <p:cNvPr id="12" name="对象 11"/>
          <p:cNvGraphicFramePr>
            <a:graphicFrameLocks noChangeAspect="1"/>
          </p:cNvGraphicFramePr>
          <p:nvPr/>
        </p:nvGraphicFramePr>
        <p:xfrm>
          <a:off x="4357686" y="3786190"/>
          <a:ext cx="2194731" cy="555628"/>
        </p:xfrm>
        <a:graphic>
          <a:graphicData uri="http://schemas.openxmlformats.org/presentationml/2006/ole">
            <mc:AlternateContent xmlns:mc="http://schemas.openxmlformats.org/markup-compatibility/2006">
              <mc:Choice xmlns:v="urn:schemas-microsoft-com:vml" Requires="v">
                <p:oleObj spid="_x0000_s478216" name="Equation" r:id="rId4" imgW="1002960" imgH="253800" progId="Equation.DSMT4">
                  <p:embed/>
                </p:oleObj>
              </mc:Choice>
              <mc:Fallback>
                <p:oleObj name="Equation" r:id="rId4" imgW="1002960" imgH="2538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7686" y="3786190"/>
                        <a:ext cx="2194731" cy="555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区间图的判定</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3" name="内容占位符 2"/>
          <p:cNvSpPr>
            <a:spLocks noGrp="1"/>
          </p:cNvSpPr>
          <p:nvPr>
            <p:ph sz="quarter" idx="1"/>
          </p:nvPr>
        </p:nvSpPr>
        <p:spPr>
          <a:xfrm>
            <a:off x="612648" y="1600200"/>
            <a:ext cx="8153400" cy="3043246"/>
          </a:xfrm>
        </p:spPr>
        <p:txBody>
          <a:bodyPr>
            <a:normAutofit/>
          </a:bodyPr>
          <a:lstStyle/>
          <a:p>
            <a:r>
              <a:rPr lang="zh-CN" altLang="en-US" sz="3200" b="1" dirty="0">
                <a:latin typeface="Times New Roman" pitchFamily="18" charset="0"/>
                <a:cs typeface="Times New Roman" pitchFamily="18" charset="0"/>
              </a:rPr>
              <a:t>元素集合为</a:t>
            </a:r>
            <a:r>
              <a:rPr lang="en-US" altLang="zh-CN" sz="3200" i="1" dirty="0">
                <a:latin typeface="Times New Roman" pitchFamily="18" charset="0"/>
                <a:cs typeface="Times New Roman" pitchFamily="18" charset="0"/>
              </a:rPr>
              <a:t>X, </a:t>
            </a:r>
            <a:r>
              <a:rPr lang="zh-CN" altLang="en-US" sz="3200" b="1" dirty="0">
                <a:latin typeface="Times New Roman" pitchFamily="18" charset="0"/>
                <a:cs typeface="Times New Roman" pitchFamily="18" charset="0"/>
              </a:rPr>
              <a:t>初始元素顺序任意。</a:t>
            </a:r>
            <a:endParaRPr lang="en-US" altLang="zh-CN" sz="3200" b="1" dirty="0">
              <a:latin typeface="Times New Roman" pitchFamily="18" charset="0"/>
              <a:cs typeface="Times New Roman" pitchFamily="18" charset="0"/>
            </a:endParaRPr>
          </a:p>
          <a:p>
            <a:r>
              <a:rPr lang="zh-CN" altLang="en-US" sz="3200" b="1" dirty="0">
                <a:latin typeface="Times New Roman" pitchFamily="18" charset="0"/>
                <a:cs typeface="Times New Roman" pitchFamily="18" charset="0"/>
              </a:rPr>
              <a:t>有若干个限制</a:t>
            </a:r>
            <a:r>
              <a:rPr lang="en-US" altLang="zh-CN" sz="3200" b="1" dirty="0">
                <a:latin typeface="Times New Roman" pitchFamily="18" charset="0"/>
                <a:cs typeface="Times New Roman" pitchFamily="18" charset="0"/>
              </a:rPr>
              <a:t>, </a:t>
            </a:r>
            <a:r>
              <a:rPr lang="zh-CN" altLang="en-US" sz="3200" b="1" dirty="0">
                <a:latin typeface="Times New Roman" pitchFamily="18" charset="0"/>
                <a:cs typeface="Times New Roman" pitchFamily="18" charset="0"/>
              </a:rPr>
              <a:t>每一个限制集合</a:t>
            </a:r>
            <a:r>
              <a:rPr lang="en-US" altLang="zh-CN" sz="3200" i="1" dirty="0">
                <a:latin typeface="Times New Roman" pitchFamily="18" charset="0"/>
                <a:cs typeface="Times New Roman" pitchFamily="18" charset="0"/>
              </a:rPr>
              <a:t>I</a:t>
            </a:r>
            <a:r>
              <a:rPr lang="zh-CN" altLang="en-US" sz="3200" b="1" dirty="0">
                <a:latin typeface="Times New Roman" pitchFamily="18" charset="0"/>
                <a:cs typeface="Times New Roman" pitchFamily="18" charset="0"/>
              </a:rPr>
              <a:t>表示要将</a:t>
            </a:r>
            <a:r>
              <a:rPr lang="en-US" altLang="zh-CN" sz="3200" i="1" dirty="0">
                <a:latin typeface="Times New Roman" pitchFamily="18" charset="0"/>
                <a:cs typeface="Times New Roman" pitchFamily="18" charset="0"/>
              </a:rPr>
              <a:t>I</a:t>
            </a:r>
            <a:r>
              <a:rPr lang="zh-CN" altLang="en-US" sz="3200" b="1" dirty="0">
                <a:latin typeface="Times New Roman" pitchFamily="18" charset="0"/>
                <a:cs typeface="Times New Roman" pitchFamily="18" charset="0"/>
              </a:rPr>
              <a:t>内的元素变成连续的。</a:t>
            </a:r>
            <a:endParaRPr lang="en-US" altLang="zh-CN" sz="3200" b="1" dirty="0">
              <a:latin typeface="Times New Roman" pitchFamily="18" charset="0"/>
              <a:cs typeface="Times New Roman" pitchFamily="18" charset="0"/>
            </a:endParaRPr>
          </a:p>
          <a:p>
            <a:r>
              <a:rPr lang="zh-CN" altLang="en-US" sz="3200" b="1" dirty="0">
                <a:latin typeface="Times New Roman" pitchFamily="18" charset="0"/>
                <a:cs typeface="Times New Roman" pitchFamily="18" charset="0"/>
              </a:rPr>
              <a:t>利用</a:t>
            </a:r>
            <a:r>
              <a:rPr lang="en-US" altLang="zh-CN" sz="3200" dirty="0">
                <a:latin typeface="Times New Roman" pitchFamily="18" charset="0"/>
                <a:cs typeface="Times New Roman" pitchFamily="18" charset="0"/>
              </a:rPr>
              <a:t>PQ</a:t>
            </a:r>
            <a:r>
              <a:rPr lang="zh-CN" altLang="en-US" sz="3200" b="1" dirty="0">
                <a:latin typeface="Times New Roman" pitchFamily="18" charset="0"/>
                <a:cs typeface="Times New Roman" pitchFamily="18" charset="0"/>
              </a:rPr>
              <a:t>树每一个限制可以在</a:t>
            </a:r>
            <a:r>
              <a:rPr lang="en-US" altLang="zh-CN" sz="3200" i="1" dirty="0">
                <a:latin typeface="Times New Roman" pitchFamily="18" charset="0"/>
                <a:cs typeface="Times New Roman" pitchFamily="18" charset="0"/>
              </a:rPr>
              <a:t>O</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I</a:t>
            </a:r>
            <a:r>
              <a:rPr lang="en-US" altLang="zh-CN" sz="3200" dirty="0">
                <a:latin typeface="Times New Roman" pitchFamily="18" charset="0"/>
                <a:cs typeface="Times New Roman" pitchFamily="18" charset="0"/>
              </a:rPr>
              <a:t>|)</a:t>
            </a:r>
            <a:r>
              <a:rPr lang="zh-CN" altLang="en-US" sz="3200" b="1" dirty="0">
                <a:latin typeface="Times New Roman" pitchFamily="18" charset="0"/>
                <a:cs typeface="Times New Roman" pitchFamily="18" charset="0"/>
              </a:rPr>
              <a:t>内解决</a:t>
            </a:r>
            <a:r>
              <a:rPr lang="en-US" altLang="zh-CN" sz="3200" b="1" dirty="0">
                <a:latin typeface="Times New Roman" pitchFamily="18" charset="0"/>
                <a:cs typeface="Times New Roman" pitchFamily="18" charset="0"/>
              </a:rPr>
              <a:t>, </a:t>
            </a:r>
            <a:r>
              <a:rPr lang="zh-CN" altLang="en-US" sz="3200" b="1" dirty="0">
                <a:latin typeface="Times New Roman" pitchFamily="18" charset="0"/>
                <a:cs typeface="Times New Roman" pitchFamily="18" charset="0"/>
              </a:rPr>
              <a:t>总的时间复杂度为                      。</a:t>
            </a:r>
            <a:endParaRPr lang="zh-CN" altLang="en-US" b="1" i="1" dirty="0">
              <a:latin typeface="Times New Roman" pitchFamily="18" charset="0"/>
              <a:cs typeface="Times New Roman" pitchFamily="18" charset="0"/>
            </a:endParaRPr>
          </a:p>
        </p:txBody>
      </p:sp>
      <p:graphicFrame>
        <p:nvGraphicFramePr>
          <p:cNvPr id="12" name="对象 11"/>
          <p:cNvGraphicFramePr>
            <a:graphicFrameLocks noChangeAspect="1"/>
          </p:cNvGraphicFramePr>
          <p:nvPr/>
        </p:nvGraphicFramePr>
        <p:xfrm>
          <a:off x="4357686" y="3786190"/>
          <a:ext cx="2194731" cy="555628"/>
        </p:xfrm>
        <a:graphic>
          <a:graphicData uri="http://schemas.openxmlformats.org/presentationml/2006/ole">
            <mc:AlternateContent xmlns:mc="http://schemas.openxmlformats.org/markup-compatibility/2006">
              <mc:Choice xmlns:v="urn:schemas-microsoft-com:vml" Requires="v">
                <p:oleObj spid="_x0000_s477198" name="Equation" r:id="rId4" imgW="1002960" imgH="253800" progId="Equation.DSMT4">
                  <p:embed/>
                </p:oleObj>
              </mc:Choice>
              <mc:Fallback>
                <p:oleObj name="Equation" r:id="rId4" imgW="1002960" imgH="2538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7686" y="3786190"/>
                        <a:ext cx="2194731" cy="555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内容占位符 2"/>
          <p:cNvSpPr txBox="1">
            <a:spLocks/>
          </p:cNvSpPr>
          <p:nvPr/>
        </p:nvSpPr>
        <p:spPr>
          <a:xfrm>
            <a:off x="606938" y="4314844"/>
            <a:ext cx="8153400" cy="2543156"/>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zh-CN" altLang="en-US" sz="3200" b="1" dirty="0">
                <a:latin typeface="Times New Roman" pitchFamily="18" charset="0"/>
                <a:cs typeface="Times New Roman" pitchFamily="18" charset="0"/>
              </a:rPr>
              <a:t>区间图判定</a:t>
            </a:r>
            <a:endParaRPr lang="en-US" altLang="zh-CN" sz="3200" b="1" dirty="0">
              <a:latin typeface="Times New Roman" pitchFamily="18" charset="0"/>
              <a:cs typeface="Times New Roman" pitchFamily="18" charset="0"/>
            </a:endParaRPr>
          </a:p>
          <a:p>
            <a:pPr marL="320040" lvl="0" indent="-320040">
              <a:spcBef>
                <a:spcPts val="700"/>
              </a:spcBef>
              <a:buClr>
                <a:schemeClr val="accent2"/>
              </a:buClr>
              <a:buSzPct val="60000"/>
              <a:buFont typeface="Wingdings"/>
              <a:buChar char=""/>
            </a:pPr>
            <a:r>
              <a:rPr kumimoji="0" lang="en-US" altLang="zh-CN" sz="3200" b="1" i="1"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lang="zh-CN" altLang="en-US" sz="3200" b="1" dirty="0">
                <a:latin typeface="Times New Roman" pitchFamily="18" charset="0"/>
                <a:cs typeface="Times New Roman" pitchFamily="18" charset="0"/>
              </a:rPr>
              <a:t>最多有</a:t>
            </a:r>
            <a:r>
              <a:rPr lang="en-US" altLang="zh-CN" sz="3200" i="1" dirty="0">
                <a:latin typeface="Times New Roman" pitchFamily="18" charset="0"/>
                <a:cs typeface="Times New Roman" pitchFamily="18" charset="0"/>
              </a:rPr>
              <a:t>n</a:t>
            </a:r>
            <a:r>
              <a:rPr lang="zh-CN" altLang="en-US" sz="3200" b="1" dirty="0">
                <a:latin typeface="Times New Roman" pitchFamily="18" charset="0"/>
                <a:cs typeface="Times New Roman" pitchFamily="18" charset="0"/>
              </a:rPr>
              <a:t>个极大团</a:t>
            </a:r>
            <a:r>
              <a:rPr lang="en-US" altLang="zh-CN" sz="3200" b="1" dirty="0">
                <a:latin typeface="Times New Roman" pitchFamily="18" charset="0"/>
                <a:cs typeface="Times New Roman" pitchFamily="18" charset="0"/>
              </a:rPr>
              <a:t>, </a:t>
            </a:r>
            <a:r>
              <a:rPr lang="en-US" altLang="zh-CN" sz="3200" i="1" dirty="0">
                <a:latin typeface="Times New Roman" pitchFamily="18" charset="0"/>
                <a:cs typeface="Times New Roman" pitchFamily="18" charset="0"/>
              </a:rPr>
              <a:t>|X| ≤ n</a:t>
            </a:r>
          </a:p>
          <a:p>
            <a:pPr marL="320040" lvl="0" indent="-320040">
              <a:spcBef>
                <a:spcPts val="700"/>
              </a:spcBef>
              <a:buClr>
                <a:schemeClr val="accent2"/>
              </a:buClr>
              <a:buSzPct val="60000"/>
              <a:buFont typeface="Wingdings"/>
              <a:buChar char=""/>
            </a:pPr>
            <a:r>
              <a:rPr lang="en-US" altLang="zh-CN" sz="3200" i="1" dirty="0">
                <a:latin typeface="Times New Roman" pitchFamily="18" charset="0"/>
                <a:cs typeface="Times New Roman" pitchFamily="18" charset="0"/>
              </a:rPr>
              <a:t>   </a:t>
            </a:r>
            <a:r>
              <a:rPr lang="zh-CN" altLang="en-US" sz="3200" b="1" dirty="0">
                <a:latin typeface="Times New Roman" pitchFamily="18" charset="0"/>
                <a:cs typeface="Times New Roman" pitchFamily="18" charset="0"/>
              </a:rPr>
              <a:t>每个点最多属于</a:t>
            </a:r>
            <a:r>
              <a:rPr lang="en-US" altLang="zh-CN" sz="3200" i="1" dirty="0">
                <a:latin typeface="Times New Roman" pitchFamily="18" charset="0"/>
                <a:cs typeface="Times New Roman" pitchFamily="18" charset="0"/>
              </a:rPr>
              <a:t>deg</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v</a:t>
            </a:r>
            <a:r>
              <a:rPr lang="en-US" altLang="zh-CN" sz="3200" dirty="0">
                <a:latin typeface="Times New Roman" pitchFamily="18" charset="0"/>
                <a:cs typeface="Times New Roman" pitchFamily="18" charset="0"/>
              </a:rPr>
              <a:t>)</a:t>
            </a:r>
            <a:r>
              <a:rPr lang="zh-CN" altLang="en-US" sz="3200" b="1" dirty="0">
                <a:latin typeface="Times New Roman" pitchFamily="18" charset="0"/>
                <a:cs typeface="Times New Roman" pitchFamily="18" charset="0"/>
              </a:rPr>
              <a:t>个极大团</a:t>
            </a:r>
            <a:r>
              <a:rPr lang="en-US" altLang="zh-CN" sz="3200" b="1" dirty="0">
                <a:latin typeface="Times New Roman" pitchFamily="18" charset="0"/>
                <a:cs typeface="Times New Roman" pitchFamily="18" charset="0"/>
              </a:rPr>
              <a:t>,  </a:t>
            </a:r>
          </a:p>
          <a:p>
            <a:pPr marL="320040" lvl="0" indent="-320040">
              <a:spcBef>
                <a:spcPts val="700"/>
              </a:spcBef>
              <a:buClr>
                <a:schemeClr val="accent2"/>
              </a:buClr>
              <a:buSzPct val="60000"/>
              <a:buFont typeface="Wingdings"/>
              <a:buChar char=""/>
            </a:pPr>
            <a:r>
              <a:rPr lang="en-US" altLang="zh-CN" sz="2900" i="1" dirty="0">
                <a:latin typeface="Times New Roman" pitchFamily="18" charset="0"/>
                <a:cs typeface="Times New Roman" pitchFamily="18" charset="0"/>
              </a:rPr>
              <a:t>    </a:t>
            </a:r>
            <a:r>
              <a:rPr lang="zh-CN" altLang="en-US" sz="2900" b="1" dirty="0">
                <a:latin typeface="Times New Roman" pitchFamily="18" charset="0"/>
                <a:cs typeface="Times New Roman" pitchFamily="18" charset="0"/>
              </a:rPr>
              <a:t>时间复杂度为</a:t>
            </a:r>
            <a:r>
              <a:rPr lang="en-US" altLang="zh-CN" sz="2900" i="1" dirty="0">
                <a:latin typeface="Times New Roman" pitchFamily="18" charset="0"/>
                <a:cs typeface="Times New Roman" pitchFamily="18" charset="0"/>
              </a:rPr>
              <a:t>O</a:t>
            </a:r>
            <a:r>
              <a:rPr lang="en-US" altLang="zh-CN" sz="2900" dirty="0">
                <a:latin typeface="Times New Roman" pitchFamily="18" charset="0"/>
                <a:cs typeface="Times New Roman" pitchFamily="18" charset="0"/>
              </a:rPr>
              <a:t>(</a:t>
            </a:r>
            <a:r>
              <a:rPr lang="en-US" altLang="zh-CN" sz="2900" i="1" dirty="0">
                <a:latin typeface="Times New Roman" pitchFamily="18" charset="0"/>
                <a:cs typeface="Times New Roman" pitchFamily="18" charset="0"/>
              </a:rPr>
              <a:t>n + m</a:t>
            </a:r>
            <a:r>
              <a:rPr lang="en-US" altLang="zh-CN" sz="2900" dirty="0">
                <a:latin typeface="Times New Roman" pitchFamily="18" charset="0"/>
                <a:cs typeface="Times New Roman" pitchFamily="18" charset="0"/>
              </a:rPr>
              <a:t>)</a:t>
            </a:r>
            <a:r>
              <a:rPr lang="zh-CN" altLang="en-US" sz="2900" dirty="0">
                <a:latin typeface="Times New Roman" pitchFamily="18" charset="0"/>
                <a:cs typeface="Times New Roman" pitchFamily="18" charset="0"/>
              </a:rPr>
              <a:t>。</a:t>
            </a:r>
            <a:endParaRPr kumimoji="0" lang="en-US" altLang="zh-CN" sz="290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graphicFrame>
        <p:nvGraphicFramePr>
          <p:cNvPr id="477187" name="Object 3"/>
          <p:cNvGraphicFramePr>
            <a:graphicFrameLocks noChangeAspect="1"/>
          </p:cNvGraphicFramePr>
          <p:nvPr/>
        </p:nvGraphicFramePr>
        <p:xfrm>
          <a:off x="7000892" y="5495524"/>
          <a:ext cx="1666875" cy="555625"/>
        </p:xfrm>
        <a:graphic>
          <a:graphicData uri="http://schemas.openxmlformats.org/presentationml/2006/ole">
            <mc:AlternateContent xmlns:mc="http://schemas.openxmlformats.org/markup-compatibility/2006">
              <mc:Choice xmlns:v="urn:schemas-microsoft-com:vml" Requires="v">
                <p:oleObj spid="_x0000_s477199" name="Equation" r:id="rId6" imgW="761760" imgH="253800" progId="Equation.DSMT4">
                  <p:embed/>
                </p:oleObj>
              </mc:Choice>
              <mc:Fallback>
                <p:oleObj name="Equation" r:id="rId6" imgW="761760" imgH="2538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0892" y="5495524"/>
                        <a:ext cx="1666875"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例</a:t>
            </a:r>
            <a:endParaRPr lang="zh-CN" altLang="en-US" sz="3200" b="1" dirty="0">
              <a:latin typeface="Garamond" pitchFamily="18" charset="0"/>
            </a:endParaRPr>
          </a:p>
        </p:txBody>
      </p:sp>
      <p:sp>
        <p:nvSpPr>
          <p:cNvPr id="13" name="内容占位符 2"/>
          <p:cNvSpPr>
            <a:spLocks noGrp="1"/>
          </p:cNvSpPr>
          <p:nvPr>
            <p:ph sz="quarter" idx="1"/>
          </p:nvPr>
        </p:nvSpPr>
        <p:spPr>
          <a:xfrm>
            <a:off x="612648" y="1600200"/>
            <a:ext cx="8153400" cy="1614486"/>
          </a:xfrm>
        </p:spPr>
        <p:txBody>
          <a:bodyPr>
            <a:normAutofit/>
          </a:bodyPr>
          <a:lstStyle/>
          <a:p>
            <a:r>
              <a:rPr lang="en-US" altLang="zh-CN" i="1" dirty="0">
                <a:latin typeface="Times New Roman" pitchFamily="18" charset="0"/>
                <a:cs typeface="Times New Roman" pitchFamily="18" charset="0"/>
              </a:rPr>
              <a:t>X = </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A</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B</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C</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D</a:t>
            </a:r>
            <a:r>
              <a:rPr lang="en-US" altLang="zh-CN" dirty="0">
                <a:latin typeface="Times New Roman" pitchFamily="18" charset="0"/>
                <a:cs typeface="Times New Roman" pitchFamily="18" charset="0"/>
              </a:rPr>
              <a:t>}</a:t>
            </a:r>
          </a:p>
          <a:p>
            <a:endParaRPr lang="zh-CN" altLang="en-US" baseline="-25000" dirty="0">
              <a:latin typeface="Times New Roman" pitchFamily="18" charset="0"/>
              <a:cs typeface="Times New Roman" pitchFamily="18" charset="0"/>
            </a:endParaRPr>
          </a:p>
        </p:txBody>
      </p:sp>
      <p:pic>
        <p:nvPicPr>
          <p:cNvPr id="479236" name="Picture 4"/>
          <p:cNvPicPr>
            <a:picLocks noChangeAspect="1" noChangeArrowheads="1"/>
          </p:cNvPicPr>
          <p:nvPr/>
        </p:nvPicPr>
        <p:blipFill>
          <a:blip r:embed="rId3"/>
          <a:srcRect/>
          <a:stretch>
            <a:fillRect/>
          </a:stretch>
        </p:blipFill>
        <p:spPr bwMode="auto">
          <a:xfrm>
            <a:off x="447026" y="3143248"/>
            <a:ext cx="3362656" cy="2286016"/>
          </a:xfrm>
          <a:prstGeom prst="rect">
            <a:avLst/>
          </a:prstGeom>
          <a:noFill/>
          <a:ln w="9525">
            <a:noFill/>
            <a:miter lim="800000"/>
            <a:headEnd/>
            <a:tailEnd/>
          </a:ln>
          <a:effectLst/>
        </p:spPr>
      </p:pic>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例</a:t>
            </a:r>
            <a:endParaRPr lang="zh-CN" altLang="en-US" sz="3200" b="1" dirty="0">
              <a:latin typeface="Garamond" pitchFamily="18" charset="0"/>
            </a:endParaRPr>
          </a:p>
        </p:txBody>
      </p:sp>
      <p:sp>
        <p:nvSpPr>
          <p:cNvPr id="13" name="内容占位符 2"/>
          <p:cNvSpPr>
            <a:spLocks noGrp="1"/>
          </p:cNvSpPr>
          <p:nvPr>
            <p:ph sz="quarter" idx="1"/>
          </p:nvPr>
        </p:nvSpPr>
        <p:spPr>
          <a:xfrm>
            <a:off x="612648" y="1600200"/>
            <a:ext cx="8153400" cy="1614486"/>
          </a:xfrm>
        </p:spPr>
        <p:txBody>
          <a:bodyPr>
            <a:normAutofit/>
          </a:bodyPr>
          <a:lstStyle/>
          <a:p>
            <a:r>
              <a:rPr lang="en-US" altLang="zh-CN" i="1" dirty="0">
                <a:latin typeface="Times New Roman" pitchFamily="18" charset="0"/>
                <a:cs typeface="Times New Roman" pitchFamily="18" charset="0"/>
              </a:rPr>
              <a:t>X = </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A</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B</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C</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D</a:t>
            </a:r>
            <a:r>
              <a:rPr lang="en-US" altLang="zh-CN" dirty="0">
                <a:latin typeface="Times New Roman" pitchFamily="18" charset="0"/>
                <a:cs typeface="Times New Roman" pitchFamily="18" charset="0"/>
              </a:rPr>
              <a:t>}</a:t>
            </a:r>
          </a:p>
          <a:p>
            <a:r>
              <a:rPr lang="en-US" altLang="zh-CN" i="1" dirty="0">
                <a:latin typeface="Times New Roman" pitchFamily="18" charset="0"/>
                <a:cs typeface="Times New Roman" pitchFamily="18" charset="0"/>
              </a:rPr>
              <a:t>I</a:t>
            </a:r>
            <a:r>
              <a:rPr lang="en-US" altLang="zh-CN" baseline="-25000" dirty="0">
                <a:latin typeface="Times New Roman" pitchFamily="18" charset="0"/>
                <a:cs typeface="Times New Roman" pitchFamily="18" charset="0"/>
              </a:rPr>
              <a:t>1</a:t>
            </a:r>
            <a:r>
              <a:rPr lang="en-US" altLang="zh-CN" i="1" dirty="0">
                <a:latin typeface="Times New Roman" pitchFamily="18" charset="0"/>
                <a:cs typeface="Times New Roman" pitchFamily="18" charset="0"/>
              </a:rPr>
              <a:t> = </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A</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B</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C</a:t>
            </a:r>
            <a:r>
              <a:rPr lang="en-US" altLang="zh-CN" dirty="0">
                <a:latin typeface="Times New Roman" pitchFamily="18" charset="0"/>
                <a:cs typeface="Times New Roman" pitchFamily="18" charset="0"/>
              </a:rPr>
              <a:t>}</a:t>
            </a:r>
          </a:p>
          <a:p>
            <a:endParaRPr lang="zh-CN" altLang="en-US" baseline="-25000" dirty="0">
              <a:latin typeface="Times New Roman" pitchFamily="18" charset="0"/>
              <a:cs typeface="Times New Roman" pitchFamily="18" charset="0"/>
            </a:endParaRPr>
          </a:p>
        </p:txBody>
      </p:sp>
      <p:pic>
        <p:nvPicPr>
          <p:cNvPr id="479236" name="Picture 4"/>
          <p:cNvPicPr>
            <a:picLocks noChangeAspect="1" noChangeArrowheads="1"/>
          </p:cNvPicPr>
          <p:nvPr/>
        </p:nvPicPr>
        <p:blipFill>
          <a:blip r:embed="rId3"/>
          <a:srcRect/>
          <a:stretch>
            <a:fillRect/>
          </a:stretch>
        </p:blipFill>
        <p:spPr bwMode="auto">
          <a:xfrm>
            <a:off x="447026" y="3143248"/>
            <a:ext cx="3362656" cy="2286016"/>
          </a:xfrm>
          <a:prstGeom prst="rect">
            <a:avLst/>
          </a:prstGeom>
          <a:noFill/>
          <a:ln w="9525">
            <a:noFill/>
            <a:miter lim="800000"/>
            <a:headEnd/>
            <a:tailEnd/>
          </a:ln>
          <a:effectLst/>
        </p:spPr>
      </p:pic>
      <p:pic>
        <p:nvPicPr>
          <p:cNvPr id="479237" name="Picture 5"/>
          <p:cNvPicPr>
            <a:picLocks noChangeAspect="1" noChangeArrowheads="1"/>
          </p:cNvPicPr>
          <p:nvPr/>
        </p:nvPicPr>
        <p:blipFill>
          <a:blip r:embed="rId4"/>
          <a:srcRect/>
          <a:stretch>
            <a:fillRect/>
          </a:stretch>
        </p:blipFill>
        <p:spPr bwMode="auto">
          <a:xfrm>
            <a:off x="3434187" y="3143248"/>
            <a:ext cx="2736780" cy="2286016"/>
          </a:xfrm>
          <a:prstGeom prst="rect">
            <a:avLst/>
          </a:prstGeom>
          <a:noFill/>
          <a:ln w="9525">
            <a:noFill/>
            <a:miter lim="800000"/>
            <a:headEnd/>
            <a:tailEnd/>
          </a:ln>
          <a:effectLst/>
        </p:spPr>
      </p:pic>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例</a:t>
            </a:r>
            <a:endParaRPr lang="zh-CN" altLang="en-US" sz="3200" b="1" dirty="0">
              <a:latin typeface="Garamond" pitchFamily="18" charset="0"/>
            </a:endParaRPr>
          </a:p>
        </p:txBody>
      </p:sp>
      <p:sp>
        <p:nvSpPr>
          <p:cNvPr id="13" name="内容占位符 2"/>
          <p:cNvSpPr>
            <a:spLocks noGrp="1"/>
          </p:cNvSpPr>
          <p:nvPr>
            <p:ph sz="quarter" idx="1"/>
          </p:nvPr>
        </p:nvSpPr>
        <p:spPr>
          <a:xfrm>
            <a:off x="612648" y="1600200"/>
            <a:ext cx="8153400" cy="1614486"/>
          </a:xfrm>
        </p:spPr>
        <p:txBody>
          <a:bodyPr>
            <a:normAutofit/>
          </a:bodyPr>
          <a:lstStyle/>
          <a:p>
            <a:r>
              <a:rPr lang="en-US" altLang="zh-CN" i="1" dirty="0">
                <a:latin typeface="Times New Roman" pitchFamily="18" charset="0"/>
                <a:cs typeface="Times New Roman" pitchFamily="18" charset="0"/>
              </a:rPr>
              <a:t>X = </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A</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B</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C</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D</a:t>
            </a:r>
            <a:r>
              <a:rPr lang="en-US" altLang="zh-CN" dirty="0">
                <a:latin typeface="Times New Roman" pitchFamily="18" charset="0"/>
                <a:cs typeface="Times New Roman" pitchFamily="18" charset="0"/>
              </a:rPr>
              <a:t>}</a:t>
            </a:r>
          </a:p>
          <a:p>
            <a:r>
              <a:rPr lang="en-US" altLang="zh-CN" i="1" dirty="0">
                <a:latin typeface="Times New Roman" pitchFamily="18" charset="0"/>
                <a:cs typeface="Times New Roman" pitchFamily="18" charset="0"/>
              </a:rPr>
              <a:t>I</a:t>
            </a:r>
            <a:r>
              <a:rPr lang="en-US" altLang="zh-CN" baseline="-25000" dirty="0">
                <a:latin typeface="Times New Roman" pitchFamily="18" charset="0"/>
                <a:cs typeface="Times New Roman" pitchFamily="18" charset="0"/>
              </a:rPr>
              <a:t>1</a:t>
            </a:r>
            <a:r>
              <a:rPr lang="en-US" altLang="zh-CN" i="1" dirty="0">
                <a:latin typeface="Times New Roman" pitchFamily="18" charset="0"/>
                <a:cs typeface="Times New Roman" pitchFamily="18" charset="0"/>
              </a:rPr>
              <a:t> = </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A</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B</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C</a:t>
            </a:r>
            <a:r>
              <a:rPr lang="en-US" altLang="zh-CN" dirty="0">
                <a:latin typeface="Times New Roman" pitchFamily="18" charset="0"/>
                <a:cs typeface="Times New Roman" pitchFamily="18" charset="0"/>
              </a:rPr>
              <a:t>}</a:t>
            </a:r>
          </a:p>
          <a:p>
            <a:r>
              <a:rPr lang="en-US" altLang="zh-CN" i="1" dirty="0">
                <a:latin typeface="Times New Roman" pitchFamily="18" charset="0"/>
                <a:cs typeface="Times New Roman" pitchFamily="18" charset="0"/>
              </a:rPr>
              <a:t>I</a:t>
            </a:r>
            <a:r>
              <a:rPr lang="en-US" altLang="zh-CN" baseline="-25000" dirty="0">
                <a:latin typeface="Times New Roman" pitchFamily="18" charset="0"/>
                <a:cs typeface="Times New Roman" pitchFamily="18" charset="0"/>
              </a:rPr>
              <a:t>2</a:t>
            </a:r>
            <a:r>
              <a:rPr lang="en-US" altLang="zh-CN" i="1" dirty="0">
                <a:latin typeface="Times New Roman" pitchFamily="18" charset="0"/>
                <a:cs typeface="Times New Roman" pitchFamily="18" charset="0"/>
              </a:rPr>
              <a:t> = </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A</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D</a:t>
            </a:r>
            <a:r>
              <a:rPr lang="en-US" altLang="zh-CN" dirty="0">
                <a:latin typeface="Times New Roman" pitchFamily="18" charset="0"/>
                <a:cs typeface="Times New Roman" pitchFamily="18" charset="0"/>
              </a:rPr>
              <a:t>}</a:t>
            </a:r>
          </a:p>
          <a:p>
            <a:endParaRPr lang="zh-CN" altLang="en-US" baseline="-25000" dirty="0">
              <a:latin typeface="Times New Roman" pitchFamily="18" charset="0"/>
              <a:cs typeface="Times New Roman" pitchFamily="18" charset="0"/>
            </a:endParaRPr>
          </a:p>
        </p:txBody>
      </p:sp>
      <p:pic>
        <p:nvPicPr>
          <p:cNvPr id="479236" name="Picture 4"/>
          <p:cNvPicPr>
            <a:picLocks noChangeAspect="1" noChangeArrowheads="1"/>
          </p:cNvPicPr>
          <p:nvPr/>
        </p:nvPicPr>
        <p:blipFill>
          <a:blip r:embed="rId3"/>
          <a:srcRect/>
          <a:stretch>
            <a:fillRect/>
          </a:stretch>
        </p:blipFill>
        <p:spPr bwMode="auto">
          <a:xfrm>
            <a:off x="447026" y="3143248"/>
            <a:ext cx="3362656" cy="2286016"/>
          </a:xfrm>
          <a:prstGeom prst="rect">
            <a:avLst/>
          </a:prstGeom>
          <a:noFill/>
          <a:ln w="9525">
            <a:noFill/>
            <a:miter lim="800000"/>
            <a:headEnd/>
            <a:tailEnd/>
          </a:ln>
          <a:effectLst/>
        </p:spPr>
      </p:pic>
      <p:pic>
        <p:nvPicPr>
          <p:cNvPr id="479237" name="Picture 5"/>
          <p:cNvPicPr>
            <a:picLocks noChangeAspect="1" noChangeArrowheads="1"/>
          </p:cNvPicPr>
          <p:nvPr/>
        </p:nvPicPr>
        <p:blipFill>
          <a:blip r:embed="rId4"/>
          <a:srcRect/>
          <a:stretch>
            <a:fillRect/>
          </a:stretch>
        </p:blipFill>
        <p:spPr bwMode="auto">
          <a:xfrm>
            <a:off x="3434187" y="3143248"/>
            <a:ext cx="2736780" cy="2286016"/>
          </a:xfrm>
          <a:prstGeom prst="rect">
            <a:avLst/>
          </a:prstGeom>
          <a:noFill/>
          <a:ln w="9525">
            <a:noFill/>
            <a:miter lim="800000"/>
            <a:headEnd/>
            <a:tailEnd/>
          </a:ln>
          <a:effectLst/>
        </p:spPr>
      </p:pic>
      <p:pic>
        <p:nvPicPr>
          <p:cNvPr id="479239" name="Picture 7"/>
          <p:cNvPicPr>
            <a:picLocks noChangeAspect="1" noChangeArrowheads="1"/>
          </p:cNvPicPr>
          <p:nvPr/>
        </p:nvPicPr>
        <p:blipFill>
          <a:blip r:embed="rId5"/>
          <a:srcRect/>
          <a:stretch>
            <a:fillRect/>
          </a:stretch>
        </p:blipFill>
        <p:spPr bwMode="auto">
          <a:xfrm>
            <a:off x="6005938" y="3058558"/>
            <a:ext cx="3140204" cy="2299268"/>
          </a:xfrm>
          <a:prstGeom prst="rect">
            <a:avLst/>
          </a:prstGeom>
          <a:noFill/>
          <a:ln w="9525">
            <a:noFill/>
            <a:miter lim="800000"/>
            <a:headEnd/>
            <a:tailEnd/>
          </a:ln>
          <a:effec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图的基本概念</a:t>
            </a:r>
          </a:p>
        </p:txBody>
      </p:sp>
      <p:graphicFrame>
        <p:nvGraphicFramePr>
          <p:cNvPr id="135171" name="Object 3"/>
          <p:cNvGraphicFramePr>
            <a:graphicFrameLocks noChangeAspect="1"/>
          </p:cNvGraphicFramePr>
          <p:nvPr/>
        </p:nvGraphicFramePr>
        <p:xfrm>
          <a:off x="1000100" y="2071678"/>
          <a:ext cx="2989262" cy="714375"/>
        </p:xfrm>
        <a:graphic>
          <a:graphicData uri="http://schemas.openxmlformats.org/presentationml/2006/ole">
            <mc:AlternateContent xmlns:mc="http://schemas.openxmlformats.org/markup-compatibility/2006">
              <mc:Choice xmlns:v="urn:schemas-microsoft-com:vml" Requires="v">
                <p:oleObj spid="_x0000_s136206" name="Equation" r:id="rId4" imgW="850680" imgH="203040" progId="Equation.DSMT4">
                  <p:embed/>
                </p:oleObj>
              </mc:Choice>
              <mc:Fallback>
                <p:oleObj name="Equation" r:id="rId4" imgW="85068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2071678"/>
                        <a:ext cx="2989262"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内容占位符 2"/>
          <p:cNvSpPr>
            <a:spLocks noGrp="1"/>
          </p:cNvSpPr>
          <p:nvPr>
            <p:ph sz="quarter" idx="1"/>
          </p:nvPr>
        </p:nvSpPr>
        <p:spPr>
          <a:xfrm>
            <a:off x="928662" y="2786058"/>
            <a:ext cx="5072098" cy="979004"/>
          </a:xfrm>
        </p:spPr>
        <p:txBody>
          <a:bodyPr>
            <a:noAutofit/>
          </a:bodyPr>
          <a:lstStyle/>
          <a:p>
            <a:pPr>
              <a:lnSpc>
                <a:spcPct val="150000"/>
              </a:lnSpc>
              <a:spcBef>
                <a:spcPts val="3600"/>
              </a:spcBef>
            </a:pPr>
            <a:r>
              <a:rPr lang="zh-CN" altLang="en-US" sz="3600" b="1" dirty="0">
                <a:latin typeface="Times New Roman" pitchFamily="18" charset="0"/>
                <a:ea typeface="仿宋" pitchFamily="49" charset="-122"/>
                <a:cs typeface="Times New Roman" pitchFamily="18" charset="0"/>
              </a:rPr>
              <a:t>团数    ≤   色数</a:t>
            </a:r>
            <a:endParaRPr lang="en-US" altLang="zh-CN" sz="2800" dirty="0">
              <a:latin typeface="Times New Roman" pitchFamily="18" charset="0"/>
              <a:ea typeface="仿宋" pitchFamily="49" charset="-122"/>
              <a:cs typeface="Times New Roman" pitchFamily="18" charset="0"/>
            </a:endParaRPr>
          </a:p>
          <a:p>
            <a:pPr>
              <a:spcBef>
                <a:spcPts val="0"/>
              </a:spcBef>
              <a:buNone/>
            </a:pPr>
            <a:r>
              <a:rPr lang="zh-CN" altLang="en-US" sz="2800" b="1" dirty="0">
                <a:latin typeface="Times New Roman" pitchFamily="18" charset="0"/>
                <a:cs typeface="Times New Roman" pitchFamily="18" charset="0"/>
              </a:rPr>
              <a:t>  </a:t>
            </a:r>
            <a:endParaRPr lang="en-US" altLang="zh-CN" sz="2800" dirty="0">
              <a:latin typeface="Times New Roman" pitchFamily="18" charset="0"/>
              <a:cs typeface="Times New Roman" pitchFamily="18" charset="0"/>
            </a:endParaRPr>
          </a:p>
          <a:p>
            <a:pPr>
              <a:spcBef>
                <a:spcPts val="0"/>
              </a:spcBef>
              <a:buNone/>
            </a:pPr>
            <a:endParaRPr lang="en-US" altLang="zh-CN" sz="2800" b="1" dirty="0">
              <a:latin typeface="Times New Roman" pitchFamily="18" charset="0"/>
              <a:cs typeface="Times New Roman" pitchFamily="18" charset="0"/>
            </a:endParaRPr>
          </a:p>
          <a:p>
            <a:pPr>
              <a:spcBef>
                <a:spcPts val="0"/>
              </a:spcBef>
              <a:buNone/>
            </a:pPr>
            <a:endParaRPr lang="en-US" altLang="zh-CN" sz="2800" dirty="0">
              <a:latin typeface="Times New Roman" pitchFamily="18" charset="0"/>
              <a:cs typeface="Times New Roman" pitchFamily="18" charset="0"/>
            </a:endParaRPr>
          </a:p>
          <a:p>
            <a:pPr>
              <a:spcBef>
                <a:spcPts val="0"/>
              </a:spcBef>
              <a:buNone/>
            </a:pPr>
            <a:r>
              <a:rPr lang="en-US" altLang="zh-CN" sz="3200" dirty="0">
                <a:latin typeface="Times New Roman" pitchFamily="18" charset="0"/>
                <a:cs typeface="Times New Roman" pitchFamily="18" charset="0"/>
              </a:rPr>
              <a:t>    </a:t>
            </a:r>
            <a:endParaRPr lang="en-US" altLang="zh-CN" sz="2800" b="1" dirty="0">
              <a:latin typeface="Times New Roman" pitchFamily="18" charset="0"/>
              <a:cs typeface="Times New Roman" pitchFamily="18" charset="0"/>
            </a:endParaRPr>
          </a:p>
          <a:p>
            <a:pPr>
              <a:spcBef>
                <a:spcPts val="0"/>
              </a:spcBef>
              <a:buNone/>
            </a:pPr>
            <a:r>
              <a:rPr lang="en-US" altLang="zh-CN" sz="2800" dirty="0">
                <a:latin typeface="Times New Roman" pitchFamily="18" charset="0"/>
                <a:cs typeface="Times New Roman" pitchFamily="18" charset="0"/>
              </a:rPr>
              <a:t>    </a:t>
            </a:r>
          </a:p>
          <a:p>
            <a:pPr>
              <a:spcBef>
                <a:spcPts val="0"/>
              </a:spcBef>
              <a:buNone/>
            </a:pPr>
            <a:r>
              <a:rPr lang="en-US" altLang="zh-CN" sz="2800" dirty="0">
                <a:latin typeface="Times New Roman" pitchFamily="18" charset="0"/>
                <a:cs typeface="Times New Roman" pitchFamily="18" charset="0"/>
              </a:rPr>
              <a:t>   </a:t>
            </a:r>
            <a:br>
              <a:rPr lang="en-US" altLang="zh-CN" sz="2800" dirty="0">
                <a:latin typeface="Times New Roman" pitchFamily="18" charset="0"/>
                <a:cs typeface="Times New Roman" pitchFamily="18" charset="0"/>
              </a:rPr>
            </a:br>
            <a:endParaRPr lang="en-US" altLang="zh-CN" sz="2800" dirty="0">
              <a:latin typeface="Times New Roman" pitchFamily="18" charset="0"/>
              <a:cs typeface="Times New Roman" pitchFamily="18" charset="0"/>
            </a:endParaRPr>
          </a:p>
        </p:txBody>
      </p:sp>
      <p:graphicFrame>
        <p:nvGraphicFramePr>
          <p:cNvPr id="5" name="Object 3"/>
          <p:cNvGraphicFramePr>
            <a:graphicFrameLocks noChangeAspect="1"/>
          </p:cNvGraphicFramePr>
          <p:nvPr/>
        </p:nvGraphicFramePr>
        <p:xfrm>
          <a:off x="1022350" y="4000509"/>
          <a:ext cx="2943225" cy="714375"/>
        </p:xfrm>
        <a:graphic>
          <a:graphicData uri="http://schemas.openxmlformats.org/presentationml/2006/ole">
            <mc:AlternateContent xmlns:mc="http://schemas.openxmlformats.org/markup-compatibility/2006">
              <mc:Choice xmlns:v="urn:schemas-microsoft-com:vml" Requires="v">
                <p:oleObj spid="_x0000_s136207" name="Equation" r:id="rId6" imgW="838080" imgH="203040" progId="Equation.DSMT4">
                  <p:embed/>
                </p:oleObj>
              </mc:Choice>
              <mc:Fallback>
                <p:oleObj name="Equation" r:id="rId6" imgW="838080" imgH="2030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350" y="4000509"/>
                        <a:ext cx="29432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内容占位符 2"/>
          <p:cNvSpPr txBox="1">
            <a:spLocks/>
          </p:cNvSpPr>
          <p:nvPr/>
        </p:nvSpPr>
        <p:spPr>
          <a:xfrm>
            <a:off x="928662" y="4704528"/>
            <a:ext cx="7715304" cy="979004"/>
          </a:xfrm>
          <a:prstGeom prst="rect">
            <a:avLst/>
          </a:prstGeom>
        </p:spPr>
        <p:txBody>
          <a:bodyPr vert="horz">
            <a:noAutofit/>
          </a:bodyPr>
          <a:lstStyle/>
          <a:p>
            <a:pPr marL="320040" marR="0" lvl="0" indent="-320040" algn="l" defTabSz="914400" rtl="0" eaLnBrk="1" fontAlgn="auto" latinLnBrk="0" hangingPunct="1">
              <a:lnSpc>
                <a:spcPct val="150000"/>
              </a:lnSpc>
              <a:spcBef>
                <a:spcPts val="3600"/>
              </a:spcBef>
              <a:spcAft>
                <a:spcPts val="0"/>
              </a:spcAft>
              <a:buClr>
                <a:schemeClr val="accent2"/>
              </a:buClr>
              <a:buSzPct val="60000"/>
              <a:buFont typeface="Wingdings"/>
              <a:buChar char=""/>
              <a:tabLst/>
              <a:defRPr/>
            </a:pPr>
            <a:r>
              <a:rPr lang="zh-CN" altLang="en-US" sz="3600" b="1" dirty="0">
                <a:latin typeface="Times New Roman" pitchFamily="18" charset="0"/>
                <a:ea typeface="仿宋" pitchFamily="49" charset="-122"/>
                <a:cs typeface="Times New Roman" pitchFamily="18" charset="0"/>
              </a:rPr>
              <a:t>最大独立集</a:t>
            </a:r>
            <a:r>
              <a:rPr kumimoji="0" lang="zh-CN" altLang="en-US" sz="36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数    ≤   最小团覆盖数</a:t>
            </a: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endParaRPr kumimoji="0" lang="en-US" altLang="zh-CN"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区间图的判定</a:t>
            </a:r>
            <a:endParaRPr lang="zh-CN" altLang="en-US" sz="3200" b="1" dirty="0">
              <a:latin typeface="Garamond" pitchFamily="18" charset="0"/>
            </a:endParaRPr>
          </a:p>
        </p:txBody>
      </p:sp>
      <p:sp>
        <p:nvSpPr>
          <p:cNvPr id="19" name="内容占位符 2"/>
          <p:cNvSpPr>
            <a:spLocks noGrp="1"/>
          </p:cNvSpPr>
          <p:nvPr>
            <p:ph sz="quarter" idx="1"/>
          </p:nvPr>
        </p:nvSpPr>
        <p:spPr>
          <a:xfrm>
            <a:off x="612648" y="1743076"/>
            <a:ext cx="8153400" cy="1971676"/>
          </a:xfrm>
        </p:spPr>
        <p:txBody>
          <a:bodyPr/>
          <a:lstStyle/>
          <a:p>
            <a:r>
              <a:rPr lang="en-US" altLang="zh-CN" sz="3600" b="1" dirty="0">
                <a:latin typeface="Times New Roman" pitchFamily="18" charset="0"/>
                <a:ea typeface="仿宋" pitchFamily="49" charset="-122"/>
                <a:cs typeface="Times New Roman" pitchFamily="18" charset="0"/>
              </a:rPr>
              <a:t>PQ</a:t>
            </a:r>
            <a:r>
              <a:rPr lang="zh-CN" altLang="en-US" sz="3600" b="1" dirty="0">
                <a:latin typeface="Times New Roman" pitchFamily="18" charset="0"/>
                <a:ea typeface="仿宋" pitchFamily="49" charset="-122"/>
                <a:cs typeface="Times New Roman" pitchFamily="18" charset="0"/>
              </a:rPr>
              <a:t>树的实现</a:t>
            </a:r>
            <a:endParaRPr lang="en-US" altLang="zh-CN" sz="3600" b="1" dirty="0">
              <a:latin typeface="Times New Roman" pitchFamily="18" charset="0"/>
              <a:ea typeface="仿宋" pitchFamily="49" charset="-122"/>
              <a:cs typeface="Times New Roman" pitchFamily="18" charset="0"/>
            </a:endParaRPr>
          </a:p>
          <a:p>
            <a:r>
              <a:rPr lang="en-US" altLang="zh-CN" sz="3600" b="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感兴趣的同学欢迎与我联系</a:t>
            </a:r>
            <a:r>
              <a:rPr lang="en-US" altLang="zh-CN" sz="2800" b="1" dirty="0">
                <a:latin typeface="Times New Roman" pitchFamily="18" charset="0"/>
                <a:ea typeface="仿宋" pitchFamily="49" charset="-122"/>
                <a:cs typeface="Times New Roman" pitchFamily="18" charset="0"/>
                <a:sym typeface="Wingdings" pitchFamily="2" charset="2"/>
              </a:rPr>
              <a:t></a:t>
            </a:r>
            <a:r>
              <a:rPr lang="zh-CN" altLang="en-US" sz="2800" b="1" dirty="0">
                <a:latin typeface="Times New Roman" pitchFamily="18" charset="0"/>
                <a:ea typeface="仿宋" pitchFamily="49" charset="-122"/>
                <a:cs typeface="Times New Roman" pitchFamily="18" charset="0"/>
                <a:sym typeface="Wingdings" pitchFamily="2" charset="2"/>
              </a:rPr>
              <a:t>。</a:t>
            </a:r>
            <a:endParaRPr lang="en-US" altLang="zh-CN" sz="2800" b="1" dirty="0">
              <a:latin typeface="Times New Roman" pitchFamily="18" charset="0"/>
              <a:ea typeface="仿宋" pitchFamily="49" charset="-122"/>
              <a:cs typeface="Times New Roman" pitchFamily="18" charset="0"/>
            </a:endParaRPr>
          </a:p>
          <a:p>
            <a:endParaRPr lang="en-US" altLang="zh-CN" sz="3600" b="1" dirty="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7" name="内容占位符 2"/>
          <p:cNvSpPr txBox="1">
            <a:spLocks/>
          </p:cNvSpPr>
          <p:nvPr/>
        </p:nvSpPr>
        <p:spPr bwMode="auto">
          <a:xfrm>
            <a:off x="3571868" y="1714488"/>
            <a:ext cx="3643338" cy="900113"/>
          </a:xfrm>
          <a:prstGeom prst="rect">
            <a:avLst/>
          </a:prstGeom>
          <a:noFill/>
          <a:ln w="9525">
            <a:noFill/>
            <a:miter lim="800000"/>
            <a:headEnd/>
            <a:tailEnd/>
          </a:ln>
        </p:spPr>
        <p:txBody>
          <a:bodyPr/>
          <a:lstStyle/>
          <a:p>
            <a:pPr marL="319088" indent="-319088">
              <a:spcBef>
                <a:spcPts val="700"/>
              </a:spcBef>
              <a:buClr>
                <a:schemeClr val="accent2"/>
              </a:buClr>
              <a:buSzPct val="60000"/>
            </a:pPr>
            <a:r>
              <a:rPr lang="zh-CN" altLang="en-US" sz="3600" b="1" dirty="0">
                <a:solidFill>
                  <a:srgbClr val="FF0000"/>
                </a:solidFill>
                <a:latin typeface="Times New Roman" pitchFamily="18" charset="0"/>
                <a:ea typeface="仿宋" pitchFamily="49" charset="-122"/>
                <a:cs typeface="Times New Roman" pitchFamily="18" charset="0"/>
              </a:rPr>
              <a:t>很复杂 </a:t>
            </a:r>
            <a:r>
              <a:rPr lang="en-US" altLang="zh-CN" sz="3600" b="1" dirty="0">
                <a:solidFill>
                  <a:srgbClr val="FF0000"/>
                </a:solidFill>
                <a:latin typeface="Times New Roman" pitchFamily="18" charset="0"/>
                <a:ea typeface="仿宋" pitchFamily="49" charset="-122"/>
                <a:cs typeface="Times New Roman" pitchFamily="18" charset="0"/>
              </a:rPr>
              <a:t>-______-</a:t>
            </a:r>
          </a:p>
          <a:p>
            <a:pPr marL="319088" indent="-319088">
              <a:spcBef>
                <a:spcPts val="700"/>
              </a:spcBef>
              <a:buClr>
                <a:schemeClr val="accent2"/>
              </a:buClr>
              <a:buSzPct val="60000"/>
              <a:buFont typeface="Wingdings" pitchFamily="2" charset="2"/>
              <a:buChar char=""/>
            </a:pPr>
            <a:endParaRPr lang="en-US" altLang="zh-CN" sz="3600" b="1" dirty="0">
              <a:latin typeface="Times New Roman" pitchFamily="18" charset="0"/>
              <a:ea typeface="仿宋" pitchFamily="49" charset="-122"/>
              <a:cs typeface="Times New Roman" pitchFamily="18" charset="0"/>
            </a:endParaRPr>
          </a:p>
          <a:p>
            <a:pPr marL="319088" indent="-319088">
              <a:spcBef>
                <a:spcPts val="700"/>
              </a:spcBef>
              <a:buClr>
                <a:schemeClr val="accent2"/>
              </a:buClr>
              <a:buSzPct val="60000"/>
              <a:buFont typeface="Wingdings" pitchFamily="2" charset="2"/>
              <a:buChar char=""/>
            </a:pPr>
            <a:endParaRPr lang="zh-CN" altLang="en-US" sz="2900" dirty="0">
              <a:latin typeface="Times New Roman" pitchFamily="18" charset="0"/>
              <a:ea typeface="仿宋" pitchFamily="49" charset="-122"/>
              <a:cs typeface="Times New Roman" pitchFamily="18" charset="0"/>
            </a:endParaRP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区间图的判定</a:t>
            </a:r>
            <a:endParaRPr lang="zh-CN" altLang="en-US" sz="3200" b="1" dirty="0">
              <a:latin typeface="Garamond" pitchFamily="18" charset="0"/>
            </a:endParaRPr>
          </a:p>
        </p:txBody>
      </p:sp>
      <p:sp>
        <p:nvSpPr>
          <p:cNvPr id="12" name="内容占位符 2"/>
          <p:cNvSpPr txBox="1">
            <a:spLocks/>
          </p:cNvSpPr>
          <p:nvPr/>
        </p:nvSpPr>
        <p:spPr>
          <a:xfrm>
            <a:off x="633442" y="3529026"/>
            <a:ext cx="8153400" cy="247174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其他区间图判定方法：</a:t>
            </a:r>
            <a:endParaRPr kumimoji="0" lang="en-US" altLang="zh-CN" sz="36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42900" indent="-342900">
              <a:spcBef>
                <a:spcPct val="20000"/>
              </a:spcBef>
              <a:buFontTx/>
              <a:buChar char="•"/>
            </a:pPr>
            <a:r>
              <a:rPr kumimoji="0" lang="en-US" altLang="zh-CN" sz="36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     </a:t>
            </a:r>
            <a:r>
              <a:rPr lang="en-US" altLang="zh-TW" sz="2800" dirty="0">
                <a:solidFill>
                  <a:srgbClr val="FF0000"/>
                </a:solidFill>
                <a:latin typeface="Times New Roman" pitchFamily="18" charset="0"/>
                <a:cs typeface="Times New Roman" pitchFamily="18" charset="0"/>
              </a:rPr>
              <a:t>Hsu</a:t>
            </a:r>
            <a:r>
              <a:rPr lang="en-US" altLang="zh-TW" sz="2800" dirty="0">
                <a:latin typeface="Times New Roman" pitchFamily="18" charset="0"/>
                <a:cs typeface="Times New Roman" pitchFamily="18" charset="0"/>
              </a:rPr>
              <a:t> [1992], </a:t>
            </a:r>
            <a:r>
              <a:rPr lang="en-US" altLang="zh-TW" sz="2800" dirty="0">
                <a:solidFill>
                  <a:srgbClr val="FF0000"/>
                </a:solidFill>
                <a:latin typeface="Times New Roman" pitchFamily="18" charset="0"/>
                <a:cs typeface="Times New Roman" pitchFamily="18" charset="0"/>
              </a:rPr>
              <a:t>Hsu and Ma</a:t>
            </a:r>
            <a:r>
              <a:rPr lang="en-US" altLang="zh-TW" sz="2800" dirty="0">
                <a:latin typeface="Times New Roman" pitchFamily="18" charset="0"/>
                <a:cs typeface="Times New Roman" pitchFamily="18" charset="0"/>
              </a:rPr>
              <a:t> [1999] decomposition, off-line</a:t>
            </a:r>
            <a:r>
              <a:rPr lang="en-US" altLang="zh-TW" sz="2800" b="1" dirty="0">
                <a:latin typeface="Times New Roman" pitchFamily="18" charset="0"/>
                <a:ea typeface="仿宋" pitchFamily="49" charset="-122"/>
                <a:cs typeface="Times New Roman" pitchFamily="18" charset="0"/>
              </a:rPr>
              <a:t>  </a:t>
            </a:r>
          </a:p>
          <a:p>
            <a:pPr marL="342900" indent="-342900">
              <a:spcBef>
                <a:spcPct val="20000"/>
              </a:spcBef>
              <a:buFontTx/>
              <a:buChar char="•"/>
            </a:pPr>
            <a:r>
              <a:rPr lang="en-US" altLang="zh-CN" sz="2800" b="1" dirty="0">
                <a:latin typeface="Times New Roman" pitchFamily="18" charset="0"/>
                <a:ea typeface="仿宋" pitchFamily="49" charset="-122"/>
                <a:cs typeface="Times New Roman" pitchFamily="18" charset="0"/>
              </a:rPr>
              <a:t>    </a:t>
            </a:r>
            <a:r>
              <a:rPr lang="en-US" altLang="zh-CN" sz="2800" b="1"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A new Test for Interval Graphs</a:t>
            </a:r>
            <a:r>
              <a:rPr lang="en-US" altLang="zh-CN" sz="2800" b="1" dirty="0">
                <a:latin typeface="Times New Roman" pitchFamily="18" charset="0"/>
                <a:cs typeface="Times New Roman" pitchFamily="18" charset="0"/>
              </a:rPr>
              <a:t>》</a:t>
            </a:r>
            <a:endParaRPr kumimoji="0" lang="en-US" altLang="zh-CN"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9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19" name="内容占位符 2"/>
          <p:cNvSpPr>
            <a:spLocks noGrp="1"/>
          </p:cNvSpPr>
          <p:nvPr>
            <p:ph sz="quarter" idx="1"/>
          </p:nvPr>
        </p:nvSpPr>
        <p:spPr>
          <a:xfrm>
            <a:off x="612648" y="1743076"/>
            <a:ext cx="8153400" cy="1971676"/>
          </a:xfrm>
        </p:spPr>
        <p:txBody>
          <a:bodyPr/>
          <a:lstStyle/>
          <a:p>
            <a:r>
              <a:rPr lang="en-US" altLang="zh-CN" sz="3600" b="1" dirty="0">
                <a:latin typeface="Times New Roman" pitchFamily="18" charset="0"/>
                <a:ea typeface="仿宋" pitchFamily="49" charset="-122"/>
                <a:cs typeface="Times New Roman" pitchFamily="18" charset="0"/>
              </a:rPr>
              <a:t>PQ</a:t>
            </a:r>
            <a:r>
              <a:rPr lang="zh-CN" altLang="en-US" sz="3600" b="1" dirty="0">
                <a:latin typeface="Times New Roman" pitchFamily="18" charset="0"/>
                <a:ea typeface="仿宋" pitchFamily="49" charset="-122"/>
                <a:cs typeface="Times New Roman" pitchFamily="18" charset="0"/>
              </a:rPr>
              <a:t>树的实现</a:t>
            </a:r>
            <a:endParaRPr lang="en-US" altLang="zh-CN" sz="3600" b="1" dirty="0">
              <a:latin typeface="Times New Roman" pitchFamily="18" charset="0"/>
              <a:ea typeface="仿宋" pitchFamily="49" charset="-122"/>
              <a:cs typeface="Times New Roman" pitchFamily="18" charset="0"/>
            </a:endParaRPr>
          </a:p>
          <a:p>
            <a:r>
              <a:rPr lang="en-US" altLang="zh-CN" sz="3600" b="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感兴趣的同学欢迎与我联系</a:t>
            </a:r>
            <a:r>
              <a:rPr lang="en-US" altLang="zh-CN" sz="2800" b="1" dirty="0">
                <a:latin typeface="Times New Roman" pitchFamily="18" charset="0"/>
                <a:ea typeface="仿宋" pitchFamily="49" charset="-122"/>
                <a:cs typeface="Times New Roman" pitchFamily="18" charset="0"/>
                <a:sym typeface="Wingdings" pitchFamily="2" charset="2"/>
              </a:rPr>
              <a:t></a:t>
            </a:r>
            <a:r>
              <a:rPr lang="zh-CN" altLang="en-US" sz="2800" b="1" dirty="0">
                <a:latin typeface="Times New Roman" pitchFamily="18" charset="0"/>
                <a:ea typeface="仿宋" pitchFamily="49" charset="-122"/>
                <a:cs typeface="Times New Roman" pitchFamily="18" charset="0"/>
                <a:sym typeface="Wingdings" pitchFamily="2" charset="2"/>
              </a:rPr>
              <a:t>。</a:t>
            </a:r>
            <a:endParaRPr lang="en-US" altLang="zh-CN" sz="2800" b="1" dirty="0">
              <a:latin typeface="Times New Roman" pitchFamily="18" charset="0"/>
              <a:ea typeface="仿宋" pitchFamily="49" charset="-122"/>
              <a:cs typeface="Times New Roman" pitchFamily="18" charset="0"/>
            </a:endParaRPr>
          </a:p>
          <a:p>
            <a:endParaRPr lang="en-US" altLang="zh-CN" sz="3600" b="1" dirty="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7" name="内容占位符 2"/>
          <p:cNvSpPr txBox="1">
            <a:spLocks/>
          </p:cNvSpPr>
          <p:nvPr/>
        </p:nvSpPr>
        <p:spPr bwMode="auto">
          <a:xfrm>
            <a:off x="3571868" y="1714488"/>
            <a:ext cx="3643338" cy="900113"/>
          </a:xfrm>
          <a:prstGeom prst="rect">
            <a:avLst/>
          </a:prstGeom>
          <a:noFill/>
          <a:ln w="9525">
            <a:noFill/>
            <a:miter lim="800000"/>
            <a:headEnd/>
            <a:tailEnd/>
          </a:ln>
        </p:spPr>
        <p:txBody>
          <a:bodyPr/>
          <a:lstStyle/>
          <a:p>
            <a:pPr marL="319088" indent="-319088">
              <a:spcBef>
                <a:spcPts val="700"/>
              </a:spcBef>
              <a:buClr>
                <a:schemeClr val="accent2"/>
              </a:buClr>
              <a:buSzPct val="60000"/>
            </a:pPr>
            <a:r>
              <a:rPr lang="zh-CN" altLang="en-US" sz="3600" b="1" dirty="0">
                <a:solidFill>
                  <a:srgbClr val="FF0000"/>
                </a:solidFill>
                <a:latin typeface="Times New Roman" pitchFamily="18" charset="0"/>
                <a:ea typeface="仿宋" pitchFamily="49" charset="-122"/>
                <a:cs typeface="Times New Roman" pitchFamily="18" charset="0"/>
              </a:rPr>
              <a:t>很复杂 </a:t>
            </a:r>
            <a:r>
              <a:rPr lang="en-US" altLang="zh-CN" sz="3600" b="1" dirty="0">
                <a:solidFill>
                  <a:srgbClr val="FF0000"/>
                </a:solidFill>
                <a:latin typeface="Times New Roman" pitchFamily="18" charset="0"/>
                <a:ea typeface="仿宋" pitchFamily="49" charset="-122"/>
                <a:cs typeface="Times New Roman" pitchFamily="18" charset="0"/>
              </a:rPr>
              <a:t>-______-</a:t>
            </a:r>
          </a:p>
          <a:p>
            <a:pPr marL="319088" indent="-319088">
              <a:spcBef>
                <a:spcPts val="700"/>
              </a:spcBef>
              <a:buClr>
                <a:schemeClr val="accent2"/>
              </a:buClr>
              <a:buSzPct val="60000"/>
              <a:buFont typeface="Wingdings" pitchFamily="2" charset="2"/>
              <a:buChar char=""/>
            </a:pPr>
            <a:endParaRPr lang="en-US" altLang="zh-CN" sz="3600" b="1" dirty="0">
              <a:latin typeface="Times New Roman" pitchFamily="18" charset="0"/>
              <a:ea typeface="仿宋" pitchFamily="49" charset="-122"/>
              <a:cs typeface="Times New Roman" pitchFamily="18" charset="0"/>
            </a:endParaRPr>
          </a:p>
          <a:p>
            <a:pPr marL="319088" indent="-319088">
              <a:spcBef>
                <a:spcPts val="700"/>
              </a:spcBef>
              <a:buClr>
                <a:schemeClr val="accent2"/>
              </a:buClr>
              <a:buSzPct val="60000"/>
              <a:buFont typeface="Wingdings" pitchFamily="2" charset="2"/>
              <a:buChar char=""/>
            </a:pPr>
            <a:endParaRPr lang="zh-CN" altLang="en-US" sz="2900" dirty="0">
              <a:latin typeface="Times New Roman" pitchFamily="18" charset="0"/>
              <a:ea typeface="仿宋" pitchFamily="49" charset="-122"/>
              <a:cs typeface="Times New Roman" pitchFamily="18" charset="0"/>
            </a:endParaRP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69256" y="2945696"/>
            <a:ext cx="7500990" cy="1323439"/>
          </a:xfrm>
          <a:prstGeom prst="rect">
            <a:avLst/>
          </a:prstGeom>
          <a:noFill/>
        </p:spPr>
        <p:txBody>
          <a:bodyPr wrap="square" lIns="91440" tIns="45720" rIns="91440" bIns="45720">
            <a:spAutoFit/>
          </a:bodyPr>
          <a:lstStyle/>
          <a:p>
            <a:pPr algn="ctr"/>
            <a:r>
              <a:rPr lang="en-US" altLang="zh-CN" sz="8000" cap="none" spc="0" dirty="0">
                <a:ln w="17780" cmpd="sng">
                  <a:solidFill>
                    <a:srgbClr val="FFFFFF"/>
                  </a:solidFill>
                  <a:prstDash val="solid"/>
                  <a:miter lim="800000"/>
                </a:ln>
                <a:solidFill>
                  <a:schemeClr val="accent1">
                    <a:lumMod val="50000"/>
                  </a:schemeClr>
                </a:solidFill>
                <a:effectLst>
                  <a:outerShdw blurRad="50800" algn="tl" rotWithShape="0">
                    <a:srgbClr val="000000"/>
                  </a:outerShdw>
                </a:effectLst>
                <a:latin typeface="Cooper Black" pitchFamily="18" charset="0"/>
                <a:ea typeface="华文行楷" pitchFamily="2" charset="-122"/>
              </a:rPr>
              <a:t>Thank you.</a:t>
            </a:r>
            <a:endParaRPr lang="zh-CN" altLang="en-US" sz="8000" cap="none" spc="0" dirty="0">
              <a:ln w="17780" cmpd="sng">
                <a:solidFill>
                  <a:srgbClr val="FFFFFF"/>
                </a:solidFill>
                <a:prstDash val="solid"/>
                <a:miter lim="800000"/>
              </a:ln>
              <a:solidFill>
                <a:schemeClr val="accent1">
                  <a:lumMod val="50000"/>
                </a:schemeClr>
              </a:solidFill>
              <a:effectLst>
                <a:outerShdw blurRad="50800" algn="tl" rotWithShape="0">
                  <a:srgbClr val="000000"/>
                </a:outerShdw>
              </a:effectLst>
              <a:latin typeface="Cooper Black" pitchFamily="18" charset="0"/>
              <a:ea typeface="华文行楷" pitchFamily="2" charset="-122"/>
            </a:endParaRPr>
          </a:p>
        </p:txBody>
      </p:sp>
      <p:sp>
        <p:nvSpPr>
          <p:cNvPr id="9" name="TextBox 8"/>
          <p:cNvSpPr txBox="1"/>
          <p:nvPr/>
        </p:nvSpPr>
        <p:spPr>
          <a:xfrm>
            <a:off x="2137316" y="4602022"/>
            <a:ext cx="5500726" cy="523220"/>
          </a:xfrm>
          <a:prstGeom prst="rect">
            <a:avLst/>
          </a:prstGeom>
          <a:noFill/>
        </p:spPr>
        <p:txBody>
          <a:bodyPr wrap="square" rtlCol="0">
            <a:spAutoFit/>
          </a:bodyPr>
          <a:lstStyle/>
          <a:p>
            <a:r>
              <a:rPr lang="en-US" altLang="zh-CN" sz="2800" b="1" dirty="0">
                <a:solidFill>
                  <a:schemeClr val="accent1">
                    <a:lumMod val="50000"/>
                  </a:schemeClr>
                </a:solidFill>
                <a:latin typeface="Garamond" pitchFamily="18" charset="0"/>
              </a:rPr>
              <a:t>My Email</a:t>
            </a:r>
            <a:r>
              <a:rPr lang="en-US" altLang="zh-CN" sz="2800" b="1">
                <a:solidFill>
                  <a:schemeClr val="accent1">
                    <a:lumMod val="50000"/>
                  </a:schemeClr>
                </a:solidFill>
                <a:latin typeface="Garamond" pitchFamily="18" charset="0"/>
              </a:rPr>
              <a:t>:  </a:t>
            </a:r>
            <a:r>
              <a:rPr lang="en-US" altLang="zh-CN" sz="2800" b="1" u="sng">
                <a:solidFill>
                  <a:schemeClr val="accent1">
                    <a:lumMod val="50000"/>
                  </a:schemeClr>
                </a:solidFill>
                <a:latin typeface="Garamond" pitchFamily="18" charset="0"/>
              </a:rPr>
              <a:t>cdq10131@gmail.com</a:t>
            </a:r>
            <a:endParaRPr lang="zh-CN" altLang="en-US" sz="2800" b="1" u="sng" dirty="0">
              <a:solidFill>
                <a:schemeClr val="accent1">
                  <a:lumMod val="50000"/>
                </a:schemeClr>
              </a:solidFill>
              <a:latin typeface="Garamond" pitchFamily="18"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弦图的概念</a:t>
            </a:r>
          </a:p>
        </p:txBody>
      </p:sp>
      <p:sp>
        <p:nvSpPr>
          <p:cNvPr id="3" name="内容占位符 2"/>
          <p:cNvSpPr>
            <a:spLocks noGrp="1"/>
          </p:cNvSpPr>
          <p:nvPr>
            <p:ph sz="quarter" idx="1"/>
          </p:nvPr>
        </p:nvSpPr>
        <p:spPr>
          <a:xfrm>
            <a:off x="612648" y="1878492"/>
            <a:ext cx="8102756" cy="979004"/>
          </a:xfrm>
        </p:spPr>
        <p:txBody>
          <a:bodyPr>
            <a:noAutofit/>
          </a:bodyPr>
          <a:lstStyle/>
          <a:p>
            <a:pPr>
              <a:lnSpc>
                <a:spcPct val="150000"/>
              </a:lnSpc>
              <a:spcBef>
                <a:spcPts val="3600"/>
              </a:spcBef>
            </a:pPr>
            <a:r>
              <a:rPr lang="zh-CN" altLang="en-US" sz="3600" b="1" dirty="0">
                <a:latin typeface="Times New Roman" pitchFamily="18" charset="0"/>
                <a:ea typeface="仿宋" pitchFamily="49" charset="-122"/>
                <a:cs typeface="Times New Roman" pitchFamily="18" charset="0"/>
              </a:rPr>
              <a:t>弦</a:t>
            </a:r>
            <a:r>
              <a:rPr lang="en-US" altLang="zh-CN" sz="2800" dirty="0">
                <a:latin typeface="Times New Roman" pitchFamily="18" charset="0"/>
                <a:ea typeface="仿宋" pitchFamily="49" charset="-122"/>
                <a:cs typeface="Times New Roman" pitchFamily="18" charset="0"/>
              </a:rPr>
              <a:t>(chord)</a:t>
            </a:r>
            <a:r>
              <a:rPr lang="zh-CN" altLang="en-US" sz="3200" b="1" dirty="0">
                <a:latin typeface="Times New Roman" pitchFamily="18" charset="0"/>
                <a:ea typeface="仿宋" pitchFamily="49" charset="-122"/>
                <a:cs typeface="Times New Roman" pitchFamily="18" charset="0"/>
              </a:rPr>
              <a:t>：连接环中不相邻的两个点的边。</a:t>
            </a:r>
            <a:endParaRPr lang="en-US" altLang="zh-CN" sz="3200" dirty="0">
              <a:latin typeface="Times New Roman" pitchFamily="18" charset="0"/>
              <a:ea typeface="仿宋" pitchFamily="49" charset="-122"/>
              <a:cs typeface="Times New Roman" pitchFamily="18" charset="0"/>
            </a:endParaRPr>
          </a:p>
          <a:p>
            <a:pPr>
              <a:spcBef>
                <a:spcPts val="0"/>
              </a:spcBef>
              <a:buNone/>
            </a:pPr>
            <a:r>
              <a:rPr lang="zh-CN" altLang="en-US" sz="2800" b="1" dirty="0">
                <a:latin typeface="Times New Roman" pitchFamily="18" charset="0"/>
                <a:cs typeface="Times New Roman" pitchFamily="18" charset="0"/>
              </a:rPr>
              <a:t>  </a:t>
            </a:r>
            <a:endParaRPr lang="en-US" altLang="zh-CN" sz="2800" dirty="0">
              <a:latin typeface="Times New Roman" pitchFamily="18" charset="0"/>
              <a:cs typeface="Times New Roman" pitchFamily="18" charset="0"/>
            </a:endParaRPr>
          </a:p>
          <a:p>
            <a:pPr>
              <a:spcBef>
                <a:spcPts val="0"/>
              </a:spcBef>
              <a:buNone/>
            </a:pPr>
            <a:endParaRPr lang="en-US" altLang="zh-CN" sz="2800" b="1" dirty="0">
              <a:latin typeface="Times New Roman" pitchFamily="18" charset="0"/>
              <a:cs typeface="Times New Roman" pitchFamily="18" charset="0"/>
            </a:endParaRPr>
          </a:p>
          <a:p>
            <a:pPr>
              <a:spcBef>
                <a:spcPts val="0"/>
              </a:spcBef>
              <a:buNone/>
            </a:pPr>
            <a:endParaRPr lang="en-US" altLang="zh-CN" sz="2800" dirty="0">
              <a:latin typeface="Times New Roman" pitchFamily="18" charset="0"/>
              <a:cs typeface="Times New Roman" pitchFamily="18" charset="0"/>
            </a:endParaRPr>
          </a:p>
          <a:p>
            <a:pPr>
              <a:spcBef>
                <a:spcPts val="0"/>
              </a:spcBef>
              <a:buNone/>
            </a:pPr>
            <a:r>
              <a:rPr lang="en-US" altLang="zh-CN" sz="3200" dirty="0">
                <a:latin typeface="Times New Roman" pitchFamily="18" charset="0"/>
                <a:cs typeface="Times New Roman" pitchFamily="18" charset="0"/>
              </a:rPr>
              <a:t>    </a:t>
            </a:r>
            <a:endParaRPr lang="en-US" altLang="zh-CN" sz="2800" b="1" dirty="0">
              <a:latin typeface="Times New Roman" pitchFamily="18" charset="0"/>
              <a:cs typeface="Times New Roman" pitchFamily="18" charset="0"/>
            </a:endParaRPr>
          </a:p>
          <a:p>
            <a:pPr>
              <a:spcBef>
                <a:spcPts val="0"/>
              </a:spcBef>
              <a:buNone/>
            </a:pPr>
            <a:r>
              <a:rPr lang="en-US" altLang="zh-CN" sz="2800" dirty="0">
                <a:latin typeface="Times New Roman" pitchFamily="18" charset="0"/>
                <a:cs typeface="Times New Roman" pitchFamily="18" charset="0"/>
              </a:rPr>
              <a:t>    </a:t>
            </a:r>
          </a:p>
          <a:p>
            <a:pPr>
              <a:spcBef>
                <a:spcPts val="0"/>
              </a:spcBef>
              <a:buNone/>
            </a:pPr>
            <a:r>
              <a:rPr lang="en-US" altLang="zh-CN" sz="2800" dirty="0">
                <a:latin typeface="Times New Roman" pitchFamily="18" charset="0"/>
                <a:cs typeface="Times New Roman" pitchFamily="18" charset="0"/>
              </a:rPr>
              <a:t>   </a:t>
            </a:r>
            <a:br>
              <a:rPr lang="en-US" altLang="zh-CN" sz="2800" dirty="0">
                <a:latin typeface="Times New Roman" pitchFamily="18" charset="0"/>
                <a:cs typeface="Times New Roman" pitchFamily="18" charset="0"/>
              </a:rPr>
            </a:br>
            <a:endParaRPr lang="en-US" altLang="zh-CN" sz="2800" dirty="0">
              <a:latin typeface="Times New Roman" pitchFamily="18" charset="0"/>
              <a:cs typeface="Times New Roman" pitchFamily="18" charset="0"/>
            </a:endParaRPr>
          </a:p>
        </p:txBody>
      </p:sp>
      <p:sp>
        <p:nvSpPr>
          <p:cNvPr id="7" name="椭圆 6"/>
          <p:cNvSpPr/>
          <p:nvPr/>
        </p:nvSpPr>
        <p:spPr>
          <a:xfrm>
            <a:off x="3214678" y="3000372"/>
            <a:ext cx="1785950" cy="1571636"/>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929058" y="2857496"/>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143240" y="3643314"/>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000496" y="4460814"/>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871004" y="3571876"/>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rot="16200000" flipH="1">
            <a:off x="3387943" y="3754356"/>
            <a:ext cx="1404000" cy="35420"/>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10800000" flipV="1">
            <a:off x="4211914" y="3214686"/>
            <a:ext cx="931590" cy="42345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100238" y="2892074"/>
            <a:ext cx="1143008" cy="523220"/>
          </a:xfrm>
          <a:prstGeom prst="rect">
            <a:avLst/>
          </a:prstGeom>
          <a:noFill/>
        </p:spPr>
        <p:txBody>
          <a:bodyPr wrap="square" rtlCol="0">
            <a:spAutoFit/>
          </a:bodyPr>
          <a:lstStyle/>
          <a:p>
            <a:r>
              <a:rPr lang="en-US" altLang="zh-CN" sz="2800" dirty="0">
                <a:solidFill>
                  <a:schemeClr val="accent1">
                    <a:lumMod val="50000"/>
                  </a:schemeClr>
                </a:solidFill>
              </a:rPr>
              <a:t>Chord</a:t>
            </a:r>
            <a:endParaRPr lang="zh-CN" altLang="en-US" sz="2800" dirty="0">
              <a:solidFill>
                <a:schemeClr val="accent1">
                  <a:lumMod val="50000"/>
                </a:schemeClr>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弦图的概念</a:t>
            </a:r>
          </a:p>
        </p:txBody>
      </p:sp>
      <p:sp>
        <p:nvSpPr>
          <p:cNvPr id="3" name="内容占位符 2"/>
          <p:cNvSpPr>
            <a:spLocks noGrp="1"/>
          </p:cNvSpPr>
          <p:nvPr>
            <p:ph sz="quarter" idx="1"/>
          </p:nvPr>
        </p:nvSpPr>
        <p:spPr>
          <a:xfrm>
            <a:off x="612648" y="1878492"/>
            <a:ext cx="8102756" cy="979004"/>
          </a:xfrm>
        </p:spPr>
        <p:txBody>
          <a:bodyPr>
            <a:noAutofit/>
          </a:bodyPr>
          <a:lstStyle/>
          <a:p>
            <a:pPr>
              <a:lnSpc>
                <a:spcPct val="150000"/>
              </a:lnSpc>
              <a:spcBef>
                <a:spcPts val="3600"/>
              </a:spcBef>
            </a:pPr>
            <a:r>
              <a:rPr lang="zh-CN" altLang="en-US" sz="3600" b="1" dirty="0">
                <a:latin typeface="Times New Roman" pitchFamily="18" charset="0"/>
                <a:ea typeface="仿宋" pitchFamily="49" charset="-122"/>
                <a:cs typeface="Times New Roman" pitchFamily="18" charset="0"/>
              </a:rPr>
              <a:t>弦</a:t>
            </a:r>
            <a:r>
              <a:rPr lang="en-US" altLang="zh-CN" sz="2800" dirty="0">
                <a:latin typeface="Times New Roman" pitchFamily="18" charset="0"/>
                <a:ea typeface="仿宋" pitchFamily="49" charset="-122"/>
                <a:cs typeface="Times New Roman" pitchFamily="18" charset="0"/>
              </a:rPr>
              <a:t>(chord)</a:t>
            </a:r>
            <a:r>
              <a:rPr lang="zh-CN" altLang="en-US" sz="3200" b="1" dirty="0">
                <a:latin typeface="Times New Roman" pitchFamily="18" charset="0"/>
                <a:ea typeface="仿宋" pitchFamily="49" charset="-122"/>
                <a:cs typeface="Times New Roman" pitchFamily="18" charset="0"/>
              </a:rPr>
              <a:t>：连接环中不相邻的两个点的边。</a:t>
            </a:r>
            <a:endParaRPr lang="en-US" altLang="zh-CN" sz="3200" dirty="0">
              <a:latin typeface="Times New Roman" pitchFamily="18" charset="0"/>
              <a:ea typeface="仿宋" pitchFamily="49" charset="-122"/>
              <a:cs typeface="Times New Roman" pitchFamily="18" charset="0"/>
            </a:endParaRPr>
          </a:p>
          <a:p>
            <a:pPr>
              <a:spcBef>
                <a:spcPts val="0"/>
              </a:spcBef>
              <a:buNone/>
            </a:pPr>
            <a:r>
              <a:rPr lang="zh-CN" altLang="en-US" sz="2800" b="1" dirty="0">
                <a:latin typeface="Times New Roman" pitchFamily="18" charset="0"/>
                <a:cs typeface="Times New Roman" pitchFamily="18" charset="0"/>
              </a:rPr>
              <a:t>  </a:t>
            </a:r>
            <a:endParaRPr lang="en-US" altLang="zh-CN" sz="2800" dirty="0">
              <a:latin typeface="Times New Roman" pitchFamily="18" charset="0"/>
              <a:cs typeface="Times New Roman" pitchFamily="18" charset="0"/>
            </a:endParaRPr>
          </a:p>
          <a:p>
            <a:pPr>
              <a:spcBef>
                <a:spcPts val="0"/>
              </a:spcBef>
              <a:buNone/>
            </a:pPr>
            <a:endParaRPr lang="en-US" altLang="zh-CN" sz="2800" b="1" dirty="0">
              <a:latin typeface="Times New Roman" pitchFamily="18" charset="0"/>
              <a:cs typeface="Times New Roman" pitchFamily="18" charset="0"/>
            </a:endParaRPr>
          </a:p>
          <a:p>
            <a:pPr>
              <a:spcBef>
                <a:spcPts val="0"/>
              </a:spcBef>
              <a:buNone/>
            </a:pPr>
            <a:endParaRPr lang="en-US" altLang="zh-CN" sz="2800" dirty="0">
              <a:latin typeface="Times New Roman" pitchFamily="18" charset="0"/>
              <a:cs typeface="Times New Roman" pitchFamily="18" charset="0"/>
            </a:endParaRPr>
          </a:p>
          <a:p>
            <a:pPr>
              <a:spcBef>
                <a:spcPts val="0"/>
              </a:spcBef>
              <a:buNone/>
            </a:pPr>
            <a:r>
              <a:rPr lang="en-US" altLang="zh-CN" sz="3200" dirty="0">
                <a:latin typeface="Times New Roman" pitchFamily="18" charset="0"/>
                <a:cs typeface="Times New Roman" pitchFamily="18" charset="0"/>
              </a:rPr>
              <a:t>    </a:t>
            </a:r>
            <a:endParaRPr lang="en-US" altLang="zh-CN" sz="2800" b="1" dirty="0">
              <a:latin typeface="Times New Roman" pitchFamily="18" charset="0"/>
              <a:cs typeface="Times New Roman" pitchFamily="18" charset="0"/>
            </a:endParaRPr>
          </a:p>
          <a:p>
            <a:pPr>
              <a:spcBef>
                <a:spcPts val="0"/>
              </a:spcBef>
              <a:buNone/>
            </a:pPr>
            <a:r>
              <a:rPr lang="en-US" altLang="zh-CN" sz="2800" dirty="0">
                <a:latin typeface="Times New Roman" pitchFamily="18" charset="0"/>
                <a:cs typeface="Times New Roman" pitchFamily="18" charset="0"/>
              </a:rPr>
              <a:t>    </a:t>
            </a:r>
          </a:p>
          <a:p>
            <a:pPr>
              <a:spcBef>
                <a:spcPts val="0"/>
              </a:spcBef>
              <a:buNone/>
            </a:pPr>
            <a:r>
              <a:rPr lang="en-US" altLang="zh-CN" sz="2800" dirty="0">
                <a:latin typeface="Times New Roman" pitchFamily="18" charset="0"/>
                <a:cs typeface="Times New Roman" pitchFamily="18" charset="0"/>
              </a:rPr>
              <a:t>   </a:t>
            </a:r>
            <a:br>
              <a:rPr lang="en-US" altLang="zh-CN" sz="2800" dirty="0">
                <a:latin typeface="Times New Roman" pitchFamily="18" charset="0"/>
                <a:cs typeface="Times New Roman" pitchFamily="18" charset="0"/>
              </a:rPr>
            </a:br>
            <a:endParaRPr lang="en-US" altLang="zh-CN" sz="2800" dirty="0">
              <a:latin typeface="Times New Roman" pitchFamily="18" charset="0"/>
              <a:cs typeface="Times New Roman" pitchFamily="18" charset="0"/>
            </a:endParaRPr>
          </a:p>
        </p:txBody>
      </p:sp>
      <p:sp>
        <p:nvSpPr>
          <p:cNvPr id="12" name="内容占位符 2"/>
          <p:cNvSpPr txBox="1">
            <a:spLocks/>
          </p:cNvSpPr>
          <p:nvPr/>
        </p:nvSpPr>
        <p:spPr>
          <a:xfrm>
            <a:off x="642910" y="2786058"/>
            <a:ext cx="8102756" cy="1714512"/>
          </a:xfrm>
          <a:prstGeom prst="rect">
            <a:avLst/>
          </a:prstGeom>
        </p:spPr>
        <p:txBody>
          <a:bodyPr vert="horz">
            <a:noAutofit/>
          </a:bodyPr>
          <a:lstStyle/>
          <a:p>
            <a:pPr marL="320040" marR="0" lvl="0" indent="-320040" algn="l" defTabSz="914400" rtl="0" eaLnBrk="1" fontAlgn="auto" latinLnBrk="0" hangingPunct="1">
              <a:lnSpc>
                <a:spcPct val="150000"/>
              </a:lnSpc>
              <a:spcBef>
                <a:spcPts val="3600"/>
              </a:spcBef>
              <a:spcAft>
                <a:spcPts val="0"/>
              </a:spcAft>
              <a:buClr>
                <a:schemeClr val="accent2"/>
              </a:buClr>
              <a:buSzPct val="60000"/>
              <a:buFont typeface="Wingdings"/>
              <a:buChar char=""/>
              <a:tabLst/>
              <a:defRPr/>
            </a:pPr>
            <a:r>
              <a:rPr kumimoji="0" lang="zh-CN" altLang="en-US" sz="36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弦图</a:t>
            </a: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b="0" i="0" u="none" strike="noStrike" kern="1200" cap="none" spc="0" normalizeH="0" baseline="0" noProof="0" dirty="0" err="1">
                <a:ln>
                  <a:noFill/>
                </a:ln>
                <a:solidFill>
                  <a:schemeClr val="tx1"/>
                </a:solidFill>
                <a:effectLst/>
                <a:uLnTx/>
                <a:uFillTx/>
                <a:latin typeface="Times New Roman" pitchFamily="18" charset="0"/>
                <a:ea typeface="仿宋" pitchFamily="49" charset="-122"/>
                <a:cs typeface="Times New Roman" pitchFamily="18" charset="0"/>
              </a:rPr>
              <a:t>chordal</a:t>
            </a: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 graph)</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：一个无向图称为弦图当图中</a:t>
            </a:r>
            <a:r>
              <a:rPr lang="zh-CN" altLang="en-US" sz="3200" b="1" dirty="0">
                <a:latin typeface="Times New Roman" pitchFamily="18" charset="0"/>
                <a:ea typeface="仿宋" pitchFamily="49" charset="-122"/>
                <a:cs typeface="Times New Roman" pitchFamily="18" charset="0"/>
              </a:rPr>
              <a:t>任意</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长度大于</a:t>
            </a:r>
            <a:r>
              <a:rPr kumimoji="0" lang="en-US" altLang="zh-CN" sz="320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3</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的环都至少有一个弦。</a:t>
            </a:r>
            <a:endParaRPr kumimoji="0" lang="en-US" altLang="zh-CN" sz="32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endParaRPr kumimoji="0" lang="en-US" altLang="zh-CN"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grpSp>
        <p:nvGrpSpPr>
          <p:cNvPr id="39" name="组合 38"/>
          <p:cNvGrpSpPr/>
          <p:nvPr/>
        </p:nvGrpSpPr>
        <p:grpSpPr>
          <a:xfrm>
            <a:off x="1624612" y="4500570"/>
            <a:ext cx="2090132" cy="1857388"/>
            <a:chOff x="1624612" y="4500570"/>
            <a:chExt cx="2037124" cy="1584888"/>
          </a:xfrm>
        </p:grpSpPr>
        <p:cxnSp>
          <p:nvCxnSpPr>
            <p:cNvPr id="37" name="直接连接符 36"/>
            <p:cNvCxnSpPr/>
            <p:nvPr/>
          </p:nvCxnSpPr>
          <p:spPr>
            <a:xfrm rot="16200000" flipH="1">
              <a:off x="3052044" y="4709827"/>
              <a:ext cx="581026" cy="4321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6200000" flipH="1">
              <a:off x="1671708" y="5445532"/>
              <a:ext cx="581026" cy="4321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714480" y="5286388"/>
              <a:ext cx="1906347" cy="166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3044453" y="5407093"/>
              <a:ext cx="614988" cy="4294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1621728" y="4736198"/>
              <a:ext cx="614988" cy="4294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071670" y="5965345"/>
              <a:ext cx="1148483" cy="169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084625" y="4617238"/>
              <a:ext cx="1148483" cy="1699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000232" y="4500570"/>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018794" y="4500570"/>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24612" y="5201698"/>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447422" y="5143512"/>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071670" y="5857892"/>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8794" y="5871144"/>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p:nvPr/>
          </p:nvCxnSpPr>
          <p:spPr>
            <a:xfrm rot="10800000" flipV="1">
              <a:off x="2294354" y="5316928"/>
              <a:ext cx="1192824" cy="63860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10800000" flipV="1">
              <a:off x="1838927" y="4643446"/>
              <a:ext cx="1192824" cy="638609"/>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41" name="直接连接符 40"/>
          <p:cNvCxnSpPr/>
          <p:nvPr/>
        </p:nvCxnSpPr>
        <p:spPr>
          <a:xfrm rot="16200000" flipH="1">
            <a:off x="6332945" y="4777332"/>
            <a:ext cx="680926" cy="4433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16200000" flipH="1">
            <a:off x="4916691" y="5639532"/>
            <a:ext cx="680926" cy="4433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002966" y="5421499"/>
            <a:ext cx="1955952" cy="1955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a:off x="6322679" y="5594292"/>
            <a:ext cx="720727" cy="4406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a:off x="4862933" y="4808045"/>
            <a:ext cx="720727" cy="4406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369451" y="6217193"/>
            <a:ext cx="1178368" cy="199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82743" y="4637297"/>
            <a:ext cx="1178368" cy="19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5296154" y="4500570"/>
            <a:ext cx="219891" cy="251162"/>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341220" y="4500570"/>
            <a:ext cx="219891" cy="251162"/>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4910760" y="5322247"/>
            <a:ext cx="219891" cy="251162"/>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781001" y="5254057"/>
            <a:ext cx="219891" cy="251162"/>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369451" y="6091265"/>
            <a:ext cx="219891" cy="251162"/>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341220" y="6106796"/>
            <a:ext cx="219891" cy="251162"/>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p:cNvCxnSpPr/>
          <p:nvPr/>
        </p:nvCxnSpPr>
        <p:spPr>
          <a:xfrm rot="10800000" flipV="1">
            <a:off x="5597929" y="5457290"/>
            <a:ext cx="1223862" cy="748409"/>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弦图的概念</a:t>
            </a:r>
          </a:p>
        </p:txBody>
      </p:sp>
      <p:sp>
        <p:nvSpPr>
          <p:cNvPr id="3" name="内容占位符 2"/>
          <p:cNvSpPr>
            <a:spLocks noGrp="1"/>
          </p:cNvSpPr>
          <p:nvPr>
            <p:ph sz="quarter" idx="1"/>
          </p:nvPr>
        </p:nvSpPr>
        <p:spPr>
          <a:xfrm>
            <a:off x="612648" y="1878492"/>
            <a:ext cx="8102756" cy="979004"/>
          </a:xfrm>
        </p:spPr>
        <p:txBody>
          <a:bodyPr>
            <a:noAutofit/>
          </a:bodyPr>
          <a:lstStyle/>
          <a:p>
            <a:pPr>
              <a:lnSpc>
                <a:spcPct val="150000"/>
              </a:lnSpc>
              <a:spcBef>
                <a:spcPts val="3600"/>
              </a:spcBef>
            </a:pPr>
            <a:r>
              <a:rPr lang="zh-CN" altLang="en-US" sz="3600" b="1" dirty="0">
                <a:latin typeface="Times New Roman" pitchFamily="18" charset="0"/>
                <a:ea typeface="仿宋" pitchFamily="49" charset="-122"/>
                <a:cs typeface="Times New Roman" pitchFamily="18" charset="0"/>
              </a:rPr>
              <a:t>弦</a:t>
            </a:r>
            <a:r>
              <a:rPr lang="en-US" altLang="zh-CN" sz="2800" dirty="0">
                <a:latin typeface="Times New Roman" pitchFamily="18" charset="0"/>
                <a:ea typeface="仿宋" pitchFamily="49" charset="-122"/>
                <a:cs typeface="Times New Roman" pitchFamily="18" charset="0"/>
              </a:rPr>
              <a:t>(chord)</a:t>
            </a:r>
            <a:r>
              <a:rPr lang="zh-CN" altLang="en-US" sz="3200" b="1" dirty="0">
                <a:latin typeface="Times New Roman" pitchFamily="18" charset="0"/>
                <a:ea typeface="仿宋" pitchFamily="49" charset="-122"/>
                <a:cs typeface="Times New Roman" pitchFamily="18" charset="0"/>
              </a:rPr>
              <a:t>：连接环中不相邻的两个点的边。</a:t>
            </a:r>
            <a:endParaRPr lang="en-US" altLang="zh-CN" sz="3200" dirty="0">
              <a:latin typeface="Times New Roman" pitchFamily="18" charset="0"/>
              <a:ea typeface="仿宋" pitchFamily="49" charset="-122"/>
              <a:cs typeface="Times New Roman" pitchFamily="18" charset="0"/>
            </a:endParaRPr>
          </a:p>
          <a:p>
            <a:pPr>
              <a:spcBef>
                <a:spcPts val="0"/>
              </a:spcBef>
              <a:buNone/>
            </a:pPr>
            <a:r>
              <a:rPr lang="zh-CN" altLang="en-US" sz="2800" b="1" dirty="0">
                <a:latin typeface="Times New Roman" pitchFamily="18" charset="0"/>
                <a:cs typeface="Times New Roman" pitchFamily="18" charset="0"/>
              </a:rPr>
              <a:t>  </a:t>
            </a:r>
            <a:endParaRPr lang="en-US" altLang="zh-CN" sz="2800" dirty="0">
              <a:latin typeface="Times New Roman" pitchFamily="18" charset="0"/>
              <a:cs typeface="Times New Roman" pitchFamily="18" charset="0"/>
            </a:endParaRPr>
          </a:p>
          <a:p>
            <a:pPr>
              <a:spcBef>
                <a:spcPts val="0"/>
              </a:spcBef>
              <a:buNone/>
            </a:pPr>
            <a:endParaRPr lang="en-US" altLang="zh-CN" sz="2800" b="1" dirty="0">
              <a:latin typeface="Times New Roman" pitchFamily="18" charset="0"/>
              <a:cs typeface="Times New Roman" pitchFamily="18" charset="0"/>
            </a:endParaRPr>
          </a:p>
          <a:p>
            <a:pPr>
              <a:spcBef>
                <a:spcPts val="0"/>
              </a:spcBef>
              <a:buNone/>
            </a:pPr>
            <a:endParaRPr lang="en-US" altLang="zh-CN" sz="2800" dirty="0">
              <a:latin typeface="Times New Roman" pitchFamily="18" charset="0"/>
              <a:cs typeface="Times New Roman" pitchFamily="18" charset="0"/>
            </a:endParaRPr>
          </a:p>
          <a:p>
            <a:pPr>
              <a:spcBef>
                <a:spcPts val="0"/>
              </a:spcBef>
              <a:buNone/>
            </a:pPr>
            <a:r>
              <a:rPr lang="en-US" altLang="zh-CN" sz="3200" dirty="0">
                <a:latin typeface="Times New Roman" pitchFamily="18" charset="0"/>
                <a:cs typeface="Times New Roman" pitchFamily="18" charset="0"/>
              </a:rPr>
              <a:t>    </a:t>
            </a:r>
            <a:endParaRPr lang="en-US" altLang="zh-CN" sz="2800" b="1" dirty="0">
              <a:latin typeface="Times New Roman" pitchFamily="18" charset="0"/>
              <a:cs typeface="Times New Roman" pitchFamily="18" charset="0"/>
            </a:endParaRPr>
          </a:p>
          <a:p>
            <a:pPr>
              <a:spcBef>
                <a:spcPts val="0"/>
              </a:spcBef>
              <a:buNone/>
            </a:pPr>
            <a:r>
              <a:rPr lang="en-US" altLang="zh-CN" sz="2800" dirty="0">
                <a:latin typeface="Times New Roman" pitchFamily="18" charset="0"/>
                <a:cs typeface="Times New Roman" pitchFamily="18" charset="0"/>
              </a:rPr>
              <a:t>    </a:t>
            </a:r>
          </a:p>
          <a:p>
            <a:pPr>
              <a:spcBef>
                <a:spcPts val="0"/>
              </a:spcBef>
              <a:buNone/>
            </a:pPr>
            <a:r>
              <a:rPr lang="en-US" altLang="zh-CN" sz="2800" dirty="0">
                <a:latin typeface="Times New Roman" pitchFamily="18" charset="0"/>
                <a:cs typeface="Times New Roman" pitchFamily="18" charset="0"/>
              </a:rPr>
              <a:t>   </a:t>
            </a:r>
            <a:br>
              <a:rPr lang="en-US" altLang="zh-CN" sz="2800" dirty="0">
                <a:latin typeface="Times New Roman" pitchFamily="18" charset="0"/>
                <a:cs typeface="Times New Roman" pitchFamily="18" charset="0"/>
              </a:rPr>
            </a:br>
            <a:endParaRPr lang="en-US" altLang="zh-CN" sz="2800" dirty="0">
              <a:latin typeface="Times New Roman" pitchFamily="18" charset="0"/>
              <a:cs typeface="Times New Roman" pitchFamily="18" charset="0"/>
            </a:endParaRPr>
          </a:p>
        </p:txBody>
      </p:sp>
      <p:sp>
        <p:nvSpPr>
          <p:cNvPr id="12" name="内容占位符 2"/>
          <p:cNvSpPr txBox="1">
            <a:spLocks/>
          </p:cNvSpPr>
          <p:nvPr/>
        </p:nvSpPr>
        <p:spPr>
          <a:xfrm>
            <a:off x="642910" y="2786058"/>
            <a:ext cx="8102756" cy="1714512"/>
          </a:xfrm>
          <a:prstGeom prst="rect">
            <a:avLst/>
          </a:prstGeom>
        </p:spPr>
        <p:txBody>
          <a:bodyPr vert="horz">
            <a:noAutofit/>
          </a:bodyPr>
          <a:lstStyle/>
          <a:p>
            <a:pPr marL="320040" marR="0" lvl="0" indent="-320040" algn="l" defTabSz="914400" rtl="0" eaLnBrk="1" fontAlgn="auto" latinLnBrk="0" hangingPunct="1">
              <a:lnSpc>
                <a:spcPct val="150000"/>
              </a:lnSpc>
              <a:spcBef>
                <a:spcPts val="3600"/>
              </a:spcBef>
              <a:spcAft>
                <a:spcPts val="0"/>
              </a:spcAft>
              <a:buClr>
                <a:schemeClr val="accent2"/>
              </a:buClr>
              <a:buSzPct val="60000"/>
              <a:buFont typeface="Wingdings"/>
              <a:buChar char=""/>
              <a:tabLst/>
              <a:defRPr/>
            </a:pPr>
            <a:r>
              <a:rPr kumimoji="0" lang="zh-CN" altLang="en-US" sz="36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弦图</a:t>
            </a: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b="0" i="0" u="none" strike="noStrike" kern="1200" cap="none" spc="0" normalizeH="0" baseline="0" noProof="0" dirty="0" err="1">
                <a:ln>
                  <a:noFill/>
                </a:ln>
                <a:solidFill>
                  <a:schemeClr val="tx1"/>
                </a:solidFill>
                <a:effectLst/>
                <a:uLnTx/>
                <a:uFillTx/>
                <a:latin typeface="Times New Roman" pitchFamily="18" charset="0"/>
                <a:ea typeface="仿宋" pitchFamily="49" charset="-122"/>
                <a:cs typeface="Times New Roman" pitchFamily="18" charset="0"/>
              </a:rPr>
              <a:t>chordal</a:t>
            </a: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 graph)</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：一个无向图称为弦图当图中</a:t>
            </a:r>
            <a:r>
              <a:rPr lang="zh-CN" altLang="en-US" sz="3200" b="1" dirty="0">
                <a:latin typeface="Times New Roman" pitchFamily="18" charset="0"/>
                <a:ea typeface="仿宋" pitchFamily="49" charset="-122"/>
                <a:cs typeface="Times New Roman" pitchFamily="18" charset="0"/>
              </a:rPr>
              <a:t>任意</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长度大于</a:t>
            </a:r>
            <a:r>
              <a:rPr kumimoji="0" lang="en-US" altLang="zh-CN" sz="320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3</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的环都至少有一个弦。</a:t>
            </a:r>
            <a:endParaRPr kumimoji="0" lang="en-US" altLang="zh-CN" sz="32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endParaRPr kumimoji="0" lang="en-US" altLang="zh-CN"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7" name="内容占位符 2"/>
          <p:cNvSpPr txBox="1">
            <a:spLocks/>
          </p:cNvSpPr>
          <p:nvPr/>
        </p:nvSpPr>
        <p:spPr>
          <a:xfrm>
            <a:off x="642910" y="4379020"/>
            <a:ext cx="8102756" cy="1714512"/>
          </a:xfrm>
          <a:prstGeom prst="rect">
            <a:avLst/>
          </a:prstGeom>
        </p:spPr>
        <p:txBody>
          <a:bodyPr vert="horz">
            <a:noAutofit/>
          </a:bodyPr>
          <a:lstStyle/>
          <a:p>
            <a:pPr marL="320040" marR="0" lvl="0" indent="-320040" algn="l" defTabSz="914400" rtl="0" eaLnBrk="1" fontAlgn="auto" latinLnBrk="0" hangingPunct="1">
              <a:lnSpc>
                <a:spcPct val="150000"/>
              </a:lnSpc>
              <a:spcBef>
                <a:spcPts val="36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弦图的每一个诱导子图一定是弦图。</a:t>
            </a:r>
            <a:endParaRPr lang="en-US" altLang="zh-CN" sz="3200" b="1" dirty="0">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50000"/>
              </a:lnSpc>
              <a:spcAft>
                <a:spcPts val="0"/>
              </a:spcAft>
              <a:buClr>
                <a:schemeClr val="accent2"/>
              </a:buClr>
              <a:buSzPct val="60000"/>
              <a:buFont typeface="Wingdings"/>
              <a:buChar char=""/>
              <a:tabLst/>
              <a:defRPr/>
            </a:pP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弦图的任一个诱导子图不同构于</a:t>
            </a:r>
            <a:r>
              <a:rPr kumimoji="0" lang="en-US" altLang="zh-CN" sz="3200" b="0" i="1" u="none" strike="noStrike" kern="1200" cap="none" spc="0" normalizeH="0" baseline="0" noProof="0" dirty="0" err="1">
                <a:ln>
                  <a:noFill/>
                </a:ln>
                <a:solidFill>
                  <a:schemeClr val="tx1"/>
                </a:solidFill>
                <a:effectLst/>
                <a:uLnTx/>
                <a:uFillTx/>
                <a:latin typeface="Times New Roman" pitchFamily="18" charset="0"/>
                <a:ea typeface="仿宋" pitchFamily="49" charset="-122"/>
                <a:cs typeface="Times New Roman" pitchFamily="18" charset="0"/>
              </a:rPr>
              <a:t>C</a:t>
            </a:r>
            <a:r>
              <a:rPr kumimoji="0" lang="en-US" altLang="zh-CN" sz="3200" b="0" i="1" u="none" strike="noStrike" kern="1200" cap="none" spc="0" normalizeH="0" baseline="-25000" noProof="0" dirty="0" err="1">
                <a:ln>
                  <a:noFill/>
                </a:ln>
                <a:solidFill>
                  <a:schemeClr val="tx1"/>
                </a:solidFill>
                <a:effectLst/>
                <a:uLnTx/>
                <a:uFillTx/>
                <a:latin typeface="Times New Roman" pitchFamily="18" charset="0"/>
                <a:ea typeface="仿宋" pitchFamily="49" charset="-122"/>
                <a:cs typeface="Times New Roman" pitchFamily="18" charset="0"/>
              </a:rPr>
              <a:t>n</a:t>
            </a:r>
            <a:r>
              <a:rPr lang="en-US" altLang="zh-CN" sz="3200" dirty="0">
                <a:latin typeface="Times New Roman" pitchFamily="18" charset="0"/>
                <a:ea typeface="仿宋" pitchFamily="49" charset="-122"/>
                <a:cs typeface="Times New Roman" pitchFamily="18" charset="0"/>
              </a:rPr>
              <a:t> (</a:t>
            </a:r>
            <a:r>
              <a:rPr lang="en-US" altLang="zh-CN" sz="3200" i="1" dirty="0">
                <a:latin typeface="Times New Roman" pitchFamily="18" charset="0"/>
                <a:ea typeface="仿宋" pitchFamily="49" charset="-122"/>
                <a:cs typeface="Times New Roman" pitchFamily="18" charset="0"/>
              </a:rPr>
              <a:t>n</a:t>
            </a:r>
            <a:r>
              <a:rPr lang="en-US" altLang="zh-CN" sz="3200" dirty="0">
                <a:latin typeface="Times New Roman" pitchFamily="18" charset="0"/>
                <a:ea typeface="仿宋" pitchFamily="49" charset="-122"/>
                <a:cs typeface="Times New Roman" pitchFamily="18" charset="0"/>
              </a:rPr>
              <a:t> &gt; 3)</a:t>
            </a:r>
            <a:endParaRPr kumimoji="0" lang="en-US" altLang="zh-CN" sz="3200" b="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endParaRPr kumimoji="0" lang="en-US" altLang="zh-CN"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弦图的判定</a:t>
            </a:r>
          </a:p>
        </p:txBody>
      </p:sp>
      <p:sp>
        <p:nvSpPr>
          <p:cNvPr id="3" name="内容占位符 2"/>
          <p:cNvSpPr>
            <a:spLocks noGrp="1"/>
          </p:cNvSpPr>
          <p:nvPr>
            <p:ph sz="quarter" idx="1"/>
          </p:nvPr>
        </p:nvSpPr>
        <p:spPr>
          <a:xfrm>
            <a:off x="612648" y="1878492"/>
            <a:ext cx="8102756" cy="1050442"/>
          </a:xfrm>
        </p:spPr>
        <p:txBody>
          <a:bodyPr>
            <a:noAutofit/>
          </a:bodyPr>
          <a:lstStyle/>
          <a:p>
            <a:pPr>
              <a:spcBef>
                <a:spcPts val="0"/>
              </a:spcBef>
              <a:buNone/>
            </a:pP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例题 </a:t>
            </a:r>
            <a:r>
              <a:rPr lang="en-US" altLang="zh-CN" sz="2800" b="1" dirty="0">
                <a:latin typeface="Times New Roman" pitchFamily="18" charset="0"/>
                <a:ea typeface="仿宋" pitchFamily="49" charset="-122"/>
                <a:cs typeface="Times New Roman" pitchFamily="18" charset="0"/>
              </a:rPr>
              <a:t>] </a:t>
            </a:r>
            <a:r>
              <a:rPr lang="en-US" altLang="zh-CN" sz="2800" dirty="0">
                <a:latin typeface="Times New Roman" pitchFamily="18" charset="0"/>
                <a:ea typeface="仿宋" pitchFamily="49" charset="-122"/>
                <a:cs typeface="Times New Roman" pitchFamily="18" charset="0"/>
              </a:rPr>
              <a:t>Zju1015 Fishing net</a:t>
            </a:r>
          </a:p>
          <a:p>
            <a:pPr>
              <a:spcBef>
                <a:spcPts val="0"/>
              </a:spcBef>
              <a:buNone/>
            </a:pPr>
            <a:r>
              <a:rPr lang="en-US" altLang="zh-CN" sz="2800"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给定一个无向图，判定它是否为弦图。</a:t>
            </a:r>
            <a:endParaRPr lang="en-US" altLang="zh-CN" sz="2800" b="1" dirty="0">
              <a:latin typeface="Times New Roman" pitchFamily="18" charset="0"/>
              <a:ea typeface="仿宋" pitchFamily="49" charset="-122"/>
              <a:cs typeface="Times New Roman" pitchFamily="18" charset="0"/>
            </a:endParaRPr>
          </a:p>
          <a:p>
            <a:pPr>
              <a:spcBef>
                <a:spcPts val="0"/>
              </a:spcBef>
              <a:buNone/>
            </a:pPr>
            <a:endParaRPr lang="en-US" altLang="zh-CN" sz="2800" b="1" dirty="0">
              <a:latin typeface="Times New Roman" pitchFamily="18" charset="0"/>
              <a:cs typeface="Times New Roman" pitchFamily="18" charset="0"/>
            </a:endParaRPr>
          </a:p>
          <a:p>
            <a:pPr>
              <a:spcBef>
                <a:spcPts val="0"/>
              </a:spcBef>
              <a:buNone/>
            </a:pPr>
            <a:endParaRPr lang="en-US" altLang="zh-CN" sz="2800" dirty="0">
              <a:latin typeface="Times New Roman" pitchFamily="18" charset="0"/>
              <a:cs typeface="Times New Roman" pitchFamily="18" charset="0"/>
            </a:endParaRPr>
          </a:p>
          <a:p>
            <a:pPr>
              <a:spcBef>
                <a:spcPts val="0"/>
              </a:spcBef>
              <a:buNone/>
            </a:pPr>
            <a:r>
              <a:rPr lang="en-US" altLang="zh-CN" sz="3200" dirty="0">
                <a:latin typeface="Times New Roman" pitchFamily="18" charset="0"/>
                <a:cs typeface="Times New Roman" pitchFamily="18" charset="0"/>
              </a:rPr>
              <a:t>    </a:t>
            </a:r>
            <a:endParaRPr lang="en-US" altLang="zh-CN" sz="2800" b="1" dirty="0">
              <a:latin typeface="Times New Roman" pitchFamily="18" charset="0"/>
              <a:cs typeface="Times New Roman" pitchFamily="18" charset="0"/>
            </a:endParaRPr>
          </a:p>
          <a:p>
            <a:pPr>
              <a:spcBef>
                <a:spcPts val="0"/>
              </a:spcBef>
              <a:buNone/>
            </a:pPr>
            <a:r>
              <a:rPr lang="en-US" altLang="zh-CN" sz="2800" dirty="0">
                <a:latin typeface="Times New Roman" pitchFamily="18" charset="0"/>
                <a:cs typeface="Times New Roman" pitchFamily="18" charset="0"/>
              </a:rPr>
              <a:t>    </a:t>
            </a:r>
          </a:p>
          <a:p>
            <a:pPr>
              <a:spcBef>
                <a:spcPts val="0"/>
              </a:spcBef>
              <a:buNone/>
            </a:pPr>
            <a:r>
              <a:rPr lang="en-US" altLang="zh-CN" sz="2800" dirty="0">
                <a:latin typeface="Times New Roman" pitchFamily="18" charset="0"/>
                <a:cs typeface="Times New Roman" pitchFamily="18" charset="0"/>
              </a:rPr>
              <a:t>   </a:t>
            </a:r>
            <a:br>
              <a:rPr lang="en-US" altLang="zh-CN" sz="2800" dirty="0">
                <a:latin typeface="Times New Roman" pitchFamily="18" charset="0"/>
                <a:cs typeface="Times New Roman" pitchFamily="18" charset="0"/>
              </a:rPr>
            </a:br>
            <a:endParaRPr lang="en-US" altLang="zh-CN" sz="2800" dirty="0">
              <a:latin typeface="Times New Roman" pitchFamily="18" charset="0"/>
              <a:cs typeface="Times New Roman" pitchFamily="18" charset="0"/>
            </a:endParaRPr>
          </a:p>
        </p:txBody>
      </p:sp>
      <p:sp>
        <p:nvSpPr>
          <p:cNvPr id="4" name="内容占位符 2"/>
          <p:cNvSpPr txBox="1">
            <a:spLocks/>
          </p:cNvSpPr>
          <p:nvPr/>
        </p:nvSpPr>
        <p:spPr>
          <a:xfrm>
            <a:off x="612648" y="2792880"/>
            <a:ext cx="8102756" cy="2207756"/>
          </a:xfrm>
          <a:prstGeom prst="rect">
            <a:avLst/>
          </a:prstGeom>
        </p:spPr>
        <p:txBody>
          <a:bodyPr vert="horz">
            <a:noAutofit/>
          </a:bodyPr>
          <a:lstStyle/>
          <a:p>
            <a:pPr marL="320040" lvl="0" indent="-320040">
              <a:lnSpc>
                <a:spcPct val="150000"/>
              </a:lnSpc>
              <a:spcBef>
                <a:spcPts val="3600"/>
              </a:spcBef>
              <a:buClr>
                <a:schemeClr val="accent2"/>
              </a:buClr>
              <a:buSzPct val="60000"/>
              <a:buFont typeface="Wingdings"/>
              <a:buChar char=""/>
            </a:pPr>
            <a:r>
              <a:rPr kumimoji="0" lang="zh-CN" altLang="en-US" sz="36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单纯点</a:t>
            </a: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b="0" i="0" u="none" strike="noStrike" kern="1200" cap="none" spc="0" normalizeH="0" baseline="0" noProof="0" dirty="0" err="1">
                <a:ln>
                  <a:noFill/>
                </a:ln>
                <a:solidFill>
                  <a:schemeClr val="tx1"/>
                </a:solidFill>
                <a:effectLst/>
                <a:uLnTx/>
                <a:uFillTx/>
                <a:latin typeface="Times New Roman" pitchFamily="18" charset="0"/>
                <a:ea typeface="仿宋" pitchFamily="49" charset="-122"/>
                <a:cs typeface="Times New Roman" pitchFamily="18" charset="0"/>
              </a:rPr>
              <a:t>simplicial</a:t>
            </a: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 vertex)</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设</a:t>
            </a:r>
            <a:r>
              <a:rPr kumimoji="0" lang="en-US" altLang="zh-CN" sz="2800" b="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N</a:t>
            </a: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b="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表示与点</a:t>
            </a:r>
            <a:r>
              <a:rPr kumimoji="0" lang="en-US" altLang="zh-CN" sz="2800" b="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v</a:t>
            </a: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相邻的点集。一个点称为单纯点当</a:t>
            </a:r>
            <a:r>
              <a:rPr kumimoji="0" lang="en-US" altLang="zh-CN" sz="280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 + </a:t>
            </a:r>
            <a:r>
              <a:rPr lang="en-US" altLang="zh-CN" sz="2800" i="1" dirty="0">
                <a:latin typeface="Times New Roman" pitchFamily="18" charset="0"/>
                <a:ea typeface="仿宋" pitchFamily="49" charset="-122"/>
                <a:cs typeface="Times New Roman" pitchFamily="18" charset="0"/>
              </a:rPr>
              <a:t>N</a:t>
            </a:r>
            <a:r>
              <a:rPr lang="en-US" altLang="zh-CN"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v</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的诱导子图为一个团。</a:t>
            </a:r>
            <a:endParaRPr kumimoji="0" lang="en-US" altLang="zh-CN" sz="28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endParaRPr kumimoji="0" lang="en-US" altLang="zh-CN"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grpSp>
        <p:nvGrpSpPr>
          <p:cNvPr id="5" name="组合 7"/>
          <p:cNvGrpSpPr/>
          <p:nvPr/>
        </p:nvGrpSpPr>
        <p:grpSpPr>
          <a:xfrm>
            <a:off x="5572132" y="4519000"/>
            <a:ext cx="2090132" cy="1857388"/>
            <a:chOff x="1624612" y="4500570"/>
            <a:chExt cx="2037124" cy="1584888"/>
          </a:xfrm>
        </p:grpSpPr>
        <p:cxnSp>
          <p:nvCxnSpPr>
            <p:cNvPr id="9" name="直接连接符 8"/>
            <p:cNvCxnSpPr/>
            <p:nvPr/>
          </p:nvCxnSpPr>
          <p:spPr>
            <a:xfrm rot="16200000" flipH="1">
              <a:off x="3052044" y="4709827"/>
              <a:ext cx="581026" cy="4321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200000" flipH="1">
              <a:off x="1671708" y="5445532"/>
              <a:ext cx="581026" cy="4321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714480" y="5286388"/>
              <a:ext cx="1906347" cy="166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3044453" y="5407093"/>
              <a:ext cx="614988" cy="4294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a:off x="1621728" y="4736198"/>
              <a:ext cx="614988" cy="4294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071670" y="5965345"/>
              <a:ext cx="1148483" cy="169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084625" y="4617238"/>
              <a:ext cx="1148483" cy="1699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2000232" y="4500570"/>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018794" y="4500570"/>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24612" y="5201698"/>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447422" y="5143512"/>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071670" y="5857892"/>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018794" y="5871144"/>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rot="10800000" flipV="1">
              <a:off x="2294354" y="5316928"/>
              <a:ext cx="1192824" cy="63860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0800000" flipV="1">
              <a:off x="1838927" y="4643446"/>
              <a:ext cx="1192824" cy="638609"/>
            </a:xfrm>
            <a:prstGeom prst="line">
              <a:avLst/>
            </a:prstGeom>
            <a:ln w="38100"/>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弦图的判定</a:t>
            </a:r>
          </a:p>
        </p:txBody>
      </p:sp>
      <p:sp>
        <p:nvSpPr>
          <p:cNvPr id="3" name="内容占位符 2"/>
          <p:cNvSpPr>
            <a:spLocks noGrp="1"/>
          </p:cNvSpPr>
          <p:nvPr>
            <p:ph sz="quarter" idx="1"/>
          </p:nvPr>
        </p:nvSpPr>
        <p:spPr>
          <a:xfrm>
            <a:off x="612648" y="1878492"/>
            <a:ext cx="8102756" cy="1050442"/>
          </a:xfrm>
        </p:spPr>
        <p:txBody>
          <a:bodyPr>
            <a:noAutofit/>
          </a:bodyPr>
          <a:lstStyle/>
          <a:p>
            <a:pPr>
              <a:spcBef>
                <a:spcPts val="0"/>
              </a:spcBef>
              <a:buNone/>
            </a:pP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例题 </a:t>
            </a:r>
            <a:r>
              <a:rPr lang="en-US" altLang="zh-CN" sz="2800" b="1" dirty="0">
                <a:latin typeface="Times New Roman" pitchFamily="18" charset="0"/>
                <a:ea typeface="仿宋" pitchFamily="49" charset="-122"/>
                <a:cs typeface="Times New Roman" pitchFamily="18" charset="0"/>
              </a:rPr>
              <a:t>] </a:t>
            </a:r>
            <a:r>
              <a:rPr lang="en-US" altLang="zh-CN" sz="2800" dirty="0">
                <a:latin typeface="Times New Roman" pitchFamily="18" charset="0"/>
                <a:ea typeface="仿宋" pitchFamily="49" charset="-122"/>
                <a:cs typeface="Times New Roman" pitchFamily="18" charset="0"/>
              </a:rPr>
              <a:t>Zju1015 Fishing net</a:t>
            </a:r>
          </a:p>
          <a:p>
            <a:pPr>
              <a:spcBef>
                <a:spcPts val="0"/>
              </a:spcBef>
              <a:buNone/>
            </a:pPr>
            <a:r>
              <a:rPr lang="en-US" altLang="zh-CN" sz="2800"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给定一个无向图，判定它是否为弦图。</a:t>
            </a:r>
            <a:endParaRPr lang="en-US" altLang="zh-CN" sz="2800" b="1" dirty="0">
              <a:latin typeface="Times New Roman" pitchFamily="18" charset="0"/>
              <a:ea typeface="仿宋" pitchFamily="49" charset="-122"/>
              <a:cs typeface="Times New Roman" pitchFamily="18" charset="0"/>
            </a:endParaRPr>
          </a:p>
          <a:p>
            <a:pPr>
              <a:spcBef>
                <a:spcPts val="0"/>
              </a:spcBef>
              <a:buNone/>
            </a:pPr>
            <a:endParaRPr lang="en-US" altLang="zh-CN" sz="2800" b="1" dirty="0">
              <a:latin typeface="Times New Roman" pitchFamily="18" charset="0"/>
              <a:cs typeface="Times New Roman" pitchFamily="18" charset="0"/>
            </a:endParaRPr>
          </a:p>
          <a:p>
            <a:pPr>
              <a:spcBef>
                <a:spcPts val="0"/>
              </a:spcBef>
              <a:buNone/>
            </a:pPr>
            <a:endParaRPr lang="en-US" altLang="zh-CN" sz="2800" dirty="0">
              <a:latin typeface="Times New Roman" pitchFamily="18" charset="0"/>
              <a:cs typeface="Times New Roman" pitchFamily="18" charset="0"/>
            </a:endParaRPr>
          </a:p>
          <a:p>
            <a:pPr>
              <a:spcBef>
                <a:spcPts val="0"/>
              </a:spcBef>
              <a:buNone/>
            </a:pPr>
            <a:r>
              <a:rPr lang="en-US" altLang="zh-CN" sz="3200" dirty="0">
                <a:latin typeface="Times New Roman" pitchFamily="18" charset="0"/>
                <a:cs typeface="Times New Roman" pitchFamily="18" charset="0"/>
              </a:rPr>
              <a:t>    </a:t>
            </a:r>
            <a:endParaRPr lang="en-US" altLang="zh-CN" sz="2800" b="1" dirty="0">
              <a:latin typeface="Times New Roman" pitchFamily="18" charset="0"/>
              <a:cs typeface="Times New Roman" pitchFamily="18" charset="0"/>
            </a:endParaRPr>
          </a:p>
          <a:p>
            <a:pPr>
              <a:spcBef>
                <a:spcPts val="0"/>
              </a:spcBef>
              <a:buNone/>
            </a:pPr>
            <a:r>
              <a:rPr lang="en-US" altLang="zh-CN" sz="2800" dirty="0">
                <a:latin typeface="Times New Roman" pitchFamily="18" charset="0"/>
                <a:cs typeface="Times New Roman" pitchFamily="18" charset="0"/>
              </a:rPr>
              <a:t>    </a:t>
            </a:r>
          </a:p>
          <a:p>
            <a:pPr>
              <a:spcBef>
                <a:spcPts val="0"/>
              </a:spcBef>
              <a:buNone/>
            </a:pPr>
            <a:r>
              <a:rPr lang="en-US" altLang="zh-CN" sz="2800" dirty="0">
                <a:latin typeface="Times New Roman" pitchFamily="18" charset="0"/>
                <a:cs typeface="Times New Roman" pitchFamily="18" charset="0"/>
              </a:rPr>
              <a:t>   </a:t>
            </a:r>
            <a:br>
              <a:rPr lang="en-US" altLang="zh-CN" sz="2800" dirty="0">
                <a:latin typeface="Times New Roman" pitchFamily="18" charset="0"/>
                <a:cs typeface="Times New Roman" pitchFamily="18" charset="0"/>
              </a:rPr>
            </a:br>
            <a:endParaRPr lang="en-US" altLang="zh-CN" sz="2800" dirty="0">
              <a:latin typeface="Times New Roman" pitchFamily="18" charset="0"/>
              <a:cs typeface="Times New Roman" pitchFamily="18" charset="0"/>
            </a:endParaRPr>
          </a:p>
        </p:txBody>
      </p:sp>
      <p:sp>
        <p:nvSpPr>
          <p:cNvPr id="4" name="内容占位符 2"/>
          <p:cNvSpPr txBox="1">
            <a:spLocks/>
          </p:cNvSpPr>
          <p:nvPr/>
        </p:nvSpPr>
        <p:spPr>
          <a:xfrm>
            <a:off x="612648" y="2792880"/>
            <a:ext cx="8102756" cy="2207756"/>
          </a:xfrm>
          <a:prstGeom prst="rect">
            <a:avLst/>
          </a:prstGeom>
        </p:spPr>
        <p:txBody>
          <a:bodyPr vert="horz">
            <a:noAutofit/>
          </a:bodyPr>
          <a:lstStyle/>
          <a:p>
            <a:pPr marL="320040" lvl="0" indent="-320040">
              <a:lnSpc>
                <a:spcPct val="150000"/>
              </a:lnSpc>
              <a:spcBef>
                <a:spcPts val="3600"/>
              </a:spcBef>
              <a:buClr>
                <a:schemeClr val="accent2"/>
              </a:buClr>
              <a:buSzPct val="60000"/>
              <a:buFont typeface="Wingdings"/>
              <a:buChar char=""/>
            </a:pPr>
            <a:r>
              <a:rPr kumimoji="0" lang="zh-CN" altLang="en-US" sz="36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单纯点</a:t>
            </a: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b="0" i="0" u="none" strike="noStrike" kern="1200" cap="none" spc="0" normalizeH="0" baseline="0" noProof="0" dirty="0" err="1">
                <a:ln>
                  <a:noFill/>
                </a:ln>
                <a:solidFill>
                  <a:schemeClr val="tx1"/>
                </a:solidFill>
                <a:effectLst/>
                <a:uLnTx/>
                <a:uFillTx/>
                <a:latin typeface="Times New Roman" pitchFamily="18" charset="0"/>
                <a:ea typeface="仿宋" pitchFamily="49" charset="-122"/>
                <a:cs typeface="Times New Roman" pitchFamily="18" charset="0"/>
              </a:rPr>
              <a:t>simplicial</a:t>
            </a: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 vertex)</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设</a:t>
            </a:r>
            <a:r>
              <a:rPr kumimoji="0" lang="en-US" altLang="zh-CN" sz="2800" b="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N</a:t>
            </a: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b="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表示与点</a:t>
            </a:r>
            <a:r>
              <a:rPr kumimoji="0" lang="en-US" altLang="zh-CN" sz="2800" b="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v</a:t>
            </a: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相邻的点集。一个点称为单纯点当</a:t>
            </a:r>
            <a:r>
              <a:rPr kumimoji="0" lang="en-US" altLang="zh-CN" sz="280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 + </a:t>
            </a:r>
            <a:r>
              <a:rPr lang="en-US" altLang="zh-CN" sz="2800" i="1" dirty="0">
                <a:latin typeface="Times New Roman" pitchFamily="18" charset="0"/>
                <a:ea typeface="仿宋" pitchFamily="49" charset="-122"/>
                <a:cs typeface="Times New Roman" pitchFamily="18" charset="0"/>
              </a:rPr>
              <a:t>N</a:t>
            </a:r>
            <a:r>
              <a:rPr lang="en-US" altLang="zh-CN"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v</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的诱导子图为一个团。</a:t>
            </a:r>
            <a:endParaRPr kumimoji="0" lang="en-US" altLang="zh-CN" sz="28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endParaRPr kumimoji="0" lang="en-US" altLang="zh-CN"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23" name="椭圆 22"/>
          <p:cNvSpPr/>
          <p:nvPr/>
        </p:nvSpPr>
        <p:spPr>
          <a:xfrm>
            <a:off x="5889566" y="4460814"/>
            <a:ext cx="357190" cy="3571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942706" y="6058954"/>
            <a:ext cx="357190" cy="3571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5572132" y="4519000"/>
            <a:ext cx="2090132" cy="1857388"/>
            <a:chOff x="1624612" y="4500570"/>
            <a:chExt cx="2037124" cy="1584888"/>
          </a:xfrm>
        </p:grpSpPr>
        <p:cxnSp>
          <p:nvCxnSpPr>
            <p:cNvPr id="9" name="直接连接符 8"/>
            <p:cNvCxnSpPr/>
            <p:nvPr/>
          </p:nvCxnSpPr>
          <p:spPr>
            <a:xfrm rot="16200000" flipH="1">
              <a:off x="3052044" y="4709827"/>
              <a:ext cx="581026" cy="4321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200000" flipH="1">
              <a:off x="1671708" y="5445532"/>
              <a:ext cx="581026" cy="4321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714480" y="5286388"/>
              <a:ext cx="1906347" cy="166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3044453" y="5407093"/>
              <a:ext cx="614988" cy="4294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a:off x="1621728" y="4736198"/>
              <a:ext cx="614988" cy="4294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071670" y="5965345"/>
              <a:ext cx="1148483" cy="169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084625" y="4617238"/>
              <a:ext cx="1148483" cy="1699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2000232" y="4500570"/>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018794" y="4500570"/>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24612" y="5201698"/>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447422" y="5143512"/>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071670" y="5857892"/>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018794" y="5871144"/>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rot="10800000" flipV="1">
              <a:off x="2294354" y="5316928"/>
              <a:ext cx="1192824" cy="63860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0800000" flipV="1">
              <a:off x="1838927" y="4643446"/>
              <a:ext cx="1192824" cy="638609"/>
            </a:xfrm>
            <a:prstGeom prst="line">
              <a:avLst/>
            </a:prstGeom>
            <a:ln w="38100"/>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弦图的判定</a:t>
            </a:r>
          </a:p>
        </p:txBody>
      </p:sp>
      <p:sp>
        <p:nvSpPr>
          <p:cNvPr id="3" name="内容占位符 2"/>
          <p:cNvSpPr>
            <a:spLocks noGrp="1"/>
          </p:cNvSpPr>
          <p:nvPr>
            <p:ph sz="quarter" idx="1"/>
          </p:nvPr>
        </p:nvSpPr>
        <p:spPr>
          <a:xfrm>
            <a:off x="612648" y="1878492"/>
            <a:ext cx="8102756" cy="1050442"/>
          </a:xfrm>
        </p:spPr>
        <p:txBody>
          <a:bodyPr>
            <a:noAutofit/>
          </a:bodyPr>
          <a:lstStyle/>
          <a:p>
            <a:pPr>
              <a:spcBef>
                <a:spcPts val="0"/>
              </a:spcBef>
              <a:buNone/>
            </a:pP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例题 </a:t>
            </a:r>
            <a:r>
              <a:rPr lang="en-US" altLang="zh-CN" sz="2800" b="1" dirty="0">
                <a:latin typeface="Times New Roman" pitchFamily="18" charset="0"/>
                <a:ea typeface="仿宋" pitchFamily="49" charset="-122"/>
                <a:cs typeface="Times New Roman" pitchFamily="18" charset="0"/>
              </a:rPr>
              <a:t>] </a:t>
            </a:r>
            <a:r>
              <a:rPr lang="en-US" altLang="zh-CN" sz="2800" dirty="0">
                <a:latin typeface="Times New Roman" pitchFamily="18" charset="0"/>
                <a:ea typeface="仿宋" pitchFamily="49" charset="-122"/>
                <a:cs typeface="Times New Roman" pitchFamily="18" charset="0"/>
              </a:rPr>
              <a:t>Zju1015 Fishing net</a:t>
            </a:r>
          </a:p>
          <a:p>
            <a:pPr>
              <a:spcBef>
                <a:spcPts val="0"/>
              </a:spcBef>
              <a:buNone/>
            </a:pPr>
            <a:r>
              <a:rPr lang="en-US" altLang="zh-CN" sz="2800"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给定一个无向图，判定它是否为弦图。</a:t>
            </a:r>
            <a:endParaRPr lang="en-US" altLang="zh-CN" sz="2800" b="1" dirty="0">
              <a:latin typeface="Times New Roman" pitchFamily="18" charset="0"/>
              <a:ea typeface="仿宋" pitchFamily="49" charset="-122"/>
              <a:cs typeface="Times New Roman" pitchFamily="18" charset="0"/>
            </a:endParaRPr>
          </a:p>
          <a:p>
            <a:pPr>
              <a:spcBef>
                <a:spcPts val="0"/>
              </a:spcBef>
              <a:buNone/>
            </a:pPr>
            <a:endParaRPr lang="en-US" altLang="zh-CN" sz="2800" b="1" dirty="0">
              <a:latin typeface="Times New Roman" pitchFamily="18" charset="0"/>
              <a:cs typeface="Times New Roman" pitchFamily="18" charset="0"/>
            </a:endParaRPr>
          </a:p>
          <a:p>
            <a:pPr>
              <a:spcBef>
                <a:spcPts val="0"/>
              </a:spcBef>
              <a:buNone/>
            </a:pPr>
            <a:endParaRPr lang="en-US" altLang="zh-CN" sz="2800" dirty="0">
              <a:latin typeface="Times New Roman" pitchFamily="18" charset="0"/>
              <a:cs typeface="Times New Roman" pitchFamily="18" charset="0"/>
            </a:endParaRPr>
          </a:p>
          <a:p>
            <a:pPr>
              <a:spcBef>
                <a:spcPts val="0"/>
              </a:spcBef>
              <a:buNone/>
            </a:pPr>
            <a:r>
              <a:rPr lang="en-US" altLang="zh-CN" sz="3200" dirty="0">
                <a:latin typeface="Times New Roman" pitchFamily="18" charset="0"/>
                <a:cs typeface="Times New Roman" pitchFamily="18" charset="0"/>
              </a:rPr>
              <a:t>    </a:t>
            </a:r>
            <a:endParaRPr lang="en-US" altLang="zh-CN" sz="2800" b="1" dirty="0">
              <a:latin typeface="Times New Roman" pitchFamily="18" charset="0"/>
              <a:cs typeface="Times New Roman" pitchFamily="18" charset="0"/>
            </a:endParaRPr>
          </a:p>
          <a:p>
            <a:pPr>
              <a:spcBef>
                <a:spcPts val="0"/>
              </a:spcBef>
              <a:buNone/>
            </a:pPr>
            <a:r>
              <a:rPr lang="en-US" altLang="zh-CN" sz="2800" dirty="0">
                <a:latin typeface="Times New Roman" pitchFamily="18" charset="0"/>
                <a:cs typeface="Times New Roman" pitchFamily="18" charset="0"/>
              </a:rPr>
              <a:t>    </a:t>
            </a:r>
          </a:p>
          <a:p>
            <a:pPr>
              <a:spcBef>
                <a:spcPts val="0"/>
              </a:spcBef>
              <a:buNone/>
            </a:pPr>
            <a:r>
              <a:rPr lang="en-US" altLang="zh-CN" sz="2800" dirty="0">
                <a:latin typeface="Times New Roman" pitchFamily="18" charset="0"/>
                <a:cs typeface="Times New Roman" pitchFamily="18" charset="0"/>
              </a:rPr>
              <a:t>   </a:t>
            </a:r>
            <a:br>
              <a:rPr lang="en-US" altLang="zh-CN" sz="2800" dirty="0">
                <a:latin typeface="Times New Roman" pitchFamily="18" charset="0"/>
                <a:cs typeface="Times New Roman" pitchFamily="18" charset="0"/>
              </a:rPr>
            </a:br>
            <a:endParaRPr lang="en-US" altLang="zh-CN" sz="2800" dirty="0">
              <a:latin typeface="Times New Roman" pitchFamily="18" charset="0"/>
              <a:cs typeface="Times New Roman" pitchFamily="18" charset="0"/>
            </a:endParaRPr>
          </a:p>
        </p:txBody>
      </p:sp>
      <p:sp>
        <p:nvSpPr>
          <p:cNvPr id="4" name="内容占位符 2"/>
          <p:cNvSpPr txBox="1">
            <a:spLocks/>
          </p:cNvSpPr>
          <p:nvPr/>
        </p:nvSpPr>
        <p:spPr>
          <a:xfrm>
            <a:off x="612648" y="2792880"/>
            <a:ext cx="8102756" cy="2207756"/>
          </a:xfrm>
          <a:prstGeom prst="rect">
            <a:avLst/>
          </a:prstGeom>
        </p:spPr>
        <p:txBody>
          <a:bodyPr vert="horz">
            <a:noAutofit/>
          </a:bodyPr>
          <a:lstStyle/>
          <a:p>
            <a:pPr marL="320040" lvl="0" indent="-320040">
              <a:lnSpc>
                <a:spcPct val="150000"/>
              </a:lnSpc>
              <a:spcBef>
                <a:spcPts val="3600"/>
              </a:spcBef>
              <a:buClr>
                <a:schemeClr val="accent2"/>
              </a:buClr>
              <a:buSzPct val="60000"/>
              <a:buFont typeface="Wingdings"/>
              <a:buChar char=""/>
            </a:pPr>
            <a:r>
              <a:rPr kumimoji="0" lang="zh-CN" altLang="en-US" sz="36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单纯点</a:t>
            </a: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b="0" i="0" u="none" strike="noStrike" kern="1200" cap="none" spc="0" normalizeH="0" baseline="0" noProof="0" dirty="0" err="1">
                <a:ln>
                  <a:noFill/>
                </a:ln>
                <a:solidFill>
                  <a:schemeClr val="tx1"/>
                </a:solidFill>
                <a:effectLst/>
                <a:uLnTx/>
                <a:uFillTx/>
                <a:latin typeface="Times New Roman" pitchFamily="18" charset="0"/>
                <a:ea typeface="仿宋" pitchFamily="49" charset="-122"/>
                <a:cs typeface="Times New Roman" pitchFamily="18" charset="0"/>
              </a:rPr>
              <a:t>simplicial</a:t>
            </a: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 vertex)</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设</a:t>
            </a:r>
            <a:r>
              <a:rPr kumimoji="0" lang="en-US" altLang="zh-CN" sz="2800" b="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N</a:t>
            </a: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b="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表示与点</a:t>
            </a:r>
            <a:r>
              <a:rPr kumimoji="0" lang="en-US" altLang="zh-CN" sz="2800" b="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v</a:t>
            </a: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相邻的点集。一个点称为单纯点当</a:t>
            </a:r>
            <a:r>
              <a:rPr kumimoji="0" lang="en-US" altLang="zh-CN" sz="280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 + </a:t>
            </a:r>
            <a:r>
              <a:rPr lang="en-US" altLang="zh-CN" sz="2800" i="1" dirty="0">
                <a:latin typeface="Times New Roman" pitchFamily="18" charset="0"/>
                <a:ea typeface="仿宋" pitchFamily="49" charset="-122"/>
                <a:cs typeface="Times New Roman" pitchFamily="18" charset="0"/>
              </a:rPr>
              <a:t>N</a:t>
            </a:r>
            <a:r>
              <a:rPr lang="en-US" altLang="zh-CN"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v</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的诱导子图为一个团。</a:t>
            </a:r>
            <a:endParaRPr kumimoji="0" lang="en-US" altLang="zh-CN" sz="28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endParaRPr kumimoji="0" lang="en-US" altLang="zh-CN"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8" name="内容占位符 2"/>
          <p:cNvSpPr txBox="1">
            <a:spLocks/>
          </p:cNvSpPr>
          <p:nvPr/>
        </p:nvSpPr>
        <p:spPr>
          <a:xfrm>
            <a:off x="572892" y="5000636"/>
            <a:ext cx="8102756" cy="1643074"/>
          </a:xfrm>
          <a:prstGeom prst="rect">
            <a:avLst/>
          </a:prstGeom>
        </p:spPr>
        <p:txBody>
          <a:bodyPr vert="horz">
            <a:noAutofit/>
          </a:bodyPr>
          <a:lstStyle/>
          <a:p>
            <a:pPr marL="320040" lvl="0" indent="-320040">
              <a:lnSpc>
                <a:spcPct val="150000"/>
              </a:lnSpc>
              <a:spcBef>
                <a:spcPts val="3600"/>
              </a:spcBef>
              <a:buClr>
                <a:schemeClr val="accent2"/>
              </a:buClr>
              <a:buSzPct val="60000"/>
              <a:buFont typeface="Wingdings"/>
              <a:buChar char=""/>
            </a:pPr>
            <a:r>
              <a:rPr kumimoji="0" lang="zh-CN" altLang="en-US" sz="3600" b="1" u="none" strike="noStrike" kern="1200" cap="none" spc="0" normalizeH="0" baseline="0" noProof="0" dirty="0">
                <a:ln>
                  <a:noFill/>
                </a:ln>
                <a:solidFill>
                  <a:srgbClr val="003399"/>
                </a:solidFill>
                <a:effectLst/>
                <a:uLnTx/>
                <a:uFillTx/>
                <a:latin typeface="Times New Roman" pitchFamily="18" charset="0"/>
                <a:ea typeface="仿宋" pitchFamily="49" charset="-122"/>
                <a:cs typeface="Times New Roman" pitchFamily="18" charset="0"/>
              </a:rPr>
              <a:t>引理：</a:t>
            </a:r>
            <a:r>
              <a:rPr kumimoji="0" lang="zh-CN" altLang="en-US" sz="2800" b="1" u="none" strike="noStrike" kern="1200" cap="none" spc="0" normalizeH="0" baseline="0" noProof="0" dirty="0">
                <a:ln>
                  <a:noFill/>
                </a:ln>
                <a:solidFill>
                  <a:srgbClr val="003399"/>
                </a:solidFill>
                <a:effectLst/>
                <a:uLnTx/>
                <a:uFillTx/>
                <a:latin typeface="Times New Roman" pitchFamily="18" charset="0"/>
                <a:ea typeface="仿宋" pitchFamily="49" charset="-122"/>
                <a:cs typeface="Times New Roman" pitchFamily="18" charset="0"/>
              </a:rPr>
              <a:t>任何一个弦图都至少有一个单纯点，不是完全图的弦图至少有两个不相邻的单纯点。</a:t>
            </a:r>
            <a:endParaRPr kumimoji="0" lang="en-US" altLang="zh-CN" sz="2800" u="none" strike="noStrike" kern="1200" cap="none" spc="0" normalizeH="0" baseline="0" noProof="0" dirty="0">
              <a:ln>
                <a:noFill/>
              </a:ln>
              <a:solidFill>
                <a:srgbClr val="003399"/>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endParaRPr kumimoji="0" lang="en-US" altLang="zh-CN"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弦图的判定</a:t>
            </a:r>
          </a:p>
        </p:txBody>
      </p:sp>
      <p:sp>
        <p:nvSpPr>
          <p:cNvPr id="6" name="内容占位符 5"/>
          <p:cNvSpPr>
            <a:spLocks noGrp="1"/>
          </p:cNvSpPr>
          <p:nvPr>
            <p:ph sz="quarter" idx="1"/>
          </p:nvPr>
        </p:nvSpPr>
        <p:spPr>
          <a:xfrm>
            <a:off x="500034" y="1857364"/>
            <a:ext cx="8153400" cy="2071702"/>
          </a:xfrm>
        </p:spPr>
        <p:txBody>
          <a:bodyPr/>
          <a:lstStyle/>
          <a:p>
            <a:r>
              <a:rPr lang="zh-CN" altLang="en-US" sz="3600" b="1" dirty="0">
                <a:latin typeface="Times New Roman" pitchFamily="18" charset="0"/>
                <a:ea typeface="仿宋" pitchFamily="49" charset="-122"/>
                <a:cs typeface="Times New Roman" pitchFamily="18" charset="0"/>
              </a:rPr>
              <a:t>完美消除序列</a:t>
            </a:r>
            <a:r>
              <a:rPr lang="en-US" altLang="zh-CN" dirty="0">
                <a:latin typeface="Times New Roman" pitchFamily="18" charset="0"/>
                <a:ea typeface="仿宋" pitchFamily="49" charset="-122"/>
                <a:cs typeface="Times New Roman" pitchFamily="18" charset="0"/>
              </a:rPr>
              <a:t>(perfect elimination ordering)</a:t>
            </a:r>
          </a:p>
          <a:p>
            <a:r>
              <a:rPr lang="en-US" altLang="zh-CN" dirty="0">
                <a:latin typeface="Times New Roman" pitchFamily="18" charset="0"/>
                <a:ea typeface="仿宋" pitchFamily="49" charset="-122"/>
                <a:cs typeface="Times New Roman" pitchFamily="18" charset="0"/>
              </a:rPr>
              <a:t>   </a:t>
            </a:r>
            <a:r>
              <a:rPr lang="zh-CN" altLang="en-US" b="1" dirty="0">
                <a:latin typeface="Times New Roman" pitchFamily="18" charset="0"/>
                <a:ea typeface="仿宋" pitchFamily="49" charset="-122"/>
                <a:cs typeface="Times New Roman" pitchFamily="18" charset="0"/>
              </a:rPr>
              <a:t>    定义：一个点的序列</a:t>
            </a:r>
            <a:r>
              <a:rPr lang="en-US" altLang="zh-CN" b="1" dirty="0">
                <a:latin typeface="Times New Roman" pitchFamily="18" charset="0"/>
                <a:ea typeface="仿宋" pitchFamily="49" charset="-122"/>
                <a:cs typeface="Times New Roman" pitchFamily="18" charset="0"/>
              </a:rPr>
              <a:t>(</a:t>
            </a:r>
            <a:r>
              <a:rPr lang="zh-CN" altLang="en-US" b="1" dirty="0">
                <a:latin typeface="Times New Roman" pitchFamily="18" charset="0"/>
                <a:ea typeface="仿宋" pitchFamily="49" charset="-122"/>
                <a:cs typeface="Times New Roman" pitchFamily="18" charset="0"/>
              </a:rPr>
              <a:t>每个点出现且恰好出现一次</a:t>
            </a:r>
            <a:r>
              <a:rPr lang="en-US" altLang="zh-CN" b="1" dirty="0">
                <a:latin typeface="Times New Roman" pitchFamily="18" charset="0"/>
                <a:ea typeface="仿宋" pitchFamily="49" charset="-122"/>
                <a:cs typeface="Times New Roman" pitchFamily="18" charset="0"/>
              </a:rPr>
              <a:t>)</a:t>
            </a:r>
            <a:r>
              <a:rPr lang="en-US" altLang="zh-CN" i="1" dirty="0">
                <a:latin typeface="Times New Roman" pitchFamily="18" charset="0"/>
                <a:ea typeface="仿宋" pitchFamily="49" charset="-122"/>
                <a:cs typeface="Times New Roman" pitchFamily="18" charset="0"/>
              </a:rPr>
              <a:t>v</a:t>
            </a:r>
            <a:r>
              <a:rPr lang="en-US" altLang="zh-CN" baseline="-25000" dirty="0">
                <a:latin typeface="Times New Roman" pitchFamily="18" charset="0"/>
                <a:ea typeface="仿宋" pitchFamily="49" charset="-122"/>
                <a:cs typeface="Times New Roman" pitchFamily="18" charset="0"/>
              </a:rPr>
              <a:t>1</a:t>
            </a:r>
            <a:r>
              <a:rPr lang="en-US" altLang="zh-CN" dirty="0">
                <a:latin typeface="Times New Roman" pitchFamily="18" charset="0"/>
                <a:ea typeface="仿宋" pitchFamily="49" charset="-122"/>
                <a:cs typeface="Times New Roman" pitchFamily="18" charset="0"/>
              </a:rPr>
              <a:t>, </a:t>
            </a:r>
            <a:r>
              <a:rPr lang="en-US" altLang="zh-CN" i="1" dirty="0">
                <a:latin typeface="Times New Roman" pitchFamily="18" charset="0"/>
                <a:ea typeface="仿宋" pitchFamily="49" charset="-122"/>
                <a:cs typeface="Times New Roman" pitchFamily="18" charset="0"/>
              </a:rPr>
              <a:t>v</a:t>
            </a:r>
            <a:r>
              <a:rPr lang="en-US" altLang="zh-CN" baseline="-25000" dirty="0">
                <a:latin typeface="Times New Roman" pitchFamily="18" charset="0"/>
                <a:ea typeface="仿宋" pitchFamily="49" charset="-122"/>
                <a:cs typeface="Times New Roman" pitchFamily="18" charset="0"/>
              </a:rPr>
              <a:t>2</a:t>
            </a:r>
            <a:r>
              <a:rPr lang="en-US" altLang="zh-CN" dirty="0">
                <a:latin typeface="Times New Roman" pitchFamily="18" charset="0"/>
                <a:ea typeface="仿宋" pitchFamily="49" charset="-122"/>
                <a:cs typeface="Times New Roman" pitchFamily="18" charset="0"/>
              </a:rPr>
              <a:t>, …, </a:t>
            </a:r>
            <a:r>
              <a:rPr lang="en-US" altLang="zh-CN" i="1" dirty="0" err="1">
                <a:latin typeface="Times New Roman" pitchFamily="18" charset="0"/>
                <a:ea typeface="仿宋" pitchFamily="49" charset="-122"/>
                <a:cs typeface="Times New Roman" pitchFamily="18" charset="0"/>
              </a:rPr>
              <a:t>v</a:t>
            </a:r>
            <a:r>
              <a:rPr lang="en-US" altLang="zh-CN" i="1" baseline="-25000" dirty="0" err="1">
                <a:latin typeface="Times New Roman" pitchFamily="18" charset="0"/>
                <a:ea typeface="仿宋" pitchFamily="49" charset="-122"/>
                <a:cs typeface="Times New Roman" pitchFamily="18" charset="0"/>
              </a:rPr>
              <a:t>n</a:t>
            </a:r>
            <a:r>
              <a:rPr lang="zh-CN" altLang="en-US" b="1" dirty="0">
                <a:latin typeface="Times New Roman" pitchFamily="18" charset="0"/>
                <a:ea typeface="仿宋" pitchFamily="49" charset="-122"/>
                <a:cs typeface="Times New Roman" pitchFamily="18" charset="0"/>
              </a:rPr>
              <a:t>满足</a:t>
            </a:r>
            <a:r>
              <a:rPr lang="en-US" altLang="zh-CN" i="1" dirty="0">
                <a:latin typeface="Times New Roman" pitchFamily="18" charset="0"/>
                <a:ea typeface="仿宋" pitchFamily="49" charset="-122"/>
                <a:cs typeface="Times New Roman" pitchFamily="18" charset="0"/>
              </a:rPr>
              <a:t>v</a:t>
            </a:r>
            <a:r>
              <a:rPr lang="en-US" altLang="zh-CN" i="1" baseline="-25000" dirty="0">
                <a:latin typeface="Times New Roman" pitchFamily="18" charset="0"/>
                <a:ea typeface="仿宋" pitchFamily="49" charset="-122"/>
                <a:cs typeface="Times New Roman" pitchFamily="18" charset="0"/>
              </a:rPr>
              <a:t>i</a:t>
            </a:r>
            <a:r>
              <a:rPr lang="zh-CN" altLang="en-US" b="1" dirty="0">
                <a:latin typeface="Times New Roman" pitchFamily="18" charset="0"/>
                <a:ea typeface="仿宋" pitchFamily="49" charset="-122"/>
                <a:cs typeface="Times New Roman" pitchFamily="18" charset="0"/>
              </a:rPr>
              <a:t>在</a:t>
            </a:r>
            <a:r>
              <a:rPr lang="en-US" altLang="zh-CN" dirty="0">
                <a:latin typeface="Times New Roman" pitchFamily="18" charset="0"/>
                <a:ea typeface="仿宋" pitchFamily="49" charset="-122"/>
                <a:cs typeface="Times New Roman" pitchFamily="18" charset="0"/>
              </a:rPr>
              <a:t>{</a:t>
            </a:r>
            <a:r>
              <a:rPr lang="en-US" altLang="zh-CN" i="1" dirty="0">
                <a:latin typeface="Times New Roman" pitchFamily="18" charset="0"/>
                <a:ea typeface="仿宋" pitchFamily="49" charset="-122"/>
                <a:cs typeface="Times New Roman" pitchFamily="18" charset="0"/>
              </a:rPr>
              <a:t>v</a:t>
            </a:r>
            <a:r>
              <a:rPr lang="en-US" altLang="zh-CN" i="1" baseline="-25000" dirty="0">
                <a:latin typeface="Times New Roman" pitchFamily="18" charset="0"/>
                <a:ea typeface="仿宋" pitchFamily="49" charset="-122"/>
                <a:cs typeface="Times New Roman" pitchFamily="18" charset="0"/>
              </a:rPr>
              <a:t>i</a:t>
            </a:r>
            <a:r>
              <a:rPr lang="en-US" altLang="zh-CN" dirty="0">
                <a:latin typeface="Times New Roman" pitchFamily="18" charset="0"/>
                <a:ea typeface="仿宋" pitchFamily="49" charset="-122"/>
                <a:cs typeface="Times New Roman" pitchFamily="18" charset="0"/>
              </a:rPr>
              <a:t>, </a:t>
            </a:r>
            <a:r>
              <a:rPr lang="en-US" altLang="zh-CN" i="1" dirty="0">
                <a:latin typeface="Times New Roman" pitchFamily="18" charset="0"/>
                <a:ea typeface="仿宋" pitchFamily="49" charset="-122"/>
                <a:cs typeface="Times New Roman" pitchFamily="18" charset="0"/>
              </a:rPr>
              <a:t>v</a:t>
            </a:r>
            <a:r>
              <a:rPr lang="en-US" altLang="zh-CN" i="1" baseline="-25000" dirty="0">
                <a:latin typeface="Times New Roman" pitchFamily="18" charset="0"/>
                <a:ea typeface="仿宋" pitchFamily="49" charset="-122"/>
                <a:cs typeface="Times New Roman" pitchFamily="18" charset="0"/>
              </a:rPr>
              <a:t>i</a:t>
            </a:r>
            <a:r>
              <a:rPr lang="en-US" altLang="zh-CN" baseline="-25000" dirty="0">
                <a:latin typeface="Times New Roman" pitchFamily="18" charset="0"/>
                <a:ea typeface="仿宋" pitchFamily="49" charset="-122"/>
                <a:cs typeface="Times New Roman" pitchFamily="18" charset="0"/>
              </a:rPr>
              <a:t>+1</a:t>
            </a:r>
            <a:r>
              <a:rPr lang="en-US" altLang="zh-CN" dirty="0">
                <a:latin typeface="Times New Roman" pitchFamily="18" charset="0"/>
                <a:ea typeface="仿宋" pitchFamily="49" charset="-122"/>
                <a:cs typeface="Times New Roman" pitchFamily="18" charset="0"/>
              </a:rPr>
              <a:t>,…,</a:t>
            </a:r>
            <a:r>
              <a:rPr lang="en-US" altLang="zh-CN" i="1" dirty="0" err="1">
                <a:latin typeface="Times New Roman" pitchFamily="18" charset="0"/>
                <a:ea typeface="仿宋" pitchFamily="49" charset="-122"/>
                <a:cs typeface="Times New Roman" pitchFamily="18" charset="0"/>
              </a:rPr>
              <a:t>v</a:t>
            </a:r>
            <a:r>
              <a:rPr lang="en-US" altLang="zh-CN" i="1" baseline="-25000" dirty="0" err="1">
                <a:latin typeface="Times New Roman" pitchFamily="18" charset="0"/>
                <a:ea typeface="仿宋" pitchFamily="49" charset="-122"/>
                <a:cs typeface="Times New Roman" pitchFamily="18" charset="0"/>
              </a:rPr>
              <a:t>n</a:t>
            </a:r>
            <a:r>
              <a:rPr lang="en-US" altLang="zh-CN" dirty="0">
                <a:latin typeface="Times New Roman" pitchFamily="18" charset="0"/>
                <a:ea typeface="仿宋" pitchFamily="49" charset="-122"/>
                <a:cs typeface="Times New Roman" pitchFamily="18" charset="0"/>
              </a:rPr>
              <a:t>}</a:t>
            </a:r>
            <a:r>
              <a:rPr lang="zh-CN" altLang="en-US" b="1" dirty="0">
                <a:latin typeface="Times New Roman" pitchFamily="18" charset="0"/>
                <a:ea typeface="仿宋" pitchFamily="49" charset="-122"/>
                <a:cs typeface="Times New Roman" pitchFamily="18" charset="0"/>
              </a:rPr>
              <a:t>的诱导子图中为一个单纯点。</a:t>
            </a:r>
            <a:endParaRPr lang="en-US" altLang="zh-CN" baseline="-25000" dirty="0">
              <a:latin typeface="Times New Roman" pitchFamily="18" charset="0"/>
              <a:ea typeface="仿宋" pitchFamily="49" charset="-122"/>
              <a:cs typeface="Times New Roman" pitchFamily="18" charset="0"/>
            </a:endParaRPr>
          </a:p>
          <a:p>
            <a:endParaRPr lang="en-US" altLang="zh-CN" dirty="0">
              <a:latin typeface="Times New Roman" pitchFamily="18" charset="0"/>
              <a:cs typeface="Times New Roman" pitchFamily="18" charset="0"/>
            </a:endParaRPr>
          </a:p>
          <a:p>
            <a:pPr>
              <a:buNone/>
            </a:pPr>
            <a:endParaRPr lang="zh-CN" altLang="en-US" dirty="0"/>
          </a:p>
        </p:txBody>
      </p:sp>
      <p:sp>
        <p:nvSpPr>
          <p:cNvPr id="7" name="Oval 4"/>
          <p:cNvSpPr>
            <a:spLocks noChangeArrowheads="1"/>
          </p:cNvSpPr>
          <p:nvPr/>
        </p:nvSpPr>
        <p:spPr bwMode="auto">
          <a:xfrm>
            <a:off x="1955800" y="578293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9" name="Oval 5"/>
          <p:cNvSpPr>
            <a:spLocks noChangeArrowheads="1"/>
          </p:cNvSpPr>
          <p:nvPr/>
        </p:nvSpPr>
        <p:spPr bwMode="auto">
          <a:xfrm>
            <a:off x="3394075" y="578293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0" name="Oval 6"/>
          <p:cNvSpPr>
            <a:spLocks noChangeArrowheads="1"/>
          </p:cNvSpPr>
          <p:nvPr/>
        </p:nvSpPr>
        <p:spPr bwMode="auto">
          <a:xfrm>
            <a:off x="3400425" y="433354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1" name="Oval 7"/>
          <p:cNvSpPr>
            <a:spLocks noChangeArrowheads="1"/>
          </p:cNvSpPr>
          <p:nvPr/>
        </p:nvSpPr>
        <p:spPr bwMode="auto">
          <a:xfrm>
            <a:off x="4837113" y="577658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843463" y="432719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3" name="Oval 9"/>
          <p:cNvSpPr>
            <a:spLocks noChangeArrowheads="1"/>
          </p:cNvSpPr>
          <p:nvPr/>
        </p:nvSpPr>
        <p:spPr bwMode="auto">
          <a:xfrm>
            <a:off x="6273800" y="434307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14" name="AutoShape 10"/>
          <p:cNvCxnSpPr>
            <a:cxnSpLocks noChangeShapeType="1"/>
            <a:stCxn id="7" idx="6"/>
            <a:endCxn id="9" idx="2"/>
          </p:cNvCxnSpPr>
          <p:nvPr/>
        </p:nvCxnSpPr>
        <p:spPr bwMode="auto">
          <a:xfrm>
            <a:off x="2147888" y="5873420"/>
            <a:ext cx="1233487" cy="0"/>
          </a:xfrm>
          <a:prstGeom prst="straightConnector1">
            <a:avLst/>
          </a:prstGeom>
          <a:noFill/>
          <a:ln w="57150">
            <a:solidFill>
              <a:schemeClr val="accent1"/>
            </a:solidFill>
            <a:round/>
            <a:headEnd/>
            <a:tailEnd/>
          </a:ln>
          <a:effectLst/>
        </p:spPr>
      </p:cxnSp>
      <p:cxnSp>
        <p:nvCxnSpPr>
          <p:cNvPr id="15" name="AutoShape 11"/>
          <p:cNvCxnSpPr>
            <a:cxnSpLocks noChangeShapeType="1"/>
            <a:stCxn id="9" idx="6"/>
            <a:endCxn id="11" idx="2"/>
          </p:cNvCxnSpPr>
          <p:nvPr/>
        </p:nvCxnSpPr>
        <p:spPr bwMode="auto">
          <a:xfrm flipV="1">
            <a:off x="3586163" y="5867070"/>
            <a:ext cx="1238250" cy="6350"/>
          </a:xfrm>
          <a:prstGeom prst="straightConnector1">
            <a:avLst/>
          </a:prstGeom>
          <a:noFill/>
          <a:ln w="57150">
            <a:solidFill>
              <a:schemeClr val="accent1"/>
            </a:solidFill>
            <a:round/>
            <a:headEnd/>
            <a:tailEnd/>
          </a:ln>
          <a:effectLst/>
        </p:spPr>
      </p:cxnSp>
      <p:cxnSp>
        <p:nvCxnSpPr>
          <p:cNvPr id="16" name="AutoShape 12"/>
          <p:cNvCxnSpPr>
            <a:cxnSpLocks noChangeShapeType="1"/>
            <a:stCxn id="10" idx="4"/>
            <a:endCxn id="9" idx="0"/>
          </p:cNvCxnSpPr>
          <p:nvPr/>
        </p:nvCxnSpPr>
        <p:spPr bwMode="auto">
          <a:xfrm flipH="1">
            <a:off x="3484563" y="4525633"/>
            <a:ext cx="6350" cy="1244600"/>
          </a:xfrm>
          <a:prstGeom prst="straightConnector1">
            <a:avLst/>
          </a:prstGeom>
          <a:noFill/>
          <a:ln w="57150">
            <a:solidFill>
              <a:schemeClr val="accent1"/>
            </a:solidFill>
            <a:round/>
            <a:headEnd/>
            <a:tailEnd/>
          </a:ln>
          <a:effectLst/>
        </p:spPr>
      </p:cxnSp>
      <p:cxnSp>
        <p:nvCxnSpPr>
          <p:cNvPr id="17" name="AutoShape 13"/>
          <p:cNvCxnSpPr>
            <a:cxnSpLocks noChangeShapeType="1"/>
            <a:stCxn id="10" idx="6"/>
            <a:endCxn id="12" idx="2"/>
          </p:cNvCxnSpPr>
          <p:nvPr/>
        </p:nvCxnSpPr>
        <p:spPr bwMode="auto">
          <a:xfrm flipV="1">
            <a:off x="3592513" y="4417683"/>
            <a:ext cx="1238250" cy="6350"/>
          </a:xfrm>
          <a:prstGeom prst="straightConnector1">
            <a:avLst/>
          </a:prstGeom>
          <a:noFill/>
          <a:ln w="57150">
            <a:solidFill>
              <a:schemeClr val="accent1"/>
            </a:solidFill>
            <a:round/>
            <a:headEnd/>
            <a:tailEnd/>
          </a:ln>
          <a:effectLst/>
        </p:spPr>
      </p:cxnSp>
      <p:cxnSp>
        <p:nvCxnSpPr>
          <p:cNvPr id="18" name="AutoShape 14"/>
          <p:cNvCxnSpPr>
            <a:cxnSpLocks noChangeShapeType="1"/>
            <a:stCxn id="12" idx="4"/>
            <a:endCxn id="11" idx="0"/>
          </p:cNvCxnSpPr>
          <p:nvPr/>
        </p:nvCxnSpPr>
        <p:spPr bwMode="auto">
          <a:xfrm flipH="1">
            <a:off x="4927600" y="4519283"/>
            <a:ext cx="6350" cy="1244600"/>
          </a:xfrm>
          <a:prstGeom prst="straightConnector1">
            <a:avLst/>
          </a:prstGeom>
          <a:noFill/>
          <a:ln w="57150">
            <a:solidFill>
              <a:schemeClr val="accent1"/>
            </a:solidFill>
            <a:round/>
            <a:headEnd/>
            <a:tailEnd/>
          </a:ln>
          <a:effectLst/>
        </p:spPr>
      </p:cxnSp>
      <p:cxnSp>
        <p:nvCxnSpPr>
          <p:cNvPr id="19" name="AutoShape 15"/>
          <p:cNvCxnSpPr>
            <a:cxnSpLocks noChangeShapeType="1"/>
            <a:stCxn id="12" idx="3"/>
            <a:endCxn id="9" idx="7"/>
          </p:cNvCxnSpPr>
          <p:nvPr/>
        </p:nvCxnSpPr>
        <p:spPr bwMode="auto">
          <a:xfrm flipH="1">
            <a:off x="3546475" y="4492295"/>
            <a:ext cx="1323975" cy="1304925"/>
          </a:xfrm>
          <a:prstGeom prst="straightConnector1">
            <a:avLst/>
          </a:prstGeom>
          <a:noFill/>
          <a:ln w="57150">
            <a:solidFill>
              <a:schemeClr val="accent1"/>
            </a:solidFill>
            <a:round/>
            <a:headEnd/>
            <a:tailEnd/>
          </a:ln>
          <a:effectLst/>
        </p:spPr>
      </p:cxnSp>
      <p:cxnSp>
        <p:nvCxnSpPr>
          <p:cNvPr id="20" name="AutoShape 16"/>
          <p:cNvCxnSpPr>
            <a:cxnSpLocks noChangeShapeType="1"/>
            <a:stCxn id="10" idx="5"/>
            <a:endCxn id="11" idx="1"/>
          </p:cNvCxnSpPr>
          <p:nvPr/>
        </p:nvCxnSpPr>
        <p:spPr bwMode="auto">
          <a:xfrm>
            <a:off x="3552825" y="4498645"/>
            <a:ext cx="1311275" cy="1292225"/>
          </a:xfrm>
          <a:prstGeom prst="straightConnector1">
            <a:avLst/>
          </a:prstGeom>
          <a:noFill/>
          <a:ln w="57150">
            <a:solidFill>
              <a:schemeClr val="accent1"/>
            </a:solidFill>
            <a:round/>
            <a:headEnd/>
            <a:tailEnd/>
          </a:ln>
          <a:effectLst/>
        </p:spPr>
      </p:cxnSp>
      <p:cxnSp>
        <p:nvCxnSpPr>
          <p:cNvPr id="21" name="AutoShape 17"/>
          <p:cNvCxnSpPr>
            <a:cxnSpLocks noChangeShapeType="1"/>
            <a:stCxn id="12" idx="6"/>
            <a:endCxn id="13" idx="2"/>
          </p:cNvCxnSpPr>
          <p:nvPr/>
        </p:nvCxnSpPr>
        <p:spPr bwMode="auto">
          <a:xfrm>
            <a:off x="5035550" y="4417683"/>
            <a:ext cx="1225550" cy="15875"/>
          </a:xfrm>
          <a:prstGeom prst="straightConnector1">
            <a:avLst/>
          </a:prstGeom>
          <a:noFill/>
          <a:ln w="57150">
            <a:solidFill>
              <a:schemeClr val="accent1"/>
            </a:solidFill>
            <a:round/>
            <a:headEnd/>
            <a:tailEnd/>
          </a:ln>
          <a:effectLst/>
        </p:spPr>
      </p:cxnSp>
      <p:cxnSp>
        <p:nvCxnSpPr>
          <p:cNvPr id="22" name="AutoShape 18"/>
          <p:cNvCxnSpPr>
            <a:cxnSpLocks noChangeShapeType="1"/>
            <a:stCxn id="13" idx="3"/>
            <a:endCxn id="11" idx="7"/>
          </p:cNvCxnSpPr>
          <p:nvPr/>
        </p:nvCxnSpPr>
        <p:spPr bwMode="auto">
          <a:xfrm flipH="1">
            <a:off x="4989513" y="4508170"/>
            <a:ext cx="1311275" cy="1282700"/>
          </a:xfrm>
          <a:prstGeom prst="straightConnector1">
            <a:avLst/>
          </a:prstGeom>
          <a:noFill/>
          <a:ln w="57150">
            <a:solidFill>
              <a:schemeClr val="accent1"/>
            </a:solidFill>
            <a:round/>
            <a:headEnd/>
            <a:tailEnd/>
          </a:ln>
          <a:effectLst/>
        </p:spPr>
      </p:cxnSp>
      <p:sp>
        <p:nvSpPr>
          <p:cNvPr id="23" name="Text Box 19"/>
          <p:cNvSpPr txBox="1">
            <a:spLocks noChangeArrowheads="1"/>
          </p:cNvSpPr>
          <p:nvPr/>
        </p:nvSpPr>
        <p:spPr bwMode="auto">
          <a:xfrm>
            <a:off x="1692275" y="533367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24" name="Text Box 20"/>
          <p:cNvSpPr txBox="1">
            <a:spLocks noChangeArrowheads="1"/>
          </p:cNvSpPr>
          <p:nvPr/>
        </p:nvSpPr>
        <p:spPr bwMode="auto">
          <a:xfrm>
            <a:off x="2906713" y="533367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25" name="Text Box 21"/>
          <p:cNvSpPr txBox="1">
            <a:spLocks noChangeArrowheads="1"/>
          </p:cNvSpPr>
          <p:nvPr/>
        </p:nvSpPr>
        <p:spPr bwMode="auto">
          <a:xfrm>
            <a:off x="4887913" y="55067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26" name="Text Box 22"/>
          <p:cNvSpPr txBox="1">
            <a:spLocks noChangeArrowheads="1"/>
          </p:cNvSpPr>
          <p:nvPr/>
        </p:nvSpPr>
        <p:spPr bwMode="auto">
          <a:xfrm>
            <a:off x="2906713" y="38938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27" name="Text Box 23"/>
          <p:cNvSpPr txBox="1">
            <a:spLocks noChangeArrowheads="1"/>
          </p:cNvSpPr>
          <p:nvPr/>
        </p:nvSpPr>
        <p:spPr bwMode="auto">
          <a:xfrm>
            <a:off x="4616450" y="38938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28" name="Text Box 24"/>
          <p:cNvSpPr txBox="1">
            <a:spLocks noChangeArrowheads="1"/>
          </p:cNvSpPr>
          <p:nvPr/>
        </p:nvSpPr>
        <p:spPr bwMode="auto">
          <a:xfrm>
            <a:off x="6192838" y="393825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33" name="Oval 8"/>
          <p:cNvSpPr>
            <a:spLocks noChangeArrowheads="1"/>
          </p:cNvSpPr>
          <p:nvPr/>
        </p:nvSpPr>
        <p:spPr bwMode="auto">
          <a:xfrm>
            <a:off x="6215074" y="429950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4" name="Oval 8"/>
          <p:cNvSpPr>
            <a:spLocks noChangeArrowheads="1"/>
          </p:cNvSpPr>
          <p:nvPr/>
        </p:nvSpPr>
        <p:spPr bwMode="auto">
          <a:xfrm>
            <a:off x="4812818" y="429950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5" name="Oval 8"/>
          <p:cNvSpPr>
            <a:spLocks noChangeArrowheads="1"/>
          </p:cNvSpPr>
          <p:nvPr/>
        </p:nvSpPr>
        <p:spPr bwMode="auto">
          <a:xfrm>
            <a:off x="4839322" y="574876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6" name="Oval 8"/>
          <p:cNvSpPr>
            <a:spLocks noChangeArrowheads="1"/>
          </p:cNvSpPr>
          <p:nvPr/>
        </p:nvSpPr>
        <p:spPr bwMode="auto">
          <a:xfrm>
            <a:off x="3378054" y="4291434"/>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7" name="Oval 8"/>
          <p:cNvSpPr>
            <a:spLocks noChangeArrowheads="1"/>
          </p:cNvSpPr>
          <p:nvPr/>
        </p:nvSpPr>
        <p:spPr bwMode="auto">
          <a:xfrm>
            <a:off x="3375984" y="576202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8" name="Oval 8"/>
          <p:cNvSpPr>
            <a:spLocks noChangeArrowheads="1"/>
          </p:cNvSpPr>
          <p:nvPr/>
        </p:nvSpPr>
        <p:spPr bwMode="auto">
          <a:xfrm>
            <a:off x="1928794" y="574152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弦图的判定</a:t>
            </a:r>
          </a:p>
        </p:txBody>
      </p:sp>
      <p:sp>
        <p:nvSpPr>
          <p:cNvPr id="6" name="内容占位符 5"/>
          <p:cNvSpPr>
            <a:spLocks noGrp="1"/>
          </p:cNvSpPr>
          <p:nvPr>
            <p:ph sz="quarter" idx="1"/>
          </p:nvPr>
        </p:nvSpPr>
        <p:spPr>
          <a:xfrm>
            <a:off x="500034" y="1857364"/>
            <a:ext cx="8153400" cy="2071702"/>
          </a:xfrm>
        </p:spPr>
        <p:txBody>
          <a:bodyPr/>
          <a:lstStyle/>
          <a:p>
            <a:r>
              <a:rPr lang="zh-CN" altLang="en-US" sz="3600" b="1" dirty="0">
                <a:latin typeface="Times New Roman" pitchFamily="18" charset="0"/>
                <a:ea typeface="仿宋" pitchFamily="49" charset="-122"/>
                <a:cs typeface="Times New Roman" pitchFamily="18" charset="0"/>
              </a:rPr>
              <a:t>完美消除序列</a:t>
            </a:r>
            <a:r>
              <a:rPr lang="en-US" altLang="zh-CN" dirty="0">
                <a:latin typeface="Times New Roman" pitchFamily="18" charset="0"/>
                <a:ea typeface="仿宋" pitchFamily="49" charset="-122"/>
                <a:cs typeface="Times New Roman" pitchFamily="18" charset="0"/>
              </a:rPr>
              <a:t>(perfect elimination ordering)</a:t>
            </a:r>
          </a:p>
          <a:p>
            <a:r>
              <a:rPr lang="en-US" altLang="zh-CN" dirty="0">
                <a:latin typeface="Times New Roman" pitchFamily="18" charset="0"/>
                <a:ea typeface="仿宋" pitchFamily="49" charset="-122"/>
                <a:cs typeface="Times New Roman" pitchFamily="18" charset="0"/>
              </a:rPr>
              <a:t>   </a:t>
            </a:r>
            <a:r>
              <a:rPr lang="zh-CN" altLang="en-US" b="1" dirty="0">
                <a:latin typeface="Times New Roman" pitchFamily="18" charset="0"/>
                <a:ea typeface="仿宋" pitchFamily="49" charset="-122"/>
                <a:cs typeface="Times New Roman" pitchFamily="18" charset="0"/>
              </a:rPr>
              <a:t>    定义：一个点的序列</a:t>
            </a:r>
            <a:r>
              <a:rPr lang="en-US" altLang="zh-CN" b="1" dirty="0">
                <a:latin typeface="Times New Roman" pitchFamily="18" charset="0"/>
                <a:ea typeface="仿宋" pitchFamily="49" charset="-122"/>
                <a:cs typeface="Times New Roman" pitchFamily="18" charset="0"/>
              </a:rPr>
              <a:t>(</a:t>
            </a:r>
            <a:r>
              <a:rPr lang="zh-CN" altLang="en-US" b="1" dirty="0">
                <a:latin typeface="Times New Roman" pitchFamily="18" charset="0"/>
                <a:ea typeface="仿宋" pitchFamily="49" charset="-122"/>
                <a:cs typeface="Times New Roman" pitchFamily="18" charset="0"/>
              </a:rPr>
              <a:t>每个点出现且恰好出现一次</a:t>
            </a:r>
            <a:r>
              <a:rPr lang="en-US" altLang="zh-CN" b="1" dirty="0">
                <a:latin typeface="Times New Roman" pitchFamily="18" charset="0"/>
                <a:ea typeface="仿宋" pitchFamily="49" charset="-122"/>
                <a:cs typeface="Times New Roman" pitchFamily="18" charset="0"/>
              </a:rPr>
              <a:t>)</a:t>
            </a:r>
            <a:r>
              <a:rPr lang="en-US" altLang="zh-CN" i="1" dirty="0">
                <a:latin typeface="Times New Roman" pitchFamily="18" charset="0"/>
                <a:ea typeface="仿宋" pitchFamily="49" charset="-122"/>
                <a:cs typeface="Times New Roman" pitchFamily="18" charset="0"/>
              </a:rPr>
              <a:t>v</a:t>
            </a:r>
            <a:r>
              <a:rPr lang="en-US" altLang="zh-CN" baseline="-25000" dirty="0">
                <a:latin typeface="Times New Roman" pitchFamily="18" charset="0"/>
                <a:ea typeface="仿宋" pitchFamily="49" charset="-122"/>
                <a:cs typeface="Times New Roman" pitchFamily="18" charset="0"/>
              </a:rPr>
              <a:t>1</a:t>
            </a:r>
            <a:r>
              <a:rPr lang="en-US" altLang="zh-CN" dirty="0">
                <a:latin typeface="Times New Roman" pitchFamily="18" charset="0"/>
                <a:ea typeface="仿宋" pitchFamily="49" charset="-122"/>
                <a:cs typeface="Times New Roman" pitchFamily="18" charset="0"/>
              </a:rPr>
              <a:t>, </a:t>
            </a:r>
            <a:r>
              <a:rPr lang="en-US" altLang="zh-CN" i="1" dirty="0">
                <a:latin typeface="Times New Roman" pitchFamily="18" charset="0"/>
                <a:ea typeface="仿宋" pitchFamily="49" charset="-122"/>
                <a:cs typeface="Times New Roman" pitchFamily="18" charset="0"/>
              </a:rPr>
              <a:t>v</a:t>
            </a:r>
            <a:r>
              <a:rPr lang="en-US" altLang="zh-CN" baseline="-25000" dirty="0">
                <a:latin typeface="Times New Roman" pitchFamily="18" charset="0"/>
                <a:ea typeface="仿宋" pitchFamily="49" charset="-122"/>
                <a:cs typeface="Times New Roman" pitchFamily="18" charset="0"/>
              </a:rPr>
              <a:t>2</a:t>
            </a:r>
            <a:r>
              <a:rPr lang="en-US" altLang="zh-CN" dirty="0">
                <a:latin typeface="Times New Roman" pitchFamily="18" charset="0"/>
                <a:ea typeface="仿宋" pitchFamily="49" charset="-122"/>
                <a:cs typeface="Times New Roman" pitchFamily="18" charset="0"/>
              </a:rPr>
              <a:t>, …, </a:t>
            </a:r>
            <a:r>
              <a:rPr lang="en-US" altLang="zh-CN" i="1" dirty="0" err="1">
                <a:latin typeface="Times New Roman" pitchFamily="18" charset="0"/>
                <a:ea typeface="仿宋" pitchFamily="49" charset="-122"/>
                <a:cs typeface="Times New Roman" pitchFamily="18" charset="0"/>
              </a:rPr>
              <a:t>v</a:t>
            </a:r>
            <a:r>
              <a:rPr lang="en-US" altLang="zh-CN" i="1" baseline="-25000" dirty="0" err="1">
                <a:latin typeface="Times New Roman" pitchFamily="18" charset="0"/>
                <a:ea typeface="仿宋" pitchFamily="49" charset="-122"/>
                <a:cs typeface="Times New Roman" pitchFamily="18" charset="0"/>
              </a:rPr>
              <a:t>n</a:t>
            </a:r>
            <a:r>
              <a:rPr lang="zh-CN" altLang="en-US" b="1" dirty="0">
                <a:latin typeface="Times New Roman" pitchFamily="18" charset="0"/>
                <a:ea typeface="仿宋" pitchFamily="49" charset="-122"/>
                <a:cs typeface="Times New Roman" pitchFamily="18" charset="0"/>
              </a:rPr>
              <a:t>满足</a:t>
            </a:r>
            <a:r>
              <a:rPr lang="en-US" altLang="zh-CN" i="1" dirty="0">
                <a:latin typeface="Times New Roman" pitchFamily="18" charset="0"/>
                <a:ea typeface="仿宋" pitchFamily="49" charset="-122"/>
                <a:cs typeface="Times New Roman" pitchFamily="18" charset="0"/>
              </a:rPr>
              <a:t>v</a:t>
            </a:r>
            <a:r>
              <a:rPr lang="en-US" altLang="zh-CN" i="1" baseline="-25000" dirty="0">
                <a:latin typeface="Times New Roman" pitchFamily="18" charset="0"/>
                <a:ea typeface="仿宋" pitchFamily="49" charset="-122"/>
                <a:cs typeface="Times New Roman" pitchFamily="18" charset="0"/>
              </a:rPr>
              <a:t>i</a:t>
            </a:r>
            <a:r>
              <a:rPr lang="zh-CN" altLang="en-US" b="1" dirty="0">
                <a:latin typeface="Times New Roman" pitchFamily="18" charset="0"/>
                <a:ea typeface="仿宋" pitchFamily="49" charset="-122"/>
                <a:cs typeface="Times New Roman" pitchFamily="18" charset="0"/>
              </a:rPr>
              <a:t>在</a:t>
            </a:r>
            <a:r>
              <a:rPr lang="en-US" altLang="zh-CN" dirty="0">
                <a:latin typeface="Times New Roman" pitchFamily="18" charset="0"/>
                <a:ea typeface="仿宋" pitchFamily="49" charset="-122"/>
                <a:cs typeface="Times New Roman" pitchFamily="18" charset="0"/>
              </a:rPr>
              <a:t>{</a:t>
            </a:r>
            <a:r>
              <a:rPr lang="en-US" altLang="zh-CN" i="1" dirty="0">
                <a:latin typeface="Times New Roman" pitchFamily="18" charset="0"/>
                <a:ea typeface="仿宋" pitchFamily="49" charset="-122"/>
                <a:cs typeface="Times New Roman" pitchFamily="18" charset="0"/>
              </a:rPr>
              <a:t>v</a:t>
            </a:r>
            <a:r>
              <a:rPr lang="en-US" altLang="zh-CN" i="1" baseline="-25000" dirty="0">
                <a:latin typeface="Times New Roman" pitchFamily="18" charset="0"/>
                <a:ea typeface="仿宋" pitchFamily="49" charset="-122"/>
                <a:cs typeface="Times New Roman" pitchFamily="18" charset="0"/>
              </a:rPr>
              <a:t>i</a:t>
            </a:r>
            <a:r>
              <a:rPr lang="en-US" altLang="zh-CN" dirty="0">
                <a:latin typeface="Times New Roman" pitchFamily="18" charset="0"/>
                <a:ea typeface="仿宋" pitchFamily="49" charset="-122"/>
                <a:cs typeface="Times New Roman" pitchFamily="18" charset="0"/>
              </a:rPr>
              <a:t>, </a:t>
            </a:r>
            <a:r>
              <a:rPr lang="en-US" altLang="zh-CN" i="1" dirty="0">
                <a:latin typeface="Times New Roman" pitchFamily="18" charset="0"/>
                <a:ea typeface="仿宋" pitchFamily="49" charset="-122"/>
                <a:cs typeface="Times New Roman" pitchFamily="18" charset="0"/>
              </a:rPr>
              <a:t>v</a:t>
            </a:r>
            <a:r>
              <a:rPr lang="en-US" altLang="zh-CN" i="1" baseline="-25000" dirty="0">
                <a:latin typeface="Times New Roman" pitchFamily="18" charset="0"/>
                <a:ea typeface="仿宋" pitchFamily="49" charset="-122"/>
                <a:cs typeface="Times New Roman" pitchFamily="18" charset="0"/>
              </a:rPr>
              <a:t>i</a:t>
            </a:r>
            <a:r>
              <a:rPr lang="en-US" altLang="zh-CN" baseline="-25000" dirty="0">
                <a:latin typeface="Times New Roman" pitchFamily="18" charset="0"/>
                <a:ea typeface="仿宋" pitchFamily="49" charset="-122"/>
                <a:cs typeface="Times New Roman" pitchFamily="18" charset="0"/>
              </a:rPr>
              <a:t>+1</a:t>
            </a:r>
            <a:r>
              <a:rPr lang="en-US" altLang="zh-CN" dirty="0">
                <a:latin typeface="Times New Roman" pitchFamily="18" charset="0"/>
                <a:ea typeface="仿宋" pitchFamily="49" charset="-122"/>
                <a:cs typeface="Times New Roman" pitchFamily="18" charset="0"/>
              </a:rPr>
              <a:t>,…,</a:t>
            </a:r>
            <a:r>
              <a:rPr lang="en-US" altLang="zh-CN" i="1" dirty="0" err="1">
                <a:latin typeface="Times New Roman" pitchFamily="18" charset="0"/>
                <a:ea typeface="仿宋" pitchFamily="49" charset="-122"/>
                <a:cs typeface="Times New Roman" pitchFamily="18" charset="0"/>
              </a:rPr>
              <a:t>v</a:t>
            </a:r>
            <a:r>
              <a:rPr lang="en-US" altLang="zh-CN" i="1" baseline="-25000" dirty="0" err="1">
                <a:latin typeface="Times New Roman" pitchFamily="18" charset="0"/>
                <a:ea typeface="仿宋" pitchFamily="49" charset="-122"/>
                <a:cs typeface="Times New Roman" pitchFamily="18" charset="0"/>
              </a:rPr>
              <a:t>n</a:t>
            </a:r>
            <a:r>
              <a:rPr lang="en-US" altLang="zh-CN" dirty="0">
                <a:latin typeface="Times New Roman" pitchFamily="18" charset="0"/>
                <a:ea typeface="仿宋" pitchFamily="49" charset="-122"/>
                <a:cs typeface="Times New Roman" pitchFamily="18" charset="0"/>
              </a:rPr>
              <a:t>}</a:t>
            </a:r>
            <a:r>
              <a:rPr lang="zh-CN" altLang="en-US" b="1" dirty="0">
                <a:latin typeface="Times New Roman" pitchFamily="18" charset="0"/>
                <a:ea typeface="仿宋" pitchFamily="49" charset="-122"/>
                <a:cs typeface="Times New Roman" pitchFamily="18" charset="0"/>
              </a:rPr>
              <a:t>的诱导子图中为一个单纯点。</a:t>
            </a:r>
            <a:endParaRPr lang="en-US" altLang="zh-CN" baseline="-25000" dirty="0">
              <a:latin typeface="Times New Roman" pitchFamily="18" charset="0"/>
              <a:ea typeface="仿宋" pitchFamily="49" charset="-122"/>
              <a:cs typeface="Times New Roman" pitchFamily="18" charset="0"/>
            </a:endParaRPr>
          </a:p>
          <a:p>
            <a:endParaRPr lang="en-US" altLang="zh-CN" dirty="0">
              <a:latin typeface="Times New Roman" pitchFamily="18" charset="0"/>
              <a:cs typeface="Times New Roman" pitchFamily="18" charset="0"/>
            </a:endParaRPr>
          </a:p>
          <a:p>
            <a:pPr>
              <a:buNone/>
            </a:pPr>
            <a:endParaRPr lang="zh-CN" altLang="en-US" dirty="0"/>
          </a:p>
        </p:txBody>
      </p:sp>
      <p:sp>
        <p:nvSpPr>
          <p:cNvPr id="7" name="Oval 4"/>
          <p:cNvSpPr>
            <a:spLocks noChangeArrowheads="1"/>
          </p:cNvSpPr>
          <p:nvPr/>
        </p:nvSpPr>
        <p:spPr bwMode="auto">
          <a:xfrm>
            <a:off x="1955800" y="578293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9" name="Oval 5"/>
          <p:cNvSpPr>
            <a:spLocks noChangeArrowheads="1"/>
          </p:cNvSpPr>
          <p:nvPr/>
        </p:nvSpPr>
        <p:spPr bwMode="auto">
          <a:xfrm>
            <a:off x="3394075" y="578293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0" name="Oval 6"/>
          <p:cNvSpPr>
            <a:spLocks noChangeArrowheads="1"/>
          </p:cNvSpPr>
          <p:nvPr/>
        </p:nvSpPr>
        <p:spPr bwMode="auto">
          <a:xfrm>
            <a:off x="3400425" y="433354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1" name="Oval 7"/>
          <p:cNvSpPr>
            <a:spLocks noChangeArrowheads="1"/>
          </p:cNvSpPr>
          <p:nvPr/>
        </p:nvSpPr>
        <p:spPr bwMode="auto">
          <a:xfrm>
            <a:off x="4837113" y="577658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843463" y="432719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3" name="Oval 9"/>
          <p:cNvSpPr>
            <a:spLocks noChangeArrowheads="1"/>
          </p:cNvSpPr>
          <p:nvPr/>
        </p:nvSpPr>
        <p:spPr bwMode="auto">
          <a:xfrm>
            <a:off x="6273800" y="434307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14" name="AutoShape 10"/>
          <p:cNvCxnSpPr>
            <a:cxnSpLocks noChangeShapeType="1"/>
            <a:stCxn id="7" idx="6"/>
            <a:endCxn id="9" idx="2"/>
          </p:cNvCxnSpPr>
          <p:nvPr/>
        </p:nvCxnSpPr>
        <p:spPr bwMode="auto">
          <a:xfrm>
            <a:off x="2147888" y="5873420"/>
            <a:ext cx="1233487" cy="0"/>
          </a:xfrm>
          <a:prstGeom prst="straightConnector1">
            <a:avLst/>
          </a:prstGeom>
          <a:noFill/>
          <a:ln w="57150">
            <a:solidFill>
              <a:schemeClr val="accent1"/>
            </a:solidFill>
            <a:round/>
            <a:headEnd/>
            <a:tailEnd/>
          </a:ln>
          <a:effectLst/>
        </p:spPr>
      </p:cxnSp>
      <p:cxnSp>
        <p:nvCxnSpPr>
          <p:cNvPr id="15" name="AutoShape 11"/>
          <p:cNvCxnSpPr>
            <a:cxnSpLocks noChangeShapeType="1"/>
            <a:stCxn id="9" idx="6"/>
            <a:endCxn id="11" idx="2"/>
          </p:cNvCxnSpPr>
          <p:nvPr/>
        </p:nvCxnSpPr>
        <p:spPr bwMode="auto">
          <a:xfrm flipV="1">
            <a:off x="3586163" y="5867070"/>
            <a:ext cx="1238250" cy="6350"/>
          </a:xfrm>
          <a:prstGeom prst="straightConnector1">
            <a:avLst/>
          </a:prstGeom>
          <a:noFill/>
          <a:ln w="57150">
            <a:solidFill>
              <a:srgbClr val="FF5050"/>
            </a:solidFill>
            <a:round/>
            <a:headEnd/>
            <a:tailEnd/>
          </a:ln>
          <a:effectLst/>
        </p:spPr>
      </p:cxnSp>
      <p:cxnSp>
        <p:nvCxnSpPr>
          <p:cNvPr id="16" name="AutoShape 12"/>
          <p:cNvCxnSpPr>
            <a:cxnSpLocks noChangeShapeType="1"/>
            <a:stCxn id="10" idx="4"/>
            <a:endCxn id="9" idx="0"/>
          </p:cNvCxnSpPr>
          <p:nvPr/>
        </p:nvCxnSpPr>
        <p:spPr bwMode="auto">
          <a:xfrm flipH="1">
            <a:off x="3484563" y="4525633"/>
            <a:ext cx="6350" cy="1244600"/>
          </a:xfrm>
          <a:prstGeom prst="straightConnector1">
            <a:avLst/>
          </a:prstGeom>
          <a:noFill/>
          <a:ln w="57150">
            <a:solidFill>
              <a:srgbClr val="FF5050"/>
            </a:solidFill>
            <a:round/>
            <a:headEnd/>
            <a:tailEnd/>
          </a:ln>
          <a:effectLst/>
        </p:spPr>
      </p:cxnSp>
      <p:cxnSp>
        <p:nvCxnSpPr>
          <p:cNvPr id="17" name="AutoShape 13"/>
          <p:cNvCxnSpPr>
            <a:cxnSpLocks noChangeShapeType="1"/>
            <a:stCxn id="10" idx="6"/>
            <a:endCxn id="12" idx="2"/>
          </p:cNvCxnSpPr>
          <p:nvPr/>
        </p:nvCxnSpPr>
        <p:spPr bwMode="auto">
          <a:xfrm flipV="1">
            <a:off x="3592513" y="4417683"/>
            <a:ext cx="1238250" cy="6350"/>
          </a:xfrm>
          <a:prstGeom prst="straightConnector1">
            <a:avLst/>
          </a:prstGeom>
          <a:noFill/>
          <a:ln w="57150">
            <a:solidFill>
              <a:srgbClr val="FF5050"/>
            </a:solidFill>
            <a:round/>
            <a:headEnd/>
            <a:tailEnd/>
          </a:ln>
          <a:effectLst/>
        </p:spPr>
      </p:cxnSp>
      <p:cxnSp>
        <p:nvCxnSpPr>
          <p:cNvPr id="18" name="AutoShape 14"/>
          <p:cNvCxnSpPr>
            <a:cxnSpLocks noChangeShapeType="1"/>
            <a:stCxn id="12" idx="4"/>
            <a:endCxn id="11" idx="0"/>
          </p:cNvCxnSpPr>
          <p:nvPr/>
        </p:nvCxnSpPr>
        <p:spPr bwMode="auto">
          <a:xfrm flipH="1">
            <a:off x="4927600" y="4519283"/>
            <a:ext cx="6350" cy="1244600"/>
          </a:xfrm>
          <a:prstGeom prst="straightConnector1">
            <a:avLst/>
          </a:prstGeom>
          <a:noFill/>
          <a:ln w="57150">
            <a:solidFill>
              <a:srgbClr val="FF5050"/>
            </a:solidFill>
            <a:round/>
            <a:headEnd/>
            <a:tailEnd/>
          </a:ln>
          <a:effectLst/>
        </p:spPr>
      </p:cxnSp>
      <p:cxnSp>
        <p:nvCxnSpPr>
          <p:cNvPr id="19" name="AutoShape 15"/>
          <p:cNvCxnSpPr>
            <a:cxnSpLocks noChangeShapeType="1"/>
            <a:stCxn id="12" idx="3"/>
            <a:endCxn id="9" idx="7"/>
          </p:cNvCxnSpPr>
          <p:nvPr/>
        </p:nvCxnSpPr>
        <p:spPr bwMode="auto">
          <a:xfrm flipH="1">
            <a:off x="3546475" y="4492295"/>
            <a:ext cx="1323975" cy="1304925"/>
          </a:xfrm>
          <a:prstGeom prst="straightConnector1">
            <a:avLst/>
          </a:prstGeom>
          <a:noFill/>
          <a:ln w="57150">
            <a:solidFill>
              <a:srgbClr val="FF5050"/>
            </a:solidFill>
            <a:round/>
            <a:headEnd/>
            <a:tailEnd/>
          </a:ln>
          <a:effectLst/>
        </p:spPr>
      </p:cxnSp>
      <p:cxnSp>
        <p:nvCxnSpPr>
          <p:cNvPr id="20" name="AutoShape 16"/>
          <p:cNvCxnSpPr>
            <a:cxnSpLocks noChangeShapeType="1"/>
            <a:stCxn id="10" idx="5"/>
            <a:endCxn id="11" idx="1"/>
          </p:cNvCxnSpPr>
          <p:nvPr/>
        </p:nvCxnSpPr>
        <p:spPr bwMode="auto">
          <a:xfrm>
            <a:off x="3552825" y="4498645"/>
            <a:ext cx="1311275" cy="1292225"/>
          </a:xfrm>
          <a:prstGeom prst="straightConnector1">
            <a:avLst/>
          </a:prstGeom>
          <a:noFill/>
          <a:ln w="57150">
            <a:solidFill>
              <a:srgbClr val="FF5050"/>
            </a:solidFill>
            <a:round/>
            <a:headEnd/>
            <a:tailEnd/>
          </a:ln>
          <a:effectLst/>
        </p:spPr>
      </p:cxnSp>
      <p:cxnSp>
        <p:nvCxnSpPr>
          <p:cNvPr id="21" name="AutoShape 17"/>
          <p:cNvCxnSpPr>
            <a:cxnSpLocks noChangeShapeType="1"/>
            <a:stCxn id="12" idx="6"/>
            <a:endCxn id="13" idx="2"/>
          </p:cNvCxnSpPr>
          <p:nvPr/>
        </p:nvCxnSpPr>
        <p:spPr bwMode="auto">
          <a:xfrm>
            <a:off x="5035550" y="4417683"/>
            <a:ext cx="1225550" cy="15875"/>
          </a:xfrm>
          <a:prstGeom prst="straightConnector1">
            <a:avLst/>
          </a:prstGeom>
          <a:noFill/>
          <a:ln w="57150">
            <a:solidFill>
              <a:schemeClr val="accent1"/>
            </a:solidFill>
            <a:round/>
            <a:headEnd/>
            <a:tailEnd/>
          </a:ln>
          <a:effectLst/>
        </p:spPr>
      </p:cxnSp>
      <p:cxnSp>
        <p:nvCxnSpPr>
          <p:cNvPr id="22" name="AutoShape 18"/>
          <p:cNvCxnSpPr>
            <a:cxnSpLocks noChangeShapeType="1"/>
            <a:stCxn id="13" idx="3"/>
            <a:endCxn id="11" idx="7"/>
          </p:cNvCxnSpPr>
          <p:nvPr/>
        </p:nvCxnSpPr>
        <p:spPr bwMode="auto">
          <a:xfrm flipH="1">
            <a:off x="4989513" y="4508170"/>
            <a:ext cx="1311275" cy="1282700"/>
          </a:xfrm>
          <a:prstGeom prst="straightConnector1">
            <a:avLst/>
          </a:prstGeom>
          <a:noFill/>
          <a:ln w="57150">
            <a:solidFill>
              <a:schemeClr val="accent1"/>
            </a:solidFill>
            <a:round/>
            <a:headEnd/>
            <a:tailEnd/>
          </a:ln>
          <a:effectLst/>
        </p:spPr>
      </p:cxnSp>
      <p:sp>
        <p:nvSpPr>
          <p:cNvPr id="23" name="Text Box 19"/>
          <p:cNvSpPr txBox="1">
            <a:spLocks noChangeArrowheads="1"/>
          </p:cNvSpPr>
          <p:nvPr/>
        </p:nvSpPr>
        <p:spPr bwMode="auto">
          <a:xfrm>
            <a:off x="1692275" y="533367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24" name="Text Box 20"/>
          <p:cNvSpPr txBox="1">
            <a:spLocks noChangeArrowheads="1"/>
          </p:cNvSpPr>
          <p:nvPr/>
        </p:nvSpPr>
        <p:spPr bwMode="auto">
          <a:xfrm>
            <a:off x="2906713" y="533367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25" name="Text Box 21"/>
          <p:cNvSpPr txBox="1">
            <a:spLocks noChangeArrowheads="1"/>
          </p:cNvSpPr>
          <p:nvPr/>
        </p:nvSpPr>
        <p:spPr bwMode="auto">
          <a:xfrm>
            <a:off x="4887913" y="55067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26" name="Text Box 22"/>
          <p:cNvSpPr txBox="1">
            <a:spLocks noChangeArrowheads="1"/>
          </p:cNvSpPr>
          <p:nvPr/>
        </p:nvSpPr>
        <p:spPr bwMode="auto">
          <a:xfrm>
            <a:off x="2906713" y="38938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27" name="Text Box 23"/>
          <p:cNvSpPr txBox="1">
            <a:spLocks noChangeArrowheads="1"/>
          </p:cNvSpPr>
          <p:nvPr/>
        </p:nvSpPr>
        <p:spPr bwMode="auto">
          <a:xfrm>
            <a:off x="4616450" y="38938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28" name="Text Box 24"/>
          <p:cNvSpPr txBox="1">
            <a:spLocks noChangeArrowheads="1"/>
          </p:cNvSpPr>
          <p:nvPr/>
        </p:nvSpPr>
        <p:spPr bwMode="auto">
          <a:xfrm>
            <a:off x="6192838" y="393825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33" name="Oval 8"/>
          <p:cNvSpPr>
            <a:spLocks noChangeArrowheads="1"/>
          </p:cNvSpPr>
          <p:nvPr/>
        </p:nvSpPr>
        <p:spPr bwMode="auto">
          <a:xfrm>
            <a:off x="6215074" y="429950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4" name="Oval 8"/>
          <p:cNvSpPr>
            <a:spLocks noChangeArrowheads="1"/>
          </p:cNvSpPr>
          <p:nvPr/>
        </p:nvSpPr>
        <p:spPr bwMode="auto">
          <a:xfrm>
            <a:off x="4812818" y="4299508"/>
            <a:ext cx="252000" cy="252000"/>
          </a:xfrm>
          <a:prstGeom prst="ellipse">
            <a:avLst/>
          </a:prstGeom>
          <a:solidFill>
            <a:srgbClr val="00B050"/>
          </a:solidFill>
          <a:ln w="25400" algn="ctr">
            <a:solidFill>
              <a:schemeClr val="accent1"/>
            </a:solidFill>
            <a:round/>
            <a:headEnd/>
            <a:tailEnd/>
          </a:ln>
          <a:effectLst/>
        </p:spPr>
        <p:txBody>
          <a:bodyPr wrap="none" anchor="ctr">
            <a:spAutoFit/>
          </a:bodyPr>
          <a:lstStyle/>
          <a:p>
            <a:endParaRPr lang="zh-CN" altLang="en-US"/>
          </a:p>
        </p:txBody>
      </p:sp>
      <p:sp>
        <p:nvSpPr>
          <p:cNvPr id="35" name="Oval 8"/>
          <p:cNvSpPr>
            <a:spLocks noChangeArrowheads="1"/>
          </p:cNvSpPr>
          <p:nvPr/>
        </p:nvSpPr>
        <p:spPr bwMode="auto">
          <a:xfrm>
            <a:off x="4839322" y="5748768"/>
            <a:ext cx="252000" cy="252000"/>
          </a:xfrm>
          <a:prstGeom prst="ellipse">
            <a:avLst/>
          </a:prstGeom>
          <a:solidFill>
            <a:srgbClr val="FF9900"/>
          </a:solidFill>
          <a:ln w="25400" algn="ctr">
            <a:solidFill>
              <a:schemeClr val="accent1"/>
            </a:solidFill>
            <a:round/>
            <a:headEnd/>
            <a:tailEnd/>
          </a:ln>
          <a:effectLst/>
        </p:spPr>
        <p:txBody>
          <a:bodyPr wrap="none" anchor="ctr">
            <a:spAutoFit/>
          </a:bodyPr>
          <a:lstStyle/>
          <a:p>
            <a:endParaRPr lang="zh-CN" altLang="en-US"/>
          </a:p>
        </p:txBody>
      </p:sp>
      <p:sp>
        <p:nvSpPr>
          <p:cNvPr id="36" name="Oval 8"/>
          <p:cNvSpPr>
            <a:spLocks noChangeArrowheads="1"/>
          </p:cNvSpPr>
          <p:nvPr/>
        </p:nvSpPr>
        <p:spPr bwMode="auto">
          <a:xfrm>
            <a:off x="3378054" y="4291434"/>
            <a:ext cx="252000" cy="252000"/>
          </a:xfrm>
          <a:prstGeom prst="ellipse">
            <a:avLst/>
          </a:prstGeom>
          <a:solidFill>
            <a:srgbClr val="FF9900"/>
          </a:solidFill>
          <a:ln w="25400" algn="ctr">
            <a:solidFill>
              <a:schemeClr val="accent1"/>
            </a:solidFill>
            <a:round/>
            <a:headEnd/>
            <a:tailEnd/>
          </a:ln>
          <a:effectLst/>
        </p:spPr>
        <p:txBody>
          <a:bodyPr wrap="none" anchor="ctr">
            <a:spAutoFit/>
          </a:bodyPr>
          <a:lstStyle/>
          <a:p>
            <a:endParaRPr lang="zh-CN" altLang="en-US"/>
          </a:p>
        </p:txBody>
      </p:sp>
      <p:sp>
        <p:nvSpPr>
          <p:cNvPr id="37" name="Oval 8"/>
          <p:cNvSpPr>
            <a:spLocks noChangeArrowheads="1"/>
          </p:cNvSpPr>
          <p:nvPr/>
        </p:nvSpPr>
        <p:spPr bwMode="auto">
          <a:xfrm>
            <a:off x="3375984" y="5762020"/>
            <a:ext cx="252000" cy="252000"/>
          </a:xfrm>
          <a:prstGeom prst="ellipse">
            <a:avLst/>
          </a:prstGeom>
          <a:solidFill>
            <a:srgbClr val="FF9900"/>
          </a:solidFill>
          <a:ln w="25400" algn="ctr">
            <a:solidFill>
              <a:schemeClr val="accent1"/>
            </a:solidFill>
            <a:round/>
            <a:headEnd/>
            <a:tailEnd/>
          </a:ln>
          <a:effectLst/>
        </p:spPr>
        <p:txBody>
          <a:bodyPr wrap="none" anchor="ctr">
            <a:spAutoFit/>
          </a:bodyPr>
          <a:lstStyle/>
          <a:p>
            <a:endParaRPr lang="zh-CN" altLang="en-US"/>
          </a:p>
        </p:txBody>
      </p:sp>
      <p:sp>
        <p:nvSpPr>
          <p:cNvPr id="38" name="Oval 8"/>
          <p:cNvSpPr>
            <a:spLocks noChangeArrowheads="1"/>
          </p:cNvSpPr>
          <p:nvPr/>
        </p:nvSpPr>
        <p:spPr bwMode="auto">
          <a:xfrm>
            <a:off x="1928794" y="574152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a:endCxn id="12" idx="0"/>
          </p:cNvCxnSpPr>
          <p:nvPr/>
        </p:nvCxnSpPr>
        <p:spPr>
          <a:xfrm rot="16200000" flipH="1">
            <a:off x="5150130" y="4721510"/>
            <a:ext cx="1275718" cy="42554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6200000" flipH="1">
            <a:off x="6397209" y="4604188"/>
            <a:ext cx="1275718" cy="68351"/>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a:off x="5793570" y="4168933"/>
            <a:ext cx="1041979" cy="1256293"/>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6000760" y="5429264"/>
            <a:ext cx="1009038" cy="2857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5625140" y="4022021"/>
            <a:ext cx="1354235" cy="153042"/>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图的基本概念</a:t>
            </a:r>
          </a:p>
        </p:txBody>
      </p:sp>
      <p:sp>
        <p:nvSpPr>
          <p:cNvPr id="3" name="内容占位符 2"/>
          <p:cNvSpPr>
            <a:spLocks noGrp="1"/>
          </p:cNvSpPr>
          <p:nvPr>
            <p:ph sz="quarter" idx="1"/>
          </p:nvPr>
        </p:nvSpPr>
        <p:spPr>
          <a:xfrm>
            <a:off x="571472" y="1857364"/>
            <a:ext cx="8153400" cy="1979136"/>
          </a:xfrm>
        </p:spPr>
        <p:txBody>
          <a:bodyPr>
            <a:noAutofit/>
          </a:bodyPr>
          <a:lstStyle/>
          <a:p>
            <a:r>
              <a:rPr lang="zh-CN" altLang="en-US" sz="3600" b="1" dirty="0">
                <a:latin typeface="Times New Roman" pitchFamily="18" charset="0"/>
                <a:ea typeface="仿宋" pitchFamily="49" charset="-122"/>
                <a:cs typeface="Times New Roman" pitchFamily="18" charset="0"/>
              </a:rPr>
              <a:t>子图</a:t>
            </a:r>
            <a:r>
              <a:rPr lang="zh-CN" altLang="en-US" sz="3200" b="1" dirty="0">
                <a:latin typeface="Times New Roman" pitchFamily="18" charset="0"/>
                <a:ea typeface="仿宋" pitchFamily="49" charset="-122"/>
                <a:cs typeface="Times New Roman" pitchFamily="18" charset="0"/>
              </a:rPr>
              <a:t> </a:t>
            </a:r>
            <a:r>
              <a:rPr lang="en-US" altLang="zh-CN" sz="3200" dirty="0">
                <a:latin typeface="Times New Roman" pitchFamily="18" charset="0"/>
                <a:ea typeface="仿宋" pitchFamily="49" charset="-122"/>
                <a:cs typeface="Times New Roman" pitchFamily="18" charset="0"/>
              </a:rPr>
              <a:t>(</a:t>
            </a:r>
            <a:r>
              <a:rPr lang="en-US" altLang="zh-CN" sz="3200" dirty="0" err="1">
                <a:latin typeface="Times New Roman" pitchFamily="18" charset="0"/>
                <a:ea typeface="仿宋" pitchFamily="49" charset="-122"/>
                <a:cs typeface="Times New Roman" pitchFamily="18" charset="0"/>
              </a:rPr>
              <a:t>subgraph</a:t>
            </a:r>
            <a:r>
              <a:rPr lang="en-US" altLang="zh-CN" sz="3200" dirty="0">
                <a:latin typeface="Times New Roman" pitchFamily="18" charset="0"/>
                <a:ea typeface="仿宋" pitchFamily="49" charset="-122"/>
                <a:cs typeface="Times New Roman" pitchFamily="18" charset="0"/>
              </a:rPr>
              <a:t>)</a:t>
            </a:r>
          </a:p>
          <a:p>
            <a:pPr>
              <a:buNone/>
            </a:pPr>
            <a:r>
              <a:rPr lang="en-US" altLang="zh-CN" sz="2800" b="1"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图</a:t>
            </a:r>
            <a:endParaRPr lang="en-US" altLang="zh-CN" sz="3200" b="1" dirty="0">
              <a:latin typeface="Times New Roman" pitchFamily="18" charset="0"/>
              <a:ea typeface="仿宋" pitchFamily="49" charset="-122"/>
              <a:cs typeface="Times New Roman" pitchFamily="18" charset="0"/>
            </a:endParaRPr>
          </a:p>
          <a:p>
            <a:pPr>
              <a:buNone/>
            </a:pPr>
            <a:r>
              <a:rPr lang="en-US" altLang="zh-CN" sz="2800" b="1"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为图</a:t>
            </a:r>
            <a:r>
              <a:rPr lang="en-US" altLang="zh-CN" sz="3200" i="1" dirty="0">
                <a:latin typeface="Times New Roman" pitchFamily="18" charset="0"/>
                <a:ea typeface="仿宋" pitchFamily="49" charset="-122"/>
                <a:cs typeface="Times New Roman" pitchFamily="18" charset="0"/>
              </a:rPr>
              <a:t>G</a:t>
            </a:r>
            <a:r>
              <a:rPr lang="zh-CN" altLang="en-US" sz="3200" b="1" dirty="0">
                <a:latin typeface="Times New Roman" pitchFamily="18" charset="0"/>
                <a:ea typeface="仿宋" pitchFamily="49" charset="-122"/>
                <a:cs typeface="Times New Roman" pitchFamily="18" charset="0"/>
              </a:rPr>
              <a:t>的子图</a:t>
            </a:r>
            <a:endParaRPr lang="en-US" altLang="zh-CN" sz="3200" b="1" dirty="0">
              <a:latin typeface="Times New Roman" pitchFamily="18" charset="0"/>
              <a:ea typeface="仿宋" pitchFamily="49" charset="-122"/>
              <a:cs typeface="Times New Roman" pitchFamily="18" charset="0"/>
            </a:endParaRPr>
          </a:p>
          <a:p>
            <a:pPr>
              <a:buNone/>
            </a:pPr>
            <a:endParaRPr lang="en-US" altLang="zh-CN" sz="2800" b="1" dirty="0">
              <a:latin typeface="Times New Roman" pitchFamily="18" charset="0"/>
              <a:cs typeface="Times New Roman" pitchFamily="18" charset="0"/>
            </a:endParaRPr>
          </a:p>
          <a:p>
            <a:pPr>
              <a:buNone/>
            </a:pPr>
            <a:endParaRPr lang="en-US" altLang="zh-CN" sz="2800" b="1" i="1" dirty="0">
              <a:latin typeface="Times New Roman" pitchFamily="18" charset="0"/>
              <a:cs typeface="Times New Roman" pitchFamily="18" charset="0"/>
            </a:endParaRPr>
          </a:p>
          <a:p>
            <a:pPr>
              <a:buNone/>
            </a:pPr>
            <a:r>
              <a:rPr lang="en-US" altLang="zh-CN" sz="2800" b="1" dirty="0">
                <a:latin typeface="+mn-ea"/>
              </a:rPr>
              <a:t>       </a:t>
            </a:r>
          </a:p>
        </p:txBody>
      </p:sp>
      <p:graphicFrame>
        <p:nvGraphicFramePr>
          <p:cNvPr id="10" name="对象 9"/>
          <p:cNvGraphicFramePr>
            <a:graphicFrameLocks noChangeAspect="1"/>
          </p:cNvGraphicFramePr>
          <p:nvPr/>
        </p:nvGraphicFramePr>
        <p:xfrm>
          <a:off x="1211529" y="3143248"/>
          <a:ext cx="4717793" cy="539715"/>
        </p:xfrm>
        <a:graphic>
          <a:graphicData uri="http://schemas.openxmlformats.org/presentationml/2006/ole">
            <mc:AlternateContent xmlns:mc="http://schemas.openxmlformats.org/markup-compatibility/2006">
              <mc:Choice xmlns:v="urn:schemas-microsoft-com:vml" Requires="v">
                <p:oleObj spid="_x0000_s21518" name="Equation" r:id="rId4" imgW="1777680" imgH="203040" progId="Equation.DSMT4">
                  <p:embed/>
                </p:oleObj>
              </mc:Choice>
              <mc:Fallback>
                <p:oleObj name="Equation" r:id="rId4" imgW="177768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1529" y="3143248"/>
                        <a:ext cx="4717793" cy="5397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1621715" y="2553314"/>
          <a:ext cx="1854780" cy="549564"/>
        </p:xfrm>
        <a:graphic>
          <a:graphicData uri="http://schemas.openxmlformats.org/presentationml/2006/ole">
            <mc:AlternateContent xmlns:mc="http://schemas.openxmlformats.org/markup-compatibility/2006">
              <mc:Choice xmlns:v="urn:schemas-microsoft-com:vml" Requires="v">
                <p:oleObj spid="_x0000_s21519" name="Equation" r:id="rId6" imgW="685800" imgH="203040" progId="Equation.DSMT4">
                  <p:embed/>
                </p:oleObj>
              </mc:Choice>
              <mc:Fallback>
                <p:oleObj name="Equation" r:id="rId6" imgW="685800" imgH="2030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1715" y="2553314"/>
                        <a:ext cx="1854780" cy="5495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椭圆 7"/>
          <p:cNvSpPr/>
          <p:nvPr/>
        </p:nvSpPr>
        <p:spPr>
          <a:xfrm>
            <a:off x="5429256" y="4071942"/>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857884" y="5572140"/>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858016" y="3857628"/>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929454" y="5214950"/>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弦图的判定</a:t>
            </a:r>
          </a:p>
        </p:txBody>
      </p:sp>
      <p:sp>
        <p:nvSpPr>
          <p:cNvPr id="6" name="内容占位符 5"/>
          <p:cNvSpPr>
            <a:spLocks noGrp="1"/>
          </p:cNvSpPr>
          <p:nvPr>
            <p:ph sz="quarter" idx="1"/>
          </p:nvPr>
        </p:nvSpPr>
        <p:spPr>
          <a:xfrm>
            <a:off x="500034" y="1857364"/>
            <a:ext cx="8153400" cy="1428760"/>
          </a:xfrm>
        </p:spPr>
        <p:txBody>
          <a:bodyPr/>
          <a:lstStyle/>
          <a:p>
            <a:r>
              <a:rPr lang="zh-CN" altLang="en-US" sz="3600" b="1" dirty="0">
                <a:latin typeface="Times New Roman" pitchFamily="18" charset="0"/>
                <a:ea typeface="仿宋" pitchFamily="49" charset="-122"/>
                <a:cs typeface="Times New Roman" pitchFamily="18" charset="0"/>
              </a:rPr>
              <a:t>定理：</a:t>
            </a:r>
            <a:r>
              <a:rPr lang="zh-CN" altLang="en-US" sz="2800" b="1" dirty="0">
                <a:latin typeface="Times New Roman" pitchFamily="18" charset="0"/>
                <a:ea typeface="仿宋" pitchFamily="49" charset="-122"/>
                <a:cs typeface="Times New Roman" pitchFamily="18" charset="0"/>
              </a:rPr>
              <a:t>一个无向图是弦图当且仅当它有一个完美消除序列。</a:t>
            </a:r>
            <a:endParaRPr lang="en-US" altLang="zh-CN" dirty="0">
              <a:latin typeface="Times New Roman" pitchFamily="18" charset="0"/>
              <a:ea typeface="仿宋" pitchFamily="49" charset="-122"/>
              <a:cs typeface="Times New Roman" pitchFamily="18" charset="0"/>
            </a:endParaRPr>
          </a:p>
          <a:p>
            <a:pPr>
              <a:buNone/>
            </a:pPr>
            <a:endParaRPr lang="en-US" altLang="zh-CN" baseline="-25000"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pPr>
              <a:buNone/>
            </a:pPr>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弦图的判定</a:t>
            </a:r>
          </a:p>
        </p:txBody>
      </p:sp>
      <p:sp>
        <p:nvSpPr>
          <p:cNvPr id="6" name="内容占位符 5"/>
          <p:cNvSpPr>
            <a:spLocks noGrp="1"/>
          </p:cNvSpPr>
          <p:nvPr>
            <p:ph sz="quarter" idx="1"/>
          </p:nvPr>
        </p:nvSpPr>
        <p:spPr>
          <a:xfrm>
            <a:off x="500034" y="1857364"/>
            <a:ext cx="8153400" cy="4357718"/>
          </a:xfrm>
        </p:spPr>
        <p:txBody>
          <a:bodyPr/>
          <a:lstStyle/>
          <a:p>
            <a:r>
              <a:rPr lang="zh-CN" altLang="en-US" sz="3600" b="1" dirty="0">
                <a:latin typeface="Times New Roman" pitchFamily="18" charset="0"/>
                <a:ea typeface="仿宋" pitchFamily="49" charset="-122"/>
                <a:cs typeface="Times New Roman" pitchFamily="18" charset="0"/>
              </a:rPr>
              <a:t>定理：</a:t>
            </a:r>
            <a:r>
              <a:rPr lang="zh-CN" altLang="en-US" sz="2800" b="1" dirty="0">
                <a:latin typeface="Times New Roman" pitchFamily="18" charset="0"/>
                <a:ea typeface="仿宋" pitchFamily="49" charset="-122"/>
                <a:cs typeface="Times New Roman" pitchFamily="18" charset="0"/>
              </a:rPr>
              <a:t>一个无向图是弦图当且仅当它有一个完美消除序列。</a:t>
            </a:r>
            <a:endParaRPr lang="en-US" altLang="zh-CN" sz="2800" b="1" dirty="0">
              <a:latin typeface="Times New Roman" pitchFamily="18" charset="0"/>
              <a:ea typeface="仿宋" pitchFamily="49" charset="-122"/>
              <a:cs typeface="Times New Roman" pitchFamily="18" charset="0"/>
            </a:endParaRPr>
          </a:p>
          <a:p>
            <a:pPr>
              <a:spcBef>
                <a:spcPts val="2000"/>
              </a:spcBef>
            </a:pPr>
            <a:r>
              <a:rPr lang="zh-CN" altLang="en-US" sz="3600" b="1" dirty="0">
                <a:latin typeface="Times New Roman" pitchFamily="18" charset="0"/>
                <a:ea typeface="仿宋" pitchFamily="49" charset="-122"/>
                <a:cs typeface="Times New Roman" pitchFamily="18" charset="0"/>
              </a:rPr>
              <a:t>证明： </a:t>
            </a:r>
            <a:r>
              <a:rPr lang="zh-CN" altLang="en-US" sz="3200" b="1" dirty="0">
                <a:latin typeface="Times New Roman" pitchFamily="18" charset="0"/>
                <a:ea typeface="仿宋" pitchFamily="49" charset="-122"/>
                <a:cs typeface="Times New Roman" pitchFamily="18" charset="0"/>
              </a:rPr>
              <a:t>充分性</a:t>
            </a:r>
            <a:r>
              <a:rPr lang="zh-CN" altLang="en-US" sz="3600"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由引理知任何一个弦图都至少有一个单纯点以及弦图的诱导子图都是弦图。可以使用数学归纳法假设当点数</a:t>
            </a:r>
            <a:r>
              <a:rPr lang="en-US" altLang="zh-CN" sz="2800" dirty="0">
                <a:latin typeface="Times New Roman" pitchFamily="18" charset="0"/>
                <a:ea typeface="仿宋" pitchFamily="49" charset="-122"/>
                <a:cs typeface="Times New Roman" pitchFamily="18" charset="0"/>
              </a:rPr>
              <a:t>&lt;</a:t>
            </a:r>
            <a:r>
              <a:rPr lang="en-US" altLang="zh-CN" sz="2800" i="1" dirty="0">
                <a:latin typeface="Times New Roman" pitchFamily="18" charset="0"/>
                <a:ea typeface="仿宋" pitchFamily="49" charset="-122"/>
                <a:cs typeface="Times New Roman" pitchFamily="18" charset="0"/>
              </a:rPr>
              <a:t>n</a:t>
            </a:r>
            <a:r>
              <a:rPr lang="zh-CN" altLang="en-US" sz="2800" b="1" dirty="0">
                <a:latin typeface="Times New Roman" pitchFamily="18" charset="0"/>
                <a:ea typeface="仿宋" pitchFamily="49" charset="-122"/>
                <a:cs typeface="Times New Roman" pitchFamily="18" charset="0"/>
              </a:rPr>
              <a:t>的弦图一定有完美消除序列，那么点数为</a:t>
            </a:r>
            <a:r>
              <a:rPr lang="en-US" altLang="zh-CN" sz="2800" i="1" dirty="0">
                <a:latin typeface="Times New Roman" pitchFamily="18" charset="0"/>
                <a:ea typeface="仿宋" pitchFamily="49" charset="-122"/>
                <a:cs typeface="Times New Roman" pitchFamily="18" charset="0"/>
              </a:rPr>
              <a:t>n</a:t>
            </a:r>
            <a:r>
              <a:rPr lang="zh-CN" altLang="en-US" sz="2800" b="1" dirty="0">
                <a:latin typeface="Times New Roman" pitchFamily="18" charset="0"/>
                <a:ea typeface="仿宋" pitchFamily="49" charset="-122"/>
                <a:cs typeface="Times New Roman" pitchFamily="18" charset="0"/>
              </a:rPr>
              <a:t>的弦图的完美消除序列可以由一个单纯点加上剩余点的诱导子图的完美消除序列得到。</a:t>
            </a:r>
            <a:endParaRPr lang="en-US" altLang="zh-CN" sz="3600" b="1" i="1" dirty="0">
              <a:latin typeface="Times New Roman" pitchFamily="18" charset="0"/>
              <a:ea typeface="仿宋" pitchFamily="49" charset="-122"/>
              <a:cs typeface="Times New Roman" pitchFamily="18" charset="0"/>
            </a:endParaRPr>
          </a:p>
          <a:p>
            <a:endParaRPr lang="en-US" altLang="zh-CN" sz="2800" b="1" dirty="0"/>
          </a:p>
          <a:p>
            <a:endParaRPr lang="en-US" altLang="zh-CN" dirty="0">
              <a:latin typeface="Times New Roman" pitchFamily="18" charset="0"/>
              <a:cs typeface="Times New Roman" pitchFamily="18" charset="0"/>
            </a:endParaRPr>
          </a:p>
          <a:p>
            <a:pPr>
              <a:buNone/>
            </a:pPr>
            <a:endParaRPr lang="en-US" altLang="zh-CN" baseline="-25000"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pPr>
              <a:buNone/>
            </a:pPr>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弦图的判定</a:t>
            </a:r>
          </a:p>
        </p:txBody>
      </p:sp>
      <p:sp>
        <p:nvSpPr>
          <p:cNvPr id="6" name="内容占位符 5"/>
          <p:cNvSpPr>
            <a:spLocks noGrp="1"/>
          </p:cNvSpPr>
          <p:nvPr>
            <p:ph sz="quarter" idx="1"/>
          </p:nvPr>
        </p:nvSpPr>
        <p:spPr>
          <a:xfrm>
            <a:off x="500034" y="1857364"/>
            <a:ext cx="8153400" cy="4357718"/>
          </a:xfrm>
        </p:spPr>
        <p:txBody>
          <a:bodyPr>
            <a:normAutofit/>
          </a:bodyPr>
          <a:lstStyle/>
          <a:p>
            <a:r>
              <a:rPr lang="zh-CN" altLang="en-US" sz="3600" b="1" dirty="0">
                <a:latin typeface="Times New Roman" pitchFamily="18" charset="0"/>
                <a:ea typeface="仿宋" pitchFamily="49" charset="-122"/>
                <a:cs typeface="Times New Roman" pitchFamily="18" charset="0"/>
              </a:rPr>
              <a:t>定理：</a:t>
            </a:r>
            <a:r>
              <a:rPr lang="zh-CN" altLang="en-US" sz="2800" b="1" dirty="0">
                <a:latin typeface="Times New Roman" pitchFamily="18" charset="0"/>
                <a:ea typeface="仿宋" pitchFamily="49" charset="-122"/>
                <a:cs typeface="Times New Roman" pitchFamily="18" charset="0"/>
              </a:rPr>
              <a:t>一个无向图是弦图当且仅当它有一个完美消除序列。</a:t>
            </a:r>
            <a:endParaRPr lang="en-US" altLang="zh-CN" sz="2800" b="1" dirty="0">
              <a:latin typeface="Times New Roman" pitchFamily="18" charset="0"/>
              <a:ea typeface="仿宋" pitchFamily="49" charset="-122"/>
              <a:cs typeface="Times New Roman" pitchFamily="18" charset="0"/>
            </a:endParaRPr>
          </a:p>
          <a:p>
            <a:pPr>
              <a:spcBef>
                <a:spcPts val="2000"/>
              </a:spcBef>
            </a:pPr>
            <a:r>
              <a:rPr lang="zh-CN" altLang="en-US" sz="3600" b="1" dirty="0">
                <a:latin typeface="Times New Roman" pitchFamily="18" charset="0"/>
                <a:ea typeface="仿宋" pitchFamily="49" charset="-122"/>
                <a:cs typeface="Times New Roman" pitchFamily="18" charset="0"/>
              </a:rPr>
              <a:t>证明：</a:t>
            </a:r>
            <a:r>
              <a:rPr lang="zh-CN" altLang="en-US" sz="3600"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必要性</a:t>
            </a:r>
            <a:r>
              <a:rPr lang="zh-CN" altLang="en-US" sz="3600"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反证若无向图存在一个长度 </a:t>
            </a:r>
            <a:r>
              <a:rPr lang="en-US" altLang="zh-CN" sz="2800" dirty="0">
                <a:latin typeface="Times New Roman" pitchFamily="18" charset="0"/>
                <a:ea typeface="仿宋" pitchFamily="49" charset="-122"/>
                <a:cs typeface="Times New Roman" pitchFamily="18" charset="0"/>
              </a:rPr>
              <a:t>&gt; 3</a:t>
            </a:r>
            <a:r>
              <a:rPr lang="zh-CN" altLang="en-US" sz="2800" b="1" dirty="0">
                <a:latin typeface="Times New Roman" pitchFamily="18" charset="0"/>
                <a:ea typeface="仿宋" pitchFamily="49" charset="-122"/>
                <a:cs typeface="Times New Roman" pitchFamily="18" charset="0"/>
              </a:rPr>
              <a:t>的无弦环，不妨设环中在完美消除序列中出现在最前面的点为</a:t>
            </a:r>
            <a:r>
              <a:rPr lang="en-US" altLang="zh-CN" sz="2800" i="1" dirty="0">
                <a:latin typeface="Times New Roman" pitchFamily="18" charset="0"/>
                <a:ea typeface="仿宋" pitchFamily="49" charset="-122"/>
                <a:cs typeface="Times New Roman" pitchFamily="18" charset="0"/>
              </a:rPr>
              <a:t>v</a:t>
            </a:r>
            <a:r>
              <a:rPr lang="zh-CN" altLang="en-US" sz="2800" b="1" dirty="0">
                <a:latin typeface="Times New Roman" pitchFamily="18" charset="0"/>
                <a:ea typeface="仿宋" pitchFamily="49" charset="-122"/>
                <a:cs typeface="Times New Roman" pitchFamily="18" charset="0"/>
              </a:rPr>
              <a:t>，设环中</a:t>
            </a:r>
            <a:r>
              <a:rPr lang="en-US" altLang="zh-CN" sz="2800" i="1" dirty="0">
                <a:latin typeface="Times New Roman" pitchFamily="18" charset="0"/>
                <a:ea typeface="仿宋" pitchFamily="49" charset="-122"/>
                <a:cs typeface="Times New Roman" pitchFamily="18" charset="0"/>
              </a:rPr>
              <a:t>v</a:t>
            </a:r>
            <a:r>
              <a:rPr lang="zh-CN" altLang="en-US" sz="2800" b="1" dirty="0">
                <a:latin typeface="Times New Roman" pitchFamily="18" charset="0"/>
                <a:ea typeface="仿宋" pitchFamily="49" charset="-122"/>
                <a:cs typeface="Times New Roman" pitchFamily="18" charset="0"/>
              </a:rPr>
              <a:t>与</a:t>
            </a:r>
            <a:r>
              <a:rPr lang="en-US" altLang="zh-CN" sz="2800" i="1" dirty="0">
                <a:latin typeface="Times New Roman" pitchFamily="18" charset="0"/>
                <a:ea typeface="仿宋" pitchFamily="49" charset="-122"/>
                <a:cs typeface="Times New Roman" pitchFamily="18" charset="0"/>
              </a:rPr>
              <a:t>v</a:t>
            </a:r>
            <a:r>
              <a:rPr lang="en-US" altLang="zh-CN" sz="2800" baseline="-25000" dirty="0">
                <a:latin typeface="Times New Roman" pitchFamily="18" charset="0"/>
                <a:ea typeface="仿宋" pitchFamily="49" charset="-122"/>
                <a:cs typeface="Times New Roman" pitchFamily="18" charset="0"/>
              </a:rPr>
              <a:t>1</a:t>
            </a:r>
            <a:r>
              <a:rPr lang="en-US" altLang="zh-CN" sz="2800" dirty="0">
                <a:latin typeface="Times New Roman" pitchFamily="18" charset="0"/>
                <a:ea typeface="仿宋" pitchFamily="49" charset="-122"/>
                <a:cs typeface="Times New Roman" pitchFamily="18" charset="0"/>
              </a:rPr>
              <a:t>, </a:t>
            </a:r>
            <a:r>
              <a:rPr lang="en-US" altLang="zh-CN" sz="2800" i="1" dirty="0">
                <a:latin typeface="Times New Roman" pitchFamily="18" charset="0"/>
                <a:ea typeface="仿宋" pitchFamily="49" charset="-122"/>
                <a:cs typeface="Times New Roman" pitchFamily="18" charset="0"/>
              </a:rPr>
              <a:t>v</a:t>
            </a:r>
            <a:r>
              <a:rPr lang="en-US" altLang="zh-CN" sz="2800" baseline="-25000" dirty="0">
                <a:latin typeface="Times New Roman" pitchFamily="18" charset="0"/>
                <a:ea typeface="仿宋" pitchFamily="49" charset="-122"/>
                <a:cs typeface="Times New Roman" pitchFamily="18" charset="0"/>
              </a:rPr>
              <a:t>2</a:t>
            </a:r>
            <a:r>
              <a:rPr lang="zh-CN" altLang="en-US" sz="2800" b="1" dirty="0">
                <a:latin typeface="Times New Roman" pitchFamily="18" charset="0"/>
                <a:ea typeface="仿宋" pitchFamily="49" charset="-122"/>
                <a:cs typeface="Times New Roman" pitchFamily="18" charset="0"/>
              </a:rPr>
              <a:t>相连，根据完美消除序列的性质知</a:t>
            </a:r>
            <a:r>
              <a:rPr lang="en-US" altLang="zh-CN" sz="2800" i="1" dirty="0">
                <a:latin typeface="Times New Roman" pitchFamily="18" charset="0"/>
                <a:ea typeface="仿宋" pitchFamily="49" charset="-122"/>
                <a:cs typeface="Times New Roman" pitchFamily="18" charset="0"/>
              </a:rPr>
              <a:t>v</a:t>
            </a:r>
            <a:r>
              <a:rPr lang="en-US" altLang="zh-CN" sz="2800" baseline="-25000" dirty="0">
                <a:latin typeface="Times New Roman" pitchFamily="18" charset="0"/>
                <a:ea typeface="仿宋" pitchFamily="49" charset="-122"/>
                <a:cs typeface="Times New Roman" pitchFamily="18" charset="0"/>
              </a:rPr>
              <a:t>1</a:t>
            </a:r>
            <a:r>
              <a:rPr lang="en-US" altLang="zh-CN" sz="2800" dirty="0">
                <a:latin typeface="Times New Roman" pitchFamily="18" charset="0"/>
                <a:ea typeface="仿宋" pitchFamily="49" charset="-122"/>
                <a:cs typeface="Times New Roman" pitchFamily="18" charset="0"/>
              </a:rPr>
              <a:t>, </a:t>
            </a:r>
            <a:r>
              <a:rPr lang="en-US" altLang="zh-CN" sz="2800" i="1" dirty="0">
                <a:latin typeface="Times New Roman" pitchFamily="18" charset="0"/>
                <a:ea typeface="仿宋" pitchFamily="49" charset="-122"/>
                <a:cs typeface="Times New Roman" pitchFamily="18" charset="0"/>
              </a:rPr>
              <a:t>v</a:t>
            </a:r>
            <a:r>
              <a:rPr lang="en-US" altLang="zh-CN" sz="2800" baseline="-25000" dirty="0">
                <a:latin typeface="Times New Roman" pitchFamily="18" charset="0"/>
                <a:ea typeface="仿宋" pitchFamily="49" charset="-122"/>
                <a:cs typeface="Times New Roman" pitchFamily="18" charset="0"/>
              </a:rPr>
              <a:t>2</a:t>
            </a:r>
            <a:r>
              <a:rPr lang="zh-CN" altLang="en-US" sz="2800" b="1" dirty="0">
                <a:latin typeface="Times New Roman" pitchFamily="18" charset="0"/>
                <a:ea typeface="仿宋" pitchFamily="49" charset="-122"/>
                <a:cs typeface="Times New Roman" pitchFamily="18" charset="0"/>
              </a:rPr>
              <a:t>相连，与环无弦矛盾。所以无向图为弦图。</a:t>
            </a:r>
            <a:endParaRPr lang="en-US" altLang="zh-CN" sz="2800" b="1" i="1" dirty="0">
              <a:latin typeface="Times New Roman" pitchFamily="18" charset="0"/>
              <a:ea typeface="仿宋" pitchFamily="49" charset="-122"/>
              <a:cs typeface="Times New Roman" pitchFamily="18" charset="0"/>
            </a:endParaRPr>
          </a:p>
          <a:p>
            <a:endParaRPr lang="en-US" altLang="zh-CN" sz="2800" b="1" dirty="0"/>
          </a:p>
          <a:p>
            <a:endParaRPr lang="en-US" altLang="zh-CN" dirty="0">
              <a:latin typeface="Times New Roman" pitchFamily="18" charset="0"/>
              <a:cs typeface="Times New Roman" pitchFamily="18" charset="0"/>
            </a:endParaRPr>
          </a:p>
          <a:p>
            <a:pPr>
              <a:buNone/>
            </a:pPr>
            <a:endParaRPr lang="en-US" altLang="zh-CN" baseline="-25000"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pPr>
              <a:buNone/>
            </a:pPr>
            <a:endParaRPr lang="zh-CN" alt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求完美消除序列</a:t>
            </a:r>
          </a:p>
        </p:txBody>
      </p:sp>
      <p:sp>
        <p:nvSpPr>
          <p:cNvPr id="6" name="内容占位符 5"/>
          <p:cNvSpPr>
            <a:spLocks noGrp="1"/>
          </p:cNvSpPr>
          <p:nvPr>
            <p:ph sz="quarter" idx="1"/>
          </p:nvPr>
        </p:nvSpPr>
        <p:spPr>
          <a:xfrm>
            <a:off x="500034" y="1857364"/>
            <a:ext cx="8153400" cy="3000396"/>
          </a:xfrm>
        </p:spPr>
        <p:txBody>
          <a:bodyPr>
            <a:normAutofit/>
          </a:bodyPr>
          <a:lstStyle/>
          <a:p>
            <a:r>
              <a:rPr lang="zh-CN" altLang="en-US" sz="3600" b="1" dirty="0">
                <a:latin typeface="Times New Roman" pitchFamily="18" charset="0"/>
                <a:ea typeface="仿宋" pitchFamily="49" charset="-122"/>
                <a:cs typeface="Times New Roman" pitchFamily="18" charset="0"/>
              </a:rPr>
              <a:t>最朴素的算法：</a:t>
            </a:r>
            <a:endParaRPr lang="en-US" altLang="zh-CN" sz="3600" b="1" dirty="0">
              <a:latin typeface="Times New Roman" pitchFamily="18" charset="0"/>
              <a:ea typeface="仿宋" pitchFamily="49" charset="-122"/>
              <a:cs typeface="Times New Roman" pitchFamily="18" charset="0"/>
            </a:endParaRPr>
          </a:p>
          <a:p>
            <a:r>
              <a:rPr lang="zh-CN" altLang="en-US" sz="2800" b="1" dirty="0">
                <a:latin typeface="Times New Roman" pitchFamily="18" charset="0"/>
                <a:ea typeface="仿宋" pitchFamily="49" charset="-122"/>
                <a:cs typeface="Times New Roman" pitchFamily="18" charset="0"/>
              </a:rPr>
              <a:t>    每次找一个</a:t>
            </a:r>
            <a:r>
              <a:rPr lang="zh-CN" altLang="en-US" sz="2800" b="1" dirty="0">
                <a:solidFill>
                  <a:srgbClr val="FF0000"/>
                </a:solidFill>
                <a:latin typeface="Times New Roman" pitchFamily="18" charset="0"/>
                <a:ea typeface="仿宋" pitchFamily="49" charset="-122"/>
                <a:cs typeface="Times New Roman" pitchFamily="18" charset="0"/>
              </a:rPr>
              <a:t>单纯点</a:t>
            </a:r>
            <a:r>
              <a:rPr lang="en-US" altLang="zh-CN" sz="2800" i="1" dirty="0">
                <a:latin typeface="Times New Roman" pitchFamily="18" charset="0"/>
                <a:ea typeface="仿宋" pitchFamily="49" charset="-122"/>
                <a:cs typeface="Times New Roman" pitchFamily="18" charset="0"/>
              </a:rPr>
              <a:t>v</a:t>
            </a:r>
            <a:r>
              <a:rPr lang="zh-CN" altLang="en-US" sz="2800" b="1" dirty="0">
                <a:latin typeface="Times New Roman" pitchFamily="18" charset="0"/>
                <a:ea typeface="仿宋" pitchFamily="49" charset="-122"/>
                <a:cs typeface="Times New Roman" pitchFamily="18" charset="0"/>
              </a:rPr>
              <a:t>，加入到完美消除序列中。</a:t>
            </a:r>
            <a:endParaRPr lang="en-US" altLang="zh-CN" sz="2800" b="1" dirty="0">
              <a:latin typeface="Times New Roman" pitchFamily="18" charset="0"/>
              <a:ea typeface="仿宋" pitchFamily="49" charset="-122"/>
              <a:cs typeface="Times New Roman" pitchFamily="18" charset="0"/>
            </a:endParaRPr>
          </a:p>
          <a:p>
            <a:r>
              <a:rPr lang="en-US" altLang="zh-CN" sz="2800" b="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将</a:t>
            </a:r>
            <a:r>
              <a:rPr lang="en-US" altLang="zh-CN" sz="2800" i="1" dirty="0">
                <a:latin typeface="Times New Roman" pitchFamily="18" charset="0"/>
                <a:ea typeface="仿宋" pitchFamily="49" charset="-122"/>
                <a:cs typeface="Times New Roman" pitchFamily="18" charset="0"/>
              </a:rPr>
              <a:t>v</a:t>
            </a:r>
            <a:r>
              <a:rPr lang="zh-CN" altLang="en-US" sz="2800" b="1" dirty="0">
                <a:latin typeface="Times New Roman" pitchFamily="18" charset="0"/>
                <a:ea typeface="仿宋" pitchFamily="49" charset="-122"/>
                <a:cs typeface="Times New Roman" pitchFamily="18" charset="0"/>
              </a:rPr>
              <a:t>以及相关的边从图中删掉。</a:t>
            </a:r>
            <a:endParaRPr lang="en-US" altLang="zh-CN" sz="2800" b="1" dirty="0">
              <a:latin typeface="Times New Roman" pitchFamily="18" charset="0"/>
              <a:ea typeface="仿宋" pitchFamily="49" charset="-122"/>
              <a:cs typeface="Times New Roman" pitchFamily="18" charset="0"/>
            </a:endParaRPr>
          </a:p>
          <a:p>
            <a:r>
              <a:rPr lang="en-US" altLang="zh-CN" sz="2800" b="1" i="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重复以上过程直到所有点都被删除</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图为弦图，得到了完美序列</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或不存在单纯点</a:t>
            </a:r>
            <a:r>
              <a:rPr lang="en-US" altLang="zh-CN" sz="2800" i="1" dirty="0">
                <a:latin typeface="Times New Roman" pitchFamily="18" charset="0"/>
                <a:ea typeface="仿宋" pitchFamily="49" charset="-122"/>
                <a:cs typeface="Times New Roman" pitchFamily="18" charset="0"/>
              </a:rPr>
              <a:t>v</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图不是弦图</a:t>
            </a:r>
            <a:r>
              <a:rPr lang="en-US" altLang="zh-CN" sz="2800" dirty="0">
                <a:latin typeface="Times New Roman" pitchFamily="18" charset="0"/>
                <a:ea typeface="仿宋" pitchFamily="49" charset="-122"/>
                <a:cs typeface="Times New Roman" pitchFamily="18" charset="0"/>
              </a:rPr>
              <a:t>)</a:t>
            </a:r>
            <a:r>
              <a:rPr lang="zh-CN" altLang="en-US" sz="2800" dirty="0">
                <a:latin typeface="Times New Roman" pitchFamily="18" charset="0"/>
                <a:ea typeface="仿宋" pitchFamily="49" charset="-122"/>
                <a:cs typeface="Times New Roman" pitchFamily="18" charset="0"/>
              </a:rPr>
              <a:t>。</a:t>
            </a:r>
            <a:endParaRPr lang="en-US" altLang="zh-CN" sz="2800" dirty="0">
              <a:latin typeface="Times New Roman" pitchFamily="18" charset="0"/>
              <a:ea typeface="仿宋" pitchFamily="49" charset="-122"/>
              <a:cs typeface="Times New Roman" pitchFamily="18" charset="0"/>
            </a:endParaRPr>
          </a:p>
          <a:p>
            <a:endParaRPr lang="en-US" altLang="zh-CN" dirty="0">
              <a:latin typeface="Times New Roman" pitchFamily="18" charset="0"/>
              <a:cs typeface="Times New Roman" pitchFamily="18" charset="0"/>
            </a:endParaRPr>
          </a:p>
          <a:p>
            <a:pPr>
              <a:buNone/>
            </a:pPr>
            <a:endParaRPr lang="en-US" altLang="zh-CN" baseline="-25000"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pPr>
              <a:buNone/>
            </a:pPr>
            <a:endParaRPr lang="zh-CN" altLang="en-US" dirty="0">
              <a:latin typeface="Times New Roman" pitchFamily="18" charset="0"/>
              <a:cs typeface="Times New Roman" pitchFamily="18"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求完美消除序列</a:t>
            </a:r>
          </a:p>
        </p:txBody>
      </p:sp>
      <p:sp>
        <p:nvSpPr>
          <p:cNvPr id="6" name="内容占位符 5"/>
          <p:cNvSpPr>
            <a:spLocks noGrp="1"/>
          </p:cNvSpPr>
          <p:nvPr>
            <p:ph sz="quarter" idx="1"/>
          </p:nvPr>
        </p:nvSpPr>
        <p:spPr>
          <a:xfrm>
            <a:off x="500034" y="1857364"/>
            <a:ext cx="8153400" cy="3000396"/>
          </a:xfrm>
        </p:spPr>
        <p:txBody>
          <a:bodyPr>
            <a:normAutofit/>
          </a:bodyPr>
          <a:lstStyle/>
          <a:p>
            <a:r>
              <a:rPr lang="zh-CN" altLang="en-US" sz="3600" b="1" dirty="0">
                <a:latin typeface="Times New Roman" pitchFamily="18" charset="0"/>
                <a:ea typeface="仿宋" pitchFamily="49" charset="-122"/>
                <a:cs typeface="Times New Roman" pitchFamily="18" charset="0"/>
              </a:rPr>
              <a:t>最朴素的算法：</a:t>
            </a:r>
            <a:endParaRPr lang="en-US" altLang="zh-CN" sz="3600" b="1" dirty="0">
              <a:latin typeface="Times New Roman" pitchFamily="18" charset="0"/>
              <a:ea typeface="仿宋" pitchFamily="49" charset="-122"/>
              <a:cs typeface="Times New Roman" pitchFamily="18" charset="0"/>
            </a:endParaRPr>
          </a:p>
          <a:p>
            <a:r>
              <a:rPr lang="zh-CN" altLang="en-US" sz="2800" b="1" dirty="0">
                <a:latin typeface="Times New Roman" pitchFamily="18" charset="0"/>
                <a:ea typeface="仿宋" pitchFamily="49" charset="-122"/>
                <a:cs typeface="Times New Roman" pitchFamily="18" charset="0"/>
              </a:rPr>
              <a:t>    每次找一个</a:t>
            </a:r>
            <a:r>
              <a:rPr lang="zh-CN" altLang="en-US" sz="2800" b="1" dirty="0">
                <a:solidFill>
                  <a:srgbClr val="FF0000"/>
                </a:solidFill>
                <a:latin typeface="Times New Roman" pitchFamily="18" charset="0"/>
                <a:ea typeface="仿宋" pitchFamily="49" charset="-122"/>
                <a:cs typeface="Times New Roman" pitchFamily="18" charset="0"/>
              </a:rPr>
              <a:t>单纯点</a:t>
            </a:r>
            <a:r>
              <a:rPr lang="en-US" altLang="zh-CN" sz="2800" i="1" dirty="0">
                <a:latin typeface="Times New Roman" pitchFamily="18" charset="0"/>
                <a:ea typeface="仿宋" pitchFamily="49" charset="-122"/>
                <a:cs typeface="Times New Roman" pitchFamily="18" charset="0"/>
              </a:rPr>
              <a:t>v</a:t>
            </a:r>
            <a:r>
              <a:rPr lang="zh-CN" altLang="en-US" sz="2800" b="1" dirty="0">
                <a:latin typeface="Times New Roman" pitchFamily="18" charset="0"/>
                <a:ea typeface="仿宋" pitchFamily="49" charset="-122"/>
                <a:cs typeface="Times New Roman" pitchFamily="18" charset="0"/>
              </a:rPr>
              <a:t>，加入到完美消除序列中。</a:t>
            </a:r>
            <a:endParaRPr lang="en-US" altLang="zh-CN" sz="2800" b="1" dirty="0">
              <a:latin typeface="Times New Roman" pitchFamily="18" charset="0"/>
              <a:ea typeface="仿宋" pitchFamily="49" charset="-122"/>
              <a:cs typeface="Times New Roman" pitchFamily="18" charset="0"/>
            </a:endParaRPr>
          </a:p>
          <a:p>
            <a:r>
              <a:rPr lang="en-US" altLang="zh-CN" sz="2800" b="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将</a:t>
            </a:r>
            <a:r>
              <a:rPr lang="en-US" altLang="zh-CN" sz="2800" i="1" dirty="0">
                <a:latin typeface="Times New Roman" pitchFamily="18" charset="0"/>
                <a:ea typeface="仿宋" pitchFamily="49" charset="-122"/>
                <a:cs typeface="Times New Roman" pitchFamily="18" charset="0"/>
              </a:rPr>
              <a:t>v</a:t>
            </a:r>
            <a:r>
              <a:rPr lang="zh-CN" altLang="en-US" sz="2800" b="1" dirty="0">
                <a:latin typeface="Times New Roman" pitchFamily="18" charset="0"/>
                <a:ea typeface="仿宋" pitchFamily="49" charset="-122"/>
                <a:cs typeface="Times New Roman" pitchFamily="18" charset="0"/>
              </a:rPr>
              <a:t>以及相关的边从图中删掉。</a:t>
            </a:r>
            <a:endParaRPr lang="en-US" altLang="zh-CN" sz="2800" b="1" dirty="0">
              <a:latin typeface="Times New Roman" pitchFamily="18" charset="0"/>
              <a:ea typeface="仿宋" pitchFamily="49" charset="-122"/>
              <a:cs typeface="Times New Roman" pitchFamily="18" charset="0"/>
            </a:endParaRPr>
          </a:p>
          <a:p>
            <a:r>
              <a:rPr lang="en-US" altLang="zh-CN" sz="2800" b="1" i="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重复以上过程直到所有点都被删除</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图为弦图，得到了完美序列</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或不存在单纯点</a:t>
            </a:r>
            <a:r>
              <a:rPr lang="en-US" altLang="zh-CN" sz="2800" i="1" dirty="0">
                <a:latin typeface="Times New Roman" pitchFamily="18" charset="0"/>
                <a:ea typeface="仿宋" pitchFamily="49" charset="-122"/>
                <a:cs typeface="Times New Roman" pitchFamily="18" charset="0"/>
              </a:rPr>
              <a:t>v</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图不是弦图</a:t>
            </a:r>
            <a:r>
              <a:rPr lang="en-US" altLang="zh-CN" sz="2800" dirty="0">
                <a:latin typeface="Times New Roman" pitchFamily="18" charset="0"/>
                <a:ea typeface="仿宋" pitchFamily="49" charset="-122"/>
                <a:cs typeface="Times New Roman" pitchFamily="18" charset="0"/>
              </a:rPr>
              <a:t>)</a:t>
            </a:r>
            <a:r>
              <a:rPr lang="zh-CN" altLang="en-US" sz="2800" dirty="0">
                <a:latin typeface="Times New Roman" pitchFamily="18" charset="0"/>
                <a:ea typeface="仿宋" pitchFamily="49" charset="-122"/>
                <a:cs typeface="Times New Roman" pitchFamily="18" charset="0"/>
              </a:rPr>
              <a:t>。</a:t>
            </a:r>
            <a:endParaRPr lang="en-US" altLang="zh-CN" sz="2800" dirty="0">
              <a:latin typeface="Times New Roman" pitchFamily="18" charset="0"/>
              <a:ea typeface="仿宋" pitchFamily="49" charset="-122"/>
              <a:cs typeface="Times New Roman" pitchFamily="18" charset="0"/>
            </a:endParaRPr>
          </a:p>
          <a:p>
            <a:endParaRPr lang="en-US" altLang="zh-CN" dirty="0">
              <a:latin typeface="Times New Roman" pitchFamily="18" charset="0"/>
              <a:cs typeface="Times New Roman" pitchFamily="18" charset="0"/>
            </a:endParaRPr>
          </a:p>
          <a:p>
            <a:pPr>
              <a:buNone/>
            </a:pPr>
            <a:endParaRPr lang="en-US" altLang="zh-CN" baseline="-25000"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pPr>
              <a:buNone/>
            </a:pPr>
            <a:endParaRPr lang="zh-CN" altLang="en-US" dirty="0">
              <a:latin typeface="Times New Roman" pitchFamily="18" charset="0"/>
              <a:cs typeface="Times New Roman" pitchFamily="18" charset="0"/>
            </a:endParaRPr>
          </a:p>
        </p:txBody>
      </p:sp>
      <p:sp>
        <p:nvSpPr>
          <p:cNvPr id="8" name="TextBox 7"/>
          <p:cNvSpPr txBox="1"/>
          <p:nvPr/>
        </p:nvSpPr>
        <p:spPr>
          <a:xfrm>
            <a:off x="1000100" y="4698736"/>
            <a:ext cx="6072230" cy="646331"/>
          </a:xfrm>
          <a:prstGeom prst="rect">
            <a:avLst/>
          </a:prstGeom>
          <a:noFill/>
        </p:spPr>
        <p:txBody>
          <a:bodyPr wrap="square" rtlCol="0">
            <a:spAutoFit/>
          </a:bodyPr>
          <a:lstStyle/>
          <a:p>
            <a:r>
              <a:rPr lang="zh-CN" altLang="en-US" sz="3600" b="1" dirty="0">
                <a:latin typeface="Times New Roman" pitchFamily="18" charset="0"/>
                <a:ea typeface="仿宋" pitchFamily="49" charset="-122"/>
                <a:cs typeface="Times New Roman" pitchFamily="18" charset="0"/>
              </a:rPr>
              <a:t>时间复杂度</a:t>
            </a:r>
            <a:r>
              <a:rPr lang="en-US" altLang="zh-CN" sz="3600" dirty="0">
                <a:latin typeface="Times New Roman" pitchFamily="18" charset="0"/>
                <a:ea typeface="仿宋" pitchFamily="49" charset="-122"/>
                <a:cs typeface="Times New Roman" pitchFamily="18" charset="0"/>
              </a:rPr>
              <a:t>??</a:t>
            </a:r>
            <a:r>
              <a:rPr lang="en-US" altLang="zh-CN" sz="3600" b="1" dirty="0">
                <a:latin typeface="Times New Roman" pitchFamily="18" charset="0"/>
                <a:ea typeface="仿宋" pitchFamily="49" charset="-122"/>
                <a:cs typeface="Times New Roman" pitchFamily="18" charset="0"/>
              </a:rPr>
              <a:t>    </a:t>
            </a:r>
            <a:r>
              <a:rPr lang="en-US" altLang="zh-CN" sz="3600" i="1" dirty="0">
                <a:latin typeface="Times New Roman" pitchFamily="18" charset="0"/>
                <a:ea typeface="仿宋" pitchFamily="49" charset="-122"/>
                <a:cs typeface="Times New Roman" pitchFamily="18" charset="0"/>
              </a:rPr>
              <a:t>O</a:t>
            </a:r>
            <a:r>
              <a:rPr lang="en-US" altLang="zh-CN" sz="3600" dirty="0">
                <a:latin typeface="Times New Roman" pitchFamily="18" charset="0"/>
                <a:ea typeface="仿宋" pitchFamily="49" charset="-122"/>
                <a:cs typeface="Times New Roman" pitchFamily="18" charset="0"/>
              </a:rPr>
              <a:t>(</a:t>
            </a:r>
            <a:r>
              <a:rPr lang="en-US" altLang="zh-CN" sz="3600" i="1" dirty="0">
                <a:latin typeface="Times New Roman" pitchFamily="18" charset="0"/>
                <a:ea typeface="仿宋" pitchFamily="49" charset="-122"/>
                <a:cs typeface="Times New Roman" pitchFamily="18" charset="0"/>
              </a:rPr>
              <a:t>n</a:t>
            </a:r>
            <a:r>
              <a:rPr lang="en-US" altLang="zh-CN" sz="3600" baseline="30000" dirty="0">
                <a:latin typeface="Times New Roman" pitchFamily="18" charset="0"/>
                <a:ea typeface="仿宋" pitchFamily="49" charset="-122"/>
                <a:cs typeface="Times New Roman" pitchFamily="18" charset="0"/>
              </a:rPr>
              <a:t>4</a:t>
            </a:r>
            <a:r>
              <a:rPr lang="en-US" altLang="zh-CN" sz="3600" dirty="0">
                <a:latin typeface="Times New Roman" pitchFamily="18" charset="0"/>
                <a:ea typeface="仿宋" pitchFamily="49" charset="-122"/>
                <a:cs typeface="Times New Roman" pitchFamily="18" charset="0"/>
              </a:rPr>
              <a:t>)    </a:t>
            </a:r>
            <a:endParaRPr lang="zh-CN" altLang="en-US" sz="3600" dirty="0">
              <a:latin typeface="Times New Roman" pitchFamily="18" charset="0"/>
              <a:ea typeface="仿宋" pitchFamily="49" charset="-122"/>
              <a:cs typeface="Times New Roman" pitchFamily="18"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求完美消除序列</a:t>
            </a:r>
          </a:p>
        </p:txBody>
      </p:sp>
      <p:sp>
        <p:nvSpPr>
          <p:cNvPr id="6" name="内容占位符 5"/>
          <p:cNvSpPr>
            <a:spLocks noGrp="1"/>
          </p:cNvSpPr>
          <p:nvPr>
            <p:ph sz="quarter" idx="1"/>
          </p:nvPr>
        </p:nvSpPr>
        <p:spPr>
          <a:xfrm>
            <a:off x="500034" y="1857364"/>
            <a:ext cx="8153400" cy="3000396"/>
          </a:xfrm>
        </p:spPr>
        <p:txBody>
          <a:bodyPr>
            <a:normAutofit/>
          </a:bodyPr>
          <a:lstStyle/>
          <a:p>
            <a:r>
              <a:rPr lang="zh-CN" altLang="en-US" sz="3600" b="1" dirty="0">
                <a:latin typeface="Times New Roman" pitchFamily="18" charset="0"/>
                <a:ea typeface="仿宋" pitchFamily="49" charset="-122"/>
                <a:cs typeface="Times New Roman" pitchFamily="18" charset="0"/>
              </a:rPr>
              <a:t>最朴素的算法：</a:t>
            </a:r>
            <a:endParaRPr lang="en-US" altLang="zh-CN" sz="3600" b="1" dirty="0">
              <a:latin typeface="Times New Roman" pitchFamily="18" charset="0"/>
              <a:ea typeface="仿宋" pitchFamily="49" charset="-122"/>
              <a:cs typeface="Times New Roman" pitchFamily="18" charset="0"/>
            </a:endParaRPr>
          </a:p>
          <a:p>
            <a:r>
              <a:rPr lang="zh-CN" altLang="en-US" sz="2800" b="1" dirty="0">
                <a:latin typeface="Times New Roman" pitchFamily="18" charset="0"/>
                <a:ea typeface="仿宋" pitchFamily="49" charset="-122"/>
                <a:cs typeface="Times New Roman" pitchFamily="18" charset="0"/>
              </a:rPr>
              <a:t>    每次找一个</a:t>
            </a:r>
            <a:r>
              <a:rPr lang="zh-CN" altLang="en-US" sz="2800" b="1" dirty="0">
                <a:solidFill>
                  <a:srgbClr val="FF0000"/>
                </a:solidFill>
                <a:latin typeface="Times New Roman" pitchFamily="18" charset="0"/>
                <a:ea typeface="仿宋" pitchFamily="49" charset="-122"/>
                <a:cs typeface="Times New Roman" pitchFamily="18" charset="0"/>
              </a:rPr>
              <a:t>单纯点</a:t>
            </a:r>
            <a:r>
              <a:rPr lang="en-US" altLang="zh-CN" sz="2800" i="1" dirty="0">
                <a:latin typeface="Times New Roman" pitchFamily="18" charset="0"/>
                <a:ea typeface="仿宋" pitchFamily="49" charset="-122"/>
                <a:cs typeface="Times New Roman" pitchFamily="18" charset="0"/>
              </a:rPr>
              <a:t>v</a:t>
            </a:r>
            <a:r>
              <a:rPr lang="zh-CN" altLang="en-US" sz="2800" b="1" dirty="0">
                <a:latin typeface="Times New Roman" pitchFamily="18" charset="0"/>
                <a:ea typeface="仿宋" pitchFamily="49" charset="-122"/>
                <a:cs typeface="Times New Roman" pitchFamily="18" charset="0"/>
              </a:rPr>
              <a:t>，加入到完美消除序列中。</a:t>
            </a:r>
            <a:endParaRPr lang="en-US" altLang="zh-CN" sz="2800" b="1" dirty="0">
              <a:latin typeface="Times New Roman" pitchFamily="18" charset="0"/>
              <a:ea typeface="仿宋" pitchFamily="49" charset="-122"/>
              <a:cs typeface="Times New Roman" pitchFamily="18" charset="0"/>
            </a:endParaRPr>
          </a:p>
          <a:p>
            <a:r>
              <a:rPr lang="en-US" altLang="zh-CN" sz="2800" b="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将</a:t>
            </a:r>
            <a:r>
              <a:rPr lang="en-US" altLang="zh-CN" sz="2800" i="1" dirty="0">
                <a:latin typeface="Times New Roman" pitchFamily="18" charset="0"/>
                <a:ea typeface="仿宋" pitchFamily="49" charset="-122"/>
                <a:cs typeface="Times New Roman" pitchFamily="18" charset="0"/>
              </a:rPr>
              <a:t>v</a:t>
            </a:r>
            <a:r>
              <a:rPr lang="zh-CN" altLang="en-US" sz="2800" b="1" dirty="0">
                <a:latin typeface="Times New Roman" pitchFamily="18" charset="0"/>
                <a:ea typeface="仿宋" pitchFamily="49" charset="-122"/>
                <a:cs typeface="Times New Roman" pitchFamily="18" charset="0"/>
              </a:rPr>
              <a:t>以及相关的边从图中删掉。</a:t>
            </a:r>
            <a:endParaRPr lang="en-US" altLang="zh-CN" sz="2800" b="1" dirty="0">
              <a:latin typeface="Times New Roman" pitchFamily="18" charset="0"/>
              <a:ea typeface="仿宋" pitchFamily="49" charset="-122"/>
              <a:cs typeface="Times New Roman" pitchFamily="18" charset="0"/>
            </a:endParaRPr>
          </a:p>
          <a:p>
            <a:r>
              <a:rPr lang="en-US" altLang="zh-CN" sz="2800" b="1" i="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重复以上过程直到所有点都被删除</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图为弦图，得到了完美序列</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或不存在单纯点</a:t>
            </a:r>
            <a:r>
              <a:rPr lang="en-US" altLang="zh-CN" sz="2800" i="1" dirty="0">
                <a:latin typeface="Times New Roman" pitchFamily="18" charset="0"/>
                <a:ea typeface="仿宋" pitchFamily="49" charset="-122"/>
                <a:cs typeface="Times New Roman" pitchFamily="18" charset="0"/>
              </a:rPr>
              <a:t>v</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图不是弦图</a:t>
            </a:r>
            <a:r>
              <a:rPr lang="en-US" altLang="zh-CN" sz="2800" dirty="0">
                <a:latin typeface="Times New Roman" pitchFamily="18" charset="0"/>
                <a:ea typeface="仿宋" pitchFamily="49" charset="-122"/>
                <a:cs typeface="Times New Roman" pitchFamily="18" charset="0"/>
              </a:rPr>
              <a:t>)</a:t>
            </a:r>
            <a:r>
              <a:rPr lang="zh-CN" altLang="en-US" sz="2800" dirty="0">
                <a:latin typeface="Times New Roman" pitchFamily="18" charset="0"/>
                <a:ea typeface="仿宋" pitchFamily="49" charset="-122"/>
                <a:cs typeface="Times New Roman" pitchFamily="18" charset="0"/>
              </a:rPr>
              <a:t>。</a:t>
            </a:r>
            <a:endParaRPr lang="en-US" altLang="zh-CN" sz="2800" dirty="0">
              <a:latin typeface="Times New Roman" pitchFamily="18" charset="0"/>
              <a:ea typeface="仿宋" pitchFamily="49" charset="-122"/>
              <a:cs typeface="Times New Roman" pitchFamily="18" charset="0"/>
            </a:endParaRPr>
          </a:p>
          <a:p>
            <a:endParaRPr lang="en-US" altLang="zh-CN" dirty="0">
              <a:latin typeface="Times New Roman" pitchFamily="18" charset="0"/>
              <a:cs typeface="Times New Roman" pitchFamily="18" charset="0"/>
            </a:endParaRPr>
          </a:p>
          <a:p>
            <a:pPr>
              <a:buNone/>
            </a:pPr>
            <a:endParaRPr lang="en-US" altLang="zh-CN" baseline="-25000"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pPr>
              <a:buNone/>
            </a:pPr>
            <a:endParaRPr lang="zh-CN" altLang="en-US" dirty="0">
              <a:latin typeface="Times New Roman" pitchFamily="18" charset="0"/>
              <a:cs typeface="Times New Roman" pitchFamily="18" charset="0"/>
            </a:endParaRPr>
          </a:p>
        </p:txBody>
      </p:sp>
      <p:sp>
        <p:nvSpPr>
          <p:cNvPr id="4" name="TextBox 3"/>
          <p:cNvSpPr txBox="1"/>
          <p:nvPr/>
        </p:nvSpPr>
        <p:spPr>
          <a:xfrm>
            <a:off x="1000100" y="4698736"/>
            <a:ext cx="6072230" cy="646331"/>
          </a:xfrm>
          <a:prstGeom prst="rect">
            <a:avLst/>
          </a:prstGeom>
          <a:noFill/>
        </p:spPr>
        <p:txBody>
          <a:bodyPr wrap="square" rtlCol="0">
            <a:spAutoFit/>
          </a:bodyPr>
          <a:lstStyle/>
          <a:p>
            <a:r>
              <a:rPr lang="zh-CN" altLang="en-US" sz="3600" b="1" dirty="0">
                <a:latin typeface="Times New Roman" pitchFamily="18" charset="0"/>
                <a:ea typeface="仿宋" pitchFamily="49" charset="-122"/>
                <a:cs typeface="Times New Roman" pitchFamily="18" charset="0"/>
              </a:rPr>
              <a:t>时间复杂度</a:t>
            </a:r>
            <a:r>
              <a:rPr lang="en-US" altLang="zh-CN" sz="3600" dirty="0">
                <a:latin typeface="Times New Roman" pitchFamily="18" charset="0"/>
                <a:ea typeface="仿宋" pitchFamily="49" charset="-122"/>
                <a:cs typeface="Times New Roman" pitchFamily="18" charset="0"/>
              </a:rPr>
              <a:t>??</a:t>
            </a:r>
            <a:r>
              <a:rPr lang="en-US" altLang="zh-CN" sz="3600" b="1" dirty="0">
                <a:latin typeface="Times New Roman" pitchFamily="18" charset="0"/>
                <a:ea typeface="仿宋" pitchFamily="49" charset="-122"/>
                <a:cs typeface="Times New Roman" pitchFamily="18" charset="0"/>
              </a:rPr>
              <a:t>    </a:t>
            </a:r>
            <a:r>
              <a:rPr lang="en-US" altLang="zh-CN" sz="3600" i="1" dirty="0">
                <a:latin typeface="Times New Roman" pitchFamily="18" charset="0"/>
                <a:ea typeface="仿宋" pitchFamily="49" charset="-122"/>
                <a:cs typeface="Times New Roman" pitchFamily="18" charset="0"/>
              </a:rPr>
              <a:t>O</a:t>
            </a:r>
            <a:r>
              <a:rPr lang="en-US" altLang="zh-CN" sz="3600" dirty="0">
                <a:latin typeface="Times New Roman" pitchFamily="18" charset="0"/>
                <a:ea typeface="仿宋" pitchFamily="49" charset="-122"/>
                <a:cs typeface="Times New Roman" pitchFamily="18" charset="0"/>
              </a:rPr>
              <a:t>(</a:t>
            </a:r>
            <a:r>
              <a:rPr lang="en-US" altLang="zh-CN" sz="3600" i="1" dirty="0">
                <a:latin typeface="Times New Roman" pitchFamily="18" charset="0"/>
                <a:ea typeface="仿宋" pitchFamily="49" charset="-122"/>
                <a:cs typeface="Times New Roman" pitchFamily="18" charset="0"/>
              </a:rPr>
              <a:t>n</a:t>
            </a:r>
            <a:r>
              <a:rPr lang="en-US" altLang="zh-CN" sz="3600" baseline="30000" dirty="0">
                <a:latin typeface="Times New Roman" pitchFamily="18" charset="0"/>
                <a:ea typeface="仿宋" pitchFamily="49" charset="-122"/>
                <a:cs typeface="Times New Roman" pitchFamily="18" charset="0"/>
              </a:rPr>
              <a:t>4</a:t>
            </a:r>
            <a:r>
              <a:rPr lang="en-US" altLang="zh-CN" sz="3600" dirty="0">
                <a:latin typeface="Times New Roman" pitchFamily="18" charset="0"/>
                <a:ea typeface="仿宋" pitchFamily="49" charset="-122"/>
                <a:cs typeface="Times New Roman" pitchFamily="18" charset="0"/>
              </a:rPr>
              <a:t>)</a:t>
            </a:r>
            <a:r>
              <a:rPr lang="en-US" altLang="zh-CN" sz="3600" b="1" dirty="0">
                <a:latin typeface="Times New Roman" pitchFamily="18" charset="0"/>
                <a:ea typeface="仿宋" pitchFamily="49" charset="-122"/>
                <a:cs typeface="Times New Roman" pitchFamily="18" charset="0"/>
              </a:rPr>
              <a:t>    </a:t>
            </a:r>
            <a:endParaRPr lang="zh-CN" altLang="en-US" sz="3600" b="1" dirty="0">
              <a:latin typeface="Times New Roman" pitchFamily="18" charset="0"/>
              <a:ea typeface="仿宋" pitchFamily="49" charset="-122"/>
              <a:cs typeface="Times New Roman" pitchFamily="18" charset="0"/>
            </a:endParaRPr>
          </a:p>
        </p:txBody>
      </p:sp>
      <p:sp>
        <p:nvSpPr>
          <p:cNvPr id="5" name="TextBox 4"/>
          <p:cNvSpPr txBox="1"/>
          <p:nvPr/>
        </p:nvSpPr>
        <p:spPr>
          <a:xfrm>
            <a:off x="857224" y="5429264"/>
            <a:ext cx="7643866" cy="523220"/>
          </a:xfrm>
          <a:prstGeom prst="rect">
            <a:avLst/>
          </a:prstGeom>
          <a:noFill/>
        </p:spPr>
        <p:txBody>
          <a:bodyPr wrap="square" rtlCol="0">
            <a:spAutoFit/>
          </a:bodyPr>
          <a:lstStyle/>
          <a:p>
            <a:r>
              <a:rPr lang="zh-CN" altLang="en-US" sz="2800" b="1" dirty="0">
                <a:latin typeface="Times New Roman" pitchFamily="18" charset="0"/>
                <a:ea typeface="仿宋" pitchFamily="49" charset="-122"/>
                <a:cs typeface="Times New Roman" pitchFamily="18" charset="0"/>
              </a:rPr>
              <a:t>下面介绍两个求完美消除序列</a:t>
            </a:r>
            <a:r>
              <a:rPr lang="en-US" altLang="zh-CN" sz="2800" i="1" dirty="0">
                <a:latin typeface="Times New Roman" pitchFamily="18" charset="0"/>
                <a:ea typeface="仿宋" pitchFamily="49" charset="-122"/>
                <a:cs typeface="Times New Roman" pitchFamily="18" charset="0"/>
              </a:rPr>
              <a:t>O</a:t>
            </a:r>
            <a:r>
              <a:rPr lang="en-US" altLang="zh-CN"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m</a:t>
            </a:r>
            <a:r>
              <a:rPr lang="en-US" altLang="zh-CN" sz="2800" dirty="0">
                <a:latin typeface="Times New Roman" pitchFamily="18" charset="0"/>
                <a:ea typeface="仿宋" pitchFamily="49" charset="-122"/>
                <a:cs typeface="Times New Roman" pitchFamily="18" charset="0"/>
              </a:rPr>
              <a:t> + </a:t>
            </a:r>
            <a:r>
              <a:rPr lang="en-US" altLang="zh-CN" sz="2800" i="1" dirty="0">
                <a:latin typeface="Times New Roman" pitchFamily="18" charset="0"/>
                <a:ea typeface="仿宋" pitchFamily="49" charset="-122"/>
                <a:cs typeface="Times New Roman" pitchFamily="18" charset="0"/>
              </a:rPr>
              <a:t>n</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的算法。</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612775" y="228600"/>
            <a:ext cx="8153400" cy="990600"/>
          </a:xfrm>
        </p:spPr>
        <p:txBody>
          <a:bodyPr/>
          <a:lstStyle/>
          <a:p>
            <a:r>
              <a:rPr lang="en-US" altLang="zh-CN" sz="4000">
                <a:latin typeface="Constantia" pitchFamily="18" charset="0"/>
                <a:ea typeface="华文行楷" pitchFamily="2" charset="-122"/>
                <a:cs typeface="Times New Roman" pitchFamily="18" charset="0"/>
              </a:rPr>
              <a:t>LexBFS</a:t>
            </a:r>
            <a:r>
              <a:rPr lang="zh-CN" altLang="en-US" sz="4000">
                <a:latin typeface="华文行楷" pitchFamily="2" charset="-122"/>
                <a:ea typeface="华文行楷" pitchFamily="2" charset="-122"/>
                <a:cs typeface="Times New Roman" pitchFamily="18" charset="0"/>
              </a:rPr>
              <a:t>算法</a:t>
            </a:r>
          </a:p>
        </p:txBody>
      </p:sp>
      <p:sp>
        <p:nvSpPr>
          <p:cNvPr id="50179" name="内容占位符 35"/>
          <p:cNvSpPr>
            <a:spLocks noGrp="1"/>
          </p:cNvSpPr>
          <p:nvPr>
            <p:ph sz="quarter" idx="1"/>
          </p:nvPr>
        </p:nvSpPr>
        <p:spPr>
          <a:xfrm>
            <a:off x="612775" y="1600200"/>
            <a:ext cx="8153400" cy="2686050"/>
          </a:xfrm>
        </p:spPr>
        <p:txBody>
          <a:bodyPr/>
          <a:lstStyle/>
          <a:p>
            <a:r>
              <a:rPr lang="zh-CN" altLang="en-US" sz="3600" b="1">
                <a:latin typeface="Times New Roman" pitchFamily="18" charset="0"/>
                <a:ea typeface="仿宋" pitchFamily="49" charset="-122"/>
                <a:cs typeface="Times New Roman" pitchFamily="18" charset="0"/>
              </a:rPr>
              <a:t>字典序广度优先搜索</a:t>
            </a:r>
            <a:r>
              <a:rPr lang="en-US" altLang="zh-CN" sz="2800">
                <a:latin typeface="Times New Roman" pitchFamily="18" charset="0"/>
                <a:ea typeface="仿宋" pitchFamily="49" charset="-122"/>
                <a:cs typeface="Times New Roman" pitchFamily="18" charset="0"/>
              </a:rPr>
              <a:t>(</a:t>
            </a:r>
            <a:r>
              <a:rPr lang="en-US" altLang="zh-CN" sz="2800" b="1">
                <a:latin typeface="Times New Roman" pitchFamily="18" charset="0"/>
                <a:ea typeface="仿宋" pitchFamily="49" charset="-122"/>
                <a:cs typeface="Times New Roman" pitchFamily="18" charset="0"/>
              </a:rPr>
              <a:t>Lexicographic BFS</a:t>
            </a:r>
            <a:r>
              <a:rPr lang="en-US" altLang="zh-CN" sz="2800">
                <a:latin typeface="Times New Roman" pitchFamily="18" charset="0"/>
                <a:ea typeface="仿宋" pitchFamily="49" charset="-122"/>
                <a:cs typeface="Times New Roman" pitchFamily="18" charset="0"/>
              </a:rPr>
              <a:t>)</a:t>
            </a:r>
          </a:p>
          <a:p>
            <a:r>
              <a:rPr lang="zh-CN" altLang="en-US" sz="2800" b="1">
                <a:latin typeface="Times New Roman" pitchFamily="18" charset="0"/>
                <a:ea typeface="仿宋" pitchFamily="49" charset="-122"/>
                <a:cs typeface="Times New Roman" pitchFamily="18" charset="0"/>
              </a:rPr>
              <a:t>        从</a:t>
            </a:r>
            <a:r>
              <a:rPr lang="en-US" altLang="zh-CN" sz="2800" i="1">
                <a:latin typeface="Times New Roman" pitchFamily="18" charset="0"/>
                <a:ea typeface="仿宋" pitchFamily="49" charset="-122"/>
                <a:cs typeface="Times New Roman" pitchFamily="18" charset="0"/>
              </a:rPr>
              <a:t>n</a:t>
            </a:r>
            <a:r>
              <a:rPr lang="zh-CN" altLang="en-US" sz="2800" b="1">
                <a:latin typeface="Times New Roman" pitchFamily="18" charset="0"/>
                <a:ea typeface="仿宋" pitchFamily="49" charset="-122"/>
                <a:cs typeface="Times New Roman" pitchFamily="18" charset="0"/>
              </a:rPr>
              <a:t>到</a:t>
            </a:r>
            <a:r>
              <a:rPr lang="en-US" altLang="zh-CN" sz="2800">
                <a:latin typeface="Times New Roman" pitchFamily="18" charset="0"/>
                <a:ea typeface="仿宋" pitchFamily="49" charset="-122"/>
                <a:cs typeface="Times New Roman" pitchFamily="18" charset="0"/>
              </a:rPr>
              <a:t>1</a:t>
            </a:r>
            <a:r>
              <a:rPr lang="zh-CN" altLang="en-US" sz="2800" b="1">
                <a:latin typeface="Times New Roman" pitchFamily="18" charset="0"/>
                <a:ea typeface="仿宋" pitchFamily="49" charset="-122"/>
                <a:cs typeface="Times New Roman" pitchFamily="18" charset="0"/>
              </a:rPr>
              <a:t>的顺序依次给点标号。</a:t>
            </a:r>
            <a:endParaRPr lang="en-US" altLang="zh-CN" sz="2800">
              <a:latin typeface="Times New Roman" pitchFamily="18" charset="0"/>
              <a:ea typeface="仿宋" pitchFamily="49" charset="-122"/>
              <a:cs typeface="Times New Roman" pitchFamily="18" charset="0"/>
            </a:endParaRPr>
          </a:p>
          <a:p>
            <a:r>
              <a:rPr lang="en-US" altLang="zh-CN" sz="2800">
                <a:latin typeface="Times New Roman" pitchFamily="18" charset="0"/>
                <a:ea typeface="仿宋" pitchFamily="49" charset="-122"/>
                <a:cs typeface="Times New Roman" pitchFamily="18" charset="0"/>
              </a:rPr>
              <a:t>        </a:t>
            </a:r>
            <a:r>
              <a:rPr lang="zh-CN" altLang="en-US" sz="2800" b="1">
                <a:latin typeface="Times New Roman" pitchFamily="18" charset="0"/>
                <a:ea typeface="仿宋" pitchFamily="49" charset="-122"/>
                <a:cs typeface="Times New Roman" pitchFamily="18" charset="0"/>
              </a:rPr>
              <a:t>每个点维护一个</a:t>
            </a:r>
            <a:r>
              <a:rPr lang="en-US" altLang="zh-CN" sz="2800">
                <a:latin typeface="Times New Roman" pitchFamily="18" charset="0"/>
                <a:ea typeface="仿宋" pitchFamily="49" charset="-122"/>
                <a:cs typeface="Times New Roman" pitchFamily="18" charset="0"/>
              </a:rPr>
              <a:t>list</a:t>
            </a:r>
            <a:r>
              <a:rPr lang="zh-CN" altLang="en-US" sz="2800" b="1">
                <a:latin typeface="Times New Roman" pitchFamily="18" charset="0"/>
                <a:ea typeface="仿宋" pitchFamily="49" charset="-122"/>
                <a:cs typeface="Times New Roman" pitchFamily="18" charset="0"/>
              </a:rPr>
              <a:t>记录与它相邻的已标号点的标号，</a:t>
            </a:r>
            <a:r>
              <a:rPr lang="en-US" altLang="zh-CN" sz="2800">
                <a:latin typeface="Times New Roman" pitchFamily="18" charset="0"/>
                <a:ea typeface="仿宋" pitchFamily="49" charset="-122"/>
                <a:cs typeface="Times New Roman" pitchFamily="18" charset="0"/>
              </a:rPr>
              <a:t>list</a:t>
            </a:r>
            <a:r>
              <a:rPr lang="zh-CN" altLang="en-US" sz="2800" b="1">
                <a:latin typeface="Times New Roman" pitchFamily="18" charset="0"/>
                <a:ea typeface="仿宋" pitchFamily="49" charset="-122"/>
                <a:cs typeface="Times New Roman" pitchFamily="18" charset="0"/>
              </a:rPr>
              <a:t>中的标号按照按从大到小排序。</a:t>
            </a:r>
            <a:endParaRPr lang="en-US" altLang="zh-CN" sz="2800" b="1">
              <a:latin typeface="Times New Roman" pitchFamily="18" charset="0"/>
              <a:ea typeface="仿宋" pitchFamily="49" charset="-122"/>
              <a:cs typeface="Times New Roman" pitchFamily="18" charset="0"/>
            </a:endParaRPr>
          </a:p>
          <a:p>
            <a:r>
              <a:rPr lang="en-US" altLang="zh-CN" sz="2800" b="1">
                <a:latin typeface="Times New Roman" pitchFamily="18" charset="0"/>
                <a:ea typeface="仿宋" pitchFamily="49" charset="-122"/>
                <a:cs typeface="Times New Roman" pitchFamily="18" charset="0"/>
              </a:rPr>
              <a:t>       </a:t>
            </a:r>
            <a:r>
              <a:rPr lang="zh-CN" altLang="en-US" sz="2800" b="1">
                <a:latin typeface="Times New Roman" pitchFamily="18" charset="0"/>
                <a:ea typeface="仿宋" pitchFamily="49" charset="-122"/>
                <a:cs typeface="Times New Roman" pitchFamily="18" charset="0"/>
              </a:rPr>
              <a:t>每次选择</a:t>
            </a:r>
            <a:r>
              <a:rPr lang="en-US" altLang="zh-CN" sz="2800">
                <a:latin typeface="Times New Roman" pitchFamily="18" charset="0"/>
                <a:ea typeface="仿宋" pitchFamily="49" charset="-122"/>
                <a:cs typeface="Times New Roman" pitchFamily="18" charset="0"/>
              </a:rPr>
              <a:t>list</a:t>
            </a:r>
            <a:r>
              <a:rPr lang="zh-CN" altLang="en-US" sz="2800" b="1">
                <a:latin typeface="Times New Roman" pitchFamily="18" charset="0"/>
                <a:ea typeface="仿宋" pitchFamily="49" charset="-122"/>
                <a:cs typeface="Times New Roman" pitchFamily="18" charset="0"/>
              </a:rPr>
              <a:t>字典序最大的未标号点标号。</a:t>
            </a:r>
            <a:endParaRPr lang="en-US" altLang="zh-CN" sz="2800" b="1">
              <a:latin typeface="Times New Roman" pitchFamily="18" charset="0"/>
              <a:ea typeface="仿宋" pitchFamily="49" charset="-122"/>
              <a:cs typeface="Times New Roman" pitchFamily="18" charset="0"/>
            </a:endParaRPr>
          </a:p>
          <a:p>
            <a:endParaRPr lang="zh-CN" altLang="en-US" sz="3600" b="1">
              <a:cs typeface="Times New Roman" pitchFamily="18" charset="0"/>
            </a:endParaRPr>
          </a:p>
        </p:txBody>
      </p:sp>
      <p:pic>
        <p:nvPicPr>
          <p:cNvPr id="50180" name="Picture 2"/>
          <p:cNvPicPr>
            <a:picLocks noChangeAspect="1" noChangeArrowheads="1"/>
          </p:cNvPicPr>
          <p:nvPr/>
        </p:nvPicPr>
        <p:blipFill>
          <a:blip r:embed="rId3"/>
          <a:srcRect/>
          <a:stretch>
            <a:fillRect/>
          </a:stretch>
        </p:blipFill>
        <p:spPr bwMode="auto">
          <a:xfrm>
            <a:off x="514350" y="4214813"/>
            <a:ext cx="8115300" cy="2381250"/>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a:latin typeface="Constantia" pitchFamily="18" charset="0"/>
                <a:ea typeface="华文行楷" pitchFamily="2" charset="-122"/>
                <a:cs typeface="Times New Roman" pitchFamily="18" charset="0"/>
              </a:rPr>
              <a:t>LexBFS</a:t>
            </a:r>
            <a:r>
              <a:rPr lang="zh-CN" altLang="en-US" sz="4000" dirty="0">
                <a:latin typeface="华文行楷" pitchFamily="2" charset="-122"/>
                <a:ea typeface="华文行楷" pitchFamily="2" charset="-122"/>
              </a:rPr>
              <a:t>算法</a:t>
            </a:r>
          </a:p>
        </p:txBody>
      </p:sp>
      <p:sp>
        <p:nvSpPr>
          <p:cNvPr id="15" name="AutoShape 13"/>
          <p:cNvSpPr>
            <a:spLocks noChangeArrowheads="1"/>
          </p:cNvSpPr>
          <p:nvPr/>
        </p:nvSpPr>
        <p:spPr bwMode="auto">
          <a:xfrm>
            <a:off x="1000100" y="3143248"/>
            <a:ext cx="7083447"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16" name="TextBox 15"/>
          <p:cNvSpPr txBox="1"/>
          <p:nvPr/>
        </p:nvSpPr>
        <p:spPr>
          <a:xfrm>
            <a:off x="500034" y="1785926"/>
            <a:ext cx="7929618" cy="954107"/>
          </a:xfrm>
          <a:prstGeom prst="rect">
            <a:avLst/>
          </a:prstGeom>
          <a:noFill/>
        </p:spPr>
        <p:txBody>
          <a:bodyPr wrap="square" rtlCol="0">
            <a:spAutoFit/>
          </a:bodyPr>
          <a:lstStyle/>
          <a:p>
            <a:r>
              <a:rPr lang="en-US" altLang="zh-CN" sz="2800" dirty="0" err="1">
                <a:latin typeface="Times New Roman" pitchFamily="18" charset="0"/>
                <a:ea typeface="仿宋" pitchFamily="49" charset="-122"/>
                <a:cs typeface="Times New Roman" pitchFamily="18" charset="0"/>
              </a:rPr>
              <a:t>LexBFS</a:t>
            </a:r>
            <a:r>
              <a:rPr lang="zh-CN" altLang="en-US" sz="2800" b="1" dirty="0">
                <a:latin typeface="Times New Roman" pitchFamily="18" charset="0"/>
                <a:ea typeface="仿宋" pitchFamily="49" charset="-122"/>
                <a:cs typeface="Times New Roman" pitchFamily="18" charset="0"/>
              </a:rPr>
              <a:t>与</a:t>
            </a:r>
            <a:r>
              <a:rPr lang="en-US" altLang="zh-CN" sz="2800" dirty="0">
                <a:latin typeface="Times New Roman" pitchFamily="18" charset="0"/>
                <a:ea typeface="仿宋" pitchFamily="49" charset="-122"/>
                <a:cs typeface="Times New Roman" pitchFamily="18" charset="0"/>
              </a:rPr>
              <a:t>BFS</a:t>
            </a:r>
            <a:r>
              <a:rPr lang="zh-CN" altLang="en-US" sz="2800" b="1" dirty="0">
                <a:latin typeface="Times New Roman" pitchFamily="18" charset="0"/>
                <a:ea typeface="仿宋" pitchFamily="49" charset="-122"/>
                <a:cs typeface="Times New Roman" pitchFamily="18" charset="0"/>
              </a:rPr>
              <a:t>不同在于每次扩展的节点加了特殊的顺序。</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a:latin typeface="Constantia" pitchFamily="18" charset="0"/>
                <a:ea typeface="华文行楷" pitchFamily="2" charset="-122"/>
                <a:cs typeface="Times New Roman" pitchFamily="18" charset="0"/>
              </a:rPr>
              <a:t>LexBFS</a:t>
            </a:r>
            <a:r>
              <a:rPr lang="zh-CN" altLang="en-US" sz="4000" dirty="0">
                <a:latin typeface="华文行楷" pitchFamily="2" charset="-122"/>
                <a:ea typeface="华文行楷" pitchFamily="2" charset="-122"/>
              </a:rPr>
              <a:t>算法</a:t>
            </a:r>
          </a:p>
        </p:txBody>
      </p:sp>
      <p:sp>
        <p:nvSpPr>
          <p:cNvPr id="6" name="Oval 4"/>
          <p:cNvSpPr>
            <a:spLocks noChangeArrowheads="1"/>
          </p:cNvSpPr>
          <p:nvPr/>
        </p:nvSpPr>
        <p:spPr bwMode="auto">
          <a:xfrm>
            <a:off x="7548560" y="3853870"/>
            <a:ext cx="488467" cy="507385"/>
          </a:xfrm>
          <a:prstGeom prst="ellipse">
            <a:avLst/>
          </a:prstGeom>
          <a:solidFill>
            <a:srgbClr val="0070C0"/>
          </a:solidFill>
          <a:ln w="38100">
            <a:solidFill>
              <a:schemeClr val="accent1"/>
            </a:solidFill>
            <a:round/>
            <a:headEnd/>
            <a:tailEnd/>
          </a:ln>
          <a:effectLst/>
        </p:spPr>
        <p:txBody>
          <a:bodyPr wrap="none" anchor="ctr"/>
          <a:lstStyle/>
          <a:p>
            <a:pPr algn="ctr"/>
            <a:r>
              <a:rPr lang="en-US" altLang="ko-KR" sz="2800" i="1" dirty="0" err="1">
                <a:latin typeface="Times New Roman" charset="0"/>
              </a:rPr>
              <a:t>v</a:t>
            </a:r>
            <a:r>
              <a:rPr lang="en-US" altLang="ko-KR" sz="2800" i="1" baseline="-25000" dirty="0" err="1">
                <a:latin typeface="Times New Roman" charset="0"/>
              </a:rPr>
              <a:t>n</a:t>
            </a:r>
            <a:endParaRPr lang="en-US" altLang="zh-TW" sz="2800" i="1" baseline="-25000" dirty="0">
              <a:latin typeface="Times New Roman" charset="0"/>
            </a:endParaRPr>
          </a:p>
        </p:txBody>
      </p:sp>
      <p:sp>
        <p:nvSpPr>
          <p:cNvPr id="15" name="AutoShape 13"/>
          <p:cNvSpPr>
            <a:spLocks noChangeArrowheads="1"/>
          </p:cNvSpPr>
          <p:nvPr/>
        </p:nvSpPr>
        <p:spPr bwMode="auto">
          <a:xfrm>
            <a:off x="1000100" y="3143248"/>
            <a:ext cx="7083447"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16" name="TextBox 15"/>
          <p:cNvSpPr txBox="1"/>
          <p:nvPr/>
        </p:nvSpPr>
        <p:spPr>
          <a:xfrm>
            <a:off x="500034" y="1785926"/>
            <a:ext cx="7929618" cy="954107"/>
          </a:xfrm>
          <a:prstGeom prst="rect">
            <a:avLst/>
          </a:prstGeom>
          <a:noFill/>
        </p:spPr>
        <p:txBody>
          <a:bodyPr wrap="square" rtlCol="0">
            <a:spAutoFit/>
          </a:bodyPr>
          <a:lstStyle/>
          <a:p>
            <a:r>
              <a:rPr lang="en-US" altLang="zh-CN" sz="2800" dirty="0" err="1">
                <a:latin typeface="Times New Roman" pitchFamily="18" charset="0"/>
                <a:ea typeface="仿宋" pitchFamily="49" charset="-122"/>
                <a:cs typeface="Times New Roman" pitchFamily="18" charset="0"/>
              </a:rPr>
              <a:t>LexBFS</a:t>
            </a:r>
            <a:r>
              <a:rPr lang="zh-CN" altLang="en-US" sz="2800" b="1" dirty="0">
                <a:latin typeface="Times New Roman" pitchFamily="18" charset="0"/>
                <a:ea typeface="仿宋" pitchFamily="49" charset="-122"/>
                <a:cs typeface="Times New Roman" pitchFamily="18" charset="0"/>
              </a:rPr>
              <a:t>与</a:t>
            </a:r>
            <a:r>
              <a:rPr lang="en-US" altLang="zh-CN" sz="2800" dirty="0">
                <a:latin typeface="Times New Roman" pitchFamily="18" charset="0"/>
                <a:ea typeface="仿宋" pitchFamily="49" charset="-122"/>
                <a:cs typeface="Times New Roman" pitchFamily="18" charset="0"/>
              </a:rPr>
              <a:t>BFS</a:t>
            </a:r>
            <a:r>
              <a:rPr lang="zh-CN" altLang="en-US" sz="2800" b="1" dirty="0">
                <a:latin typeface="Times New Roman" pitchFamily="18" charset="0"/>
                <a:ea typeface="仿宋" pitchFamily="49" charset="-122"/>
                <a:cs typeface="Times New Roman" pitchFamily="18" charset="0"/>
              </a:rPr>
              <a:t>不同在于每次扩展的节点加了特殊的顺序。</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a:latin typeface="Constantia" pitchFamily="18" charset="0"/>
                <a:ea typeface="华文行楷" pitchFamily="2" charset="-122"/>
                <a:cs typeface="Times New Roman" pitchFamily="18" charset="0"/>
              </a:rPr>
              <a:t>LexBFS</a:t>
            </a:r>
            <a:r>
              <a:rPr lang="zh-CN" altLang="en-US" sz="4000" dirty="0">
                <a:latin typeface="华文行楷" pitchFamily="2" charset="-122"/>
                <a:ea typeface="华文行楷" pitchFamily="2" charset="-122"/>
              </a:rPr>
              <a:t>算法</a:t>
            </a:r>
          </a:p>
        </p:txBody>
      </p:sp>
      <p:sp>
        <p:nvSpPr>
          <p:cNvPr id="6" name="Oval 4"/>
          <p:cNvSpPr>
            <a:spLocks noChangeArrowheads="1"/>
          </p:cNvSpPr>
          <p:nvPr/>
        </p:nvSpPr>
        <p:spPr bwMode="auto">
          <a:xfrm>
            <a:off x="7548560" y="3853870"/>
            <a:ext cx="488467" cy="507385"/>
          </a:xfrm>
          <a:prstGeom prst="ellipse">
            <a:avLst/>
          </a:prstGeom>
          <a:solidFill>
            <a:srgbClr val="0070C0"/>
          </a:solidFill>
          <a:ln w="38100">
            <a:solidFill>
              <a:schemeClr val="accent1"/>
            </a:solidFill>
            <a:round/>
            <a:headEnd/>
            <a:tailEnd/>
          </a:ln>
          <a:effectLst/>
        </p:spPr>
        <p:txBody>
          <a:bodyPr wrap="none" anchor="ctr"/>
          <a:lstStyle/>
          <a:p>
            <a:pPr algn="ctr"/>
            <a:r>
              <a:rPr lang="en-US" altLang="ko-KR" sz="2800" i="1" dirty="0" err="1">
                <a:latin typeface="Times New Roman" charset="0"/>
              </a:rPr>
              <a:t>v</a:t>
            </a:r>
            <a:r>
              <a:rPr lang="en-US" altLang="ko-KR" sz="2800" i="1" baseline="-25000" dirty="0" err="1">
                <a:latin typeface="Times New Roman" charset="0"/>
              </a:rPr>
              <a:t>n</a:t>
            </a:r>
            <a:endParaRPr lang="en-US" altLang="zh-TW" sz="2800" i="1" baseline="-25000" dirty="0">
              <a:latin typeface="Times New Roman" charset="0"/>
            </a:endParaRPr>
          </a:p>
        </p:txBody>
      </p:sp>
      <p:sp>
        <p:nvSpPr>
          <p:cNvPr id="7" name="AutoShape 5"/>
          <p:cNvSpPr>
            <a:spLocks noChangeArrowheads="1"/>
          </p:cNvSpPr>
          <p:nvPr/>
        </p:nvSpPr>
        <p:spPr bwMode="auto">
          <a:xfrm>
            <a:off x="1004205" y="3913562"/>
            <a:ext cx="3003315"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8" name="AutoShape 6"/>
          <p:cNvSpPr>
            <a:spLocks noChangeArrowheads="1"/>
          </p:cNvSpPr>
          <p:nvPr/>
        </p:nvSpPr>
        <p:spPr bwMode="auto">
          <a:xfrm>
            <a:off x="4122454" y="3899350"/>
            <a:ext cx="3322119" cy="486065"/>
          </a:xfrm>
          <a:prstGeom prst="roundRect">
            <a:avLst>
              <a:gd name="adj" fmla="val 16667"/>
            </a:avLst>
          </a:prstGeom>
          <a:solidFill>
            <a:srgbClr val="0070C0"/>
          </a:solidFill>
          <a:ln w="38100">
            <a:solidFill>
              <a:schemeClr val="accent1"/>
            </a:solidFill>
            <a:round/>
            <a:headEnd/>
            <a:tailEnd/>
          </a:ln>
          <a:effectLst/>
        </p:spPr>
        <p:txBody>
          <a:bodyPr wrap="none" anchor="ctr"/>
          <a:lstStyle/>
          <a:p>
            <a:endParaRPr lang="zh-CN" altLang="en-US"/>
          </a:p>
        </p:txBody>
      </p:sp>
      <p:sp>
        <p:nvSpPr>
          <p:cNvPr id="15" name="AutoShape 13"/>
          <p:cNvSpPr>
            <a:spLocks noChangeArrowheads="1"/>
          </p:cNvSpPr>
          <p:nvPr/>
        </p:nvSpPr>
        <p:spPr bwMode="auto">
          <a:xfrm>
            <a:off x="1000100" y="3143248"/>
            <a:ext cx="7083447"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16" name="TextBox 15"/>
          <p:cNvSpPr txBox="1"/>
          <p:nvPr/>
        </p:nvSpPr>
        <p:spPr>
          <a:xfrm>
            <a:off x="500034" y="1785926"/>
            <a:ext cx="7929618" cy="954107"/>
          </a:xfrm>
          <a:prstGeom prst="rect">
            <a:avLst/>
          </a:prstGeom>
          <a:noFill/>
        </p:spPr>
        <p:txBody>
          <a:bodyPr wrap="square" rtlCol="0">
            <a:spAutoFit/>
          </a:bodyPr>
          <a:lstStyle/>
          <a:p>
            <a:r>
              <a:rPr lang="en-US" altLang="zh-CN" sz="2800" dirty="0" err="1">
                <a:latin typeface="Times New Roman" pitchFamily="18" charset="0"/>
                <a:ea typeface="仿宋" pitchFamily="49" charset="-122"/>
                <a:cs typeface="Times New Roman" pitchFamily="18" charset="0"/>
              </a:rPr>
              <a:t>LexBFS</a:t>
            </a:r>
            <a:r>
              <a:rPr lang="zh-CN" altLang="en-US" sz="2800" b="1" dirty="0">
                <a:latin typeface="Times New Roman" pitchFamily="18" charset="0"/>
                <a:ea typeface="仿宋" pitchFamily="49" charset="-122"/>
                <a:cs typeface="Times New Roman" pitchFamily="18" charset="0"/>
              </a:rPr>
              <a:t>与</a:t>
            </a:r>
            <a:r>
              <a:rPr lang="en-US" altLang="zh-CN" sz="2800" dirty="0">
                <a:latin typeface="Times New Roman" pitchFamily="18" charset="0"/>
                <a:ea typeface="仿宋" pitchFamily="49" charset="-122"/>
                <a:cs typeface="Times New Roman" pitchFamily="18" charset="0"/>
              </a:rPr>
              <a:t>BFS</a:t>
            </a:r>
            <a:r>
              <a:rPr lang="zh-CN" altLang="en-US" sz="2800" b="1" dirty="0">
                <a:latin typeface="Times New Roman" pitchFamily="18" charset="0"/>
                <a:ea typeface="仿宋" pitchFamily="49" charset="-122"/>
                <a:cs typeface="Times New Roman" pitchFamily="18" charset="0"/>
              </a:rPr>
              <a:t>不同在于每次扩展的节点加了特殊的顺序。</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图的基本概念</a:t>
            </a:r>
          </a:p>
        </p:txBody>
      </p:sp>
      <p:sp>
        <p:nvSpPr>
          <p:cNvPr id="3" name="内容占位符 2"/>
          <p:cNvSpPr>
            <a:spLocks noGrp="1"/>
          </p:cNvSpPr>
          <p:nvPr>
            <p:ph sz="quarter" idx="1"/>
          </p:nvPr>
        </p:nvSpPr>
        <p:spPr>
          <a:xfrm>
            <a:off x="612648" y="1878492"/>
            <a:ext cx="8153400" cy="2336326"/>
          </a:xfrm>
        </p:spPr>
        <p:txBody>
          <a:bodyPr>
            <a:noAutofit/>
          </a:bodyPr>
          <a:lstStyle/>
          <a:p>
            <a:pPr>
              <a:spcBef>
                <a:spcPts val="3600"/>
              </a:spcBef>
            </a:pPr>
            <a:r>
              <a:rPr lang="zh-CN" altLang="en-US" sz="3600" b="1" dirty="0">
                <a:latin typeface="Times New Roman" pitchFamily="18" charset="0"/>
                <a:ea typeface="仿宋" pitchFamily="49" charset="-122"/>
                <a:cs typeface="Times New Roman" pitchFamily="18" charset="0"/>
              </a:rPr>
              <a:t>诱导子图</a:t>
            </a:r>
            <a:r>
              <a:rPr lang="en-US" altLang="zh-CN" sz="3200" dirty="0">
                <a:latin typeface="Times New Roman" pitchFamily="18" charset="0"/>
                <a:ea typeface="仿宋" pitchFamily="49" charset="-122"/>
                <a:cs typeface="Times New Roman" pitchFamily="18" charset="0"/>
              </a:rPr>
              <a:t>(induced </a:t>
            </a:r>
            <a:r>
              <a:rPr lang="en-US" altLang="zh-CN" sz="3200" dirty="0" err="1">
                <a:latin typeface="Times New Roman" pitchFamily="18" charset="0"/>
                <a:ea typeface="仿宋" pitchFamily="49" charset="-122"/>
                <a:cs typeface="Times New Roman" pitchFamily="18" charset="0"/>
              </a:rPr>
              <a:t>subgraph</a:t>
            </a:r>
            <a:r>
              <a:rPr lang="en-US" altLang="zh-CN" sz="3200" dirty="0">
                <a:latin typeface="Times New Roman" pitchFamily="18" charset="0"/>
                <a:ea typeface="仿宋" pitchFamily="49" charset="-122"/>
                <a:cs typeface="Times New Roman" pitchFamily="18" charset="0"/>
              </a:rPr>
              <a:t>)</a:t>
            </a:r>
            <a:br>
              <a:rPr lang="en-US" altLang="zh-CN" sz="2800" dirty="0">
                <a:latin typeface="Times New Roman" pitchFamily="18" charset="0"/>
                <a:ea typeface="仿宋" pitchFamily="49" charset="-122"/>
                <a:cs typeface="Times New Roman" pitchFamily="18" charset="0"/>
              </a:rPr>
            </a:br>
            <a:r>
              <a:rPr lang="en-US" altLang="zh-CN" sz="2800"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图</a:t>
            </a:r>
            <a:r>
              <a:rPr lang="zh-CN" altLang="en-US" sz="2800" b="1" dirty="0">
                <a:latin typeface="Times New Roman" pitchFamily="18" charset="0"/>
                <a:ea typeface="仿宋" pitchFamily="49" charset="-122"/>
                <a:cs typeface="Times New Roman" pitchFamily="18" charset="0"/>
              </a:rPr>
              <a:t> </a:t>
            </a:r>
            <a:endParaRPr lang="en-US" altLang="zh-CN" sz="2800" b="1" dirty="0">
              <a:latin typeface="Times New Roman" pitchFamily="18" charset="0"/>
              <a:ea typeface="仿宋" pitchFamily="49" charset="-122"/>
              <a:cs typeface="Times New Roman" pitchFamily="18" charset="0"/>
            </a:endParaRPr>
          </a:p>
          <a:p>
            <a:pPr>
              <a:buNone/>
            </a:pPr>
            <a:r>
              <a:rPr lang="en-US" altLang="zh-CN" sz="2800" b="1" dirty="0">
                <a:latin typeface="Times New Roman" pitchFamily="18" charset="0"/>
                <a:ea typeface="仿宋" pitchFamily="49" charset="-122"/>
                <a:cs typeface="Times New Roman" pitchFamily="18" charset="0"/>
              </a:rPr>
              <a:t>       </a:t>
            </a:r>
          </a:p>
          <a:p>
            <a:pPr>
              <a:buNone/>
            </a:pPr>
            <a:r>
              <a:rPr lang="en-US" altLang="zh-CN" sz="2800" b="1"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称为图</a:t>
            </a:r>
            <a:r>
              <a:rPr lang="en-US" altLang="zh-CN" sz="3200" i="1" dirty="0">
                <a:latin typeface="Times New Roman" pitchFamily="18" charset="0"/>
                <a:ea typeface="仿宋" pitchFamily="49" charset="-122"/>
                <a:cs typeface="Times New Roman" pitchFamily="18" charset="0"/>
              </a:rPr>
              <a:t>G</a:t>
            </a:r>
            <a:r>
              <a:rPr lang="zh-CN" altLang="en-US" sz="3200" b="1" dirty="0">
                <a:latin typeface="Times New Roman" pitchFamily="18" charset="0"/>
                <a:ea typeface="仿宋" pitchFamily="49" charset="-122"/>
                <a:cs typeface="Times New Roman" pitchFamily="18" charset="0"/>
              </a:rPr>
              <a:t>的诱导子图</a:t>
            </a:r>
            <a:endParaRPr lang="en-US" altLang="zh-CN" sz="3200" b="1" i="1" dirty="0">
              <a:latin typeface="Times New Roman" pitchFamily="18" charset="0"/>
              <a:ea typeface="仿宋" pitchFamily="49" charset="-122"/>
              <a:cs typeface="Times New Roman" pitchFamily="18" charset="0"/>
            </a:endParaRPr>
          </a:p>
          <a:p>
            <a:pPr>
              <a:buNone/>
            </a:pPr>
            <a:endParaRPr lang="en-US" altLang="zh-CN" sz="2800" b="1" dirty="0">
              <a:latin typeface="Times New Roman" pitchFamily="18" charset="0"/>
              <a:cs typeface="Times New Roman" pitchFamily="18" charset="0"/>
            </a:endParaRPr>
          </a:p>
          <a:p>
            <a:pPr>
              <a:buNone/>
            </a:pPr>
            <a:endParaRPr lang="en-US" altLang="zh-CN" sz="2800" b="1" i="1" dirty="0">
              <a:latin typeface="Times New Roman" pitchFamily="18" charset="0"/>
              <a:cs typeface="Times New Roman" pitchFamily="18" charset="0"/>
            </a:endParaRPr>
          </a:p>
          <a:p>
            <a:pPr>
              <a:buNone/>
            </a:pPr>
            <a:r>
              <a:rPr lang="en-US" altLang="zh-CN" sz="2800" b="1" dirty="0">
                <a:latin typeface="+mn-ea"/>
              </a:rPr>
              <a:t>       </a:t>
            </a:r>
          </a:p>
        </p:txBody>
      </p:sp>
      <p:graphicFrame>
        <p:nvGraphicFramePr>
          <p:cNvPr id="1037" name="Object 13"/>
          <p:cNvGraphicFramePr>
            <a:graphicFrameLocks noChangeAspect="1"/>
          </p:cNvGraphicFramePr>
          <p:nvPr/>
        </p:nvGraphicFramePr>
        <p:xfrm>
          <a:off x="1714480" y="2500306"/>
          <a:ext cx="1687260" cy="500066"/>
        </p:xfrm>
        <a:graphic>
          <a:graphicData uri="http://schemas.openxmlformats.org/presentationml/2006/ole">
            <mc:AlternateContent xmlns:mc="http://schemas.openxmlformats.org/markup-compatibility/2006">
              <mc:Choice xmlns:v="urn:schemas-microsoft-com:vml" Requires="v">
                <p:oleObj spid="_x0000_s1049" name="Equation" r:id="rId4" imgW="685800" imgH="203040" progId="Equation.DSMT4">
                  <p:embed/>
                </p:oleObj>
              </mc:Choice>
              <mc:Fallback>
                <p:oleObj name="Equation" r:id="rId4" imgW="685800" imgH="203040" progId="Equation.DSMT4">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480" y="2500306"/>
                        <a:ext cx="1687260"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8" name="Object 14"/>
          <p:cNvGraphicFramePr>
            <a:graphicFrameLocks noChangeAspect="1"/>
          </p:cNvGraphicFramePr>
          <p:nvPr/>
        </p:nvGraphicFramePr>
        <p:xfrm>
          <a:off x="1285851" y="3000372"/>
          <a:ext cx="7643867" cy="472816"/>
        </p:xfrm>
        <a:graphic>
          <a:graphicData uri="http://schemas.openxmlformats.org/presentationml/2006/ole">
            <mc:AlternateContent xmlns:mc="http://schemas.openxmlformats.org/markup-compatibility/2006">
              <mc:Choice xmlns:v="urn:schemas-microsoft-com:vml" Requires="v">
                <p:oleObj spid="_x0000_s1050" name="Equation" r:id="rId6" imgW="3288960" imgH="203040" progId="Equation.DSMT4">
                  <p:embed/>
                </p:oleObj>
              </mc:Choice>
              <mc:Fallback>
                <p:oleObj name="Equation" r:id="rId6" imgW="3288960" imgH="203040" progId="Equation.DSMT4">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5851" y="3000372"/>
                        <a:ext cx="7643867" cy="4728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1" name="直接连接符 30"/>
          <p:cNvCxnSpPr>
            <a:endCxn id="37" idx="0"/>
          </p:cNvCxnSpPr>
          <p:nvPr/>
        </p:nvCxnSpPr>
        <p:spPr>
          <a:xfrm rot="16200000" flipH="1">
            <a:off x="5150130" y="4721510"/>
            <a:ext cx="1275718" cy="42554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16200000" flipH="1">
            <a:off x="6397209" y="4604188"/>
            <a:ext cx="1275718" cy="68351"/>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16200000" flipH="1">
            <a:off x="5793570" y="4168933"/>
            <a:ext cx="1041979" cy="1256293"/>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6000760" y="5429264"/>
            <a:ext cx="1009038" cy="2857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5625140" y="4022021"/>
            <a:ext cx="1354235" cy="153042"/>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429256" y="4071942"/>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857884" y="5572140"/>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6858016" y="3857628"/>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929454" y="5214950"/>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a:latin typeface="Constantia" pitchFamily="18" charset="0"/>
                <a:ea typeface="华文行楷" pitchFamily="2" charset="-122"/>
                <a:cs typeface="Times New Roman" pitchFamily="18" charset="0"/>
              </a:rPr>
              <a:t>LexBFS</a:t>
            </a:r>
            <a:r>
              <a:rPr lang="zh-CN" altLang="en-US" sz="4000" dirty="0">
                <a:latin typeface="华文行楷" pitchFamily="2" charset="-122"/>
                <a:ea typeface="华文行楷" pitchFamily="2" charset="-122"/>
              </a:rPr>
              <a:t>算法</a:t>
            </a:r>
          </a:p>
        </p:txBody>
      </p:sp>
      <p:sp>
        <p:nvSpPr>
          <p:cNvPr id="6" name="Oval 4"/>
          <p:cNvSpPr>
            <a:spLocks noChangeArrowheads="1"/>
          </p:cNvSpPr>
          <p:nvPr/>
        </p:nvSpPr>
        <p:spPr bwMode="auto">
          <a:xfrm>
            <a:off x="7548560" y="3853870"/>
            <a:ext cx="488467" cy="507385"/>
          </a:xfrm>
          <a:prstGeom prst="ellipse">
            <a:avLst/>
          </a:prstGeom>
          <a:solidFill>
            <a:srgbClr val="0070C0"/>
          </a:solidFill>
          <a:ln w="38100">
            <a:solidFill>
              <a:schemeClr val="accent1"/>
            </a:solidFill>
            <a:round/>
            <a:headEnd/>
            <a:tailEnd/>
          </a:ln>
          <a:effectLst/>
        </p:spPr>
        <p:txBody>
          <a:bodyPr wrap="none" anchor="ctr"/>
          <a:lstStyle/>
          <a:p>
            <a:pPr algn="ctr"/>
            <a:r>
              <a:rPr lang="en-US" altLang="ko-KR" sz="2800" i="1" dirty="0" err="1">
                <a:latin typeface="Times New Roman" charset="0"/>
              </a:rPr>
              <a:t>v</a:t>
            </a:r>
            <a:r>
              <a:rPr lang="en-US" altLang="ko-KR" sz="2800" i="1" baseline="-25000" dirty="0" err="1">
                <a:latin typeface="Times New Roman" charset="0"/>
              </a:rPr>
              <a:t>n</a:t>
            </a:r>
            <a:endParaRPr lang="en-US" altLang="zh-TW" sz="2800" i="1" baseline="-25000" dirty="0">
              <a:latin typeface="Times New Roman" charset="0"/>
            </a:endParaRPr>
          </a:p>
        </p:txBody>
      </p:sp>
      <p:sp>
        <p:nvSpPr>
          <p:cNvPr id="7" name="AutoShape 5"/>
          <p:cNvSpPr>
            <a:spLocks noChangeArrowheads="1"/>
          </p:cNvSpPr>
          <p:nvPr/>
        </p:nvSpPr>
        <p:spPr bwMode="auto">
          <a:xfrm>
            <a:off x="1004205" y="3913562"/>
            <a:ext cx="3003315"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8" name="AutoShape 6"/>
          <p:cNvSpPr>
            <a:spLocks noChangeArrowheads="1"/>
          </p:cNvSpPr>
          <p:nvPr/>
        </p:nvSpPr>
        <p:spPr bwMode="auto">
          <a:xfrm>
            <a:off x="4122454" y="3899350"/>
            <a:ext cx="3322119" cy="486065"/>
          </a:xfrm>
          <a:prstGeom prst="roundRect">
            <a:avLst>
              <a:gd name="adj" fmla="val 16667"/>
            </a:avLst>
          </a:prstGeom>
          <a:solidFill>
            <a:srgbClr val="0070C0"/>
          </a:solidFill>
          <a:ln w="38100">
            <a:solidFill>
              <a:schemeClr val="accent1"/>
            </a:solidFill>
            <a:round/>
            <a:headEnd/>
            <a:tailEnd/>
          </a:ln>
          <a:effectLst/>
        </p:spPr>
        <p:txBody>
          <a:bodyPr wrap="none" anchor="ctr"/>
          <a:lstStyle/>
          <a:p>
            <a:endParaRPr lang="zh-CN" altLang="en-US"/>
          </a:p>
        </p:txBody>
      </p:sp>
      <p:sp>
        <p:nvSpPr>
          <p:cNvPr id="9" name="Oval 7"/>
          <p:cNvSpPr>
            <a:spLocks noChangeArrowheads="1"/>
          </p:cNvSpPr>
          <p:nvPr/>
        </p:nvSpPr>
        <p:spPr bwMode="auto">
          <a:xfrm>
            <a:off x="6980735" y="4554544"/>
            <a:ext cx="488466" cy="507384"/>
          </a:xfrm>
          <a:prstGeom prst="ellipse">
            <a:avLst/>
          </a:prstGeom>
          <a:solidFill>
            <a:srgbClr val="92D050"/>
          </a:solidFill>
          <a:ln w="38100">
            <a:solidFill>
              <a:schemeClr val="accent1"/>
            </a:solidFill>
            <a:round/>
            <a:headEnd/>
            <a:tailEnd/>
          </a:ln>
          <a:effectLst/>
        </p:spPr>
        <p:txBody>
          <a:bodyPr wrap="none" anchor="ctr"/>
          <a:lstStyle/>
          <a:p>
            <a:pPr algn="ctr"/>
            <a:r>
              <a:rPr lang="en-US" altLang="zh-TW" sz="2800" i="1" dirty="0">
                <a:latin typeface="Times New Roman" charset="0"/>
              </a:rPr>
              <a:t>v</a:t>
            </a:r>
            <a:r>
              <a:rPr lang="en-US" altLang="ko-KR" sz="2800" i="1" baseline="-25000" dirty="0">
                <a:latin typeface="Times New Roman" charset="0"/>
              </a:rPr>
              <a:t>n</a:t>
            </a:r>
            <a:r>
              <a:rPr lang="en-US" altLang="zh-TW" sz="2800" i="1" baseline="-25000" dirty="0">
                <a:latin typeface="Times New Roman" charset="0"/>
              </a:rPr>
              <a:t>-</a:t>
            </a:r>
            <a:r>
              <a:rPr lang="en-US" altLang="zh-TW" sz="2800" baseline="-25000" dirty="0">
                <a:latin typeface="Times New Roman" charset="0"/>
              </a:rPr>
              <a:t>1</a:t>
            </a:r>
          </a:p>
        </p:txBody>
      </p:sp>
      <p:sp>
        <p:nvSpPr>
          <p:cNvPr id="10" name="Oval 8"/>
          <p:cNvSpPr>
            <a:spLocks noChangeArrowheads="1"/>
          </p:cNvSpPr>
          <p:nvPr/>
        </p:nvSpPr>
        <p:spPr bwMode="auto">
          <a:xfrm>
            <a:off x="7566347" y="4554544"/>
            <a:ext cx="488466" cy="507384"/>
          </a:xfrm>
          <a:prstGeom prst="ellipse">
            <a:avLst/>
          </a:prstGeom>
          <a:solidFill>
            <a:srgbClr val="0070C0"/>
          </a:solidFill>
          <a:ln w="38100">
            <a:solidFill>
              <a:schemeClr val="accent1"/>
            </a:solidFill>
            <a:round/>
            <a:headEnd/>
            <a:tailEnd/>
          </a:ln>
          <a:effectLst/>
        </p:spPr>
        <p:txBody>
          <a:bodyPr wrap="none" anchor="ctr"/>
          <a:lstStyle/>
          <a:p>
            <a:pPr algn="ctr"/>
            <a:r>
              <a:rPr lang="en-US" altLang="ko-KR" sz="2800" i="1" dirty="0" err="1">
                <a:latin typeface="Times New Roman" charset="0"/>
              </a:rPr>
              <a:t>v</a:t>
            </a:r>
            <a:r>
              <a:rPr lang="en-US" altLang="ko-KR" sz="2800" i="1" baseline="-25000" dirty="0" err="1">
                <a:latin typeface="Times New Roman" charset="0"/>
              </a:rPr>
              <a:t>n</a:t>
            </a:r>
            <a:endParaRPr lang="en-US" altLang="zh-TW" sz="2800" i="1" baseline="-25000" dirty="0">
              <a:latin typeface="Times New Roman" charset="0"/>
            </a:endParaRPr>
          </a:p>
        </p:txBody>
      </p:sp>
      <p:sp>
        <p:nvSpPr>
          <p:cNvPr id="15" name="AutoShape 13"/>
          <p:cNvSpPr>
            <a:spLocks noChangeArrowheads="1"/>
          </p:cNvSpPr>
          <p:nvPr/>
        </p:nvSpPr>
        <p:spPr bwMode="auto">
          <a:xfrm>
            <a:off x="1000100" y="3143248"/>
            <a:ext cx="7083447"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16" name="TextBox 15"/>
          <p:cNvSpPr txBox="1"/>
          <p:nvPr/>
        </p:nvSpPr>
        <p:spPr>
          <a:xfrm>
            <a:off x="500034" y="1785926"/>
            <a:ext cx="7929618" cy="954107"/>
          </a:xfrm>
          <a:prstGeom prst="rect">
            <a:avLst/>
          </a:prstGeom>
          <a:noFill/>
        </p:spPr>
        <p:txBody>
          <a:bodyPr wrap="square" rtlCol="0">
            <a:spAutoFit/>
          </a:bodyPr>
          <a:lstStyle/>
          <a:p>
            <a:r>
              <a:rPr lang="en-US" altLang="zh-CN" sz="2800" dirty="0" err="1">
                <a:latin typeface="Times New Roman" pitchFamily="18" charset="0"/>
                <a:ea typeface="仿宋" pitchFamily="49" charset="-122"/>
                <a:cs typeface="Times New Roman" pitchFamily="18" charset="0"/>
              </a:rPr>
              <a:t>LexBFS</a:t>
            </a:r>
            <a:r>
              <a:rPr lang="zh-CN" altLang="en-US" sz="2800" b="1" dirty="0">
                <a:latin typeface="Times New Roman" pitchFamily="18" charset="0"/>
                <a:ea typeface="仿宋" pitchFamily="49" charset="-122"/>
                <a:cs typeface="Times New Roman" pitchFamily="18" charset="0"/>
              </a:rPr>
              <a:t>与</a:t>
            </a:r>
            <a:r>
              <a:rPr lang="en-US" altLang="zh-CN" sz="2800" dirty="0">
                <a:latin typeface="Times New Roman" pitchFamily="18" charset="0"/>
                <a:ea typeface="仿宋" pitchFamily="49" charset="-122"/>
                <a:cs typeface="Times New Roman" pitchFamily="18" charset="0"/>
              </a:rPr>
              <a:t>BFS</a:t>
            </a:r>
            <a:r>
              <a:rPr lang="zh-CN" altLang="en-US" sz="2800" b="1" dirty="0">
                <a:latin typeface="Times New Roman" pitchFamily="18" charset="0"/>
                <a:ea typeface="仿宋" pitchFamily="49" charset="-122"/>
                <a:cs typeface="Times New Roman" pitchFamily="18" charset="0"/>
              </a:rPr>
              <a:t>不同在于每次扩展的节点加了特殊的顺序。</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a:latin typeface="Constantia" pitchFamily="18" charset="0"/>
                <a:ea typeface="华文行楷" pitchFamily="2" charset="-122"/>
                <a:cs typeface="Times New Roman" pitchFamily="18" charset="0"/>
              </a:rPr>
              <a:t>LexBFS</a:t>
            </a:r>
            <a:r>
              <a:rPr lang="zh-CN" altLang="en-US" sz="4000" dirty="0">
                <a:latin typeface="华文行楷" pitchFamily="2" charset="-122"/>
                <a:ea typeface="华文行楷" pitchFamily="2" charset="-122"/>
              </a:rPr>
              <a:t>算法</a:t>
            </a:r>
          </a:p>
        </p:txBody>
      </p:sp>
      <p:sp>
        <p:nvSpPr>
          <p:cNvPr id="6" name="Oval 4"/>
          <p:cNvSpPr>
            <a:spLocks noChangeArrowheads="1"/>
          </p:cNvSpPr>
          <p:nvPr/>
        </p:nvSpPr>
        <p:spPr bwMode="auto">
          <a:xfrm>
            <a:off x="7548560" y="3853870"/>
            <a:ext cx="488467" cy="507385"/>
          </a:xfrm>
          <a:prstGeom prst="ellipse">
            <a:avLst/>
          </a:prstGeom>
          <a:solidFill>
            <a:srgbClr val="0070C0"/>
          </a:solidFill>
          <a:ln w="38100">
            <a:solidFill>
              <a:schemeClr val="accent1"/>
            </a:solidFill>
            <a:round/>
            <a:headEnd/>
            <a:tailEnd/>
          </a:ln>
          <a:effectLst/>
        </p:spPr>
        <p:txBody>
          <a:bodyPr wrap="none" anchor="ctr"/>
          <a:lstStyle/>
          <a:p>
            <a:pPr algn="ctr"/>
            <a:r>
              <a:rPr lang="en-US" altLang="ko-KR" sz="2800" i="1" dirty="0" err="1">
                <a:latin typeface="Times New Roman" charset="0"/>
              </a:rPr>
              <a:t>v</a:t>
            </a:r>
            <a:r>
              <a:rPr lang="en-US" altLang="ko-KR" sz="2800" i="1" baseline="-25000" dirty="0" err="1">
                <a:latin typeface="Times New Roman" charset="0"/>
              </a:rPr>
              <a:t>n</a:t>
            </a:r>
            <a:endParaRPr lang="en-US" altLang="zh-TW" sz="2800" i="1" baseline="-25000" dirty="0">
              <a:latin typeface="Times New Roman" charset="0"/>
            </a:endParaRPr>
          </a:p>
        </p:txBody>
      </p:sp>
      <p:sp>
        <p:nvSpPr>
          <p:cNvPr id="7" name="AutoShape 5"/>
          <p:cNvSpPr>
            <a:spLocks noChangeArrowheads="1"/>
          </p:cNvSpPr>
          <p:nvPr/>
        </p:nvSpPr>
        <p:spPr bwMode="auto">
          <a:xfrm>
            <a:off x="1004205" y="3913562"/>
            <a:ext cx="3003315"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8" name="AutoShape 6"/>
          <p:cNvSpPr>
            <a:spLocks noChangeArrowheads="1"/>
          </p:cNvSpPr>
          <p:nvPr/>
        </p:nvSpPr>
        <p:spPr bwMode="auto">
          <a:xfrm>
            <a:off x="4122454" y="3899350"/>
            <a:ext cx="3322119" cy="486065"/>
          </a:xfrm>
          <a:prstGeom prst="roundRect">
            <a:avLst>
              <a:gd name="adj" fmla="val 16667"/>
            </a:avLst>
          </a:prstGeom>
          <a:solidFill>
            <a:srgbClr val="0070C0"/>
          </a:solidFill>
          <a:ln w="38100">
            <a:solidFill>
              <a:schemeClr val="accent1"/>
            </a:solidFill>
            <a:round/>
            <a:headEnd/>
            <a:tailEnd/>
          </a:ln>
          <a:effectLst/>
        </p:spPr>
        <p:txBody>
          <a:bodyPr wrap="none" anchor="ctr"/>
          <a:lstStyle/>
          <a:p>
            <a:endParaRPr lang="zh-CN" altLang="en-US"/>
          </a:p>
        </p:txBody>
      </p:sp>
      <p:sp>
        <p:nvSpPr>
          <p:cNvPr id="9" name="Oval 7"/>
          <p:cNvSpPr>
            <a:spLocks noChangeArrowheads="1"/>
          </p:cNvSpPr>
          <p:nvPr/>
        </p:nvSpPr>
        <p:spPr bwMode="auto">
          <a:xfrm>
            <a:off x="6980735" y="4554544"/>
            <a:ext cx="488466" cy="507384"/>
          </a:xfrm>
          <a:prstGeom prst="ellipse">
            <a:avLst/>
          </a:prstGeom>
          <a:solidFill>
            <a:srgbClr val="92D050"/>
          </a:solidFill>
          <a:ln w="38100">
            <a:solidFill>
              <a:schemeClr val="accent1"/>
            </a:solidFill>
            <a:round/>
            <a:headEnd/>
            <a:tailEnd/>
          </a:ln>
          <a:effectLst/>
        </p:spPr>
        <p:txBody>
          <a:bodyPr wrap="none" anchor="ctr"/>
          <a:lstStyle/>
          <a:p>
            <a:pPr algn="ctr"/>
            <a:r>
              <a:rPr lang="en-US" altLang="zh-TW" sz="2800" i="1" dirty="0">
                <a:latin typeface="Times New Roman" charset="0"/>
              </a:rPr>
              <a:t>v</a:t>
            </a:r>
            <a:r>
              <a:rPr lang="en-US" altLang="ko-KR" sz="2800" i="1" baseline="-25000" dirty="0">
                <a:latin typeface="Times New Roman" charset="0"/>
              </a:rPr>
              <a:t>n</a:t>
            </a:r>
            <a:r>
              <a:rPr lang="en-US" altLang="zh-TW" sz="2800" i="1" baseline="-25000" dirty="0">
                <a:latin typeface="Times New Roman" charset="0"/>
              </a:rPr>
              <a:t>-</a:t>
            </a:r>
            <a:r>
              <a:rPr lang="en-US" altLang="zh-TW" sz="2800" baseline="-25000" dirty="0">
                <a:latin typeface="Times New Roman" charset="0"/>
              </a:rPr>
              <a:t>1</a:t>
            </a:r>
          </a:p>
        </p:txBody>
      </p:sp>
      <p:sp>
        <p:nvSpPr>
          <p:cNvPr id="10" name="Oval 8"/>
          <p:cNvSpPr>
            <a:spLocks noChangeArrowheads="1"/>
          </p:cNvSpPr>
          <p:nvPr/>
        </p:nvSpPr>
        <p:spPr bwMode="auto">
          <a:xfrm>
            <a:off x="7566347" y="4554544"/>
            <a:ext cx="488466" cy="507384"/>
          </a:xfrm>
          <a:prstGeom prst="ellipse">
            <a:avLst/>
          </a:prstGeom>
          <a:solidFill>
            <a:srgbClr val="0070C0"/>
          </a:solidFill>
          <a:ln w="38100">
            <a:solidFill>
              <a:schemeClr val="accent1"/>
            </a:solidFill>
            <a:round/>
            <a:headEnd/>
            <a:tailEnd/>
          </a:ln>
          <a:effectLst/>
        </p:spPr>
        <p:txBody>
          <a:bodyPr wrap="none" anchor="ctr"/>
          <a:lstStyle/>
          <a:p>
            <a:pPr algn="ctr"/>
            <a:r>
              <a:rPr lang="en-US" altLang="ko-KR" sz="2800" i="1" dirty="0" err="1">
                <a:latin typeface="Times New Roman" charset="0"/>
              </a:rPr>
              <a:t>v</a:t>
            </a:r>
            <a:r>
              <a:rPr lang="en-US" altLang="ko-KR" sz="2800" i="1" baseline="-25000" dirty="0" err="1">
                <a:latin typeface="Times New Roman" charset="0"/>
              </a:rPr>
              <a:t>n</a:t>
            </a:r>
            <a:endParaRPr lang="en-US" altLang="zh-TW" sz="2800" i="1" baseline="-25000" dirty="0">
              <a:latin typeface="Times New Roman" charset="0"/>
            </a:endParaRPr>
          </a:p>
        </p:txBody>
      </p:sp>
      <p:sp>
        <p:nvSpPr>
          <p:cNvPr id="11" name="AutoShape 9"/>
          <p:cNvSpPr>
            <a:spLocks noChangeArrowheads="1"/>
          </p:cNvSpPr>
          <p:nvPr/>
        </p:nvSpPr>
        <p:spPr bwMode="auto">
          <a:xfrm>
            <a:off x="1011046" y="4607129"/>
            <a:ext cx="3003316"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12" name="AutoShape 10"/>
          <p:cNvSpPr>
            <a:spLocks noChangeArrowheads="1"/>
          </p:cNvSpPr>
          <p:nvPr/>
        </p:nvSpPr>
        <p:spPr bwMode="auto">
          <a:xfrm>
            <a:off x="4138873" y="4611394"/>
            <a:ext cx="2743348" cy="486065"/>
          </a:xfrm>
          <a:prstGeom prst="roundRect">
            <a:avLst>
              <a:gd name="adj" fmla="val 16667"/>
            </a:avLst>
          </a:prstGeom>
          <a:solidFill>
            <a:srgbClr val="0070C0"/>
          </a:solidFill>
          <a:ln w="38100">
            <a:solidFill>
              <a:schemeClr val="accent1"/>
            </a:solidFill>
            <a:round/>
            <a:headEnd/>
            <a:tailEnd/>
          </a:ln>
          <a:effectLst/>
        </p:spPr>
        <p:txBody>
          <a:bodyPr wrap="none" anchor="ctr"/>
          <a:lstStyle/>
          <a:p>
            <a:endParaRPr lang="zh-CN" altLang="en-US"/>
          </a:p>
        </p:txBody>
      </p:sp>
      <p:sp>
        <p:nvSpPr>
          <p:cNvPr id="13" name="AutoShape 11"/>
          <p:cNvSpPr>
            <a:spLocks noChangeArrowheads="1"/>
          </p:cNvSpPr>
          <p:nvPr/>
        </p:nvSpPr>
        <p:spPr bwMode="auto">
          <a:xfrm>
            <a:off x="2442239" y="4609972"/>
            <a:ext cx="1576228" cy="486065"/>
          </a:xfrm>
          <a:prstGeom prst="roundRect">
            <a:avLst>
              <a:gd name="adj" fmla="val 16667"/>
            </a:avLst>
          </a:prstGeom>
          <a:solidFill>
            <a:srgbClr val="92D050"/>
          </a:solidFill>
          <a:ln w="38100">
            <a:solidFill>
              <a:schemeClr val="accent1"/>
            </a:solidFill>
            <a:round/>
            <a:headEnd/>
            <a:tailEnd/>
          </a:ln>
          <a:effectLst/>
        </p:spPr>
        <p:txBody>
          <a:bodyPr wrap="none" anchor="ctr"/>
          <a:lstStyle/>
          <a:p>
            <a:endParaRPr lang="zh-CN" altLang="en-US"/>
          </a:p>
        </p:txBody>
      </p:sp>
      <p:sp>
        <p:nvSpPr>
          <p:cNvPr id="14" name="AutoShape 12"/>
          <p:cNvSpPr>
            <a:spLocks noChangeArrowheads="1"/>
          </p:cNvSpPr>
          <p:nvPr/>
        </p:nvSpPr>
        <p:spPr bwMode="auto">
          <a:xfrm>
            <a:off x="5301888" y="4607129"/>
            <a:ext cx="1576228" cy="486065"/>
          </a:xfrm>
          <a:prstGeom prst="roundRect">
            <a:avLst>
              <a:gd name="adj" fmla="val 16667"/>
            </a:avLst>
          </a:prstGeom>
          <a:solidFill>
            <a:srgbClr val="92D050"/>
          </a:solidFill>
          <a:ln w="38100">
            <a:solidFill>
              <a:schemeClr val="accent1"/>
            </a:solidFill>
            <a:round/>
            <a:headEnd/>
            <a:tailEnd/>
          </a:ln>
          <a:effectLst/>
        </p:spPr>
        <p:txBody>
          <a:bodyPr wrap="none" anchor="ctr"/>
          <a:lstStyle/>
          <a:p>
            <a:endParaRPr lang="zh-CN" altLang="en-US"/>
          </a:p>
        </p:txBody>
      </p:sp>
      <p:sp>
        <p:nvSpPr>
          <p:cNvPr id="15" name="AutoShape 13"/>
          <p:cNvSpPr>
            <a:spLocks noChangeArrowheads="1"/>
          </p:cNvSpPr>
          <p:nvPr/>
        </p:nvSpPr>
        <p:spPr bwMode="auto">
          <a:xfrm>
            <a:off x="1000100" y="3143248"/>
            <a:ext cx="7083447"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16" name="TextBox 15"/>
          <p:cNvSpPr txBox="1"/>
          <p:nvPr/>
        </p:nvSpPr>
        <p:spPr>
          <a:xfrm>
            <a:off x="500034" y="1785926"/>
            <a:ext cx="7929618" cy="954107"/>
          </a:xfrm>
          <a:prstGeom prst="rect">
            <a:avLst/>
          </a:prstGeom>
          <a:noFill/>
        </p:spPr>
        <p:txBody>
          <a:bodyPr wrap="square" rtlCol="0">
            <a:spAutoFit/>
          </a:bodyPr>
          <a:lstStyle/>
          <a:p>
            <a:r>
              <a:rPr lang="en-US" altLang="zh-CN" sz="2800" dirty="0" err="1">
                <a:latin typeface="Times New Roman" pitchFamily="18" charset="0"/>
                <a:ea typeface="仿宋" pitchFamily="49" charset="-122"/>
                <a:cs typeface="Times New Roman" pitchFamily="18" charset="0"/>
              </a:rPr>
              <a:t>LexBFS</a:t>
            </a:r>
            <a:r>
              <a:rPr lang="zh-CN" altLang="en-US" sz="2800" b="1" dirty="0">
                <a:latin typeface="Times New Roman" pitchFamily="18" charset="0"/>
                <a:ea typeface="仿宋" pitchFamily="49" charset="-122"/>
                <a:cs typeface="Times New Roman" pitchFamily="18" charset="0"/>
              </a:rPr>
              <a:t>与</a:t>
            </a:r>
            <a:r>
              <a:rPr lang="en-US" altLang="zh-CN" sz="2800" dirty="0">
                <a:latin typeface="Times New Roman" pitchFamily="18" charset="0"/>
                <a:ea typeface="仿宋" pitchFamily="49" charset="-122"/>
                <a:cs typeface="Times New Roman" pitchFamily="18" charset="0"/>
              </a:rPr>
              <a:t>BFS</a:t>
            </a:r>
            <a:r>
              <a:rPr lang="zh-CN" altLang="en-US" sz="2800" b="1" dirty="0">
                <a:latin typeface="Times New Roman" pitchFamily="18" charset="0"/>
                <a:ea typeface="仿宋" pitchFamily="49" charset="-122"/>
                <a:cs typeface="Times New Roman" pitchFamily="18" charset="0"/>
              </a:rPr>
              <a:t>不同在于每次扩展的节点加了特殊的顺序。</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a:latin typeface="Constantia" pitchFamily="18" charset="0"/>
                <a:ea typeface="华文行楷" pitchFamily="2" charset="-122"/>
                <a:cs typeface="Times New Roman" pitchFamily="18" charset="0"/>
              </a:rPr>
              <a:t>LexBFS</a:t>
            </a:r>
            <a:r>
              <a:rPr lang="zh-CN" altLang="en-US" sz="4000" dirty="0">
                <a:latin typeface="华文行楷" pitchFamily="2" charset="-122"/>
                <a:ea typeface="华文行楷" pitchFamily="2" charset="-122"/>
              </a:rPr>
              <a:t>算法</a:t>
            </a:r>
          </a:p>
        </p:txBody>
      </p:sp>
      <p:sp>
        <p:nvSpPr>
          <p:cNvPr id="6" name="内容占位符 5"/>
          <p:cNvSpPr>
            <a:spLocks noGrp="1"/>
          </p:cNvSpPr>
          <p:nvPr>
            <p:ph sz="quarter" idx="1"/>
          </p:nvPr>
        </p:nvSpPr>
        <p:spPr>
          <a:xfrm>
            <a:off x="500034" y="1857364"/>
            <a:ext cx="8153400" cy="1000132"/>
          </a:xfrm>
        </p:spPr>
        <p:txBody>
          <a:bodyPr>
            <a:normAutofit/>
          </a:bodyPr>
          <a:lstStyle/>
          <a:p>
            <a:r>
              <a:rPr lang="zh-CN" altLang="en-US" sz="3600" b="1" dirty="0">
                <a:latin typeface="仿宋" pitchFamily="49" charset="-122"/>
                <a:ea typeface="仿宋" pitchFamily="49" charset="-122"/>
                <a:cs typeface="Times New Roman" pitchFamily="18" charset="0"/>
              </a:rPr>
              <a:t>算法实现</a:t>
            </a:r>
            <a:endParaRPr lang="en-US" altLang="zh-CN" sz="2800" i="1" dirty="0">
              <a:latin typeface="仿宋" pitchFamily="49" charset="-122"/>
              <a:ea typeface="仿宋" pitchFamily="49" charset="-122"/>
              <a:cs typeface="Times New Roman" pitchFamily="18" charset="0"/>
            </a:endParaRPr>
          </a:p>
          <a:p>
            <a:pPr>
              <a:buNone/>
            </a:pPr>
            <a:endParaRPr lang="zh-CN" altLang="en-US" dirty="0">
              <a:latin typeface="Times New Roman" pitchFamily="18" charset="0"/>
              <a:cs typeface="Times New Roman" pitchFamily="18" charset="0"/>
            </a:endParaRPr>
          </a:p>
        </p:txBody>
      </p:sp>
      <p:sp>
        <p:nvSpPr>
          <p:cNvPr id="22" name="TextBox 21"/>
          <p:cNvSpPr txBox="1"/>
          <p:nvPr/>
        </p:nvSpPr>
        <p:spPr>
          <a:xfrm>
            <a:off x="2751472" y="1714488"/>
            <a:ext cx="785818" cy="1107996"/>
          </a:xfrm>
          <a:prstGeom prst="rect">
            <a:avLst/>
          </a:prstGeom>
          <a:noFill/>
        </p:spPr>
        <p:txBody>
          <a:bodyPr wrap="square" rtlCol="0">
            <a:spAutoFit/>
          </a:bodyPr>
          <a:lstStyle/>
          <a:p>
            <a:r>
              <a:rPr lang="en-US" altLang="zh-CN" sz="6600" dirty="0">
                <a:solidFill>
                  <a:srgbClr val="FF5050"/>
                </a:solidFill>
                <a:latin typeface="Goudy Stout" pitchFamily="18" charset="0"/>
                <a:cs typeface="Times New Roman" pitchFamily="18" charset="0"/>
              </a:rPr>
              <a:t>?</a:t>
            </a:r>
            <a:endParaRPr lang="zh-CN" altLang="en-US" sz="6600" dirty="0">
              <a:solidFill>
                <a:srgbClr val="FF5050"/>
              </a:solidFill>
              <a:latin typeface="Goudy Stout" pitchFamily="18" charset="0"/>
              <a:cs typeface="Times New Roman" pitchFamily="18"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a:latin typeface="Constantia" pitchFamily="18" charset="0"/>
                <a:ea typeface="华文行楷" pitchFamily="2" charset="-122"/>
                <a:cs typeface="Times New Roman" pitchFamily="18" charset="0"/>
              </a:rPr>
              <a:t>LexBFS</a:t>
            </a:r>
            <a:r>
              <a:rPr lang="zh-CN" altLang="en-US" sz="4000" dirty="0">
                <a:latin typeface="华文行楷" pitchFamily="2" charset="-122"/>
                <a:ea typeface="华文行楷" pitchFamily="2" charset="-122"/>
              </a:rPr>
              <a:t>算法</a:t>
            </a:r>
          </a:p>
        </p:txBody>
      </p:sp>
      <p:sp>
        <p:nvSpPr>
          <p:cNvPr id="6" name="内容占位符 5"/>
          <p:cNvSpPr>
            <a:spLocks noGrp="1"/>
          </p:cNvSpPr>
          <p:nvPr>
            <p:ph sz="quarter" idx="1"/>
          </p:nvPr>
        </p:nvSpPr>
        <p:spPr>
          <a:xfrm>
            <a:off x="500034" y="1857364"/>
            <a:ext cx="8153400" cy="1000132"/>
          </a:xfrm>
        </p:spPr>
        <p:txBody>
          <a:bodyPr>
            <a:normAutofit/>
          </a:bodyPr>
          <a:lstStyle/>
          <a:p>
            <a:r>
              <a:rPr lang="zh-CN" altLang="en-US" sz="3600" b="1" dirty="0">
                <a:latin typeface="仿宋" pitchFamily="49" charset="-122"/>
                <a:ea typeface="仿宋" pitchFamily="49" charset="-122"/>
                <a:cs typeface="Times New Roman" pitchFamily="18" charset="0"/>
              </a:rPr>
              <a:t>算法实现</a:t>
            </a:r>
            <a:endParaRPr lang="en-US" altLang="zh-CN" sz="2800" i="1" dirty="0">
              <a:latin typeface="仿宋" pitchFamily="49" charset="-122"/>
              <a:ea typeface="仿宋" pitchFamily="49" charset="-122"/>
              <a:cs typeface="Times New Roman" pitchFamily="18" charset="0"/>
            </a:endParaRPr>
          </a:p>
          <a:p>
            <a:pPr>
              <a:buNone/>
            </a:pPr>
            <a:endParaRPr lang="zh-CN" altLang="en-US" dirty="0">
              <a:latin typeface="Times New Roman" pitchFamily="18" charset="0"/>
              <a:cs typeface="Times New Roman" pitchFamily="18" charset="0"/>
            </a:endParaRPr>
          </a:p>
        </p:txBody>
      </p:sp>
      <p:pic>
        <p:nvPicPr>
          <p:cNvPr id="27650" name="Picture 2"/>
          <p:cNvPicPr>
            <a:picLocks noChangeAspect="1" noChangeArrowheads="1"/>
          </p:cNvPicPr>
          <p:nvPr/>
        </p:nvPicPr>
        <p:blipFill>
          <a:blip r:embed="rId3"/>
          <a:srcRect/>
          <a:stretch>
            <a:fillRect/>
          </a:stretch>
        </p:blipFill>
        <p:spPr bwMode="auto">
          <a:xfrm>
            <a:off x="261498" y="2685834"/>
            <a:ext cx="4248150" cy="2438400"/>
          </a:xfrm>
          <a:prstGeom prst="rect">
            <a:avLst/>
          </a:prstGeom>
          <a:noFill/>
          <a:ln w="9525">
            <a:noFill/>
            <a:miter lim="800000"/>
            <a:headEnd/>
            <a:tailEnd/>
          </a:ln>
          <a:effectLst/>
        </p:spPr>
      </p:pic>
      <p:pic>
        <p:nvPicPr>
          <p:cNvPr id="27651" name="Picture 3"/>
          <p:cNvPicPr>
            <a:picLocks noChangeAspect="1" noChangeArrowheads="1"/>
          </p:cNvPicPr>
          <p:nvPr/>
        </p:nvPicPr>
        <p:blipFill>
          <a:blip r:embed="rId4"/>
          <a:srcRect/>
          <a:stretch>
            <a:fillRect/>
          </a:stretch>
        </p:blipFill>
        <p:spPr bwMode="auto">
          <a:xfrm>
            <a:off x="4786314" y="2812562"/>
            <a:ext cx="3695700" cy="2343150"/>
          </a:xfrm>
          <a:prstGeom prst="rect">
            <a:avLst/>
          </a:prstGeom>
          <a:noFill/>
          <a:ln w="9525">
            <a:noFill/>
            <a:miter lim="800000"/>
            <a:headEnd/>
            <a:tailEnd/>
          </a:ln>
          <a:effectLst/>
        </p:spPr>
      </p:pic>
      <p:sp>
        <p:nvSpPr>
          <p:cNvPr id="8" name="TextBox 7"/>
          <p:cNvSpPr txBox="1"/>
          <p:nvPr/>
        </p:nvSpPr>
        <p:spPr>
          <a:xfrm>
            <a:off x="785786" y="5493242"/>
            <a:ext cx="7358114" cy="954107"/>
          </a:xfrm>
          <a:prstGeom prst="rect">
            <a:avLst/>
          </a:prstGeom>
          <a:noFill/>
        </p:spPr>
        <p:txBody>
          <a:bodyPr wrap="square" rtlCol="0">
            <a:spAutoFit/>
          </a:bodyPr>
          <a:lstStyle/>
          <a:p>
            <a:r>
              <a:rPr lang="zh-CN" altLang="en-US" sz="2800" b="1" dirty="0">
                <a:latin typeface="Times New Roman" pitchFamily="18" charset="0"/>
                <a:ea typeface="仿宋" pitchFamily="49" charset="-122"/>
                <a:cs typeface="Times New Roman" pitchFamily="18" charset="0"/>
              </a:rPr>
              <a:t>更新一个点的</a:t>
            </a:r>
            <a:r>
              <a:rPr lang="en-US" altLang="zh-CN" sz="2800" dirty="0">
                <a:latin typeface="Times New Roman" pitchFamily="18" charset="0"/>
                <a:ea typeface="仿宋" pitchFamily="49" charset="-122"/>
                <a:cs typeface="Times New Roman" pitchFamily="18" charset="0"/>
              </a:rPr>
              <a:t>list</a:t>
            </a:r>
            <a:r>
              <a:rPr lang="zh-CN" altLang="en-US" sz="2800" b="1" dirty="0">
                <a:latin typeface="Times New Roman" pitchFamily="18" charset="0"/>
                <a:ea typeface="仿宋" pitchFamily="49" charset="-122"/>
                <a:cs typeface="Times New Roman" pitchFamily="18" charset="0"/>
              </a:rPr>
              <a:t>最多新建一个桶。</a:t>
            </a:r>
            <a:endParaRPr lang="en-US" altLang="zh-CN" sz="2800" b="1" dirty="0">
              <a:latin typeface="Times New Roman" pitchFamily="18" charset="0"/>
              <a:ea typeface="仿宋" pitchFamily="49" charset="-122"/>
              <a:cs typeface="Times New Roman" pitchFamily="18" charset="0"/>
            </a:endParaRPr>
          </a:p>
          <a:p>
            <a:r>
              <a:rPr lang="zh-CN" altLang="en-US" sz="2800" b="1" dirty="0">
                <a:latin typeface="Times New Roman" pitchFamily="18" charset="0"/>
                <a:ea typeface="仿宋" pitchFamily="49" charset="-122"/>
                <a:cs typeface="Times New Roman" pitchFamily="18" charset="0"/>
              </a:rPr>
              <a:t>任何时候桶的数目不超过</a:t>
            </a:r>
            <a:r>
              <a:rPr lang="en-US" altLang="zh-CN" sz="2800" i="1" dirty="0">
                <a:latin typeface="Times New Roman" pitchFamily="18" charset="0"/>
                <a:ea typeface="仿宋" pitchFamily="49" charset="-122"/>
                <a:cs typeface="Times New Roman" pitchFamily="18" charset="0"/>
              </a:rPr>
              <a:t>n</a:t>
            </a:r>
            <a:r>
              <a:rPr lang="zh-CN" altLang="en-US" sz="2800" b="1" dirty="0">
                <a:latin typeface="Times New Roman" pitchFamily="18" charset="0"/>
                <a:ea typeface="仿宋" pitchFamily="49" charset="-122"/>
                <a:cs typeface="Times New Roman" pitchFamily="18" charset="0"/>
              </a:rPr>
              <a: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a:latin typeface="Constantia" pitchFamily="18" charset="0"/>
                <a:ea typeface="华文行楷" pitchFamily="2" charset="-122"/>
                <a:cs typeface="Times New Roman" pitchFamily="18" charset="0"/>
              </a:rPr>
              <a:t>LexBFS</a:t>
            </a:r>
            <a:r>
              <a:rPr lang="zh-CN" altLang="en-US" sz="4000" dirty="0">
                <a:latin typeface="华文行楷" pitchFamily="2" charset="-122"/>
                <a:ea typeface="华文行楷" pitchFamily="2" charset="-122"/>
              </a:rPr>
              <a:t>算法</a:t>
            </a:r>
          </a:p>
        </p:txBody>
      </p:sp>
      <p:sp>
        <p:nvSpPr>
          <p:cNvPr id="6" name="内容占位符 5"/>
          <p:cNvSpPr>
            <a:spLocks noGrp="1"/>
          </p:cNvSpPr>
          <p:nvPr>
            <p:ph sz="quarter" idx="1"/>
          </p:nvPr>
        </p:nvSpPr>
        <p:spPr>
          <a:xfrm>
            <a:off x="500034" y="1857364"/>
            <a:ext cx="8153400" cy="1000132"/>
          </a:xfrm>
        </p:spPr>
        <p:txBody>
          <a:bodyPr>
            <a:normAutofit/>
          </a:bodyPr>
          <a:lstStyle/>
          <a:p>
            <a:r>
              <a:rPr lang="zh-CN" altLang="en-US" sz="3600" b="1" dirty="0">
                <a:latin typeface="仿宋" pitchFamily="49" charset="-122"/>
                <a:ea typeface="仿宋" pitchFamily="49" charset="-122"/>
                <a:cs typeface="Times New Roman" pitchFamily="18" charset="0"/>
              </a:rPr>
              <a:t>算法实现</a:t>
            </a:r>
            <a:endParaRPr lang="en-US" altLang="zh-CN" sz="2800" i="1" dirty="0">
              <a:latin typeface="仿宋" pitchFamily="49" charset="-122"/>
              <a:ea typeface="仿宋" pitchFamily="49" charset="-122"/>
              <a:cs typeface="Times New Roman" pitchFamily="18" charset="0"/>
            </a:endParaRPr>
          </a:p>
          <a:p>
            <a:pPr>
              <a:buNone/>
            </a:pPr>
            <a:endParaRPr lang="zh-CN" altLang="en-US" dirty="0">
              <a:latin typeface="Times New Roman" pitchFamily="18" charset="0"/>
              <a:cs typeface="Times New Roman" pitchFamily="18" charset="0"/>
            </a:endParaRPr>
          </a:p>
        </p:txBody>
      </p:sp>
      <p:pic>
        <p:nvPicPr>
          <p:cNvPr id="27650" name="Picture 2"/>
          <p:cNvPicPr>
            <a:picLocks noChangeAspect="1" noChangeArrowheads="1"/>
          </p:cNvPicPr>
          <p:nvPr/>
        </p:nvPicPr>
        <p:blipFill>
          <a:blip r:embed="rId3"/>
          <a:srcRect/>
          <a:stretch>
            <a:fillRect/>
          </a:stretch>
        </p:blipFill>
        <p:spPr bwMode="auto">
          <a:xfrm>
            <a:off x="261498" y="2685834"/>
            <a:ext cx="4248150" cy="2438400"/>
          </a:xfrm>
          <a:prstGeom prst="rect">
            <a:avLst/>
          </a:prstGeom>
          <a:noFill/>
          <a:ln w="9525">
            <a:noFill/>
            <a:miter lim="800000"/>
            <a:headEnd/>
            <a:tailEnd/>
          </a:ln>
          <a:effectLst/>
        </p:spPr>
      </p:pic>
      <p:pic>
        <p:nvPicPr>
          <p:cNvPr id="27651" name="Picture 3"/>
          <p:cNvPicPr>
            <a:picLocks noChangeAspect="1" noChangeArrowheads="1"/>
          </p:cNvPicPr>
          <p:nvPr/>
        </p:nvPicPr>
        <p:blipFill>
          <a:blip r:embed="rId4"/>
          <a:srcRect/>
          <a:stretch>
            <a:fillRect/>
          </a:stretch>
        </p:blipFill>
        <p:spPr bwMode="auto">
          <a:xfrm>
            <a:off x="4786314" y="2812562"/>
            <a:ext cx="3695700" cy="2343150"/>
          </a:xfrm>
          <a:prstGeom prst="rect">
            <a:avLst/>
          </a:prstGeom>
          <a:noFill/>
          <a:ln w="9525">
            <a:noFill/>
            <a:miter lim="800000"/>
            <a:headEnd/>
            <a:tailEnd/>
          </a:ln>
          <a:effectLst/>
        </p:spPr>
      </p:pic>
      <p:sp>
        <p:nvSpPr>
          <p:cNvPr id="7" name="TextBox 6"/>
          <p:cNvSpPr txBox="1"/>
          <p:nvPr/>
        </p:nvSpPr>
        <p:spPr>
          <a:xfrm>
            <a:off x="5643570" y="2041785"/>
            <a:ext cx="3071834" cy="646331"/>
          </a:xfrm>
          <a:prstGeom prst="rect">
            <a:avLst/>
          </a:prstGeom>
          <a:noFill/>
        </p:spPr>
        <p:txBody>
          <a:bodyPr wrap="square" rtlCol="0">
            <a:spAutoFit/>
          </a:bodyPr>
          <a:lstStyle/>
          <a:p>
            <a:r>
              <a:rPr lang="en-US" altLang="zh-CN" sz="3600" b="1" dirty="0">
                <a:solidFill>
                  <a:srgbClr val="FF5050"/>
                </a:solidFill>
                <a:latin typeface="Garamond" pitchFamily="18" charset="0"/>
              </a:rPr>
              <a:t>O(m + n)!!!</a:t>
            </a:r>
            <a:endParaRPr lang="zh-CN" altLang="en-US" sz="3600" b="1" dirty="0">
              <a:solidFill>
                <a:srgbClr val="FF5050"/>
              </a:solidFill>
              <a:latin typeface="Garamond" pitchFamily="18" charset="0"/>
            </a:endParaRPr>
          </a:p>
        </p:txBody>
      </p:sp>
      <p:sp>
        <p:nvSpPr>
          <p:cNvPr id="8" name="TextBox 7"/>
          <p:cNvSpPr txBox="1"/>
          <p:nvPr/>
        </p:nvSpPr>
        <p:spPr>
          <a:xfrm>
            <a:off x="785786" y="5493242"/>
            <a:ext cx="7358114" cy="954107"/>
          </a:xfrm>
          <a:prstGeom prst="rect">
            <a:avLst/>
          </a:prstGeom>
          <a:noFill/>
        </p:spPr>
        <p:txBody>
          <a:bodyPr wrap="square" rtlCol="0">
            <a:spAutoFit/>
          </a:bodyPr>
          <a:lstStyle/>
          <a:p>
            <a:r>
              <a:rPr lang="zh-CN" altLang="en-US" sz="2800" b="1" dirty="0">
                <a:latin typeface="Times New Roman" pitchFamily="18" charset="0"/>
                <a:ea typeface="仿宋" pitchFamily="49" charset="-122"/>
                <a:cs typeface="Times New Roman" pitchFamily="18" charset="0"/>
              </a:rPr>
              <a:t>更新一个点的</a:t>
            </a:r>
            <a:r>
              <a:rPr lang="en-US" altLang="zh-CN" sz="2800" dirty="0">
                <a:latin typeface="Times New Roman" pitchFamily="18" charset="0"/>
                <a:ea typeface="仿宋" pitchFamily="49" charset="-122"/>
                <a:cs typeface="Times New Roman" pitchFamily="18" charset="0"/>
              </a:rPr>
              <a:t>list</a:t>
            </a:r>
            <a:r>
              <a:rPr lang="zh-CN" altLang="en-US" sz="2800" b="1" dirty="0">
                <a:latin typeface="Times New Roman" pitchFamily="18" charset="0"/>
                <a:ea typeface="仿宋" pitchFamily="49" charset="-122"/>
                <a:cs typeface="Times New Roman" pitchFamily="18" charset="0"/>
              </a:rPr>
              <a:t>最多新建一个桶。</a:t>
            </a:r>
            <a:endParaRPr lang="en-US" altLang="zh-CN" sz="2800" b="1" dirty="0">
              <a:latin typeface="Times New Roman" pitchFamily="18" charset="0"/>
              <a:ea typeface="仿宋" pitchFamily="49" charset="-122"/>
              <a:cs typeface="Times New Roman" pitchFamily="18" charset="0"/>
            </a:endParaRPr>
          </a:p>
          <a:p>
            <a:r>
              <a:rPr lang="zh-CN" altLang="en-US" sz="2800" b="1" dirty="0">
                <a:latin typeface="Times New Roman" pitchFamily="18" charset="0"/>
                <a:ea typeface="仿宋" pitchFamily="49" charset="-122"/>
                <a:cs typeface="Times New Roman" pitchFamily="18" charset="0"/>
              </a:rPr>
              <a:t>任何时候桶的数目不超过</a:t>
            </a:r>
            <a:r>
              <a:rPr lang="en-US" altLang="zh-CN" sz="2800" i="1" dirty="0">
                <a:latin typeface="Times New Roman" pitchFamily="18" charset="0"/>
                <a:ea typeface="仿宋" pitchFamily="49" charset="-122"/>
                <a:cs typeface="Times New Roman" pitchFamily="18" charset="0"/>
              </a:rPr>
              <a:t>n</a:t>
            </a:r>
            <a:r>
              <a:rPr lang="zh-CN" altLang="en-US" sz="2800" b="1" dirty="0">
                <a:latin typeface="Times New Roman" pitchFamily="18" charset="0"/>
                <a:ea typeface="仿宋" pitchFamily="49" charset="-122"/>
                <a:cs typeface="Times New Roman" pitchFamily="18" charset="0"/>
              </a:rPr>
              <a:t>。</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AutoShape 17"/>
          <p:cNvCxnSpPr>
            <a:cxnSpLocks noChangeShapeType="1"/>
          </p:cNvCxnSpPr>
          <p:nvPr/>
        </p:nvCxnSpPr>
        <p:spPr bwMode="auto">
          <a:xfrm rot="16200000" flipH="1">
            <a:off x="3557062" y="5198075"/>
            <a:ext cx="679847" cy="284971"/>
          </a:xfrm>
          <a:prstGeom prst="straightConnector1">
            <a:avLst/>
          </a:prstGeom>
          <a:noFill/>
          <a:ln w="57150">
            <a:solidFill>
              <a:schemeClr val="accent1"/>
            </a:solidFill>
            <a:round/>
            <a:headEnd/>
            <a:tailEnd/>
          </a:ln>
          <a:effectLst/>
        </p:spPr>
      </p:cxnSp>
      <p:cxnSp>
        <p:nvCxnSpPr>
          <p:cNvPr id="34" name="AutoShape 17"/>
          <p:cNvCxnSpPr>
            <a:cxnSpLocks noChangeShapeType="1"/>
          </p:cNvCxnSpPr>
          <p:nvPr/>
        </p:nvCxnSpPr>
        <p:spPr bwMode="auto">
          <a:xfrm rot="5400000">
            <a:off x="4715911" y="5190976"/>
            <a:ext cx="689370" cy="308691"/>
          </a:xfrm>
          <a:prstGeom prst="straightConnector1">
            <a:avLst/>
          </a:prstGeom>
          <a:noFill/>
          <a:ln w="57150">
            <a:solidFill>
              <a:schemeClr val="accent1"/>
            </a:solidFill>
            <a:round/>
            <a:headEnd/>
            <a:tailEnd/>
          </a:ln>
          <a:effectLst/>
        </p:spPr>
      </p:cxnSp>
      <p:cxnSp>
        <p:nvCxnSpPr>
          <p:cNvPr id="33" name="AutoShape 17"/>
          <p:cNvCxnSpPr>
            <a:cxnSpLocks noChangeShapeType="1"/>
          </p:cNvCxnSpPr>
          <p:nvPr/>
        </p:nvCxnSpPr>
        <p:spPr bwMode="auto">
          <a:xfrm rot="5400000">
            <a:off x="3930093" y="5177724"/>
            <a:ext cx="689370" cy="308691"/>
          </a:xfrm>
          <a:prstGeom prst="straightConnector1">
            <a:avLst/>
          </a:prstGeom>
          <a:noFill/>
          <a:ln w="57150">
            <a:solidFill>
              <a:schemeClr val="accent1"/>
            </a:solidFill>
            <a:round/>
            <a:headEnd/>
            <a:tailEnd/>
          </a:ln>
          <a:effectLst/>
        </p:spPr>
      </p:cxnSp>
      <p:cxnSp>
        <p:nvCxnSpPr>
          <p:cNvPr id="31" name="AutoShape 17"/>
          <p:cNvCxnSpPr>
            <a:cxnSpLocks noChangeShapeType="1"/>
          </p:cNvCxnSpPr>
          <p:nvPr/>
        </p:nvCxnSpPr>
        <p:spPr bwMode="auto">
          <a:xfrm rot="5400000">
            <a:off x="3167214" y="5172546"/>
            <a:ext cx="689370" cy="308691"/>
          </a:xfrm>
          <a:prstGeom prst="straightConnector1">
            <a:avLst/>
          </a:prstGeom>
          <a:noFill/>
          <a:ln w="57150">
            <a:solidFill>
              <a:schemeClr val="accent1"/>
            </a:solidFill>
            <a:round/>
            <a:headEnd/>
            <a:tailEnd/>
          </a:ln>
          <a:effectLst/>
        </p:spPr>
      </p:cxnSp>
      <p:cxnSp>
        <p:nvCxnSpPr>
          <p:cNvPr id="26" name="AutoShape 17"/>
          <p:cNvCxnSpPr>
            <a:cxnSpLocks noChangeShapeType="1"/>
          </p:cNvCxnSpPr>
          <p:nvPr/>
        </p:nvCxnSpPr>
        <p:spPr bwMode="auto">
          <a:xfrm rot="16200000" flipH="1">
            <a:off x="2771244" y="5198073"/>
            <a:ext cx="679847" cy="284971"/>
          </a:xfrm>
          <a:prstGeom prst="straightConnector1">
            <a:avLst/>
          </a:prstGeom>
          <a:noFill/>
          <a:ln w="57150">
            <a:solidFill>
              <a:schemeClr val="accent1"/>
            </a:solidFill>
            <a:round/>
            <a:headEnd/>
            <a:tailEnd/>
          </a:ln>
          <a:effectLst/>
        </p:spPr>
      </p:cxnSp>
      <p:cxnSp>
        <p:nvCxnSpPr>
          <p:cNvPr id="25" name="AutoShape 17"/>
          <p:cNvCxnSpPr>
            <a:cxnSpLocks noChangeShapeType="1"/>
          </p:cNvCxnSpPr>
          <p:nvPr/>
        </p:nvCxnSpPr>
        <p:spPr bwMode="auto">
          <a:xfrm flipV="1">
            <a:off x="4193529" y="5781275"/>
            <a:ext cx="611215" cy="1"/>
          </a:xfrm>
          <a:prstGeom prst="straightConnector1">
            <a:avLst/>
          </a:prstGeom>
          <a:noFill/>
          <a:ln w="57150">
            <a:solidFill>
              <a:schemeClr val="accent1"/>
            </a:solidFill>
            <a:round/>
            <a:headEnd/>
            <a:tailEnd/>
          </a:ln>
          <a:effectLst/>
        </p:spPr>
      </p:cxnSp>
      <p:cxnSp>
        <p:nvCxnSpPr>
          <p:cNvPr id="24" name="AutoShape 17"/>
          <p:cNvCxnSpPr>
            <a:cxnSpLocks noChangeShapeType="1"/>
          </p:cNvCxnSpPr>
          <p:nvPr/>
        </p:nvCxnSpPr>
        <p:spPr bwMode="auto">
          <a:xfrm flipV="1">
            <a:off x="3389281" y="5786453"/>
            <a:ext cx="611215" cy="1"/>
          </a:xfrm>
          <a:prstGeom prst="straightConnector1">
            <a:avLst/>
          </a:prstGeom>
          <a:noFill/>
          <a:ln w="57150">
            <a:solidFill>
              <a:schemeClr val="accent1"/>
            </a:solidFill>
            <a:round/>
            <a:headEnd/>
            <a:tailEnd/>
          </a:ln>
          <a:effectLst/>
        </p:spPr>
      </p:cxnSp>
      <p:cxnSp>
        <p:nvCxnSpPr>
          <p:cNvPr id="22" name="AutoShape 17"/>
          <p:cNvCxnSpPr>
            <a:cxnSpLocks noChangeShapeType="1"/>
          </p:cNvCxnSpPr>
          <p:nvPr/>
        </p:nvCxnSpPr>
        <p:spPr bwMode="auto">
          <a:xfrm flipV="1">
            <a:off x="4577223" y="4915946"/>
            <a:ext cx="611215" cy="1"/>
          </a:xfrm>
          <a:prstGeom prst="straightConnector1">
            <a:avLst/>
          </a:prstGeom>
          <a:noFill/>
          <a:ln w="57150">
            <a:solidFill>
              <a:schemeClr val="accent1"/>
            </a:solidFill>
            <a:round/>
            <a:headEnd/>
            <a:tailEnd/>
          </a:ln>
          <a:effectLst/>
        </p:spPr>
      </p:cxnSp>
      <p:cxnSp>
        <p:nvCxnSpPr>
          <p:cNvPr id="21" name="AutoShape 17"/>
          <p:cNvCxnSpPr>
            <a:cxnSpLocks noChangeShapeType="1"/>
          </p:cNvCxnSpPr>
          <p:nvPr/>
        </p:nvCxnSpPr>
        <p:spPr bwMode="auto">
          <a:xfrm flipV="1">
            <a:off x="3759723" y="4915945"/>
            <a:ext cx="611215" cy="1"/>
          </a:xfrm>
          <a:prstGeom prst="straightConnector1">
            <a:avLst/>
          </a:prstGeom>
          <a:noFill/>
          <a:ln w="57150">
            <a:solidFill>
              <a:schemeClr val="accent1"/>
            </a:solidFill>
            <a:round/>
            <a:headEnd/>
            <a:tailEnd/>
          </a:ln>
          <a:effectLst/>
        </p:spPr>
      </p:cxnSp>
      <p:cxnSp>
        <p:nvCxnSpPr>
          <p:cNvPr id="13" name="AutoShape 17"/>
          <p:cNvCxnSpPr>
            <a:cxnSpLocks noChangeShapeType="1"/>
          </p:cNvCxnSpPr>
          <p:nvPr/>
        </p:nvCxnSpPr>
        <p:spPr bwMode="auto">
          <a:xfrm flipV="1">
            <a:off x="2995186" y="4910768"/>
            <a:ext cx="611215" cy="1"/>
          </a:xfrm>
          <a:prstGeom prst="straightConnector1">
            <a:avLst/>
          </a:prstGeom>
          <a:noFill/>
          <a:ln w="57150">
            <a:solidFill>
              <a:schemeClr val="accent1"/>
            </a:solidFill>
            <a:round/>
            <a:headEnd/>
            <a:tailEnd/>
          </a:ln>
          <a:effectLst/>
        </p:spPr>
      </p:cxnSp>
      <p:sp>
        <p:nvSpPr>
          <p:cNvPr id="2" name="标题 1"/>
          <p:cNvSpPr>
            <a:spLocks noGrp="1"/>
          </p:cNvSpPr>
          <p:nvPr>
            <p:ph type="title"/>
          </p:nvPr>
        </p:nvSpPr>
        <p:spPr/>
        <p:txBody>
          <a:bodyPr>
            <a:normAutofit/>
          </a:bodyPr>
          <a:lstStyle/>
          <a:p>
            <a:r>
              <a:rPr lang="en-US" altLang="zh-CN" sz="4000" dirty="0">
                <a:latin typeface="Constantia" pitchFamily="18" charset="0"/>
                <a:ea typeface="华文行楷" pitchFamily="2" charset="-122"/>
                <a:cs typeface="Times New Roman" pitchFamily="18" charset="0"/>
              </a:rPr>
              <a:t>MCS</a:t>
            </a:r>
            <a:r>
              <a:rPr lang="zh-CN" altLang="en-US" sz="4000" dirty="0">
                <a:latin typeface="华文行楷" pitchFamily="2" charset="-122"/>
                <a:ea typeface="华文行楷" pitchFamily="2" charset="-122"/>
              </a:rPr>
              <a:t>算法</a:t>
            </a:r>
          </a:p>
        </p:txBody>
      </p:sp>
      <p:sp>
        <p:nvSpPr>
          <p:cNvPr id="6" name="内容占位符 5"/>
          <p:cNvSpPr>
            <a:spLocks noGrp="1"/>
          </p:cNvSpPr>
          <p:nvPr>
            <p:ph sz="quarter" idx="1"/>
          </p:nvPr>
        </p:nvSpPr>
        <p:spPr>
          <a:xfrm>
            <a:off x="500034" y="1857364"/>
            <a:ext cx="8153400" cy="2786082"/>
          </a:xfrm>
        </p:spPr>
        <p:txBody>
          <a:bodyPr>
            <a:normAutofit/>
          </a:bodyPr>
          <a:lstStyle/>
          <a:p>
            <a:r>
              <a:rPr lang="zh-CN" altLang="en-US" sz="3600" b="1" dirty="0">
                <a:latin typeface="Times New Roman" pitchFamily="18" charset="0"/>
                <a:ea typeface="仿宋" pitchFamily="49" charset="-122"/>
                <a:cs typeface="Times New Roman" pitchFamily="18" charset="0"/>
              </a:rPr>
              <a:t>最大势算法 </a:t>
            </a:r>
            <a:r>
              <a:rPr lang="en-US" altLang="zh-CN" sz="2800" b="1" dirty="0">
                <a:latin typeface="Times New Roman" pitchFamily="18" charset="0"/>
                <a:ea typeface="仿宋" pitchFamily="49" charset="-122"/>
                <a:cs typeface="Times New Roman" pitchFamily="18" charset="0"/>
              </a:rPr>
              <a:t>Maximum Cardinality Search</a:t>
            </a:r>
          </a:p>
          <a:p>
            <a:r>
              <a:rPr lang="zh-CN" altLang="en-US" sz="2800"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从</a:t>
            </a:r>
            <a:r>
              <a:rPr lang="en-US" altLang="zh-CN" sz="2800" i="1" dirty="0">
                <a:latin typeface="Times New Roman" pitchFamily="18" charset="0"/>
                <a:ea typeface="仿宋" pitchFamily="49" charset="-122"/>
                <a:cs typeface="Times New Roman" pitchFamily="18" charset="0"/>
              </a:rPr>
              <a:t>n</a:t>
            </a:r>
            <a:r>
              <a:rPr lang="zh-CN" altLang="en-US" sz="2800" b="1" dirty="0">
                <a:latin typeface="Times New Roman" pitchFamily="18" charset="0"/>
                <a:ea typeface="仿宋" pitchFamily="49" charset="-122"/>
                <a:cs typeface="Times New Roman" pitchFamily="18" charset="0"/>
              </a:rPr>
              <a:t>到</a:t>
            </a:r>
            <a:r>
              <a:rPr lang="en-US" altLang="zh-CN" sz="2800" dirty="0">
                <a:latin typeface="Times New Roman" pitchFamily="18" charset="0"/>
                <a:ea typeface="仿宋" pitchFamily="49" charset="-122"/>
                <a:cs typeface="Times New Roman" pitchFamily="18" charset="0"/>
              </a:rPr>
              <a:t>1</a:t>
            </a:r>
            <a:r>
              <a:rPr lang="zh-CN" altLang="en-US" sz="2800" b="1" dirty="0">
                <a:latin typeface="Times New Roman" pitchFamily="18" charset="0"/>
                <a:ea typeface="仿宋" pitchFamily="49" charset="-122"/>
                <a:cs typeface="Times New Roman" pitchFamily="18" charset="0"/>
              </a:rPr>
              <a:t>的顺序依次给点标号</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标号为</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的点出现在完美消除序列的第</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个</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a:t>
            </a:r>
            <a:endParaRPr lang="en-US" altLang="zh-CN" sz="2800" b="1" dirty="0">
              <a:latin typeface="Times New Roman" pitchFamily="18" charset="0"/>
              <a:ea typeface="仿宋" pitchFamily="49" charset="-122"/>
              <a:cs typeface="Times New Roman" pitchFamily="18" charset="0"/>
            </a:endParaRPr>
          </a:p>
          <a:p>
            <a:r>
              <a:rPr lang="en-US" altLang="zh-CN" sz="2800" b="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设</a:t>
            </a:r>
            <a:r>
              <a:rPr lang="en-US" altLang="zh-CN" sz="2800" i="1" dirty="0">
                <a:latin typeface="Times New Roman" pitchFamily="18" charset="0"/>
                <a:ea typeface="仿宋" pitchFamily="49" charset="-122"/>
                <a:cs typeface="Times New Roman" pitchFamily="18" charset="0"/>
              </a:rPr>
              <a:t>label</a:t>
            </a:r>
            <a:r>
              <a:rPr lang="en-US" altLang="zh-CN" sz="2800" dirty="0">
                <a:latin typeface="Times New Roman" pitchFamily="18" charset="0"/>
                <a:ea typeface="仿宋" pitchFamily="49" charset="-122"/>
                <a:cs typeface="Times New Roman" pitchFamily="18" charset="0"/>
              </a:rPr>
              <a:t>[</a:t>
            </a:r>
            <a:r>
              <a:rPr lang="en-US" altLang="zh-CN" sz="2800" i="1" dirty="0" err="1">
                <a:latin typeface="Times New Roman" pitchFamily="18" charset="0"/>
                <a:ea typeface="仿宋" pitchFamily="49" charset="-122"/>
                <a:cs typeface="Times New Roman" pitchFamily="18" charset="0"/>
              </a:rPr>
              <a:t>i</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表示第</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个点与多少个已标号的点相   邻，每次选择</a:t>
            </a:r>
            <a:r>
              <a:rPr lang="en-US" altLang="zh-CN" sz="2800" i="1" dirty="0">
                <a:latin typeface="Times New Roman" pitchFamily="18" charset="0"/>
                <a:ea typeface="仿宋" pitchFamily="49" charset="-122"/>
                <a:cs typeface="Times New Roman" pitchFamily="18" charset="0"/>
              </a:rPr>
              <a:t>label</a:t>
            </a:r>
            <a:r>
              <a:rPr lang="en-US" altLang="zh-CN" sz="2800" dirty="0">
                <a:latin typeface="Times New Roman" pitchFamily="18" charset="0"/>
                <a:ea typeface="仿宋" pitchFamily="49" charset="-122"/>
                <a:cs typeface="Times New Roman" pitchFamily="18" charset="0"/>
              </a:rPr>
              <a:t>[</a:t>
            </a:r>
            <a:r>
              <a:rPr lang="en-US" altLang="zh-CN" sz="2800" i="1" dirty="0" err="1">
                <a:latin typeface="Times New Roman" pitchFamily="18" charset="0"/>
                <a:ea typeface="仿宋" pitchFamily="49" charset="-122"/>
                <a:cs typeface="Times New Roman" pitchFamily="18" charset="0"/>
              </a:rPr>
              <a:t>i</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最大的未标号的点进行标号。</a:t>
            </a:r>
            <a:endParaRPr lang="en-US" altLang="zh-CN" baseline="-25000" dirty="0">
              <a:latin typeface="Times New Roman" pitchFamily="18" charset="0"/>
              <a:ea typeface="仿宋" pitchFamily="49" charset="-122"/>
              <a:cs typeface="Times New Roman" pitchFamily="18" charset="0"/>
            </a:endParaRPr>
          </a:p>
          <a:p>
            <a:endParaRPr lang="en-US" altLang="zh-CN" i="1" dirty="0">
              <a:latin typeface="Times New Roman" pitchFamily="18" charset="0"/>
              <a:cs typeface="Times New Roman" pitchFamily="18" charset="0"/>
            </a:endParaRPr>
          </a:p>
          <a:p>
            <a:pPr>
              <a:buNone/>
            </a:pPr>
            <a:endParaRPr lang="zh-CN" altLang="en-US" i="1" dirty="0">
              <a:latin typeface="Times New Roman" pitchFamily="18" charset="0"/>
              <a:cs typeface="Times New Roman" pitchFamily="18" charset="0"/>
            </a:endParaRPr>
          </a:p>
        </p:txBody>
      </p:sp>
      <p:sp>
        <p:nvSpPr>
          <p:cNvPr id="5" name="Oval 8"/>
          <p:cNvSpPr>
            <a:spLocks noChangeArrowheads="1"/>
          </p:cNvSpPr>
          <p:nvPr/>
        </p:nvSpPr>
        <p:spPr bwMode="auto">
          <a:xfrm>
            <a:off x="278605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7" name="Oval 8"/>
          <p:cNvSpPr>
            <a:spLocks noChangeArrowheads="1"/>
          </p:cNvSpPr>
          <p:nvPr/>
        </p:nvSpPr>
        <p:spPr bwMode="auto">
          <a:xfrm>
            <a:off x="3534182"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 name="Oval 8"/>
          <p:cNvSpPr>
            <a:spLocks noChangeArrowheads="1"/>
          </p:cNvSpPr>
          <p:nvPr/>
        </p:nvSpPr>
        <p:spPr bwMode="auto">
          <a:xfrm>
            <a:off x="432000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9" name="Oval 8"/>
          <p:cNvSpPr>
            <a:spLocks noChangeArrowheads="1"/>
          </p:cNvSpPr>
          <p:nvPr/>
        </p:nvSpPr>
        <p:spPr bwMode="auto">
          <a:xfrm>
            <a:off x="5105818"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0" name="Oval 8"/>
          <p:cNvSpPr>
            <a:spLocks noChangeArrowheads="1"/>
          </p:cNvSpPr>
          <p:nvPr/>
        </p:nvSpPr>
        <p:spPr bwMode="auto">
          <a:xfrm>
            <a:off x="3176992"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1" name="Oval 8"/>
          <p:cNvSpPr>
            <a:spLocks noChangeArrowheads="1"/>
          </p:cNvSpPr>
          <p:nvPr/>
        </p:nvSpPr>
        <p:spPr bwMode="auto">
          <a:xfrm>
            <a:off x="3962810"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748628"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cxnSp>
        <p:nvCxnSpPr>
          <p:cNvPr id="30" name="AutoShape 17"/>
          <p:cNvCxnSpPr>
            <a:cxnSpLocks noChangeShapeType="1"/>
          </p:cNvCxnSpPr>
          <p:nvPr/>
        </p:nvCxnSpPr>
        <p:spPr bwMode="auto">
          <a:xfrm rot="16200000" flipH="1">
            <a:off x="4329628" y="5198075"/>
            <a:ext cx="679847" cy="284971"/>
          </a:xfrm>
          <a:prstGeom prst="straightConnector1">
            <a:avLst/>
          </a:prstGeom>
          <a:noFill/>
          <a:ln w="57150">
            <a:solidFill>
              <a:schemeClr val="accent1"/>
            </a:solidFill>
            <a:round/>
            <a:headEnd/>
            <a:tailEnd/>
          </a:ln>
          <a:effectLst/>
        </p:spPr>
      </p:cxn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AutoShape 17"/>
          <p:cNvCxnSpPr>
            <a:cxnSpLocks noChangeShapeType="1"/>
          </p:cNvCxnSpPr>
          <p:nvPr/>
        </p:nvCxnSpPr>
        <p:spPr bwMode="auto">
          <a:xfrm rot="16200000" flipH="1">
            <a:off x="3557062" y="5198075"/>
            <a:ext cx="679847" cy="284971"/>
          </a:xfrm>
          <a:prstGeom prst="straightConnector1">
            <a:avLst/>
          </a:prstGeom>
          <a:noFill/>
          <a:ln w="57150">
            <a:solidFill>
              <a:schemeClr val="accent1"/>
            </a:solidFill>
            <a:round/>
            <a:headEnd/>
            <a:tailEnd/>
          </a:ln>
          <a:effectLst/>
        </p:spPr>
      </p:cxnSp>
      <p:cxnSp>
        <p:nvCxnSpPr>
          <p:cNvPr id="34" name="AutoShape 17"/>
          <p:cNvCxnSpPr>
            <a:cxnSpLocks noChangeShapeType="1"/>
          </p:cNvCxnSpPr>
          <p:nvPr/>
        </p:nvCxnSpPr>
        <p:spPr bwMode="auto">
          <a:xfrm rot="5400000">
            <a:off x="4715911" y="5190976"/>
            <a:ext cx="689370" cy="308691"/>
          </a:xfrm>
          <a:prstGeom prst="straightConnector1">
            <a:avLst/>
          </a:prstGeom>
          <a:noFill/>
          <a:ln w="57150">
            <a:solidFill>
              <a:schemeClr val="accent1"/>
            </a:solidFill>
            <a:round/>
            <a:headEnd/>
            <a:tailEnd/>
          </a:ln>
          <a:effectLst/>
        </p:spPr>
      </p:cxnSp>
      <p:cxnSp>
        <p:nvCxnSpPr>
          <p:cNvPr id="33" name="AutoShape 17"/>
          <p:cNvCxnSpPr>
            <a:cxnSpLocks noChangeShapeType="1"/>
          </p:cNvCxnSpPr>
          <p:nvPr/>
        </p:nvCxnSpPr>
        <p:spPr bwMode="auto">
          <a:xfrm rot="5400000">
            <a:off x="3930093" y="5177724"/>
            <a:ext cx="689370" cy="308691"/>
          </a:xfrm>
          <a:prstGeom prst="straightConnector1">
            <a:avLst/>
          </a:prstGeom>
          <a:noFill/>
          <a:ln w="57150">
            <a:solidFill>
              <a:schemeClr val="accent1"/>
            </a:solidFill>
            <a:round/>
            <a:headEnd/>
            <a:tailEnd/>
          </a:ln>
          <a:effectLst/>
        </p:spPr>
      </p:cxnSp>
      <p:cxnSp>
        <p:nvCxnSpPr>
          <p:cNvPr id="31" name="AutoShape 17"/>
          <p:cNvCxnSpPr>
            <a:cxnSpLocks noChangeShapeType="1"/>
          </p:cNvCxnSpPr>
          <p:nvPr/>
        </p:nvCxnSpPr>
        <p:spPr bwMode="auto">
          <a:xfrm rot="5400000">
            <a:off x="3167214" y="5172546"/>
            <a:ext cx="689370" cy="308691"/>
          </a:xfrm>
          <a:prstGeom prst="straightConnector1">
            <a:avLst/>
          </a:prstGeom>
          <a:noFill/>
          <a:ln w="57150">
            <a:solidFill>
              <a:schemeClr val="accent1"/>
            </a:solidFill>
            <a:round/>
            <a:headEnd/>
            <a:tailEnd/>
          </a:ln>
          <a:effectLst/>
        </p:spPr>
      </p:cxnSp>
      <p:cxnSp>
        <p:nvCxnSpPr>
          <p:cNvPr id="26" name="AutoShape 17"/>
          <p:cNvCxnSpPr>
            <a:cxnSpLocks noChangeShapeType="1"/>
          </p:cNvCxnSpPr>
          <p:nvPr/>
        </p:nvCxnSpPr>
        <p:spPr bwMode="auto">
          <a:xfrm rot="16200000" flipH="1">
            <a:off x="2771244" y="5198073"/>
            <a:ext cx="679847" cy="284971"/>
          </a:xfrm>
          <a:prstGeom prst="straightConnector1">
            <a:avLst/>
          </a:prstGeom>
          <a:noFill/>
          <a:ln w="57150">
            <a:solidFill>
              <a:schemeClr val="accent1"/>
            </a:solidFill>
            <a:round/>
            <a:headEnd/>
            <a:tailEnd/>
          </a:ln>
          <a:effectLst/>
        </p:spPr>
      </p:cxnSp>
      <p:cxnSp>
        <p:nvCxnSpPr>
          <p:cNvPr id="25" name="AutoShape 17"/>
          <p:cNvCxnSpPr>
            <a:cxnSpLocks noChangeShapeType="1"/>
          </p:cNvCxnSpPr>
          <p:nvPr/>
        </p:nvCxnSpPr>
        <p:spPr bwMode="auto">
          <a:xfrm flipV="1">
            <a:off x="4193529" y="5781275"/>
            <a:ext cx="611215" cy="1"/>
          </a:xfrm>
          <a:prstGeom prst="straightConnector1">
            <a:avLst/>
          </a:prstGeom>
          <a:noFill/>
          <a:ln w="57150">
            <a:solidFill>
              <a:schemeClr val="accent1"/>
            </a:solidFill>
            <a:round/>
            <a:headEnd/>
            <a:tailEnd/>
          </a:ln>
          <a:effectLst/>
        </p:spPr>
      </p:cxnSp>
      <p:cxnSp>
        <p:nvCxnSpPr>
          <p:cNvPr id="24" name="AutoShape 17"/>
          <p:cNvCxnSpPr>
            <a:cxnSpLocks noChangeShapeType="1"/>
          </p:cNvCxnSpPr>
          <p:nvPr/>
        </p:nvCxnSpPr>
        <p:spPr bwMode="auto">
          <a:xfrm flipV="1">
            <a:off x="3389281" y="5786453"/>
            <a:ext cx="611215" cy="1"/>
          </a:xfrm>
          <a:prstGeom prst="straightConnector1">
            <a:avLst/>
          </a:prstGeom>
          <a:noFill/>
          <a:ln w="57150">
            <a:solidFill>
              <a:schemeClr val="accent1"/>
            </a:solidFill>
            <a:round/>
            <a:headEnd/>
            <a:tailEnd/>
          </a:ln>
          <a:effectLst/>
        </p:spPr>
      </p:cxnSp>
      <p:cxnSp>
        <p:nvCxnSpPr>
          <p:cNvPr id="22" name="AutoShape 17"/>
          <p:cNvCxnSpPr>
            <a:cxnSpLocks noChangeShapeType="1"/>
          </p:cNvCxnSpPr>
          <p:nvPr/>
        </p:nvCxnSpPr>
        <p:spPr bwMode="auto">
          <a:xfrm flipV="1">
            <a:off x="4577223" y="4915946"/>
            <a:ext cx="611215" cy="1"/>
          </a:xfrm>
          <a:prstGeom prst="straightConnector1">
            <a:avLst/>
          </a:prstGeom>
          <a:noFill/>
          <a:ln w="57150">
            <a:solidFill>
              <a:schemeClr val="accent1"/>
            </a:solidFill>
            <a:round/>
            <a:headEnd/>
            <a:tailEnd/>
          </a:ln>
          <a:effectLst/>
        </p:spPr>
      </p:cxnSp>
      <p:cxnSp>
        <p:nvCxnSpPr>
          <p:cNvPr id="21" name="AutoShape 17"/>
          <p:cNvCxnSpPr>
            <a:cxnSpLocks noChangeShapeType="1"/>
          </p:cNvCxnSpPr>
          <p:nvPr/>
        </p:nvCxnSpPr>
        <p:spPr bwMode="auto">
          <a:xfrm flipV="1">
            <a:off x="3759723" y="4915945"/>
            <a:ext cx="611215" cy="1"/>
          </a:xfrm>
          <a:prstGeom prst="straightConnector1">
            <a:avLst/>
          </a:prstGeom>
          <a:noFill/>
          <a:ln w="57150">
            <a:solidFill>
              <a:schemeClr val="accent1"/>
            </a:solidFill>
            <a:round/>
            <a:headEnd/>
            <a:tailEnd/>
          </a:ln>
          <a:effectLst/>
        </p:spPr>
      </p:cxnSp>
      <p:cxnSp>
        <p:nvCxnSpPr>
          <p:cNvPr id="13" name="AutoShape 17"/>
          <p:cNvCxnSpPr>
            <a:cxnSpLocks noChangeShapeType="1"/>
          </p:cNvCxnSpPr>
          <p:nvPr/>
        </p:nvCxnSpPr>
        <p:spPr bwMode="auto">
          <a:xfrm flipV="1">
            <a:off x="2995186" y="4910768"/>
            <a:ext cx="611215" cy="1"/>
          </a:xfrm>
          <a:prstGeom prst="straightConnector1">
            <a:avLst/>
          </a:prstGeom>
          <a:noFill/>
          <a:ln w="57150">
            <a:solidFill>
              <a:schemeClr val="accent1"/>
            </a:solidFill>
            <a:round/>
            <a:headEnd/>
            <a:tailEnd/>
          </a:ln>
          <a:effectLst/>
        </p:spPr>
      </p:cxnSp>
      <p:sp>
        <p:nvSpPr>
          <p:cNvPr id="2" name="标题 1"/>
          <p:cNvSpPr>
            <a:spLocks noGrp="1"/>
          </p:cNvSpPr>
          <p:nvPr>
            <p:ph type="title"/>
          </p:nvPr>
        </p:nvSpPr>
        <p:spPr/>
        <p:txBody>
          <a:bodyPr>
            <a:normAutofit/>
          </a:bodyPr>
          <a:lstStyle/>
          <a:p>
            <a:r>
              <a:rPr lang="en-US" altLang="zh-CN" sz="4000" dirty="0">
                <a:latin typeface="Constantia" pitchFamily="18" charset="0"/>
                <a:ea typeface="华文行楷" pitchFamily="2" charset="-122"/>
                <a:cs typeface="Times New Roman" pitchFamily="18" charset="0"/>
              </a:rPr>
              <a:t>MCS</a:t>
            </a:r>
            <a:r>
              <a:rPr lang="zh-CN" altLang="en-US" sz="4000" dirty="0">
                <a:latin typeface="华文行楷" pitchFamily="2" charset="-122"/>
                <a:ea typeface="华文行楷" pitchFamily="2" charset="-122"/>
              </a:rPr>
              <a:t>算法</a:t>
            </a:r>
          </a:p>
        </p:txBody>
      </p:sp>
      <p:sp>
        <p:nvSpPr>
          <p:cNvPr id="6" name="内容占位符 5"/>
          <p:cNvSpPr>
            <a:spLocks noGrp="1"/>
          </p:cNvSpPr>
          <p:nvPr>
            <p:ph sz="quarter" idx="1"/>
          </p:nvPr>
        </p:nvSpPr>
        <p:spPr>
          <a:xfrm>
            <a:off x="500034" y="1857364"/>
            <a:ext cx="8153400" cy="2786082"/>
          </a:xfrm>
        </p:spPr>
        <p:txBody>
          <a:bodyPr>
            <a:normAutofit/>
          </a:bodyPr>
          <a:lstStyle/>
          <a:p>
            <a:r>
              <a:rPr lang="zh-CN" altLang="en-US" sz="3600" b="1" dirty="0">
                <a:latin typeface="Times New Roman" pitchFamily="18" charset="0"/>
                <a:ea typeface="仿宋" pitchFamily="49" charset="-122"/>
                <a:cs typeface="Times New Roman" pitchFamily="18" charset="0"/>
              </a:rPr>
              <a:t>最大势算法 </a:t>
            </a:r>
            <a:r>
              <a:rPr lang="en-US" altLang="zh-CN" sz="2800" b="1" dirty="0">
                <a:latin typeface="Times New Roman" pitchFamily="18" charset="0"/>
                <a:ea typeface="仿宋" pitchFamily="49" charset="-122"/>
                <a:cs typeface="Times New Roman" pitchFamily="18" charset="0"/>
              </a:rPr>
              <a:t>Maximum Cardinality Search</a:t>
            </a:r>
          </a:p>
          <a:p>
            <a:r>
              <a:rPr lang="zh-CN" altLang="en-US" sz="2800"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从</a:t>
            </a:r>
            <a:r>
              <a:rPr lang="en-US" altLang="zh-CN" sz="2800" i="1" dirty="0">
                <a:latin typeface="Times New Roman" pitchFamily="18" charset="0"/>
                <a:ea typeface="仿宋" pitchFamily="49" charset="-122"/>
                <a:cs typeface="Times New Roman" pitchFamily="18" charset="0"/>
              </a:rPr>
              <a:t>n</a:t>
            </a:r>
            <a:r>
              <a:rPr lang="zh-CN" altLang="en-US" sz="2800" b="1" dirty="0">
                <a:latin typeface="Times New Roman" pitchFamily="18" charset="0"/>
                <a:ea typeface="仿宋" pitchFamily="49" charset="-122"/>
                <a:cs typeface="Times New Roman" pitchFamily="18" charset="0"/>
              </a:rPr>
              <a:t>到</a:t>
            </a:r>
            <a:r>
              <a:rPr lang="en-US" altLang="zh-CN" sz="2800" dirty="0">
                <a:latin typeface="Times New Roman" pitchFamily="18" charset="0"/>
                <a:ea typeface="仿宋" pitchFamily="49" charset="-122"/>
                <a:cs typeface="Times New Roman" pitchFamily="18" charset="0"/>
              </a:rPr>
              <a:t>1</a:t>
            </a:r>
            <a:r>
              <a:rPr lang="zh-CN" altLang="en-US" sz="2800" b="1" dirty="0">
                <a:latin typeface="Times New Roman" pitchFamily="18" charset="0"/>
                <a:ea typeface="仿宋" pitchFamily="49" charset="-122"/>
                <a:cs typeface="Times New Roman" pitchFamily="18" charset="0"/>
              </a:rPr>
              <a:t>的顺序依次给点标号</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标号为</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的点出现在完美消除序列的第</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个</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a:t>
            </a:r>
            <a:endParaRPr lang="en-US" altLang="zh-CN" sz="2800" b="1" dirty="0">
              <a:latin typeface="Times New Roman" pitchFamily="18" charset="0"/>
              <a:ea typeface="仿宋" pitchFamily="49" charset="-122"/>
              <a:cs typeface="Times New Roman" pitchFamily="18" charset="0"/>
            </a:endParaRPr>
          </a:p>
          <a:p>
            <a:r>
              <a:rPr lang="en-US" altLang="zh-CN" sz="2800" b="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设</a:t>
            </a:r>
            <a:r>
              <a:rPr lang="en-US" altLang="zh-CN" sz="2800" i="1" dirty="0">
                <a:latin typeface="Times New Roman" pitchFamily="18" charset="0"/>
                <a:ea typeface="仿宋" pitchFamily="49" charset="-122"/>
                <a:cs typeface="Times New Roman" pitchFamily="18" charset="0"/>
              </a:rPr>
              <a:t>label</a:t>
            </a:r>
            <a:r>
              <a:rPr lang="en-US" altLang="zh-CN" sz="2800" dirty="0">
                <a:latin typeface="Times New Roman" pitchFamily="18" charset="0"/>
                <a:ea typeface="仿宋" pitchFamily="49" charset="-122"/>
                <a:cs typeface="Times New Roman" pitchFamily="18" charset="0"/>
              </a:rPr>
              <a:t>[</a:t>
            </a:r>
            <a:r>
              <a:rPr lang="en-US" altLang="zh-CN" sz="2800" i="1" dirty="0" err="1">
                <a:latin typeface="Times New Roman" pitchFamily="18" charset="0"/>
                <a:ea typeface="仿宋" pitchFamily="49" charset="-122"/>
                <a:cs typeface="Times New Roman" pitchFamily="18" charset="0"/>
              </a:rPr>
              <a:t>i</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表示第</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个点与多少个已标号的点相   邻，每次选择</a:t>
            </a:r>
            <a:r>
              <a:rPr lang="en-US" altLang="zh-CN" sz="2800" i="1" dirty="0">
                <a:latin typeface="Times New Roman" pitchFamily="18" charset="0"/>
                <a:ea typeface="仿宋" pitchFamily="49" charset="-122"/>
                <a:cs typeface="Times New Roman" pitchFamily="18" charset="0"/>
              </a:rPr>
              <a:t>label</a:t>
            </a:r>
            <a:r>
              <a:rPr lang="en-US" altLang="zh-CN" sz="2800" dirty="0">
                <a:latin typeface="Times New Roman" pitchFamily="18" charset="0"/>
                <a:ea typeface="仿宋" pitchFamily="49" charset="-122"/>
                <a:cs typeface="Times New Roman" pitchFamily="18" charset="0"/>
              </a:rPr>
              <a:t>[</a:t>
            </a:r>
            <a:r>
              <a:rPr lang="en-US" altLang="zh-CN" sz="2800" i="1" dirty="0" err="1">
                <a:latin typeface="Times New Roman" pitchFamily="18" charset="0"/>
                <a:ea typeface="仿宋" pitchFamily="49" charset="-122"/>
                <a:cs typeface="Times New Roman" pitchFamily="18" charset="0"/>
              </a:rPr>
              <a:t>i</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最大的未标号的点进行标号。</a:t>
            </a:r>
            <a:endParaRPr lang="en-US" altLang="zh-CN" baseline="-25000" dirty="0">
              <a:latin typeface="Times New Roman" pitchFamily="18" charset="0"/>
              <a:ea typeface="仿宋" pitchFamily="49" charset="-122"/>
              <a:cs typeface="Times New Roman" pitchFamily="18" charset="0"/>
            </a:endParaRPr>
          </a:p>
          <a:p>
            <a:endParaRPr lang="en-US" altLang="zh-CN" i="1" dirty="0">
              <a:latin typeface="Times New Roman" pitchFamily="18" charset="0"/>
              <a:cs typeface="Times New Roman" pitchFamily="18" charset="0"/>
            </a:endParaRPr>
          </a:p>
          <a:p>
            <a:pPr>
              <a:buNone/>
            </a:pPr>
            <a:endParaRPr lang="zh-CN" altLang="en-US" i="1" dirty="0">
              <a:latin typeface="Times New Roman" pitchFamily="18" charset="0"/>
              <a:cs typeface="Times New Roman" pitchFamily="18" charset="0"/>
            </a:endParaRPr>
          </a:p>
        </p:txBody>
      </p:sp>
      <p:sp>
        <p:nvSpPr>
          <p:cNvPr id="5" name="Oval 8"/>
          <p:cNvSpPr>
            <a:spLocks noChangeArrowheads="1"/>
          </p:cNvSpPr>
          <p:nvPr/>
        </p:nvSpPr>
        <p:spPr bwMode="auto">
          <a:xfrm>
            <a:off x="278605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7" name="Oval 8"/>
          <p:cNvSpPr>
            <a:spLocks noChangeArrowheads="1"/>
          </p:cNvSpPr>
          <p:nvPr/>
        </p:nvSpPr>
        <p:spPr bwMode="auto">
          <a:xfrm>
            <a:off x="3534182"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 name="Oval 8"/>
          <p:cNvSpPr>
            <a:spLocks noChangeArrowheads="1"/>
          </p:cNvSpPr>
          <p:nvPr/>
        </p:nvSpPr>
        <p:spPr bwMode="auto">
          <a:xfrm>
            <a:off x="432000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9" name="Oval 8"/>
          <p:cNvSpPr>
            <a:spLocks noChangeArrowheads="1"/>
          </p:cNvSpPr>
          <p:nvPr/>
        </p:nvSpPr>
        <p:spPr bwMode="auto">
          <a:xfrm>
            <a:off x="5105818"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0" name="Oval 8"/>
          <p:cNvSpPr>
            <a:spLocks noChangeArrowheads="1"/>
          </p:cNvSpPr>
          <p:nvPr/>
        </p:nvSpPr>
        <p:spPr bwMode="auto">
          <a:xfrm>
            <a:off x="3176992"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1" name="Oval 8"/>
          <p:cNvSpPr>
            <a:spLocks noChangeArrowheads="1"/>
          </p:cNvSpPr>
          <p:nvPr/>
        </p:nvSpPr>
        <p:spPr bwMode="auto">
          <a:xfrm>
            <a:off x="3962810"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748628"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cxnSp>
        <p:nvCxnSpPr>
          <p:cNvPr id="30" name="AutoShape 17"/>
          <p:cNvCxnSpPr>
            <a:cxnSpLocks noChangeShapeType="1"/>
          </p:cNvCxnSpPr>
          <p:nvPr/>
        </p:nvCxnSpPr>
        <p:spPr bwMode="auto">
          <a:xfrm rot="16200000" flipH="1">
            <a:off x="4329628" y="5198075"/>
            <a:ext cx="679847" cy="284971"/>
          </a:xfrm>
          <a:prstGeom prst="straightConnector1">
            <a:avLst/>
          </a:prstGeom>
          <a:noFill/>
          <a:ln w="57150">
            <a:solidFill>
              <a:schemeClr val="accent1"/>
            </a:solidFill>
            <a:round/>
            <a:headEnd/>
            <a:tailEnd/>
          </a:ln>
          <a:effectLst/>
        </p:spPr>
      </p:cxnSp>
      <p:sp>
        <p:nvSpPr>
          <p:cNvPr id="23" name="TextBox 22"/>
          <p:cNvSpPr txBox="1"/>
          <p:nvPr/>
        </p:nvSpPr>
        <p:spPr>
          <a:xfrm>
            <a:off x="1500166" y="5000636"/>
            <a:ext cx="1214446" cy="584775"/>
          </a:xfrm>
          <a:prstGeom prst="rect">
            <a:avLst/>
          </a:prstGeom>
          <a:noFill/>
        </p:spPr>
        <p:txBody>
          <a:bodyPr wrap="square" rtlCol="0">
            <a:spAutoFit/>
          </a:bodyPr>
          <a:lstStyle/>
          <a:p>
            <a:r>
              <a:rPr lang="en-US" altLang="zh-CN" sz="3200" i="1" dirty="0">
                <a:latin typeface="Times New Roman" pitchFamily="18" charset="0"/>
                <a:cs typeface="Times New Roman" pitchFamily="18" charset="0"/>
              </a:rPr>
              <a:t>i</a:t>
            </a:r>
            <a:r>
              <a:rPr lang="en-US" altLang="zh-CN" sz="3200" dirty="0">
                <a:latin typeface="Times New Roman" pitchFamily="18" charset="0"/>
                <a:cs typeface="Times New Roman" pitchFamily="18" charset="0"/>
              </a:rPr>
              <a:t> = 7</a:t>
            </a:r>
            <a:endParaRPr lang="zh-CN" altLang="en-US" sz="3200" dirty="0">
              <a:latin typeface="Times New Roman" pitchFamily="18" charset="0"/>
              <a:cs typeface="Times New Roman" pitchFamily="18" charset="0"/>
            </a:endParaRPr>
          </a:p>
        </p:txBody>
      </p:sp>
      <p:sp>
        <p:nvSpPr>
          <p:cNvPr id="27" name="TextBox 26"/>
          <p:cNvSpPr txBox="1"/>
          <p:nvPr/>
        </p:nvSpPr>
        <p:spPr>
          <a:xfrm>
            <a:off x="2616670" y="4418776"/>
            <a:ext cx="3526966"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  0        0        1         0</a:t>
            </a:r>
            <a:endParaRPr lang="zh-CN" altLang="en-US" sz="2400" dirty="0">
              <a:latin typeface="Times New Roman" pitchFamily="18" charset="0"/>
              <a:cs typeface="Times New Roman" pitchFamily="18" charset="0"/>
            </a:endParaRPr>
          </a:p>
        </p:txBody>
      </p:sp>
      <p:sp>
        <p:nvSpPr>
          <p:cNvPr id="28" name="TextBox 27"/>
          <p:cNvSpPr txBox="1"/>
          <p:nvPr/>
        </p:nvSpPr>
        <p:spPr>
          <a:xfrm>
            <a:off x="3013616" y="5819677"/>
            <a:ext cx="2272764"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  0        0        1  </a:t>
            </a:r>
            <a:endParaRPr lang="zh-CN" altLang="en-US" sz="2400" dirty="0">
              <a:latin typeface="Times New Roman" pitchFamily="18" charset="0"/>
              <a:cs typeface="Times New Roman" pitchFamily="18"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AutoShape 17"/>
          <p:cNvCxnSpPr>
            <a:cxnSpLocks noChangeShapeType="1"/>
          </p:cNvCxnSpPr>
          <p:nvPr/>
        </p:nvCxnSpPr>
        <p:spPr bwMode="auto">
          <a:xfrm rot="16200000" flipH="1">
            <a:off x="3557062" y="5198075"/>
            <a:ext cx="679847" cy="284971"/>
          </a:xfrm>
          <a:prstGeom prst="straightConnector1">
            <a:avLst/>
          </a:prstGeom>
          <a:noFill/>
          <a:ln w="57150">
            <a:solidFill>
              <a:schemeClr val="accent1"/>
            </a:solidFill>
            <a:round/>
            <a:headEnd/>
            <a:tailEnd/>
          </a:ln>
          <a:effectLst/>
        </p:spPr>
      </p:cxnSp>
      <p:cxnSp>
        <p:nvCxnSpPr>
          <p:cNvPr id="34" name="AutoShape 17"/>
          <p:cNvCxnSpPr>
            <a:cxnSpLocks noChangeShapeType="1"/>
          </p:cNvCxnSpPr>
          <p:nvPr/>
        </p:nvCxnSpPr>
        <p:spPr bwMode="auto">
          <a:xfrm rot="5400000">
            <a:off x="4715911" y="5190976"/>
            <a:ext cx="689370" cy="308691"/>
          </a:xfrm>
          <a:prstGeom prst="straightConnector1">
            <a:avLst/>
          </a:prstGeom>
          <a:noFill/>
          <a:ln w="57150">
            <a:solidFill>
              <a:schemeClr val="accent1"/>
            </a:solidFill>
            <a:round/>
            <a:headEnd/>
            <a:tailEnd/>
          </a:ln>
          <a:effectLst/>
        </p:spPr>
      </p:cxnSp>
      <p:cxnSp>
        <p:nvCxnSpPr>
          <p:cNvPr id="33" name="AutoShape 17"/>
          <p:cNvCxnSpPr>
            <a:cxnSpLocks noChangeShapeType="1"/>
          </p:cNvCxnSpPr>
          <p:nvPr/>
        </p:nvCxnSpPr>
        <p:spPr bwMode="auto">
          <a:xfrm rot="5400000">
            <a:off x="3930093" y="5177724"/>
            <a:ext cx="689370" cy="308691"/>
          </a:xfrm>
          <a:prstGeom prst="straightConnector1">
            <a:avLst/>
          </a:prstGeom>
          <a:noFill/>
          <a:ln w="57150">
            <a:solidFill>
              <a:schemeClr val="accent1"/>
            </a:solidFill>
            <a:round/>
            <a:headEnd/>
            <a:tailEnd/>
          </a:ln>
          <a:effectLst/>
        </p:spPr>
      </p:cxnSp>
      <p:cxnSp>
        <p:nvCxnSpPr>
          <p:cNvPr id="31" name="AutoShape 17"/>
          <p:cNvCxnSpPr>
            <a:cxnSpLocks noChangeShapeType="1"/>
          </p:cNvCxnSpPr>
          <p:nvPr/>
        </p:nvCxnSpPr>
        <p:spPr bwMode="auto">
          <a:xfrm rot="5400000">
            <a:off x="3167214" y="5172546"/>
            <a:ext cx="689370" cy="308691"/>
          </a:xfrm>
          <a:prstGeom prst="straightConnector1">
            <a:avLst/>
          </a:prstGeom>
          <a:noFill/>
          <a:ln w="57150">
            <a:solidFill>
              <a:schemeClr val="accent1"/>
            </a:solidFill>
            <a:round/>
            <a:headEnd/>
            <a:tailEnd/>
          </a:ln>
          <a:effectLst/>
        </p:spPr>
      </p:cxnSp>
      <p:cxnSp>
        <p:nvCxnSpPr>
          <p:cNvPr id="26" name="AutoShape 17"/>
          <p:cNvCxnSpPr>
            <a:cxnSpLocks noChangeShapeType="1"/>
          </p:cNvCxnSpPr>
          <p:nvPr/>
        </p:nvCxnSpPr>
        <p:spPr bwMode="auto">
          <a:xfrm rot="16200000" flipH="1">
            <a:off x="2771244" y="5198073"/>
            <a:ext cx="679847" cy="284971"/>
          </a:xfrm>
          <a:prstGeom prst="straightConnector1">
            <a:avLst/>
          </a:prstGeom>
          <a:noFill/>
          <a:ln w="57150">
            <a:solidFill>
              <a:schemeClr val="accent1"/>
            </a:solidFill>
            <a:round/>
            <a:headEnd/>
            <a:tailEnd/>
          </a:ln>
          <a:effectLst/>
        </p:spPr>
      </p:cxnSp>
      <p:cxnSp>
        <p:nvCxnSpPr>
          <p:cNvPr id="25" name="AutoShape 17"/>
          <p:cNvCxnSpPr>
            <a:cxnSpLocks noChangeShapeType="1"/>
          </p:cNvCxnSpPr>
          <p:nvPr/>
        </p:nvCxnSpPr>
        <p:spPr bwMode="auto">
          <a:xfrm flipV="1">
            <a:off x="4193529" y="5781275"/>
            <a:ext cx="611215" cy="1"/>
          </a:xfrm>
          <a:prstGeom prst="straightConnector1">
            <a:avLst/>
          </a:prstGeom>
          <a:noFill/>
          <a:ln w="57150">
            <a:solidFill>
              <a:schemeClr val="accent1"/>
            </a:solidFill>
            <a:round/>
            <a:headEnd/>
            <a:tailEnd/>
          </a:ln>
          <a:effectLst/>
        </p:spPr>
      </p:cxnSp>
      <p:cxnSp>
        <p:nvCxnSpPr>
          <p:cNvPr id="24" name="AutoShape 17"/>
          <p:cNvCxnSpPr>
            <a:cxnSpLocks noChangeShapeType="1"/>
          </p:cNvCxnSpPr>
          <p:nvPr/>
        </p:nvCxnSpPr>
        <p:spPr bwMode="auto">
          <a:xfrm flipV="1">
            <a:off x="3389281" y="5786453"/>
            <a:ext cx="611215" cy="1"/>
          </a:xfrm>
          <a:prstGeom prst="straightConnector1">
            <a:avLst/>
          </a:prstGeom>
          <a:noFill/>
          <a:ln w="57150">
            <a:solidFill>
              <a:schemeClr val="accent1"/>
            </a:solidFill>
            <a:round/>
            <a:headEnd/>
            <a:tailEnd/>
          </a:ln>
          <a:effectLst/>
        </p:spPr>
      </p:cxnSp>
      <p:cxnSp>
        <p:nvCxnSpPr>
          <p:cNvPr id="22" name="AutoShape 17"/>
          <p:cNvCxnSpPr>
            <a:cxnSpLocks noChangeShapeType="1"/>
          </p:cNvCxnSpPr>
          <p:nvPr/>
        </p:nvCxnSpPr>
        <p:spPr bwMode="auto">
          <a:xfrm flipV="1">
            <a:off x="4577223" y="4915946"/>
            <a:ext cx="611215" cy="1"/>
          </a:xfrm>
          <a:prstGeom prst="straightConnector1">
            <a:avLst/>
          </a:prstGeom>
          <a:noFill/>
          <a:ln w="57150">
            <a:solidFill>
              <a:schemeClr val="accent1"/>
            </a:solidFill>
            <a:round/>
            <a:headEnd/>
            <a:tailEnd/>
          </a:ln>
          <a:effectLst/>
        </p:spPr>
      </p:cxnSp>
      <p:cxnSp>
        <p:nvCxnSpPr>
          <p:cNvPr id="21" name="AutoShape 17"/>
          <p:cNvCxnSpPr>
            <a:cxnSpLocks noChangeShapeType="1"/>
          </p:cNvCxnSpPr>
          <p:nvPr/>
        </p:nvCxnSpPr>
        <p:spPr bwMode="auto">
          <a:xfrm flipV="1">
            <a:off x="3759723" y="4915945"/>
            <a:ext cx="611215" cy="1"/>
          </a:xfrm>
          <a:prstGeom prst="straightConnector1">
            <a:avLst/>
          </a:prstGeom>
          <a:noFill/>
          <a:ln w="57150">
            <a:solidFill>
              <a:schemeClr val="accent1"/>
            </a:solidFill>
            <a:round/>
            <a:headEnd/>
            <a:tailEnd/>
          </a:ln>
          <a:effectLst/>
        </p:spPr>
      </p:cxnSp>
      <p:cxnSp>
        <p:nvCxnSpPr>
          <p:cNvPr id="13" name="AutoShape 17"/>
          <p:cNvCxnSpPr>
            <a:cxnSpLocks noChangeShapeType="1"/>
          </p:cNvCxnSpPr>
          <p:nvPr/>
        </p:nvCxnSpPr>
        <p:spPr bwMode="auto">
          <a:xfrm flipV="1">
            <a:off x="2995186" y="4910768"/>
            <a:ext cx="611215" cy="1"/>
          </a:xfrm>
          <a:prstGeom prst="straightConnector1">
            <a:avLst/>
          </a:prstGeom>
          <a:noFill/>
          <a:ln w="57150">
            <a:solidFill>
              <a:schemeClr val="accent1"/>
            </a:solidFill>
            <a:round/>
            <a:headEnd/>
            <a:tailEnd/>
          </a:ln>
          <a:effectLst/>
        </p:spPr>
      </p:cxnSp>
      <p:sp>
        <p:nvSpPr>
          <p:cNvPr id="2" name="标题 1"/>
          <p:cNvSpPr>
            <a:spLocks noGrp="1"/>
          </p:cNvSpPr>
          <p:nvPr>
            <p:ph type="title"/>
          </p:nvPr>
        </p:nvSpPr>
        <p:spPr/>
        <p:txBody>
          <a:bodyPr>
            <a:normAutofit/>
          </a:bodyPr>
          <a:lstStyle/>
          <a:p>
            <a:r>
              <a:rPr lang="en-US" altLang="zh-CN" sz="4000" dirty="0">
                <a:latin typeface="Constantia" pitchFamily="18" charset="0"/>
                <a:ea typeface="华文行楷" pitchFamily="2" charset="-122"/>
                <a:cs typeface="Times New Roman" pitchFamily="18" charset="0"/>
              </a:rPr>
              <a:t>MCS</a:t>
            </a:r>
            <a:r>
              <a:rPr lang="zh-CN" altLang="en-US" sz="4000" dirty="0">
                <a:latin typeface="华文行楷" pitchFamily="2" charset="-122"/>
                <a:ea typeface="华文行楷" pitchFamily="2" charset="-122"/>
              </a:rPr>
              <a:t>算法</a:t>
            </a:r>
          </a:p>
        </p:txBody>
      </p:sp>
      <p:sp>
        <p:nvSpPr>
          <p:cNvPr id="6" name="内容占位符 5"/>
          <p:cNvSpPr>
            <a:spLocks noGrp="1"/>
          </p:cNvSpPr>
          <p:nvPr>
            <p:ph sz="quarter" idx="1"/>
          </p:nvPr>
        </p:nvSpPr>
        <p:spPr>
          <a:xfrm>
            <a:off x="500034" y="1857364"/>
            <a:ext cx="8153400" cy="2786082"/>
          </a:xfrm>
        </p:spPr>
        <p:txBody>
          <a:bodyPr>
            <a:normAutofit/>
          </a:bodyPr>
          <a:lstStyle/>
          <a:p>
            <a:r>
              <a:rPr lang="zh-CN" altLang="en-US" sz="3600" b="1" dirty="0">
                <a:latin typeface="Times New Roman" pitchFamily="18" charset="0"/>
                <a:ea typeface="仿宋" pitchFamily="49" charset="-122"/>
                <a:cs typeface="Times New Roman" pitchFamily="18" charset="0"/>
              </a:rPr>
              <a:t>最大势算法 </a:t>
            </a:r>
            <a:r>
              <a:rPr lang="en-US" altLang="zh-CN" sz="2800" b="1" dirty="0">
                <a:latin typeface="Times New Roman" pitchFamily="18" charset="0"/>
                <a:ea typeface="仿宋" pitchFamily="49" charset="-122"/>
                <a:cs typeface="Times New Roman" pitchFamily="18" charset="0"/>
              </a:rPr>
              <a:t>Maximum Cardinality Search</a:t>
            </a:r>
          </a:p>
          <a:p>
            <a:r>
              <a:rPr lang="zh-CN" altLang="en-US" sz="2800"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从</a:t>
            </a:r>
            <a:r>
              <a:rPr lang="en-US" altLang="zh-CN" sz="2800" i="1" dirty="0">
                <a:latin typeface="Times New Roman" pitchFamily="18" charset="0"/>
                <a:ea typeface="仿宋" pitchFamily="49" charset="-122"/>
                <a:cs typeface="Times New Roman" pitchFamily="18" charset="0"/>
              </a:rPr>
              <a:t>n</a:t>
            </a:r>
            <a:r>
              <a:rPr lang="zh-CN" altLang="en-US" sz="2800" b="1" dirty="0">
                <a:latin typeface="Times New Roman" pitchFamily="18" charset="0"/>
                <a:ea typeface="仿宋" pitchFamily="49" charset="-122"/>
                <a:cs typeface="Times New Roman" pitchFamily="18" charset="0"/>
              </a:rPr>
              <a:t>到</a:t>
            </a:r>
            <a:r>
              <a:rPr lang="en-US" altLang="zh-CN" sz="2800" dirty="0">
                <a:latin typeface="Times New Roman" pitchFamily="18" charset="0"/>
                <a:ea typeface="仿宋" pitchFamily="49" charset="-122"/>
                <a:cs typeface="Times New Roman" pitchFamily="18" charset="0"/>
              </a:rPr>
              <a:t>1</a:t>
            </a:r>
            <a:r>
              <a:rPr lang="zh-CN" altLang="en-US" sz="2800" b="1" dirty="0">
                <a:latin typeface="Times New Roman" pitchFamily="18" charset="0"/>
                <a:ea typeface="仿宋" pitchFamily="49" charset="-122"/>
                <a:cs typeface="Times New Roman" pitchFamily="18" charset="0"/>
              </a:rPr>
              <a:t>的顺序依次给点标号</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标号为</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的点出现在完美消除序列的第</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个</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a:t>
            </a:r>
            <a:endParaRPr lang="en-US" altLang="zh-CN" sz="2800" b="1" dirty="0">
              <a:latin typeface="Times New Roman" pitchFamily="18" charset="0"/>
              <a:ea typeface="仿宋" pitchFamily="49" charset="-122"/>
              <a:cs typeface="Times New Roman" pitchFamily="18" charset="0"/>
            </a:endParaRPr>
          </a:p>
          <a:p>
            <a:r>
              <a:rPr lang="en-US" altLang="zh-CN" sz="2800" b="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设</a:t>
            </a:r>
            <a:r>
              <a:rPr lang="en-US" altLang="zh-CN" sz="2800" i="1" dirty="0">
                <a:latin typeface="Times New Roman" pitchFamily="18" charset="0"/>
                <a:ea typeface="仿宋" pitchFamily="49" charset="-122"/>
                <a:cs typeface="Times New Roman" pitchFamily="18" charset="0"/>
              </a:rPr>
              <a:t>label</a:t>
            </a:r>
            <a:r>
              <a:rPr lang="en-US" altLang="zh-CN" sz="2800" dirty="0">
                <a:latin typeface="Times New Roman" pitchFamily="18" charset="0"/>
                <a:ea typeface="仿宋" pitchFamily="49" charset="-122"/>
                <a:cs typeface="Times New Roman" pitchFamily="18" charset="0"/>
              </a:rPr>
              <a:t>[</a:t>
            </a:r>
            <a:r>
              <a:rPr lang="en-US" altLang="zh-CN" sz="2800" i="1" dirty="0" err="1">
                <a:latin typeface="Times New Roman" pitchFamily="18" charset="0"/>
                <a:ea typeface="仿宋" pitchFamily="49" charset="-122"/>
                <a:cs typeface="Times New Roman" pitchFamily="18" charset="0"/>
              </a:rPr>
              <a:t>i</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表示第</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个点与多少个已标号的点相   邻，每次选择</a:t>
            </a:r>
            <a:r>
              <a:rPr lang="en-US" altLang="zh-CN" sz="2800" i="1" dirty="0">
                <a:latin typeface="Times New Roman" pitchFamily="18" charset="0"/>
                <a:ea typeface="仿宋" pitchFamily="49" charset="-122"/>
                <a:cs typeface="Times New Roman" pitchFamily="18" charset="0"/>
              </a:rPr>
              <a:t>label</a:t>
            </a:r>
            <a:r>
              <a:rPr lang="en-US" altLang="zh-CN" sz="2800" dirty="0">
                <a:latin typeface="Times New Roman" pitchFamily="18" charset="0"/>
                <a:ea typeface="仿宋" pitchFamily="49" charset="-122"/>
                <a:cs typeface="Times New Roman" pitchFamily="18" charset="0"/>
              </a:rPr>
              <a:t>[</a:t>
            </a:r>
            <a:r>
              <a:rPr lang="en-US" altLang="zh-CN" sz="2800" i="1" dirty="0" err="1">
                <a:latin typeface="Times New Roman" pitchFamily="18" charset="0"/>
                <a:ea typeface="仿宋" pitchFamily="49" charset="-122"/>
                <a:cs typeface="Times New Roman" pitchFamily="18" charset="0"/>
              </a:rPr>
              <a:t>i</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最大的未标号的点进行标号。</a:t>
            </a:r>
            <a:endParaRPr lang="en-US" altLang="zh-CN" baseline="-25000" dirty="0">
              <a:latin typeface="Times New Roman" pitchFamily="18" charset="0"/>
              <a:ea typeface="仿宋" pitchFamily="49" charset="-122"/>
              <a:cs typeface="Times New Roman" pitchFamily="18" charset="0"/>
            </a:endParaRPr>
          </a:p>
          <a:p>
            <a:endParaRPr lang="en-US" altLang="zh-CN" i="1" dirty="0">
              <a:latin typeface="Times New Roman" pitchFamily="18" charset="0"/>
              <a:cs typeface="Times New Roman" pitchFamily="18" charset="0"/>
            </a:endParaRPr>
          </a:p>
          <a:p>
            <a:pPr>
              <a:buNone/>
            </a:pPr>
            <a:endParaRPr lang="zh-CN" altLang="en-US" i="1" dirty="0">
              <a:latin typeface="Times New Roman" pitchFamily="18" charset="0"/>
              <a:cs typeface="Times New Roman" pitchFamily="18" charset="0"/>
            </a:endParaRPr>
          </a:p>
        </p:txBody>
      </p:sp>
      <p:sp>
        <p:nvSpPr>
          <p:cNvPr id="5" name="Oval 8"/>
          <p:cNvSpPr>
            <a:spLocks noChangeArrowheads="1"/>
          </p:cNvSpPr>
          <p:nvPr/>
        </p:nvSpPr>
        <p:spPr bwMode="auto">
          <a:xfrm>
            <a:off x="278605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7" name="Oval 8"/>
          <p:cNvSpPr>
            <a:spLocks noChangeArrowheads="1"/>
          </p:cNvSpPr>
          <p:nvPr/>
        </p:nvSpPr>
        <p:spPr bwMode="auto">
          <a:xfrm>
            <a:off x="3534182"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 name="Oval 8"/>
          <p:cNvSpPr>
            <a:spLocks noChangeArrowheads="1"/>
          </p:cNvSpPr>
          <p:nvPr/>
        </p:nvSpPr>
        <p:spPr bwMode="auto">
          <a:xfrm>
            <a:off x="432000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9" name="Oval 8"/>
          <p:cNvSpPr>
            <a:spLocks noChangeArrowheads="1"/>
          </p:cNvSpPr>
          <p:nvPr/>
        </p:nvSpPr>
        <p:spPr bwMode="auto">
          <a:xfrm>
            <a:off x="5105818"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0" name="Oval 8"/>
          <p:cNvSpPr>
            <a:spLocks noChangeArrowheads="1"/>
          </p:cNvSpPr>
          <p:nvPr/>
        </p:nvSpPr>
        <p:spPr bwMode="auto">
          <a:xfrm>
            <a:off x="3176992"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1" name="Oval 8"/>
          <p:cNvSpPr>
            <a:spLocks noChangeArrowheads="1"/>
          </p:cNvSpPr>
          <p:nvPr/>
        </p:nvSpPr>
        <p:spPr bwMode="auto">
          <a:xfrm>
            <a:off x="3962810"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748628"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cxnSp>
        <p:nvCxnSpPr>
          <p:cNvPr id="30" name="AutoShape 17"/>
          <p:cNvCxnSpPr>
            <a:cxnSpLocks noChangeShapeType="1"/>
          </p:cNvCxnSpPr>
          <p:nvPr/>
        </p:nvCxnSpPr>
        <p:spPr bwMode="auto">
          <a:xfrm rot="16200000" flipH="1">
            <a:off x="4329628" y="5198075"/>
            <a:ext cx="679847" cy="284971"/>
          </a:xfrm>
          <a:prstGeom prst="straightConnector1">
            <a:avLst/>
          </a:prstGeom>
          <a:noFill/>
          <a:ln w="57150">
            <a:solidFill>
              <a:schemeClr val="accent1"/>
            </a:solidFill>
            <a:round/>
            <a:headEnd/>
            <a:tailEnd/>
          </a:ln>
          <a:effectLst/>
        </p:spPr>
      </p:cxnSp>
      <p:sp>
        <p:nvSpPr>
          <p:cNvPr id="23" name="TextBox 22"/>
          <p:cNvSpPr txBox="1"/>
          <p:nvPr/>
        </p:nvSpPr>
        <p:spPr>
          <a:xfrm>
            <a:off x="1500166" y="5000636"/>
            <a:ext cx="1214446" cy="584775"/>
          </a:xfrm>
          <a:prstGeom prst="rect">
            <a:avLst/>
          </a:prstGeom>
          <a:noFill/>
        </p:spPr>
        <p:txBody>
          <a:bodyPr wrap="square" rtlCol="0">
            <a:spAutoFit/>
          </a:bodyPr>
          <a:lstStyle/>
          <a:p>
            <a:r>
              <a:rPr lang="en-US" altLang="zh-CN" sz="3200" i="1" dirty="0">
                <a:latin typeface="Times New Roman" pitchFamily="18" charset="0"/>
                <a:cs typeface="Times New Roman" pitchFamily="18" charset="0"/>
              </a:rPr>
              <a:t>i</a:t>
            </a:r>
            <a:r>
              <a:rPr lang="en-US" altLang="zh-CN" sz="3200" dirty="0">
                <a:latin typeface="Times New Roman" pitchFamily="18" charset="0"/>
                <a:cs typeface="Times New Roman" pitchFamily="18" charset="0"/>
              </a:rPr>
              <a:t> = 6</a:t>
            </a:r>
            <a:endParaRPr lang="zh-CN" altLang="en-US" sz="3200" dirty="0">
              <a:latin typeface="Times New Roman" pitchFamily="18" charset="0"/>
              <a:cs typeface="Times New Roman" pitchFamily="18" charset="0"/>
            </a:endParaRPr>
          </a:p>
        </p:txBody>
      </p:sp>
      <p:sp>
        <p:nvSpPr>
          <p:cNvPr id="27" name="TextBox 26"/>
          <p:cNvSpPr txBox="1"/>
          <p:nvPr/>
        </p:nvSpPr>
        <p:spPr>
          <a:xfrm>
            <a:off x="2616670" y="4418776"/>
            <a:ext cx="3526966"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  0        0        2         0</a:t>
            </a:r>
            <a:endParaRPr lang="zh-CN" altLang="en-US" sz="2400" dirty="0">
              <a:latin typeface="Times New Roman" pitchFamily="18" charset="0"/>
              <a:cs typeface="Times New Roman" pitchFamily="18" charset="0"/>
            </a:endParaRPr>
          </a:p>
        </p:txBody>
      </p:sp>
      <p:sp>
        <p:nvSpPr>
          <p:cNvPr id="28" name="TextBox 27"/>
          <p:cNvSpPr txBox="1"/>
          <p:nvPr/>
        </p:nvSpPr>
        <p:spPr>
          <a:xfrm>
            <a:off x="3013616" y="5819677"/>
            <a:ext cx="2272764"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  0        1        1  </a:t>
            </a:r>
            <a:endParaRPr lang="zh-CN" altLang="en-US" sz="2400" dirty="0">
              <a:latin typeface="Times New Roman" pitchFamily="18" charset="0"/>
              <a:cs typeface="Times New Roman" pitchFamily="18"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AutoShape 17"/>
          <p:cNvCxnSpPr>
            <a:cxnSpLocks noChangeShapeType="1"/>
          </p:cNvCxnSpPr>
          <p:nvPr/>
        </p:nvCxnSpPr>
        <p:spPr bwMode="auto">
          <a:xfrm rot="16200000" flipH="1">
            <a:off x="3557062" y="5198075"/>
            <a:ext cx="679847" cy="284971"/>
          </a:xfrm>
          <a:prstGeom prst="straightConnector1">
            <a:avLst/>
          </a:prstGeom>
          <a:noFill/>
          <a:ln w="57150">
            <a:solidFill>
              <a:schemeClr val="accent1"/>
            </a:solidFill>
            <a:round/>
            <a:headEnd/>
            <a:tailEnd/>
          </a:ln>
          <a:effectLst/>
        </p:spPr>
      </p:cxnSp>
      <p:cxnSp>
        <p:nvCxnSpPr>
          <p:cNvPr id="34" name="AutoShape 17"/>
          <p:cNvCxnSpPr>
            <a:cxnSpLocks noChangeShapeType="1"/>
          </p:cNvCxnSpPr>
          <p:nvPr/>
        </p:nvCxnSpPr>
        <p:spPr bwMode="auto">
          <a:xfrm rot="5400000">
            <a:off x="4715911" y="5190976"/>
            <a:ext cx="689370" cy="308691"/>
          </a:xfrm>
          <a:prstGeom prst="straightConnector1">
            <a:avLst/>
          </a:prstGeom>
          <a:noFill/>
          <a:ln w="57150">
            <a:solidFill>
              <a:schemeClr val="accent1"/>
            </a:solidFill>
            <a:round/>
            <a:headEnd/>
            <a:tailEnd/>
          </a:ln>
          <a:effectLst/>
        </p:spPr>
      </p:cxnSp>
      <p:cxnSp>
        <p:nvCxnSpPr>
          <p:cNvPr id="33" name="AutoShape 17"/>
          <p:cNvCxnSpPr>
            <a:cxnSpLocks noChangeShapeType="1"/>
          </p:cNvCxnSpPr>
          <p:nvPr/>
        </p:nvCxnSpPr>
        <p:spPr bwMode="auto">
          <a:xfrm rot="5400000">
            <a:off x="3930093" y="5177724"/>
            <a:ext cx="689370" cy="308691"/>
          </a:xfrm>
          <a:prstGeom prst="straightConnector1">
            <a:avLst/>
          </a:prstGeom>
          <a:noFill/>
          <a:ln w="57150">
            <a:solidFill>
              <a:schemeClr val="accent1"/>
            </a:solidFill>
            <a:round/>
            <a:headEnd/>
            <a:tailEnd/>
          </a:ln>
          <a:effectLst/>
        </p:spPr>
      </p:cxnSp>
      <p:cxnSp>
        <p:nvCxnSpPr>
          <p:cNvPr id="31" name="AutoShape 17"/>
          <p:cNvCxnSpPr>
            <a:cxnSpLocks noChangeShapeType="1"/>
          </p:cNvCxnSpPr>
          <p:nvPr/>
        </p:nvCxnSpPr>
        <p:spPr bwMode="auto">
          <a:xfrm rot="5400000">
            <a:off x="3167214" y="5172546"/>
            <a:ext cx="689370" cy="308691"/>
          </a:xfrm>
          <a:prstGeom prst="straightConnector1">
            <a:avLst/>
          </a:prstGeom>
          <a:noFill/>
          <a:ln w="57150">
            <a:solidFill>
              <a:schemeClr val="accent1"/>
            </a:solidFill>
            <a:round/>
            <a:headEnd/>
            <a:tailEnd/>
          </a:ln>
          <a:effectLst/>
        </p:spPr>
      </p:cxnSp>
      <p:cxnSp>
        <p:nvCxnSpPr>
          <p:cNvPr id="26" name="AutoShape 17"/>
          <p:cNvCxnSpPr>
            <a:cxnSpLocks noChangeShapeType="1"/>
          </p:cNvCxnSpPr>
          <p:nvPr/>
        </p:nvCxnSpPr>
        <p:spPr bwMode="auto">
          <a:xfrm rot="16200000" flipH="1">
            <a:off x="2771244" y="5198073"/>
            <a:ext cx="679847" cy="284971"/>
          </a:xfrm>
          <a:prstGeom prst="straightConnector1">
            <a:avLst/>
          </a:prstGeom>
          <a:noFill/>
          <a:ln w="57150">
            <a:solidFill>
              <a:schemeClr val="accent1"/>
            </a:solidFill>
            <a:round/>
            <a:headEnd/>
            <a:tailEnd/>
          </a:ln>
          <a:effectLst/>
        </p:spPr>
      </p:cxnSp>
      <p:cxnSp>
        <p:nvCxnSpPr>
          <p:cNvPr id="25" name="AutoShape 17"/>
          <p:cNvCxnSpPr>
            <a:cxnSpLocks noChangeShapeType="1"/>
          </p:cNvCxnSpPr>
          <p:nvPr/>
        </p:nvCxnSpPr>
        <p:spPr bwMode="auto">
          <a:xfrm flipV="1">
            <a:off x="4193529" y="5781275"/>
            <a:ext cx="611215" cy="1"/>
          </a:xfrm>
          <a:prstGeom prst="straightConnector1">
            <a:avLst/>
          </a:prstGeom>
          <a:noFill/>
          <a:ln w="57150">
            <a:solidFill>
              <a:schemeClr val="accent1"/>
            </a:solidFill>
            <a:round/>
            <a:headEnd/>
            <a:tailEnd/>
          </a:ln>
          <a:effectLst/>
        </p:spPr>
      </p:cxnSp>
      <p:cxnSp>
        <p:nvCxnSpPr>
          <p:cNvPr id="24" name="AutoShape 17"/>
          <p:cNvCxnSpPr>
            <a:cxnSpLocks noChangeShapeType="1"/>
          </p:cNvCxnSpPr>
          <p:nvPr/>
        </p:nvCxnSpPr>
        <p:spPr bwMode="auto">
          <a:xfrm flipV="1">
            <a:off x="3389281" y="5786453"/>
            <a:ext cx="611215" cy="1"/>
          </a:xfrm>
          <a:prstGeom prst="straightConnector1">
            <a:avLst/>
          </a:prstGeom>
          <a:noFill/>
          <a:ln w="57150">
            <a:solidFill>
              <a:schemeClr val="accent1"/>
            </a:solidFill>
            <a:round/>
            <a:headEnd/>
            <a:tailEnd/>
          </a:ln>
          <a:effectLst/>
        </p:spPr>
      </p:cxnSp>
      <p:cxnSp>
        <p:nvCxnSpPr>
          <p:cNvPr id="22" name="AutoShape 17"/>
          <p:cNvCxnSpPr>
            <a:cxnSpLocks noChangeShapeType="1"/>
          </p:cNvCxnSpPr>
          <p:nvPr/>
        </p:nvCxnSpPr>
        <p:spPr bwMode="auto">
          <a:xfrm flipV="1">
            <a:off x="4577223" y="4915946"/>
            <a:ext cx="611215" cy="1"/>
          </a:xfrm>
          <a:prstGeom prst="straightConnector1">
            <a:avLst/>
          </a:prstGeom>
          <a:noFill/>
          <a:ln w="57150">
            <a:solidFill>
              <a:schemeClr val="accent1"/>
            </a:solidFill>
            <a:round/>
            <a:headEnd/>
            <a:tailEnd/>
          </a:ln>
          <a:effectLst/>
        </p:spPr>
      </p:cxnSp>
      <p:cxnSp>
        <p:nvCxnSpPr>
          <p:cNvPr id="21" name="AutoShape 17"/>
          <p:cNvCxnSpPr>
            <a:cxnSpLocks noChangeShapeType="1"/>
          </p:cNvCxnSpPr>
          <p:nvPr/>
        </p:nvCxnSpPr>
        <p:spPr bwMode="auto">
          <a:xfrm flipV="1">
            <a:off x="3759723" y="4915945"/>
            <a:ext cx="611215" cy="1"/>
          </a:xfrm>
          <a:prstGeom prst="straightConnector1">
            <a:avLst/>
          </a:prstGeom>
          <a:noFill/>
          <a:ln w="57150">
            <a:solidFill>
              <a:schemeClr val="accent1"/>
            </a:solidFill>
            <a:round/>
            <a:headEnd/>
            <a:tailEnd/>
          </a:ln>
          <a:effectLst/>
        </p:spPr>
      </p:cxnSp>
      <p:cxnSp>
        <p:nvCxnSpPr>
          <p:cNvPr id="13" name="AutoShape 17"/>
          <p:cNvCxnSpPr>
            <a:cxnSpLocks noChangeShapeType="1"/>
          </p:cNvCxnSpPr>
          <p:nvPr/>
        </p:nvCxnSpPr>
        <p:spPr bwMode="auto">
          <a:xfrm flipV="1">
            <a:off x="2995186" y="4910768"/>
            <a:ext cx="611215" cy="1"/>
          </a:xfrm>
          <a:prstGeom prst="straightConnector1">
            <a:avLst/>
          </a:prstGeom>
          <a:noFill/>
          <a:ln w="57150">
            <a:solidFill>
              <a:schemeClr val="accent1"/>
            </a:solidFill>
            <a:round/>
            <a:headEnd/>
            <a:tailEnd/>
          </a:ln>
          <a:effectLst/>
        </p:spPr>
      </p:cxnSp>
      <p:sp>
        <p:nvSpPr>
          <p:cNvPr id="2" name="标题 1"/>
          <p:cNvSpPr>
            <a:spLocks noGrp="1"/>
          </p:cNvSpPr>
          <p:nvPr>
            <p:ph type="title"/>
          </p:nvPr>
        </p:nvSpPr>
        <p:spPr/>
        <p:txBody>
          <a:bodyPr>
            <a:normAutofit/>
          </a:bodyPr>
          <a:lstStyle/>
          <a:p>
            <a:r>
              <a:rPr lang="en-US" altLang="zh-CN" sz="4000" dirty="0">
                <a:latin typeface="Constantia" pitchFamily="18" charset="0"/>
                <a:ea typeface="华文行楷" pitchFamily="2" charset="-122"/>
                <a:cs typeface="Times New Roman" pitchFamily="18" charset="0"/>
              </a:rPr>
              <a:t>MCS</a:t>
            </a:r>
            <a:r>
              <a:rPr lang="zh-CN" altLang="en-US" sz="4000" dirty="0">
                <a:latin typeface="华文行楷" pitchFamily="2" charset="-122"/>
                <a:ea typeface="华文行楷" pitchFamily="2" charset="-122"/>
              </a:rPr>
              <a:t>算法</a:t>
            </a:r>
          </a:p>
        </p:txBody>
      </p:sp>
      <p:sp>
        <p:nvSpPr>
          <p:cNvPr id="6" name="内容占位符 5"/>
          <p:cNvSpPr>
            <a:spLocks noGrp="1"/>
          </p:cNvSpPr>
          <p:nvPr>
            <p:ph sz="quarter" idx="1"/>
          </p:nvPr>
        </p:nvSpPr>
        <p:spPr>
          <a:xfrm>
            <a:off x="500034" y="1857364"/>
            <a:ext cx="8153400" cy="2786082"/>
          </a:xfrm>
        </p:spPr>
        <p:txBody>
          <a:bodyPr>
            <a:normAutofit/>
          </a:bodyPr>
          <a:lstStyle/>
          <a:p>
            <a:r>
              <a:rPr lang="zh-CN" altLang="en-US" sz="3600" b="1" dirty="0">
                <a:latin typeface="Times New Roman" pitchFamily="18" charset="0"/>
                <a:ea typeface="仿宋" pitchFamily="49" charset="-122"/>
                <a:cs typeface="Times New Roman" pitchFamily="18" charset="0"/>
              </a:rPr>
              <a:t>最大势算法 </a:t>
            </a:r>
            <a:r>
              <a:rPr lang="en-US" altLang="zh-CN" sz="2800" b="1" dirty="0">
                <a:latin typeface="Times New Roman" pitchFamily="18" charset="0"/>
                <a:ea typeface="仿宋" pitchFamily="49" charset="-122"/>
                <a:cs typeface="Times New Roman" pitchFamily="18" charset="0"/>
              </a:rPr>
              <a:t>Maximum Cardinality Search</a:t>
            </a:r>
          </a:p>
          <a:p>
            <a:r>
              <a:rPr lang="zh-CN" altLang="en-US" sz="2800"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从</a:t>
            </a:r>
            <a:r>
              <a:rPr lang="en-US" altLang="zh-CN" sz="2800" i="1" dirty="0">
                <a:latin typeface="Times New Roman" pitchFamily="18" charset="0"/>
                <a:ea typeface="仿宋" pitchFamily="49" charset="-122"/>
                <a:cs typeface="Times New Roman" pitchFamily="18" charset="0"/>
              </a:rPr>
              <a:t>n</a:t>
            </a:r>
            <a:r>
              <a:rPr lang="zh-CN" altLang="en-US" sz="2800" b="1" dirty="0">
                <a:latin typeface="Times New Roman" pitchFamily="18" charset="0"/>
                <a:ea typeface="仿宋" pitchFamily="49" charset="-122"/>
                <a:cs typeface="Times New Roman" pitchFamily="18" charset="0"/>
              </a:rPr>
              <a:t>到</a:t>
            </a:r>
            <a:r>
              <a:rPr lang="en-US" altLang="zh-CN" sz="2800" dirty="0">
                <a:latin typeface="Times New Roman" pitchFamily="18" charset="0"/>
                <a:ea typeface="仿宋" pitchFamily="49" charset="-122"/>
                <a:cs typeface="Times New Roman" pitchFamily="18" charset="0"/>
              </a:rPr>
              <a:t>1</a:t>
            </a:r>
            <a:r>
              <a:rPr lang="zh-CN" altLang="en-US" sz="2800" b="1" dirty="0">
                <a:latin typeface="Times New Roman" pitchFamily="18" charset="0"/>
                <a:ea typeface="仿宋" pitchFamily="49" charset="-122"/>
                <a:cs typeface="Times New Roman" pitchFamily="18" charset="0"/>
              </a:rPr>
              <a:t>的顺序依次给点标号</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标号为</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的点出现在完美消除序列的第</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个</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a:t>
            </a:r>
            <a:endParaRPr lang="en-US" altLang="zh-CN" sz="2800" b="1" dirty="0">
              <a:latin typeface="Times New Roman" pitchFamily="18" charset="0"/>
              <a:ea typeface="仿宋" pitchFamily="49" charset="-122"/>
              <a:cs typeface="Times New Roman" pitchFamily="18" charset="0"/>
            </a:endParaRPr>
          </a:p>
          <a:p>
            <a:r>
              <a:rPr lang="en-US" altLang="zh-CN" sz="2800" b="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设</a:t>
            </a:r>
            <a:r>
              <a:rPr lang="en-US" altLang="zh-CN" sz="2800" i="1" dirty="0">
                <a:latin typeface="Times New Roman" pitchFamily="18" charset="0"/>
                <a:ea typeface="仿宋" pitchFamily="49" charset="-122"/>
                <a:cs typeface="Times New Roman" pitchFamily="18" charset="0"/>
              </a:rPr>
              <a:t>label</a:t>
            </a:r>
            <a:r>
              <a:rPr lang="en-US" altLang="zh-CN" sz="2800" dirty="0">
                <a:latin typeface="Times New Roman" pitchFamily="18" charset="0"/>
                <a:ea typeface="仿宋" pitchFamily="49" charset="-122"/>
                <a:cs typeface="Times New Roman" pitchFamily="18" charset="0"/>
              </a:rPr>
              <a:t>[</a:t>
            </a:r>
            <a:r>
              <a:rPr lang="en-US" altLang="zh-CN" sz="2800" i="1" dirty="0" err="1">
                <a:latin typeface="Times New Roman" pitchFamily="18" charset="0"/>
                <a:ea typeface="仿宋" pitchFamily="49" charset="-122"/>
                <a:cs typeface="Times New Roman" pitchFamily="18" charset="0"/>
              </a:rPr>
              <a:t>i</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表示第</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个点与多少个已标号的点相   邻，每次选择</a:t>
            </a:r>
            <a:r>
              <a:rPr lang="en-US" altLang="zh-CN" sz="2800" i="1" dirty="0">
                <a:latin typeface="Times New Roman" pitchFamily="18" charset="0"/>
                <a:ea typeface="仿宋" pitchFamily="49" charset="-122"/>
                <a:cs typeface="Times New Roman" pitchFamily="18" charset="0"/>
              </a:rPr>
              <a:t>label</a:t>
            </a:r>
            <a:r>
              <a:rPr lang="en-US" altLang="zh-CN" sz="2800" dirty="0">
                <a:latin typeface="Times New Roman" pitchFamily="18" charset="0"/>
                <a:ea typeface="仿宋" pitchFamily="49" charset="-122"/>
                <a:cs typeface="Times New Roman" pitchFamily="18" charset="0"/>
              </a:rPr>
              <a:t>[</a:t>
            </a:r>
            <a:r>
              <a:rPr lang="en-US" altLang="zh-CN" sz="2800" i="1" dirty="0" err="1">
                <a:latin typeface="Times New Roman" pitchFamily="18" charset="0"/>
                <a:ea typeface="仿宋" pitchFamily="49" charset="-122"/>
                <a:cs typeface="Times New Roman" pitchFamily="18" charset="0"/>
              </a:rPr>
              <a:t>i</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最大的未标号的点进行标号。</a:t>
            </a:r>
            <a:endParaRPr lang="en-US" altLang="zh-CN" baseline="-25000" dirty="0">
              <a:latin typeface="Times New Roman" pitchFamily="18" charset="0"/>
              <a:ea typeface="仿宋" pitchFamily="49" charset="-122"/>
              <a:cs typeface="Times New Roman" pitchFamily="18" charset="0"/>
            </a:endParaRPr>
          </a:p>
          <a:p>
            <a:endParaRPr lang="en-US" altLang="zh-CN" i="1" dirty="0">
              <a:latin typeface="Times New Roman" pitchFamily="18" charset="0"/>
              <a:cs typeface="Times New Roman" pitchFamily="18" charset="0"/>
            </a:endParaRPr>
          </a:p>
          <a:p>
            <a:pPr>
              <a:buNone/>
            </a:pPr>
            <a:endParaRPr lang="zh-CN" altLang="en-US" i="1" dirty="0">
              <a:latin typeface="Times New Roman" pitchFamily="18" charset="0"/>
              <a:cs typeface="Times New Roman" pitchFamily="18" charset="0"/>
            </a:endParaRPr>
          </a:p>
        </p:txBody>
      </p:sp>
      <p:sp>
        <p:nvSpPr>
          <p:cNvPr id="5" name="Oval 8"/>
          <p:cNvSpPr>
            <a:spLocks noChangeArrowheads="1"/>
          </p:cNvSpPr>
          <p:nvPr/>
        </p:nvSpPr>
        <p:spPr bwMode="auto">
          <a:xfrm>
            <a:off x="278605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7" name="Oval 8"/>
          <p:cNvSpPr>
            <a:spLocks noChangeArrowheads="1"/>
          </p:cNvSpPr>
          <p:nvPr/>
        </p:nvSpPr>
        <p:spPr bwMode="auto">
          <a:xfrm>
            <a:off x="3534182"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 name="Oval 8"/>
          <p:cNvSpPr>
            <a:spLocks noChangeArrowheads="1"/>
          </p:cNvSpPr>
          <p:nvPr/>
        </p:nvSpPr>
        <p:spPr bwMode="auto">
          <a:xfrm>
            <a:off x="4320000"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9" name="Oval 8"/>
          <p:cNvSpPr>
            <a:spLocks noChangeArrowheads="1"/>
          </p:cNvSpPr>
          <p:nvPr/>
        </p:nvSpPr>
        <p:spPr bwMode="auto">
          <a:xfrm>
            <a:off x="5105818"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0" name="Oval 8"/>
          <p:cNvSpPr>
            <a:spLocks noChangeArrowheads="1"/>
          </p:cNvSpPr>
          <p:nvPr/>
        </p:nvSpPr>
        <p:spPr bwMode="auto">
          <a:xfrm>
            <a:off x="3176992"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1" name="Oval 8"/>
          <p:cNvSpPr>
            <a:spLocks noChangeArrowheads="1"/>
          </p:cNvSpPr>
          <p:nvPr/>
        </p:nvSpPr>
        <p:spPr bwMode="auto">
          <a:xfrm>
            <a:off x="3962810"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748628"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cxnSp>
        <p:nvCxnSpPr>
          <p:cNvPr id="30" name="AutoShape 17"/>
          <p:cNvCxnSpPr>
            <a:cxnSpLocks noChangeShapeType="1"/>
          </p:cNvCxnSpPr>
          <p:nvPr/>
        </p:nvCxnSpPr>
        <p:spPr bwMode="auto">
          <a:xfrm rot="16200000" flipH="1">
            <a:off x="4329628" y="5198075"/>
            <a:ext cx="679847" cy="284971"/>
          </a:xfrm>
          <a:prstGeom prst="straightConnector1">
            <a:avLst/>
          </a:prstGeom>
          <a:noFill/>
          <a:ln w="57150">
            <a:solidFill>
              <a:schemeClr val="accent1"/>
            </a:solidFill>
            <a:round/>
            <a:headEnd/>
            <a:tailEnd/>
          </a:ln>
          <a:effectLst/>
        </p:spPr>
      </p:cxnSp>
      <p:sp>
        <p:nvSpPr>
          <p:cNvPr id="23" name="TextBox 22"/>
          <p:cNvSpPr txBox="1"/>
          <p:nvPr/>
        </p:nvSpPr>
        <p:spPr>
          <a:xfrm>
            <a:off x="1500166" y="5000636"/>
            <a:ext cx="1214446" cy="584775"/>
          </a:xfrm>
          <a:prstGeom prst="rect">
            <a:avLst/>
          </a:prstGeom>
          <a:noFill/>
        </p:spPr>
        <p:txBody>
          <a:bodyPr wrap="square" rtlCol="0">
            <a:spAutoFit/>
          </a:bodyPr>
          <a:lstStyle/>
          <a:p>
            <a:r>
              <a:rPr lang="en-US" altLang="zh-CN" sz="3200" i="1" dirty="0">
                <a:latin typeface="Times New Roman" pitchFamily="18" charset="0"/>
                <a:cs typeface="Times New Roman" pitchFamily="18" charset="0"/>
              </a:rPr>
              <a:t>i</a:t>
            </a:r>
            <a:r>
              <a:rPr lang="en-US" altLang="zh-CN" sz="3200" dirty="0">
                <a:latin typeface="Times New Roman" pitchFamily="18" charset="0"/>
                <a:cs typeface="Times New Roman" pitchFamily="18" charset="0"/>
              </a:rPr>
              <a:t> = 5</a:t>
            </a:r>
            <a:endParaRPr lang="zh-CN" altLang="en-US" sz="3200" dirty="0">
              <a:latin typeface="Times New Roman" pitchFamily="18" charset="0"/>
              <a:cs typeface="Times New Roman" pitchFamily="18" charset="0"/>
            </a:endParaRPr>
          </a:p>
        </p:txBody>
      </p:sp>
      <p:sp>
        <p:nvSpPr>
          <p:cNvPr id="27" name="TextBox 26"/>
          <p:cNvSpPr txBox="1"/>
          <p:nvPr/>
        </p:nvSpPr>
        <p:spPr>
          <a:xfrm>
            <a:off x="2616670" y="4418776"/>
            <a:ext cx="3526966"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  0        1        2         0</a:t>
            </a:r>
            <a:endParaRPr lang="zh-CN" altLang="en-US" sz="2400" dirty="0">
              <a:latin typeface="Times New Roman" pitchFamily="18" charset="0"/>
              <a:cs typeface="Times New Roman" pitchFamily="18" charset="0"/>
            </a:endParaRPr>
          </a:p>
        </p:txBody>
      </p:sp>
      <p:sp>
        <p:nvSpPr>
          <p:cNvPr id="28" name="TextBox 27"/>
          <p:cNvSpPr txBox="1"/>
          <p:nvPr/>
        </p:nvSpPr>
        <p:spPr>
          <a:xfrm>
            <a:off x="3013616" y="5819677"/>
            <a:ext cx="2272764"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  0        2        1  </a:t>
            </a:r>
            <a:endParaRPr lang="zh-CN" altLang="en-US" sz="2400" dirty="0">
              <a:latin typeface="Times New Roman" pitchFamily="18" charset="0"/>
              <a:cs typeface="Times New Roman" pitchFamily="18"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AutoShape 17"/>
          <p:cNvCxnSpPr>
            <a:cxnSpLocks noChangeShapeType="1"/>
          </p:cNvCxnSpPr>
          <p:nvPr/>
        </p:nvCxnSpPr>
        <p:spPr bwMode="auto">
          <a:xfrm rot="16200000" flipH="1">
            <a:off x="3557062" y="5198075"/>
            <a:ext cx="679847" cy="284971"/>
          </a:xfrm>
          <a:prstGeom prst="straightConnector1">
            <a:avLst/>
          </a:prstGeom>
          <a:noFill/>
          <a:ln w="57150">
            <a:solidFill>
              <a:schemeClr val="accent1"/>
            </a:solidFill>
            <a:round/>
            <a:headEnd/>
            <a:tailEnd/>
          </a:ln>
          <a:effectLst/>
        </p:spPr>
      </p:cxnSp>
      <p:cxnSp>
        <p:nvCxnSpPr>
          <p:cNvPr id="34" name="AutoShape 17"/>
          <p:cNvCxnSpPr>
            <a:cxnSpLocks noChangeShapeType="1"/>
          </p:cNvCxnSpPr>
          <p:nvPr/>
        </p:nvCxnSpPr>
        <p:spPr bwMode="auto">
          <a:xfrm rot="5400000">
            <a:off x="4715911" y="5190976"/>
            <a:ext cx="689370" cy="308691"/>
          </a:xfrm>
          <a:prstGeom prst="straightConnector1">
            <a:avLst/>
          </a:prstGeom>
          <a:noFill/>
          <a:ln w="57150">
            <a:solidFill>
              <a:schemeClr val="accent1"/>
            </a:solidFill>
            <a:round/>
            <a:headEnd/>
            <a:tailEnd/>
          </a:ln>
          <a:effectLst/>
        </p:spPr>
      </p:cxnSp>
      <p:cxnSp>
        <p:nvCxnSpPr>
          <p:cNvPr id="33" name="AutoShape 17"/>
          <p:cNvCxnSpPr>
            <a:cxnSpLocks noChangeShapeType="1"/>
          </p:cNvCxnSpPr>
          <p:nvPr/>
        </p:nvCxnSpPr>
        <p:spPr bwMode="auto">
          <a:xfrm rot="5400000">
            <a:off x="3930093" y="5177724"/>
            <a:ext cx="689370" cy="308691"/>
          </a:xfrm>
          <a:prstGeom prst="straightConnector1">
            <a:avLst/>
          </a:prstGeom>
          <a:noFill/>
          <a:ln w="57150">
            <a:solidFill>
              <a:schemeClr val="accent1"/>
            </a:solidFill>
            <a:round/>
            <a:headEnd/>
            <a:tailEnd/>
          </a:ln>
          <a:effectLst/>
        </p:spPr>
      </p:cxnSp>
      <p:cxnSp>
        <p:nvCxnSpPr>
          <p:cNvPr id="31" name="AutoShape 17"/>
          <p:cNvCxnSpPr>
            <a:cxnSpLocks noChangeShapeType="1"/>
          </p:cNvCxnSpPr>
          <p:nvPr/>
        </p:nvCxnSpPr>
        <p:spPr bwMode="auto">
          <a:xfrm rot="5400000">
            <a:off x="3167214" y="5172546"/>
            <a:ext cx="689370" cy="308691"/>
          </a:xfrm>
          <a:prstGeom prst="straightConnector1">
            <a:avLst/>
          </a:prstGeom>
          <a:noFill/>
          <a:ln w="57150">
            <a:solidFill>
              <a:schemeClr val="accent1"/>
            </a:solidFill>
            <a:round/>
            <a:headEnd/>
            <a:tailEnd/>
          </a:ln>
          <a:effectLst/>
        </p:spPr>
      </p:cxnSp>
      <p:cxnSp>
        <p:nvCxnSpPr>
          <p:cNvPr id="26" name="AutoShape 17"/>
          <p:cNvCxnSpPr>
            <a:cxnSpLocks noChangeShapeType="1"/>
          </p:cNvCxnSpPr>
          <p:nvPr/>
        </p:nvCxnSpPr>
        <p:spPr bwMode="auto">
          <a:xfrm rot="16200000" flipH="1">
            <a:off x="2771244" y="5198073"/>
            <a:ext cx="679847" cy="284971"/>
          </a:xfrm>
          <a:prstGeom prst="straightConnector1">
            <a:avLst/>
          </a:prstGeom>
          <a:noFill/>
          <a:ln w="57150">
            <a:solidFill>
              <a:schemeClr val="accent1"/>
            </a:solidFill>
            <a:round/>
            <a:headEnd/>
            <a:tailEnd/>
          </a:ln>
          <a:effectLst/>
        </p:spPr>
      </p:cxnSp>
      <p:cxnSp>
        <p:nvCxnSpPr>
          <p:cNvPr id="25" name="AutoShape 17"/>
          <p:cNvCxnSpPr>
            <a:cxnSpLocks noChangeShapeType="1"/>
          </p:cNvCxnSpPr>
          <p:nvPr/>
        </p:nvCxnSpPr>
        <p:spPr bwMode="auto">
          <a:xfrm flipV="1">
            <a:off x="4193529" y="5781275"/>
            <a:ext cx="611215" cy="1"/>
          </a:xfrm>
          <a:prstGeom prst="straightConnector1">
            <a:avLst/>
          </a:prstGeom>
          <a:noFill/>
          <a:ln w="57150">
            <a:solidFill>
              <a:schemeClr val="accent1"/>
            </a:solidFill>
            <a:round/>
            <a:headEnd/>
            <a:tailEnd/>
          </a:ln>
          <a:effectLst/>
        </p:spPr>
      </p:cxnSp>
      <p:cxnSp>
        <p:nvCxnSpPr>
          <p:cNvPr id="24" name="AutoShape 17"/>
          <p:cNvCxnSpPr>
            <a:cxnSpLocks noChangeShapeType="1"/>
          </p:cNvCxnSpPr>
          <p:nvPr/>
        </p:nvCxnSpPr>
        <p:spPr bwMode="auto">
          <a:xfrm flipV="1">
            <a:off x="3389281" y="5786453"/>
            <a:ext cx="611215" cy="1"/>
          </a:xfrm>
          <a:prstGeom prst="straightConnector1">
            <a:avLst/>
          </a:prstGeom>
          <a:noFill/>
          <a:ln w="57150">
            <a:solidFill>
              <a:schemeClr val="accent1"/>
            </a:solidFill>
            <a:round/>
            <a:headEnd/>
            <a:tailEnd/>
          </a:ln>
          <a:effectLst/>
        </p:spPr>
      </p:cxnSp>
      <p:cxnSp>
        <p:nvCxnSpPr>
          <p:cNvPr id="22" name="AutoShape 17"/>
          <p:cNvCxnSpPr>
            <a:cxnSpLocks noChangeShapeType="1"/>
          </p:cNvCxnSpPr>
          <p:nvPr/>
        </p:nvCxnSpPr>
        <p:spPr bwMode="auto">
          <a:xfrm flipV="1">
            <a:off x="4577223" y="4915946"/>
            <a:ext cx="611215" cy="1"/>
          </a:xfrm>
          <a:prstGeom prst="straightConnector1">
            <a:avLst/>
          </a:prstGeom>
          <a:noFill/>
          <a:ln w="57150">
            <a:solidFill>
              <a:schemeClr val="accent1"/>
            </a:solidFill>
            <a:round/>
            <a:headEnd/>
            <a:tailEnd/>
          </a:ln>
          <a:effectLst/>
        </p:spPr>
      </p:cxnSp>
      <p:cxnSp>
        <p:nvCxnSpPr>
          <p:cNvPr id="21" name="AutoShape 17"/>
          <p:cNvCxnSpPr>
            <a:cxnSpLocks noChangeShapeType="1"/>
          </p:cNvCxnSpPr>
          <p:nvPr/>
        </p:nvCxnSpPr>
        <p:spPr bwMode="auto">
          <a:xfrm flipV="1">
            <a:off x="3759723" y="4915945"/>
            <a:ext cx="611215" cy="1"/>
          </a:xfrm>
          <a:prstGeom prst="straightConnector1">
            <a:avLst/>
          </a:prstGeom>
          <a:noFill/>
          <a:ln w="57150">
            <a:solidFill>
              <a:schemeClr val="accent1"/>
            </a:solidFill>
            <a:round/>
            <a:headEnd/>
            <a:tailEnd/>
          </a:ln>
          <a:effectLst/>
        </p:spPr>
      </p:cxnSp>
      <p:cxnSp>
        <p:nvCxnSpPr>
          <p:cNvPr id="13" name="AutoShape 17"/>
          <p:cNvCxnSpPr>
            <a:cxnSpLocks noChangeShapeType="1"/>
          </p:cNvCxnSpPr>
          <p:nvPr/>
        </p:nvCxnSpPr>
        <p:spPr bwMode="auto">
          <a:xfrm flipV="1">
            <a:off x="2995186" y="4910768"/>
            <a:ext cx="611215" cy="1"/>
          </a:xfrm>
          <a:prstGeom prst="straightConnector1">
            <a:avLst/>
          </a:prstGeom>
          <a:noFill/>
          <a:ln w="57150">
            <a:solidFill>
              <a:schemeClr val="accent1"/>
            </a:solidFill>
            <a:round/>
            <a:headEnd/>
            <a:tailEnd/>
          </a:ln>
          <a:effectLst/>
        </p:spPr>
      </p:cxnSp>
      <p:sp>
        <p:nvSpPr>
          <p:cNvPr id="2" name="标题 1"/>
          <p:cNvSpPr>
            <a:spLocks noGrp="1"/>
          </p:cNvSpPr>
          <p:nvPr>
            <p:ph type="title"/>
          </p:nvPr>
        </p:nvSpPr>
        <p:spPr/>
        <p:txBody>
          <a:bodyPr>
            <a:normAutofit/>
          </a:bodyPr>
          <a:lstStyle/>
          <a:p>
            <a:r>
              <a:rPr lang="en-US" altLang="zh-CN" sz="4000" dirty="0">
                <a:latin typeface="Constantia" pitchFamily="18" charset="0"/>
                <a:ea typeface="华文行楷" pitchFamily="2" charset="-122"/>
                <a:cs typeface="Times New Roman" pitchFamily="18" charset="0"/>
              </a:rPr>
              <a:t>MCS</a:t>
            </a:r>
            <a:r>
              <a:rPr lang="zh-CN" altLang="en-US" sz="4000" dirty="0">
                <a:latin typeface="华文行楷" pitchFamily="2" charset="-122"/>
                <a:ea typeface="华文行楷" pitchFamily="2" charset="-122"/>
              </a:rPr>
              <a:t>算法</a:t>
            </a:r>
          </a:p>
        </p:txBody>
      </p:sp>
      <p:sp>
        <p:nvSpPr>
          <p:cNvPr id="6" name="内容占位符 5"/>
          <p:cNvSpPr>
            <a:spLocks noGrp="1"/>
          </p:cNvSpPr>
          <p:nvPr>
            <p:ph sz="quarter" idx="1"/>
          </p:nvPr>
        </p:nvSpPr>
        <p:spPr>
          <a:xfrm>
            <a:off x="500034" y="1857364"/>
            <a:ext cx="8153400" cy="2786082"/>
          </a:xfrm>
        </p:spPr>
        <p:txBody>
          <a:bodyPr>
            <a:normAutofit/>
          </a:bodyPr>
          <a:lstStyle/>
          <a:p>
            <a:r>
              <a:rPr lang="zh-CN" altLang="en-US" sz="3600" b="1" dirty="0">
                <a:latin typeface="Times New Roman" pitchFamily="18" charset="0"/>
                <a:ea typeface="仿宋" pitchFamily="49" charset="-122"/>
                <a:cs typeface="Times New Roman" pitchFamily="18" charset="0"/>
              </a:rPr>
              <a:t>最大势算法 </a:t>
            </a:r>
            <a:r>
              <a:rPr lang="en-US" altLang="zh-CN" sz="2800" b="1" dirty="0">
                <a:latin typeface="Times New Roman" pitchFamily="18" charset="0"/>
                <a:ea typeface="仿宋" pitchFamily="49" charset="-122"/>
                <a:cs typeface="Times New Roman" pitchFamily="18" charset="0"/>
              </a:rPr>
              <a:t>Maximum Cardinality Search</a:t>
            </a:r>
          </a:p>
          <a:p>
            <a:r>
              <a:rPr lang="zh-CN" altLang="en-US" sz="2800"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从</a:t>
            </a:r>
            <a:r>
              <a:rPr lang="en-US" altLang="zh-CN" sz="2800" i="1" dirty="0">
                <a:latin typeface="Times New Roman" pitchFamily="18" charset="0"/>
                <a:ea typeface="仿宋" pitchFamily="49" charset="-122"/>
                <a:cs typeface="Times New Roman" pitchFamily="18" charset="0"/>
              </a:rPr>
              <a:t>n</a:t>
            </a:r>
            <a:r>
              <a:rPr lang="zh-CN" altLang="en-US" sz="2800" b="1" dirty="0">
                <a:latin typeface="Times New Roman" pitchFamily="18" charset="0"/>
                <a:ea typeface="仿宋" pitchFamily="49" charset="-122"/>
                <a:cs typeface="Times New Roman" pitchFamily="18" charset="0"/>
              </a:rPr>
              <a:t>到</a:t>
            </a:r>
            <a:r>
              <a:rPr lang="en-US" altLang="zh-CN" sz="2800" dirty="0">
                <a:latin typeface="Times New Roman" pitchFamily="18" charset="0"/>
                <a:ea typeface="仿宋" pitchFamily="49" charset="-122"/>
                <a:cs typeface="Times New Roman" pitchFamily="18" charset="0"/>
              </a:rPr>
              <a:t>1</a:t>
            </a:r>
            <a:r>
              <a:rPr lang="zh-CN" altLang="en-US" sz="2800" b="1" dirty="0">
                <a:latin typeface="Times New Roman" pitchFamily="18" charset="0"/>
                <a:ea typeface="仿宋" pitchFamily="49" charset="-122"/>
                <a:cs typeface="Times New Roman" pitchFamily="18" charset="0"/>
              </a:rPr>
              <a:t>的顺序依次给点标号</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标号为</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的点出现在完美消除序列的第</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个</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a:t>
            </a:r>
            <a:endParaRPr lang="en-US" altLang="zh-CN" sz="2800" b="1" dirty="0">
              <a:latin typeface="Times New Roman" pitchFamily="18" charset="0"/>
              <a:ea typeface="仿宋" pitchFamily="49" charset="-122"/>
              <a:cs typeface="Times New Roman" pitchFamily="18" charset="0"/>
            </a:endParaRPr>
          </a:p>
          <a:p>
            <a:r>
              <a:rPr lang="en-US" altLang="zh-CN" sz="2800" b="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设</a:t>
            </a:r>
            <a:r>
              <a:rPr lang="en-US" altLang="zh-CN" sz="2800" i="1" dirty="0">
                <a:latin typeface="Times New Roman" pitchFamily="18" charset="0"/>
                <a:ea typeface="仿宋" pitchFamily="49" charset="-122"/>
                <a:cs typeface="Times New Roman" pitchFamily="18" charset="0"/>
              </a:rPr>
              <a:t>label</a:t>
            </a:r>
            <a:r>
              <a:rPr lang="en-US" altLang="zh-CN" sz="2800" dirty="0">
                <a:latin typeface="Times New Roman" pitchFamily="18" charset="0"/>
                <a:ea typeface="仿宋" pitchFamily="49" charset="-122"/>
                <a:cs typeface="Times New Roman" pitchFamily="18" charset="0"/>
              </a:rPr>
              <a:t>[</a:t>
            </a:r>
            <a:r>
              <a:rPr lang="en-US" altLang="zh-CN" sz="2800" i="1" dirty="0" err="1">
                <a:latin typeface="Times New Roman" pitchFamily="18" charset="0"/>
                <a:ea typeface="仿宋" pitchFamily="49" charset="-122"/>
                <a:cs typeface="Times New Roman" pitchFamily="18" charset="0"/>
              </a:rPr>
              <a:t>i</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表示第</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个点与多少个已标号的点相   邻，每次选择</a:t>
            </a:r>
            <a:r>
              <a:rPr lang="en-US" altLang="zh-CN" sz="2800" i="1" dirty="0">
                <a:latin typeface="Times New Roman" pitchFamily="18" charset="0"/>
                <a:ea typeface="仿宋" pitchFamily="49" charset="-122"/>
                <a:cs typeface="Times New Roman" pitchFamily="18" charset="0"/>
              </a:rPr>
              <a:t>label</a:t>
            </a:r>
            <a:r>
              <a:rPr lang="en-US" altLang="zh-CN" sz="2800" dirty="0">
                <a:latin typeface="Times New Roman" pitchFamily="18" charset="0"/>
                <a:ea typeface="仿宋" pitchFamily="49" charset="-122"/>
                <a:cs typeface="Times New Roman" pitchFamily="18" charset="0"/>
              </a:rPr>
              <a:t>[</a:t>
            </a:r>
            <a:r>
              <a:rPr lang="en-US" altLang="zh-CN" sz="2800" i="1" dirty="0" err="1">
                <a:latin typeface="Times New Roman" pitchFamily="18" charset="0"/>
                <a:ea typeface="仿宋" pitchFamily="49" charset="-122"/>
                <a:cs typeface="Times New Roman" pitchFamily="18" charset="0"/>
              </a:rPr>
              <a:t>i</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最大的未标号的点进行标号。</a:t>
            </a:r>
            <a:endParaRPr lang="en-US" altLang="zh-CN" baseline="-25000" dirty="0">
              <a:latin typeface="Times New Roman" pitchFamily="18" charset="0"/>
              <a:ea typeface="仿宋" pitchFamily="49" charset="-122"/>
              <a:cs typeface="Times New Roman" pitchFamily="18" charset="0"/>
            </a:endParaRPr>
          </a:p>
          <a:p>
            <a:endParaRPr lang="en-US" altLang="zh-CN" i="1" dirty="0">
              <a:latin typeface="Times New Roman" pitchFamily="18" charset="0"/>
              <a:cs typeface="Times New Roman" pitchFamily="18" charset="0"/>
            </a:endParaRPr>
          </a:p>
          <a:p>
            <a:pPr>
              <a:buNone/>
            </a:pPr>
            <a:endParaRPr lang="zh-CN" altLang="en-US" i="1" dirty="0">
              <a:latin typeface="Times New Roman" pitchFamily="18" charset="0"/>
              <a:cs typeface="Times New Roman" pitchFamily="18" charset="0"/>
            </a:endParaRPr>
          </a:p>
        </p:txBody>
      </p:sp>
      <p:sp>
        <p:nvSpPr>
          <p:cNvPr id="5" name="Oval 8"/>
          <p:cNvSpPr>
            <a:spLocks noChangeArrowheads="1"/>
          </p:cNvSpPr>
          <p:nvPr/>
        </p:nvSpPr>
        <p:spPr bwMode="auto">
          <a:xfrm>
            <a:off x="278605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7" name="Oval 8"/>
          <p:cNvSpPr>
            <a:spLocks noChangeArrowheads="1"/>
          </p:cNvSpPr>
          <p:nvPr/>
        </p:nvSpPr>
        <p:spPr bwMode="auto">
          <a:xfrm>
            <a:off x="3534182"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 name="Oval 8"/>
          <p:cNvSpPr>
            <a:spLocks noChangeArrowheads="1"/>
          </p:cNvSpPr>
          <p:nvPr/>
        </p:nvSpPr>
        <p:spPr bwMode="auto">
          <a:xfrm>
            <a:off x="4320000"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9" name="Oval 8"/>
          <p:cNvSpPr>
            <a:spLocks noChangeArrowheads="1"/>
          </p:cNvSpPr>
          <p:nvPr/>
        </p:nvSpPr>
        <p:spPr bwMode="auto">
          <a:xfrm>
            <a:off x="5105818"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0" name="Oval 8"/>
          <p:cNvSpPr>
            <a:spLocks noChangeArrowheads="1"/>
          </p:cNvSpPr>
          <p:nvPr/>
        </p:nvSpPr>
        <p:spPr bwMode="auto">
          <a:xfrm>
            <a:off x="3176992"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1" name="Oval 8"/>
          <p:cNvSpPr>
            <a:spLocks noChangeArrowheads="1"/>
          </p:cNvSpPr>
          <p:nvPr/>
        </p:nvSpPr>
        <p:spPr bwMode="auto">
          <a:xfrm>
            <a:off x="3962810"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748628"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cxnSp>
        <p:nvCxnSpPr>
          <p:cNvPr id="30" name="AutoShape 17"/>
          <p:cNvCxnSpPr>
            <a:cxnSpLocks noChangeShapeType="1"/>
          </p:cNvCxnSpPr>
          <p:nvPr/>
        </p:nvCxnSpPr>
        <p:spPr bwMode="auto">
          <a:xfrm rot="16200000" flipH="1">
            <a:off x="4329628" y="5198075"/>
            <a:ext cx="679847" cy="284971"/>
          </a:xfrm>
          <a:prstGeom prst="straightConnector1">
            <a:avLst/>
          </a:prstGeom>
          <a:noFill/>
          <a:ln w="57150">
            <a:solidFill>
              <a:schemeClr val="accent1"/>
            </a:solidFill>
            <a:round/>
            <a:headEnd/>
            <a:tailEnd/>
          </a:ln>
          <a:effectLst/>
        </p:spPr>
      </p:cxnSp>
      <p:sp>
        <p:nvSpPr>
          <p:cNvPr id="23" name="TextBox 22"/>
          <p:cNvSpPr txBox="1"/>
          <p:nvPr/>
        </p:nvSpPr>
        <p:spPr>
          <a:xfrm>
            <a:off x="1500166" y="5000636"/>
            <a:ext cx="1214446" cy="584775"/>
          </a:xfrm>
          <a:prstGeom prst="rect">
            <a:avLst/>
          </a:prstGeom>
          <a:noFill/>
        </p:spPr>
        <p:txBody>
          <a:bodyPr wrap="square" rtlCol="0">
            <a:spAutoFit/>
          </a:bodyPr>
          <a:lstStyle/>
          <a:p>
            <a:r>
              <a:rPr lang="en-US" altLang="zh-CN" sz="3200" i="1" dirty="0">
                <a:latin typeface="Times New Roman" pitchFamily="18" charset="0"/>
                <a:cs typeface="Times New Roman" pitchFamily="18" charset="0"/>
              </a:rPr>
              <a:t>i</a:t>
            </a:r>
            <a:r>
              <a:rPr lang="en-US" altLang="zh-CN" sz="3200" dirty="0">
                <a:latin typeface="Times New Roman" pitchFamily="18" charset="0"/>
                <a:cs typeface="Times New Roman" pitchFamily="18" charset="0"/>
              </a:rPr>
              <a:t> = 4</a:t>
            </a:r>
            <a:endParaRPr lang="zh-CN" altLang="en-US" sz="3200" dirty="0">
              <a:latin typeface="Times New Roman" pitchFamily="18" charset="0"/>
              <a:cs typeface="Times New Roman" pitchFamily="18" charset="0"/>
            </a:endParaRPr>
          </a:p>
        </p:txBody>
      </p:sp>
      <p:sp>
        <p:nvSpPr>
          <p:cNvPr id="27" name="TextBox 26"/>
          <p:cNvSpPr txBox="1"/>
          <p:nvPr/>
        </p:nvSpPr>
        <p:spPr>
          <a:xfrm>
            <a:off x="2616670" y="4418776"/>
            <a:ext cx="3526966"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  0        2        2         0</a:t>
            </a:r>
            <a:endParaRPr lang="zh-CN" altLang="en-US" sz="2400" dirty="0">
              <a:latin typeface="Times New Roman" pitchFamily="18" charset="0"/>
              <a:cs typeface="Times New Roman" pitchFamily="18" charset="0"/>
            </a:endParaRPr>
          </a:p>
        </p:txBody>
      </p:sp>
      <p:sp>
        <p:nvSpPr>
          <p:cNvPr id="28" name="TextBox 27"/>
          <p:cNvSpPr txBox="1"/>
          <p:nvPr/>
        </p:nvSpPr>
        <p:spPr>
          <a:xfrm>
            <a:off x="3013616" y="5819677"/>
            <a:ext cx="2272764"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  1        2        1  </a:t>
            </a:r>
            <a:endParaRPr lang="zh-CN" altLang="en-US" sz="2400" dirty="0">
              <a:latin typeface="Times New Roman" pitchFamily="18" charset="0"/>
              <a:cs typeface="Times New Roman"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图的基本概念</a:t>
            </a:r>
          </a:p>
        </p:txBody>
      </p:sp>
      <p:sp>
        <p:nvSpPr>
          <p:cNvPr id="3" name="内容占位符 2"/>
          <p:cNvSpPr>
            <a:spLocks noGrp="1"/>
          </p:cNvSpPr>
          <p:nvPr>
            <p:ph sz="quarter" idx="1"/>
          </p:nvPr>
        </p:nvSpPr>
        <p:spPr>
          <a:xfrm>
            <a:off x="612648" y="1878492"/>
            <a:ext cx="8153400" cy="3050706"/>
          </a:xfrm>
        </p:spPr>
        <p:txBody>
          <a:bodyPr>
            <a:normAutofit/>
          </a:bodyPr>
          <a:lstStyle/>
          <a:p>
            <a:pPr>
              <a:spcBef>
                <a:spcPts val="3600"/>
              </a:spcBef>
            </a:pPr>
            <a:r>
              <a:rPr lang="zh-CN" altLang="en-US" sz="3600" b="1" dirty="0">
                <a:latin typeface="Times New Roman" pitchFamily="18" charset="0"/>
                <a:ea typeface="仿宋" pitchFamily="49" charset="-122"/>
                <a:cs typeface="Times New Roman" pitchFamily="18" charset="0"/>
              </a:rPr>
              <a:t>团</a:t>
            </a:r>
            <a:r>
              <a:rPr lang="en-US" altLang="zh-CN" sz="3200" dirty="0">
                <a:latin typeface="Times New Roman" pitchFamily="18" charset="0"/>
                <a:ea typeface="仿宋" pitchFamily="49" charset="-122"/>
                <a:cs typeface="Times New Roman" pitchFamily="18" charset="0"/>
              </a:rPr>
              <a:t>(clique)</a:t>
            </a:r>
          </a:p>
          <a:p>
            <a:pPr>
              <a:spcBef>
                <a:spcPts val="0"/>
              </a:spcBef>
              <a:buNone/>
            </a:pPr>
            <a:r>
              <a:rPr lang="zh-CN" altLang="en-US" sz="2800"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图</a:t>
            </a:r>
            <a:r>
              <a:rPr lang="en-US" altLang="zh-CN" sz="3200" i="1" dirty="0">
                <a:latin typeface="Times New Roman" pitchFamily="18" charset="0"/>
                <a:ea typeface="仿宋" pitchFamily="49" charset="-122"/>
                <a:cs typeface="Times New Roman" pitchFamily="18" charset="0"/>
              </a:rPr>
              <a:t>G</a:t>
            </a:r>
            <a:r>
              <a:rPr lang="zh-CN" altLang="en-US" sz="3200" b="1" dirty="0">
                <a:latin typeface="Times New Roman" pitchFamily="18" charset="0"/>
                <a:ea typeface="仿宋" pitchFamily="49" charset="-122"/>
                <a:cs typeface="Times New Roman" pitchFamily="18" charset="0"/>
              </a:rPr>
              <a:t>的一个子图</a:t>
            </a:r>
            <a:r>
              <a:rPr lang="zh-CN" altLang="en-US" sz="3200" dirty="0">
                <a:latin typeface="Times New Roman" pitchFamily="18" charset="0"/>
                <a:ea typeface="仿宋" pitchFamily="49" charset="-122"/>
                <a:cs typeface="Times New Roman" pitchFamily="18" charset="0"/>
              </a:rPr>
              <a:t>                    ，   </a:t>
            </a:r>
            <a:r>
              <a:rPr lang="zh-CN" altLang="en-US" sz="3200" b="1" dirty="0">
                <a:latin typeface="Times New Roman" pitchFamily="18" charset="0"/>
                <a:ea typeface="仿宋" pitchFamily="49" charset="-122"/>
                <a:cs typeface="Times New Roman" pitchFamily="18" charset="0"/>
              </a:rPr>
              <a:t>为关于</a:t>
            </a:r>
            <a:r>
              <a:rPr lang="zh-CN" altLang="en-US" sz="3200"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的完全图。</a:t>
            </a:r>
            <a:r>
              <a:rPr lang="en-US" altLang="zh-CN" sz="3200" dirty="0">
                <a:latin typeface="Times New Roman" pitchFamily="18" charset="0"/>
                <a:ea typeface="仿宋" pitchFamily="49" charset="-122"/>
                <a:cs typeface="Times New Roman" pitchFamily="18" charset="0"/>
              </a:rPr>
              <a:t>  </a:t>
            </a:r>
          </a:p>
          <a:p>
            <a:pPr>
              <a:spcBef>
                <a:spcPts val="0"/>
              </a:spcBef>
              <a:buNone/>
            </a:pPr>
            <a:r>
              <a:rPr lang="en-US" altLang="zh-CN" sz="2800" dirty="0">
                <a:latin typeface="Times New Roman" pitchFamily="18" charset="0"/>
                <a:cs typeface="Times New Roman" pitchFamily="18" charset="0"/>
              </a:rPr>
              <a:t>    </a:t>
            </a:r>
          </a:p>
          <a:p>
            <a:pPr>
              <a:spcBef>
                <a:spcPts val="0"/>
              </a:spcBef>
              <a:buNone/>
            </a:pPr>
            <a:r>
              <a:rPr lang="en-US" altLang="zh-CN" sz="2800" dirty="0">
                <a:latin typeface="Times New Roman" pitchFamily="18" charset="0"/>
                <a:cs typeface="Times New Roman" pitchFamily="18" charset="0"/>
              </a:rPr>
              <a:t>   </a:t>
            </a:r>
            <a:br>
              <a:rPr lang="en-US" altLang="zh-CN" sz="2800" dirty="0">
                <a:latin typeface="Times New Roman" pitchFamily="18" charset="0"/>
                <a:cs typeface="Times New Roman" pitchFamily="18" charset="0"/>
              </a:rPr>
            </a:br>
            <a:endParaRPr lang="en-US" altLang="zh-CN" sz="2800" dirty="0">
              <a:latin typeface="Times New Roman" pitchFamily="18" charset="0"/>
              <a:cs typeface="Times New Roman" pitchFamily="18" charset="0"/>
            </a:endParaRPr>
          </a:p>
        </p:txBody>
      </p:sp>
      <p:graphicFrame>
        <p:nvGraphicFramePr>
          <p:cNvPr id="3076" name="Object 4"/>
          <p:cNvGraphicFramePr>
            <a:graphicFrameLocks noChangeAspect="1"/>
          </p:cNvGraphicFramePr>
          <p:nvPr/>
        </p:nvGraphicFramePr>
        <p:xfrm>
          <a:off x="3812686" y="2500306"/>
          <a:ext cx="1966914" cy="500063"/>
        </p:xfrm>
        <a:graphic>
          <a:graphicData uri="http://schemas.openxmlformats.org/presentationml/2006/ole">
            <mc:AlternateContent xmlns:mc="http://schemas.openxmlformats.org/markup-compatibility/2006">
              <mc:Choice xmlns:v="urn:schemas-microsoft-com:vml" Requires="v">
                <p:oleObj spid="_x0000_s480276" name="Equation" r:id="rId4" imgW="799920" imgH="203040" progId="Equation.DSMT4">
                  <p:embed/>
                </p:oleObj>
              </mc:Choice>
              <mc:Fallback>
                <p:oleObj name="Equation" r:id="rId4" imgW="799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2686" y="2500306"/>
                        <a:ext cx="1966914"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5"/>
          <p:cNvGraphicFramePr>
            <a:graphicFrameLocks noChangeAspect="1"/>
          </p:cNvGraphicFramePr>
          <p:nvPr/>
        </p:nvGraphicFramePr>
        <p:xfrm>
          <a:off x="7786710" y="2500306"/>
          <a:ext cx="523674" cy="488487"/>
        </p:xfrm>
        <a:graphic>
          <a:graphicData uri="http://schemas.openxmlformats.org/presentationml/2006/ole">
            <mc:AlternateContent xmlns:mc="http://schemas.openxmlformats.org/markup-compatibility/2006">
              <mc:Choice xmlns:v="urn:schemas-microsoft-com:vml" Requires="v">
                <p:oleObj spid="_x0000_s480277" name="Equation" r:id="rId6" imgW="190440" imgH="177480" progId="Equation.DSMT4">
                  <p:embed/>
                </p:oleObj>
              </mc:Choice>
              <mc:Fallback>
                <p:oleObj name="Equation" r:id="rId6" imgW="190440" imgH="17748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6710" y="2500306"/>
                        <a:ext cx="523674" cy="48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9" name="Object 7"/>
          <p:cNvGraphicFramePr>
            <a:graphicFrameLocks noChangeAspect="1"/>
          </p:cNvGraphicFramePr>
          <p:nvPr/>
        </p:nvGraphicFramePr>
        <p:xfrm>
          <a:off x="6143636" y="2500305"/>
          <a:ext cx="500066" cy="437095"/>
        </p:xfrm>
        <a:graphic>
          <a:graphicData uri="http://schemas.openxmlformats.org/presentationml/2006/ole">
            <mc:AlternateContent xmlns:mc="http://schemas.openxmlformats.org/markup-compatibility/2006">
              <mc:Choice xmlns:v="urn:schemas-microsoft-com:vml" Requires="v">
                <p:oleObj spid="_x0000_s480278" name="Equation" r:id="rId8" imgW="203040" imgH="177480" progId="Equation.DSMT4">
                  <p:embed/>
                </p:oleObj>
              </mc:Choice>
              <mc:Fallback>
                <p:oleObj name="Equation" r:id="rId8" imgW="203040" imgH="1774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43636" y="2500305"/>
                        <a:ext cx="500066" cy="437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直接连接符 7"/>
          <p:cNvCxnSpPr>
            <a:endCxn id="14" idx="0"/>
          </p:cNvCxnSpPr>
          <p:nvPr/>
        </p:nvCxnSpPr>
        <p:spPr>
          <a:xfrm rot="16200000" flipH="1">
            <a:off x="5150130" y="4721510"/>
            <a:ext cx="1275718" cy="42554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6200000" flipH="1">
            <a:off x="6397209" y="4604188"/>
            <a:ext cx="1275718" cy="68351"/>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200000" flipH="1">
            <a:off x="5793570" y="4168933"/>
            <a:ext cx="1041979" cy="1256293"/>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6000760" y="5429264"/>
            <a:ext cx="1009038" cy="2857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5625140" y="4022021"/>
            <a:ext cx="1354235" cy="153042"/>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5429256" y="4071942"/>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857884" y="5572140"/>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858016" y="3857628"/>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929454" y="5214950"/>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AutoShape 17"/>
          <p:cNvCxnSpPr>
            <a:cxnSpLocks noChangeShapeType="1"/>
          </p:cNvCxnSpPr>
          <p:nvPr/>
        </p:nvCxnSpPr>
        <p:spPr bwMode="auto">
          <a:xfrm rot="16200000" flipH="1">
            <a:off x="3557062" y="5198075"/>
            <a:ext cx="679847" cy="284971"/>
          </a:xfrm>
          <a:prstGeom prst="straightConnector1">
            <a:avLst/>
          </a:prstGeom>
          <a:noFill/>
          <a:ln w="57150">
            <a:solidFill>
              <a:schemeClr val="accent1"/>
            </a:solidFill>
            <a:round/>
            <a:headEnd/>
            <a:tailEnd/>
          </a:ln>
          <a:effectLst/>
        </p:spPr>
      </p:cxnSp>
      <p:cxnSp>
        <p:nvCxnSpPr>
          <p:cNvPr id="34" name="AutoShape 17"/>
          <p:cNvCxnSpPr>
            <a:cxnSpLocks noChangeShapeType="1"/>
          </p:cNvCxnSpPr>
          <p:nvPr/>
        </p:nvCxnSpPr>
        <p:spPr bwMode="auto">
          <a:xfrm rot="5400000">
            <a:off x="4715911" y="5190976"/>
            <a:ext cx="689370" cy="308691"/>
          </a:xfrm>
          <a:prstGeom prst="straightConnector1">
            <a:avLst/>
          </a:prstGeom>
          <a:noFill/>
          <a:ln w="57150">
            <a:solidFill>
              <a:schemeClr val="accent1"/>
            </a:solidFill>
            <a:round/>
            <a:headEnd/>
            <a:tailEnd/>
          </a:ln>
          <a:effectLst/>
        </p:spPr>
      </p:cxnSp>
      <p:cxnSp>
        <p:nvCxnSpPr>
          <p:cNvPr id="33" name="AutoShape 17"/>
          <p:cNvCxnSpPr>
            <a:cxnSpLocks noChangeShapeType="1"/>
          </p:cNvCxnSpPr>
          <p:nvPr/>
        </p:nvCxnSpPr>
        <p:spPr bwMode="auto">
          <a:xfrm rot="5400000">
            <a:off x="3930093" y="5177724"/>
            <a:ext cx="689370" cy="308691"/>
          </a:xfrm>
          <a:prstGeom prst="straightConnector1">
            <a:avLst/>
          </a:prstGeom>
          <a:noFill/>
          <a:ln w="57150">
            <a:solidFill>
              <a:schemeClr val="accent1"/>
            </a:solidFill>
            <a:round/>
            <a:headEnd/>
            <a:tailEnd/>
          </a:ln>
          <a:effectLst/>
        </p:spPr>
      </p:cxnSp>
      <p:cxnSp>
        <p:nvCxnSpPr>
          <p:cNvPr id="31" name="AutoShape 17"/>
          <p:cNvCxnSpPr>
            <a:cxnSpLocks noChangeShapeType="1"/>
          </p:cNvCxnSpPr>
          <p:nvPr/>
        </p:nvCxnSpPr>
        <p:spPr bwMode="auto">
          <a:xfrm rot="5400000">
            <a:off x="3167214" y="5172546"/>
            <a:ext cx="689370" cy="308691"/>
          </a:xfrm>
          <a:prstGeom prst="straightConnector1">
            <a:avLst/>
          </a:prstGeom>
          <a:noFill/>
          <a:ln w="57150">
            <a:solidFill>
              <a:schemeClr val="accent1"/>
            </a:solidFill>
            <a:round/>
            <a:headEnd/>
            <a:tailEnd/>
          </a:ln>
          <a:effectLst/>
        </p:spPr>
      </p:cxnSp>
      <p:cxnSp>
        <p:nvCxnSpPr>
          <p:cNvPr id="26" name="AutoShape 17"/>
          <p:cNvCxnSpPr>
            <a:cxnSpLocks noChangeShapeType="1"/>
          </p:cNvCxnSpPr>
          <p:nvPr/>
        </p:nvCxnSpPr>
        <p:spPr bwMode="auto">
          <a:xfrm rot="16200000" flipH="1">
            <a:off x="2771244" y="5198073"/>
            <a:ext cx="679847" cy="284971"/>
          </a:xfrm>
          <a:prstGeom prst="straightConnector1">
            <a:avLst/>
          </a:prstGeom>
          <a:noFill/>
          <a:ln w="57150">
            <a:solidFill>
              <a:schemeClr val="accent1"/>
            </a:solidFill>
            <a:round/>
            <a:headEnd/>
            <a:tailEnd/>
          </a:ln>
          <a:effectLst/>
        </p:spPr>
      </p:cxnSp>
      <p:cxnSp>
        <p:nvCxnSpPr>
          <p:cNvPr id="25" name="AutoShape 17"/>
          <p:cNvCxnSpPr>
            <a:cxnSpLocks noChangeShapeType="1"/>
          </p:cNvCxnSpPr>
          <p:nvPr/>
        </p:nvCxnSpPr>
        <p:spPr bwMode="auto">
          <a:xfrm flipV="1">
            <a:off x="4193529" y="5781275"/>
            <a:ext cx="611215" cy="1"/>
          </a:xfrm>
          <a:prstGeom prst="straightConnector1">
            <a:avLst/>
          </a:prstGeom>
          <a:noFill/>
          <a:ln w="57150">
            <a:solidFill>
              <a:schemeClr val="accent1"/>
            </a:solidFill>
            <a:round/>
            <a:headEnd/>
            <a:tailEnd/>
          </a:ln>
          <a:effectLst/>
        </p:spPr>
      </p:cxnSp>
      <p:cxnSp>
        <p:nvCxnSpPr>
          <p:cNvPr id="24" name="AutoShape 17"/>
          <p:cNvCxnSpPr>
            <a:cxnSpLocks noChangeShapeType="1"/>
          </p:cNvCxnSpPr>
          <p:nvPr/>
        </p:nvCxnSpPr>
        <p:spPr bwMode="auto">
          <a:xfrm flipV="1">
            <a:off x="3389281" y="5786453"/>
            <a:ext cx="611215" cy="1"/>
          </a:xfrm>
          <a:prstGeom prst="straightConnector1">
            <a:avLst/>
          </a:prstGeom>
          <a:noFill/>
          <a:ln w="57150">
            <a:solidFill>
              <a:schemeClr val="accent1"/>
            </a:solidFill>
            <a:round/>
            <a:headEnd/>
            <a:tailEnd/>
          </a:ln>
          <a:effectLst/>
        </p:spPr>
      </p:cxnSp>
      <p:cxnSp>
        <p:nvCxnSpPr>
          <p:cNvPr id="22" name="AutoShape 17"/>
          <p:cNvCxnSpPr>
            <a:cxnSpLocks noChangeShapeType="1"/>
          </p:cNvCxnSpPr>
          <p:nvPr/>
        </p:nvCxnSpPr>
        <p:spPr bwMode="auto">
          <a:xfrm flipV="1">
            <a:off x="4577223" y="4915946"/>
            <a:ext cx="611215" cy="1"/>
          </a:xfrm>
          <a:prstGeom prst="straightConnector1">
            <a:avLst/>
          </a:prstGeom>
          <a:noFill/>
          <a:ln w="57150">
            <a:solidFill>
              <a:schemeClr val="accent1"/>
            </a:solidFill>
            <a:round/>
            <a:headEnd/>
            <a:tailEnd/>
          </a:ln>
          <a:effectLst/>
        </p:spPr>
      </p:cxnSp>
      <p:cxnSp>
        <p:nvCxnSpPr>
          <p:cNvPr id="21" name="AutoShape 17"/>
          <p:cNvCxnSpPr>
            <a:cxnSpLocks noChangeShapeType="1"/>
          </p:cNvCxnSpPr>
          <p:nvPr/>
        </p:nvCxnSpPr>
        <p:spPr bwMode="auto">
          <a:xfrm flipV="1">
            <a:off x="3759723" y="4915945"/>
            <a:ext cx="611215" cy="1"/>
          </a:xfrm>
          <a:prstGeom prst="straightConnector1">
            <a:avLst/>
          </a:prstGeom>
          <a:noFill/>
          <a:ln w="57150">
            <a:solidFill>
              <a:schemeClr val="accent1"/>
            </a:solidFill>
            <a:round/>
            <a:headEnd/>
            <a:tailEnd/>
          </a:ln>
          <a:effectLst/>
        </p:spPr>
      </p:cxnSp>
      <p:cxnSp>
        <p:nvCxnSpPr>
          <p:cNvPr id="13" name="AutoShape 17"/>
          <p:cNvCxnSpPr>
            <a:cxnSpLocks noChangeShapeType="1"/>
          </p:cNvCxnSpPr>
          <p:nvPr/>
        </p:nvCxnSpPr>
        <p:spPr bwMode="auto">
          <a:xfrm flipV="1">
            <a:off x="2995186" y="4910768"/>
            <a:ext cx="611215" cy="1"/>
          </a:xfrm>
          <a:prstGeom prst="straightConnector1">
            <a:avLst/>
          </a:prstGeom>
          <a:noFill/>
          <a:ln w="57150">
            <a:solidFill>
              <a:schemeClr val="accent1"/>
            </a:solidFill>
            <a:round/>
            <a:headEnd/>
            <a:tailEnd/>
          </a:ln>
          <a:effectLst/>
        </p:spPr>
      </p:cxnSp>
      <p:sp>
        <p:nvSpPr>
          <p:cNvPr id="2" name="标题 1"/>
          <p:cNvSpPr>
            <a:spLocks noGrp="1"/>
          </p:cNvSpPr>
          <p:nvPr>
            <p:ph type="title"/>
          </p:nvPr>
        </p:nvSpPr>
        <p:spPr/>
        <p:txBody>
          <a:bodyPr>
            <a:normAutofit/>
          </a:bodyPr>
          <a:lstStyle/>
          <a:p>
            <a:r>
              <a:rPr lang="en-US" altLang="zh-CN" sz="4000" dirty="0">
                <a:latin typeface="Constantia" pitchFamily="18" charset="0"/>
                <a:ea typeface="华文行楷" pitchFamily="2" charset="-122"/>
                <a:cs typeface="Times New Roman" pitchFamily="18" charset="0"/>
              </a:rPr>
              <a:t>MCS</a:t>
            </a:r>
            <a:r>
              <a:rPr lang="zh-CN" altLang="en-US" sz="4000" dirty="0">
                <a:latin typeface="华文行楷" pitchFamily="2" charset="-122"/>
                <a:ea typeface="华文行楷" pitchFamily="2" charset="-122"/>
              </a:rPr>
              <a:t>算法</a:t>
            </a:r>
          </a:p>
        </p:txBody>
      </p:sp>
      <p:sp>
        <p:nvSpPr>
          <p:cNvPr id="6" name="内容占位符 5"/>
          <p:cNvSpPr>
            <a:spLocks noGrp="1"/>
          </p:cNvSpPr>
          <p:nvPr>
            <p:ph sz="quarter" idx="1"/>
          </p:nvPr>
        </p:nvSpPr>
        <p:spPr>
          <a:xfrm>
            <a:off x="500034" y="1857364"/>
            <a:ext cx="8153400" cy="2786082"/>
          </a:xfrm>
        </p:spPr>
        <p:txBody>
          <a:bodyPr>
            <a:normAutofit/>
          </a:bodyPr>
          <a:lstStyle/>
          <a:p>
            <a:r>
              <a:rPr lang="zh-CN" altLang="en-US" sz="3600" b="1" dirty="0">
                <a:latin typeface="Times New Roman" pitchFamily="18" charset="0"/>
                <a:ea typeface="仿宋" pitchFamily="49" charset="-122"/>
                <a:cs typeface="Times New Roman" pitchFamily="18" charset="0"/>
              </a:rPr>
              <a:t>最大势算法 </a:t>
            </a:r>
            <a:r>
              <a:rPr lang="en-US" altLang="zh-CN" sz="2800" b="1" dirty="0">
                <a:latin typeface="Times New Roman" pitchFamily="18" charset="0"/>
                <a:ea typeface="仿宋" pitchFamily="49" charset="-122"/>
                <a:cs typeface="Times New Roman" pitchFamily="18" charset="0"/>
              </a:rPr>
              <a:t>Maximum Cardinality Search</a:t>
            </a:r>
          </a:p>
          <a:p>
            <a:r>
              <a:rPr lang="zh-CN" altLang="en-US" sz="2800"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从</a:t>
            </a:r>
            <a:r>
              <a:rPr lang="en-US" altLang="zh-CN" sz="2800" i="1" dirty="0">
                <a:latin typeface="Times New Roman" pitchFamily="18" charset="0"/>
                <a:ea typeface="仿宋" pitchFamily="49" charset="-122"/>
                <a:cs typeface="Times New Roman" pitchFamily="18" charset="0"/>
              </a:rPr>
              <a:t>n</a:t>
            </a:r>
            <a:r>
              <a:rPr lang="zh-CN" altLang="en-US" sz="2800" b="1" dirty="0">
                <a:latin typeface="Times New Roman" pitchFamily="18" charset="0"/>
                <a:ea typeface="仿宋" pitchFamily="49" charset="-122"/>
                <a:cs typeface="Times New Roman" pitchFamily="18" charset="0"/>
              </a:rPr>
              <a:t>到</a:t>
            </a:r>
            <a:r>
              <a:rPr lang="en-US" altLang="zh-CN" sz="2800" dirty="0">
                <a:latin typeface="Times New Roman" pitchFamily="18" charset="0"/>
                <a:ea typeface="仿宋" pitchFamily="49" charset="-122"/>
                <a:cs typeface="Times New Roman" pitchFamily="18" charset="0"/>
              </a:rPr>
              <a:t>1</a:t>
            </a:r>
            <a:r>
              <a:rPr lang="zh-CN" altLang="en-US" sz="2800" b="1" dirty="0">
                <a:latin typeface="Times New Roman" pitchFamily="18" charset="0"/>
                <a:ea typeface="仿宋" pitchFamily="49" charset="-122"/>
                <a:cs typeface="Times New Roman" pitchFamily="18" charset="0"/>
              </a:rPr>
              <a:t>的顺序依次给点标号</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标号为</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的点出现在完美消除序列的第</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个</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a:t>
            </a:r>
            <a:endParaRPr lang="en-US" altLang="zh-CN" sz="2800" b="1" dirty="0">
              <a:latin typeface="Times New Roman" pitchFamily="18" charset="0"/>
              <a:ea typeface="仿宋" pitchFamily="49" charset="-122"/>
              <a:cs typeface="Times New Roman" pitchFamily="18" charset="0"/>
            </a:endParaRPr>
          </a:p>
          <a:p>
            <a:r>
              <a:rPr lang="en-US" altLang="zh-CN" sz="2800" b="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设</a:t>
            </a:r>
            <a:r>
              <a:rPr lang="en-US" altLang="zh-CN" sz="2800" i="1" dirty="0">
                <a:latin typeface="Times New Roman" pitchFamily="18" charset="0"/>
                <a:ea typeface="仿宋" pitchFamily="49" charset="-122"/>
                <a:cs typeface="Times New Roman" pitchFamily="18" charset="0"/>
              </a:rPr>
              <a:t>label</a:t>
            </a:r>
            <a:r>
              <a:rPr lang="en-US" altLang="zh-CN" sz="2800" dirty="0">
                <a:latin typeface="Times New Roman" pitchFamily="18" charset="0"/>
                <a:ea typeface="仿宋" pitchFamily="49" charset="-122"/>
                <a:cs typeface="Times New Roman" pitchFamily="18" charset="0"/>
              </a:rPr>
              <a:t>[</a:t>
            </a:r>
            <a:r>
              <a:rPr lang="en-US" altLang="zh-CN" sz="2800" i="1" dirty="0" err="1">
                <a:latin typeface="Times New Roman" pitchFamily="18" charset="0"/>
                <a:ea typeface="仿宋" pitchFamily="49" charset="-122"/>
                <a:cs typeface="Times New Roman" pitchFamily="18" charset="0"/>
              </a:rPr>
              <a:t>i</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表示第</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个点与多少个已标号的点相   邻，每次选择</a:t>
            </a:r>
            <a:r>
              <a:rPr lang="en-US" altLang="zh-CN" sz="2800" i="1" dirty="0">
                <a:latin typeface="Times New Roman" pitchFamily="18" charset="0"/>
                <a:ea typeface="仿宋" pitchFamily="49" charset="-122"/>
                <a:cs typeface="Times New Roman" pitchFamily="18" charset="0"/>
              </a:rPr>
              <a:t>label</a:t>
            </a:r>
            <a:r>
              <a:rPr lang="en-US" altLang="zh-CN" sz="2800" dirty="0">
                <a:latin typeface="Times New Roman" pitchFamily="18" charset="0"/>
                <a:ea typeface="仿宋" pitchFamily="49" charset="-122"/>
                <a:cs typeface="Times New Roman" pitchFamily="18" charset="0"/>
              </a:rPr>
              <a:t>[</a:t>
            </a:r>
            <a:r>
              <a:rPr lang="en-US" altLang="zh-CN" sz="2800" i="1" dirty="0" err="1">
                <a:latin typeface="Times New Roman" pitchFamily="18" charset="0"/>
                <a:ea typeface="仿宋" pitchFamily="49" charset="-122"/>
                <a:cs typeface="Times New Roman" pitchFamily="18" charset="0"/>
              </a:rPr>
              <a:t>i</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最大的未标号的点进行标号。</a:t>
            </a:r>
            <a:endParaRPr lang="en-US" altLang="zh-CN" baseline="-25000" dirty="0">
              <a:latin typeface="Times New Roman" pitchFamily="18" charset="0"/>
              <a:ea typeface="仿宋" pitchFamily="49" charset="-122"/>
              <a:cs typeface="Times New Roman" pitchFamily="18" charset="0"/>
            </a:endParaRPr>
          </a:p>
          <a:p>
            <a:endParaRPr lang="en-US" altLang="zh-CN" i="1" dirty="0">
              <a:latin typeface="Times New Roman" pitchFamily="18" charset="0"/>
              <a:cs typeface="Times New Roman" pitchFamily="18" charset="0"/>
            </a:endParaRPr>
          </a:p>
          <a:p>
            <a:pPr>
              <a:buNone/>
            </a:pPr>
            <a:endParaRPr lang="zh-CN" altLang="en-US" i="1" dirty="0">
              <a:latin typeface="Times New Roman" pitchFamily="18" charset="0"/>
              <a:cs typeface="Times New Roman" pitchFamily="18" charset="0"/>
            </a:endParaRPr>
          </a:p>
        </p:txBody>
      </p:sp>
      <p:sp>
        <p:nvSpPr>
          <p:cNvPr id="5" name="Oval 8"/>
          <p:cNvSpPr>
            <a:spLocks noChangeArrowheads="1"/>
          </p:cNvSpPr>
          <p:nvPr/>
        </p:nvSpPr>
        <p:spPr bwMode="auto">
          <a:xfrm>
            <a:off x="278605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7" name="Oval 8"/>
          <p:cNvSpPr>
            <a:spLocks noChangeArrowheads="1"/>
          </p:cNvSpPr>
          <p:nvPr/>
        </p:nvSpPr>
        <p:spPr bwMode="auto">
          <a:xfrm>
            <a:off x="3534182"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 name="Oval 8"/>
          <p:cNvSpPr>
            <a:spLocks noChangeArrowheads="1"/>
          </p:cNvSpPr>
          <p:nvPr/>
        </p:nvSpPr>
        <p:spPr bwMode="auto">
          <a:xfrm>
            <a:off x="4320000"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9" name="Oval 8"/>
          <p:cNvSpPr>
            <a:spLocks noChangeArrowheads="1"/>
          </p:cNvSpPr>
          <p:nvPr/>
        </p:nvSpPr>
        <p:spPr bwMode="auto">
          <a:xfrm>
            <a:off x="5105818"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0" name="Oval 8"/>
          <p:cNvSpPr>
            <a:spLocks noChangeArrowheads="1"/>
          </p:cNvSpPr>
          <p:nvPr/>
        </p:nvSpPr>
        <p:spPr bwMode="auto">
          <a:xfrm>
            <a:off x="3176992"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1" name="Oval 8"/>
          <p:cNvSpPr>
            <a:spLocks noChangeArrowheads="1"/>
          </p:cNvSpPr>
          <p:nvPr/>
        </p:nvSpPr>
        <p:spPr bwMode="auto">
          <a:xfrm>
            <a:off x="3962810"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748628"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cxnSp>
        <p:nvCxnSpPr>
          <p:cNvPr id="30" name="AutoShape 17"/>
          <p:cNvCxnSpPr>
            <a:cxnSpLocks noChangeShapeType="1"/>
          </p:cNvCxnSpPr>
          <p:nvPr/>
        </p:nvCxnSpPr>
        <p:spPr bwMode="auto">
          <a:xfrm rot="16200000" flipH="1">
            <a:off x="4329628" y="5198075"/>
            <a:ext cx="679847" cy="284971"/>
          </a:xfrm>
          <a:prstGeom prst="straightConnector1">
            <a:avLst/>
          </a:prstGeom>
          <a:noFill/>
          <a:ln w="57150">
            <a:solidFill>
              <a:schemeClr val="accent1"/>
            </a:solidFill>
            <a:round/>
            <a:headEnd/>
            <a:tailEnd/>
          </a:ln>
          <a:effectLst/>
        </p:spPr>
      </p:cxnSp>
      <p:sp>
        <p:nvSpPr>
          <p:cNvPr id="23" name="TextBox 22"/>
          <p:cNvSpPr txBox="1"/>
          <p:nvPr/>
        </p:nvSpPr>
        <p:spPr>
          <a:xfrm>
            <a:off x="1500166" y="5000636"/>
            <a:ext cx="1214446" cy="584775"/>
          </a:xfrm>
          <a:prstGeom prst="rect">
            <a:avLst/>
          </a:prstGeom>
          <a:noFill/>
        </p:spPr>
        <p:txBody>
          <a:bodyPr wrap="square" rtlCol="0">
            <a:spAutoFit/>
          </a:bodyPr>
          <a:lstStyle/>
          <a:p>
            <a:r>
              <a:rPr lang="en-US" altLang="zh-CN" sz="3200" i="1" dirty="0">
                <a:latin typeface="Times New Roman" pitchFamily="18" charset="0"/>
                <a:cs typeface="Times New Roman" pitchFamily="18" charset="0"/>
              </a:rPr>
              <a:t>i</a:t>
            </a:r>
            <a:r>
              <a:rPr lang="en-US" altLang="zh-CN" sz="3200" dirty="0">
                <a:latin typeface="Times New Roman" pitchFamily="18" charset="0"/>
                <a:cs typeface="Times New Roman" pitchFamily="18" charset="0"/>
              </a:rPr>
              <a:t> = 3</a:t>
            </a:r>
            <a:endParaRPr lang="zh-CN" altLang="en-US" sz="3200" dirty="0">
              <a:latin typeface="Times New Roman" pitchFamily="18" charset="0"/>
              <a:cs typeface="Times New Roman" pitchFamily="18" charset="0"/>
            </a:endParaRPr>
          </a:p>
        </p:txBody>
      </p:sp>
      <p:sp>
        <p:nvSpPr>
          <p:cNvPr id="27" name="TextBox 26"/>
          <p:cNvSpPr txBox="1"/>
          <p:nvPr/>
        </p:nvSpPr>
        <p:spPr>
          <a:xfrm>
            <a:off x="2616670" y="4418776"/>
            <a:ext cx="3526966"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  1        2        2         0</a:t>
            </a:r>
            <a:endParaRPr lang="zh-CN" altLang="en-US" sz="2400" dirty="0">
              <a:latin typeface="Times New Roman" pitchFamily="18" charset="0"/>
              <a:cs typeface="Times New Roman" pitchFamily="18" charset="0"/>
            </a:endParaRPr>
          </a:p>
        </p:txBody>
      </p:sp>
      <p:sp>
        <p:nvSpPr>
          <p:cNvPr id="28" name="TextBox 27"/>
          <p:cNvSpPr txBox="1"/>
          <p:nvPr/>
        </p:nvSpPr>
        <p:spPr>
          <a:xfrm>
            <a:off x="3013616" y="5819677"/>
            <a:ext cx="2272764"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  2        2        1  </a:t>
            </a:r>
            <a:endParaRPr lang="zh-CN" altLang="en-US" sz="2400" dirty="0">
              <a:latin typeface="Times New Roman" pitchFamily="18" charset="0"/>
              <a:cs typeface="Times New Roman" pitchFamily="18"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AutoShape 17"/>
          <p:cNvCxnSpPr>
            <a:cxnSpLocks noChangeShapeType="1"/>
          </p:cNvCxnSpPr>
          <p:nvPr/>
        </p:nvCxnSpPr>
        <p:spPr bwMode="auto">
          <a:xfrm rot="16200000" flipH="1">
            <a:off x="3557062" y="5198075"/>
            <a:ext cx="679847" cy="284971"/>
          </a:xfrm>
          <a:prstGeom prst="straightConnector1">
            <a:avLst/>
          </a:prstGeom>
          <a:noFill/>
          <a:ln w="57150">
            <a:solidFill>
              <a:schemeClr val="accent1"/>
            </a:solidFill>
            <a:round/>
            <a:headEnd/>
            <a:tailEnd/>
          </a:ln>
          <a:effectLst/>
        </p:spPr>
      </p:cxnSp>
      <p:cxnSp>
        <p:nvCxnSpPr>
          <p:cNvPr id="34" name="AutoShape 17"/>
          <p:cNvCxnSpPr>
            <a:cxnSpLocks noChangeShapeType="1"/>
          </p:cNvCxnSpPr>
          <p:nvPr/>
        </p:nvCxnSpPr>
        <p:spPr bwMode="auto">
          <a:xfrm rot="5400000">
            <a:off x="4715911" y="5190976"/>
            <a:ext cx="689370" cy="308691"/>
          </a:xfrm>
          <a:prstGeom prst="straightConnector1">
            <a:avLst/>
          </a:prstGeom>
          <a:noFill/>
          <a:ln w="57150">
            <a:solidFill>
              <a:schemeClr val="accent1"/>
            </a:solidFill>
            <a:round/>
            <a:headEnd/>
            <a:tailEnd/>
          </a:ln>
          <a:effectLst/>
        </p:spPr>
      </p:cxnSp>
      <p:cxnSp>
        <p:nvCxnSpPr>
          <p:cNvPr id="33" name="AutoShape 17"/>
          <p:cNvCxnSpPr>
            <a:cxnSpLocks noChangeShapeType="1"/>
          </p:cNvCxnSpPr>
          <p:nvPr/>
        </p:nvCxnSpPr>
        <p:spPr bwMode="auto">
          <a:xfrm rot="5400000">
            <a:off x="3930093" y="5177724"/>
            <a:ext cx="689370" cy="308691"/>
          </a:xfrm>
          <a:prstGeom prst="straightConnector1">
            <a:avLst/>
          </a:prstGeom>
          <a:noFill/>
          <a:ln w="57150">
            <a:solidFill>
              <a:schemeClr val="accent1"/>
            </a:solidFill>
            <a:round/>
            <a:headEnd/>
            <a:tailEnd/>
          </a:ln>
          <a:effectLst/>
        </p:spPr>
      </p:cxnSp>
      <p:cxnSp>
        <p:nvCxnSpPr>
          <p:cNvPr id="31" name="AutoShape 17"/>
          <p:cNvCxnSpPr>
            <a:cxnSpLocks noChangeShapeType="1"/>
          </p:cNvCxnSpPr>
          <p:nvPr/>
        </p:nvCxnSpPr>
        <p:spPr bwMode="auto">
          <a:xfrm rot="5400000">
            <a:off x="3167214" y="5172546"/>
            <a:ext cx="689370" cy="308691"/>
          </a:xfrm>
          <a:prstGeom prst="straightConnector1">
            <a:avLst/>
          </a:prstGeom>
          <a:noFill/>
          <a:ln w="57150">
            <a:solidFill>
              <a:schemeClr val="accent1"/>
            </a:solidFill>
            <a:round/>
            <a:headEnd/>
            <a:tailEnd/>
          </a:ln>
          <a:effectLst/>
        </p:spPr>
      </p:cxnSp>
      <p:cxnSp>
        <p:nvCxnSpPr>
          <p:cNvPr id="26" name="AutoShape 17"/>
          <p:cNvCxnSpPr>
            <a:cxnSpLocks noChangeShapeType="1"/>
          </p:cNvCxnSpPr>
          <p:nvPr/>
        </p:nvCxnSpPr>
        <p:spPr bwMode="auto">
          <a:xfrm rot="16200000" flipH="1">
            <a:off x="2771244" y="5198073"/>
            <a:ext cx="679847" cy="284971"/>
          </a:xfrm>
          <a:prstGeom prst="straightConnector1">
            <a:avLst/>
          </a:prstGeom>
          <a:noFill/>
          <a:ln w="57150">
            <a:solidFill>
              <a:schemeClr val="accent1"/>
            </a:solidFill>
            <a:round/>
            <a:headEnd/>
            <a:tailEnd/>
          </a:ln>
          <a:effectLst/>
        </p:spPr>
      </p:cxnSp>
      <p:cxnSp>
        <p:nvCxnSpPr>
          <p:cNvPr id="25" name="AutoShape 17"/>
          <p:cNvCxnSpPr>
            <a:cxnSpLocks noChangeShapeType="1"/>
          </p:cNvCxnSpPr>
          <p:nvPr/>
        </p:nvCxnSpPr>
        <p:spPr bwMode="auto">
          <a:xfrm flipV="1">
            <a:off x="4193529" y="5781275"/>
            <a:ext cx="611215" cy="1"/>
          </a:xfrm>
          <a:prstGeom prst="straightConnector1">
            <a:avLst/>
          </a:prstGeom>
          <a:noFill/>
          <a:ln w="57150">
            <a:solidFill>
              <a:schemeClr val="accent1"/>
            </a:solidFill>
            <a:round/>
            <a:headEnd/>
            <a:tailEnd/>
          </a:ln>
          <a:effectLst/>
        </p:spPr>
      </p:cxnSp>
      <p:cxnSp>
        <p:nvCxnSpPr>
          <p:cNvPr id="24" name="AutoShape 17"/>
          <p:cNvCxnSpPr>
            <a:cxnSpLocks noChangeShapeType="1"/>
          </p:cNvCxnSpPr>
          <p:nvPr/>
        </p:nvCxnSpPr>
        <p:spPr bwMode="auto">
          <a:xfrm flipV="1">
            <a:off x="3389281" y="5786453"/>
            <a:ext cx="611215" cy="1"/>
          </a:xfrm>
          <a:prstGeom prst="straightConnector1">
            <a:avLst/>
          </a:prstGeom>
          <a:noFill/>
          <a:ln w="57150">
            <a:solidFill>
              <a:schemeClr val="accent1"/>
            </a:solidFill>
            <a:round/>
            <a:headEnd/>
            <a:tailEnd/>
          </a:ln>
          <a:effectLst/>
        </p:spPr>
      </p:cxnSp>
      <p:cxnSp>
        <p:nvCxnSpPr>
          <p:cNvPr id="22" name="AutoShape 17"/>
          <p:cNvCxnSpPr>
            <a:cxnSpLocks noChangeShapeType="1"/>
          </p:cNvCxnSpPr>
          <p:nvPr/>
        </p:nvCxnSpPr>
        <p:spPr bwMode="auto">
          <a:xfrm flipV="1">
            <a:off x="4577223" y="4915946"/>
            <a:ext cx="611215" cy="1"/>
          </a:xfrm>
          <a:prstGeom prst="straightConnector1">
            <a:avLst/>
          </a:prstGeom>
          <a:noFill/>
          <a:ln w="57150">
            <a:solidFill>
              <a:schemeClr val="accent1"/>
            </a:solidFill>
            <a:round/>
            <a:headEnd/>
            <a:tailEnd/>
          </a:ln>
          <a:effectLst/>
        </p:spPr>
      </p:cxnSp>
      <p:cxnSp>
        <p:nvCxnSpPr>
          <p:cNvPr id="21" name="AutoShape 17"/>
          <p:cNvCxnSpPr>
            <a:cxnSpLocks noChangeShapeType="1"/>
          </p:cNvCxnSpPr>
          <p:nvPr/>
        </p:nvCxnSpPr>
        <p:spPr bwMode="auto">
          <a:xfrm flipV="1">
            <a:off x="3759723" y="4915945"/>
            <a:ext cx="611215" cy="1"/>
          </a:xfrm>
          <a:prstGeom prst="straightConnector1">
            <a:avLst/>
          </a:prstGeom>
          <a:noFill/>
          <a:ln w="57150">
            <a:solidFill>
              <a:schemeClr val="accent1"/>
            </a:solidFill>
            <a:round/>
            <a:headEnd/>
            <a:tailEnd/>
          </a:ln>
          <a:effectLst/>
        </p:spPr>
      </p:cxnSp>
      <p:cxnSp>
        <p:nvCxnSpPr>
          <p:cNvPr id="13" name="AutoShape 17"/>
          <p:cNvCxnSpPr>
            <a:cxnSpLocks noChangeShapeType="1"/>
          </p:cNvCxnSpPr>
          <p:nvPr/>
        </p:nvCxnSpPr>
        <p:spPr bwMode="auto">
          <a:xfrm flipV="1">
            <a:off x="2995186" y="4910768"/>
            <a:ext cx="611215" cy="1"/>
          </a:xfrm>
          <a:prstGeom prst="straightConnector1">
            <a:avLst/>
          </a:prstGeom>
          <a:noFill/>
          <a:ln w="57150">
            <a:solidFill>
              <a:schemeClr val="accent1"/>
            </a:solidFill>
            <a:round/>
            <a:headEnd/>
            <a:tailEnd/>
          </a:ln>
          <a:effectLst/>
        </p:spPr>
      </p:cxnSp>
      <p:sp>
        <p:nvSpPr>
          <p:cNvPr id="2" name="标题 1"/>
          <p:cNvSpPr>
            <a:spLocks noGrp="1"/>
          </p:cNvSpPr>
          <p:nvPr>
            <p:ph type="title"/>
          </p:nvPr>
        </p:nvSpPr>
        <p:spPr/>
        <p:txBody>
          <a:bodyPr>
            <a:normAutofit/>
          </a:bodyPr>
          <a:lstStyle/>
          <a:p>
            <a:r>
              <a:rPr lang="en-US" altLang="zh-CN" sz="4000" dirty="0">
                <a:latin typeface="Constantia" pitchFamily="18" charset="0"/>
                <a:ea typeface="华文行楷" pitchFamily="2" charset="-122"/>
                <a:cs typeface="Times New Roman" pitchFamily="18" charset="0"/>
              </a:rPr>
              <a:t>MCS</a:t>
            </a:r>
            <a:r>
              <a:rPr lang="zh-CN" altLang="en-US" sz="4000" dirty="0">
                <a:latin typeface="华文行楷" pitchFamily="2" charset="-122"/>
                <a:ea typeface="华文行楷" pitchFamily="2" charset="-122"/>
              </a:rPr>
              <a:t>算法</a:t>
            </a:r>
          </a:p>
        </p:txBody>
      </p:sp>
      <p:sp>
        <p:nvSpPr>
          <p:cNvPr id="6" name="内容占位符 5"/>
          <p:cNvSpPr>
            <a:spLocks noGrp="1"/>
          </p:cNvSpPr>
          <p:nvPr>
            <p:ph sz="quarter" idx="1"/>
          </p:nvPr>
        </p:nvSpPr>
        <p:spPr>
          <a:xfrm>
            <a:off x="500034" y="1857364"/>
            <a:ext cx="8153400" cy="2786082"/>
          </a:xfrm>
        </p:spPr>
        <p:txBody>
          <a:bodyPr>
            <a:normAutofit/>
          </a:bodyPr>
          <a:lstStyle/>
          <a:p>
            <a:r>
              <a:rPr lang="zh-CN" altLang="en-US" sz="3600" b="1" dirty="0">
                <a:latin typeface="Times New Roman" pitchFamily="18" charset="0"/>
                <a:ea typeface="仿宋" pitchFamily="49" charset="-122"/>
                <a:cs typeface="Times New Roman" pitchFamily="18" charset="0"/>
              </a:rPr>
              <a:t>最大势算法 </a:t>
            </a:r>
            <a:r>
              <a:rPr lang="en-US" altLang="zh-CN" sz="2800" b="1" dirty="0">
                <a:latin typeface="Times New Roman" pitchFamily="18" charset="0"/>
                <a:ea typeface="仿宋" pitchFamily="49" charset="-122"/>
                <a:cs typeface="Times New Roman" pitchFamily="18" charset="0"/>
              </a:rPr>
              <a:t>Maximum Cardinality Search</a:t>
            </a:r>
          </a:p>
          <a:p>
            <a:r>
              <a:rPr lang="zh-CN" altLang="en-US" sz="2800"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从</a:t>
            </a:r>
            <a:r>
              <a:rPr lang="en-US" altLang="zh-CN" sz="2800" i="1" dirty="0">
                <a:latin typeface="Times New Roman" pitchFamily="18" charset="0"/>
                <a:ea typeface="仿宋" pitchFamily="49" charset="-122"/>
                <a:cs typeface="Times New Roman" pitchFamily="18" charset="0"/>
              </a:rPr>
              <a:t>n</a:t>
            </a:r>
            <a:r>
              <a:rPr lang="zh-CN" altLang="en-US" sz="2800" b="1" dirty="0">
                <a:latin typeface="Times New Roman" pitchFamily="18" charset="0"/>
                <a:ea typeface="仿宋" pitchFamily="49" charset="-122"/>
                <a:cs typeface="Times New Roman" pitchFamily="18" charset="0"/>
              </a:rPr>
              <a:t>到</a:t>
            </a:r>
            <a:r>
              <a:rPr lang="en-US" altLang="zh-CN" sz="2800" dirty="0">
                <a:latin typeface="Times New Roman" pitchFamily="18" charset="0"/>
                <a:ea typeface="仿宋" pitchFamily="49" charset="-122"/>
                <a:cs typeface="Times New Roman" pitchFamily="18" charset="0"/>
              </a:rPr>
              <a:t>1</a:t>
            </a:r>
            <a:r>
              <a:rPr lang="zh-CN" altLang="en-US" sz="2800" b="1" dirty="0">
                <a:latin typeface="Times New Roman" pitchFamily="18" charset="0"/>
                <a:ea typeface="仿宋" pitchFamily="49" charset="-122"/>
                <a:cs typeface="Times New Roman" pitchFamily="18" charset="0"/>
              </a:rPr>
              <a:t>的顺序依次给点标号</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标号为</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的点出现在完美消除序列的第</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个</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a:t>
            </a:r>
            <a:endParaRPr lang="en-US" altLang="zh-CN" sz="2800" b="1" dirty="0">
              <a:latin typeface="Times New Roman" pitchFamily="18" charset="0"/>
              <a:ea typeface="仿宋" pitchFamily="49" charset="-122"/>
              <a:cs typeface="Times New Roman" pitchFamily="18" charset="0"/>
            </a:endParaRPr>
          </a:p>
          <a:p>
            <a:r>
              <a:rPr lang="en-US" altLang="zh-CN" sz="2800" b="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设</a:t>
            </a:r>
            <a:r>
              <a:rPr lang="en-US" altLang="zh-CN" sz="2800" i="1" dirty="0">
                <a:latin typeface="Times New Roman" pitchFamily="18" charset="0"/>
                <a:ea typeface="仿宋" pitchFamily="49" charset="-122"/>
                <a:cs typeface="Times New Roman" pitchFamily="18" charset="0"/>
              </a:rPr>
              <a:t>label</a:t>
            </a:r>
            <a:r>
              <a:rPr lang="en-US" altLang="zh-CN" sz="2800" dirty="0">
                <a:latin typeface="Times New Roman" pitchFamily="18" charset="0"/>
                <a:ea typeface="仿宋" pitchFamily="49" charset="-122"/>
                <a:cs typeface="Times New Roman" pitchFamily="18" charset="0"/>
              </a:rPr>
              <a:t>[</a:t>
            </a:r>
            <a:r>
              <a:rPr lang="en-US" altLang="zh-CN" sz="2800" i="1" dirty="0" err="1">
                <a:latin typeface="Times New Roman" pitchFamily="18" charset="0"/>
                <a:ea typeface="仿宋" pitchFamily="49" charset="-122"/>
                <a:cs typeface="Times New Roman" pitchFamily="18" charset="0"/>
              </a:rPr>
              <a:t>i</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表示第</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个点与多少个已标号的点相   邻，每次选择</a:t>
            </a:r>
            <a:r>
              <a:rPr lang="en-US" altLang="zh-CN" sz="2800" i="1" dirty="0">
                <a:latin typeface="Times New Roman" pitchFamily="18" charset="0"/>
                <a:ea typeface="仿宋" pitchFamily="49" charset="-122"/>
                <a:cs typeface="Times New Roman" pitchFamily="18" charset="0"/>
              </a:rPr>
              <a:t>label</a:t>
            </a:r>
            <a:r>
              <a:rPr lang="en-US" altLang="zh-CN" sz="2800" dirty="0">
                <a:latin typeface="Times New Roman" pitchFamily="18" charset="0"/>
                <a:ea typeface="仿宋" pitchFamily="49" charset="-122"/>
                <a:cs typeface="Times New Roman" pitchFamily="18" charset="0"/>
              </a:rPr>
              <a:t>[</a:t>
            </a:r>
            <a:r>
              <a:rPr lang="en-US" altLang="zh-CN" sz="2800" i="1" dirty="0" err="1">
                <a:latin typeface="Times New Roman" pitchFamily="18" charset="0"/>
                <a:ea typeface="仿宋" pitchFamily="49" charset="-122"/>
                <a:cs typeface="Times New Roman" pitchFamily="18" charset="0"/>
              </a:rPr>
              <a:t>i</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最大的未标号的点进行标号。</a:t>
            </a:r>
            <a:endParaRPr lang="en-US" altLang="zh-CN" baseline="-25000" dirty="0">
              <a:latin typeface="Times New Roman" pitchFamily="18" charset="0"/>
              <a:ea typeface="仿宋" pitchFamily="49" charset="-122"/>
              <a:cs typeface="Times New Roman" pitchFamily="18" charset="0"/>
            </a:endParaRPr>
          </a:p>
          <a:p>
            <a:endParaRPr lang="en-US" altLang="zh-CN" i="1" dirty="0">
              <a:latin typeface="Times New Roman" pitchFamily="18" charset="0"/>
              <a:cs typeface="Times New Roman" pitchFamily="18" charset="0"/>
            </a:endParaRPr>
          </a:p>
          <a:p>
            <a:pPr>
              <a:buNone/>
            </a:pPr>
            <a:endParaRPr lang="zh-CN" altLang="en-US" i="1" dirty="0">
              <a:latin typeface="Times New Roman" pitchFamily="18" charset="0"/>
              <a:cs typeface="Times New Roman" pitchFamily="18" charset="0"/>
            </a:endParaRPr>
          </a:p>
        </p:txBody>
      </p:sp>
      <p:sp>
        <p:nvSpPr>
          <p:cNvPr id="5" name="Oval 8"/>
          <p:cNvSpPr>
            <a:spLocks noChangeArrowheads="1"/>
          </p:cNvSpPr>
          <p:nvPr/>
        </p:nvSpPr>
        <p:spPr bwMode="auto">
          <a:xfrm>
            <a:off x="278605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7" name="Oval 8"/>
          <p:cNvSpPr>
            <a:spLocks noChangeArrowheads="1"/>
          </p:cNvSpPr>
          <p:nvPr/>
        </p:nvSpPr>
        <p:spPr bwMode="auto">
          <a:xfrm>
            <a:off x="3534182"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 name="Oval 8"/>
          <p:cNvSpPr>
            <a:spLocks noChangeArrowheads="1"/>
          </p:cNvSpPr>
          <p:nvPr/>
        </p:nvSpPr>
        <p:spPr bwMode="auto">
          <a:xfrm>
            <a:off x="4320000"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9" name="Oval 8"/>
          <p:cNvSpPr>
            <a:spLocks noChangeArrowheads="1"/>
          </p:cNvSpPr>
          <p:nvPr/>
        </p:nvSpPr>
        <p:spPr bwMode="auto">
          <a:xfrm>
            <a:off x="5105818"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0" name="Oval 8"/>
          <p:cNvSpPr>
            <a:spLocks noChangeArrowheads="1"/>
          </p:cNvSpPr>
          <p:nvPr/>
        </p:nvSpPr>
        <p:spPr bwMode="auto">
          <a:xfrm>
            <a:off x="3176992"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1" name="Oval 8"/>
          <p:cNvSpPr>
            <a:spLocks noChangeArrowheads="1"/>
          </p:cNvSpPr>
          <p:nvPr/>
        </p:nvSpPr>
        <p:spPr bwMode="auto">
          <a:xfrm>
            <a:off x="3962810"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748628"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cxnSp>
        <p:nvCxnSpPr>
          <p:cNvPr id="30" name="AutoShape 17"/>
          <p:cNvCxnSpPr>
            <a:cxnSpLocks noChangeShapeType="1"/>
          </p:cNvCxnSpPr>
          <p:nvPr/>
        </p:nvCxnSpPr>
        <p:spPr bwMode="auto">
          <a:xfrm rot="16200000" flipH="1">
            <a:off x="4329628" y="5198075"/>
            <a:ext cx="679847" cy="284971"/>
          </a:xfrm>
          <a:prstGeom prst="straightConnector1">
            <a:avLst/>
          </a:prstGeom>
          <a:noFill/>
          <a:ln w="57150">
            <a:solidFill>
              <a:schemeClr val="accent1"/>
            </a:solidFill>
            <a:round/>
            <a:headEnd/>
            <a:tailEnd/>
          </a:ln>
          <a:effectLst/>
        </p:spPr>
      </p:cxnSp>
      <p:sp>
        <p:nvSpPr>
          <p:cNvPr id="23" name="TextBox 22"/>
          <p:cNvSpPr txBox="1"/>
          <p:nvPr/>
        </p:nvSpPr>
        <p:spPr>
          <a:xfrm>
            <a:off x="1500166" y="5000636"/>
            <a:ext cx="1214446" cy="584775"/>
          </a:xfrm>
          <a:prstGeom prst="rect">
            <a:avLst/>
          </a:prstGeom>
          <a:noFill/>
        </p:spPr>
        <p:txBody>
          <a:bodyPr wrap="square" rtlCol="0">
            <a:spAutoFit/>
          </a:bodyPr>
          <a:lstStyle/>
          <a:p>
            <a:r>
              <a:rPr lang="en-US" altLang="zh-CN" sz="3200" i="1" dirty="0">
                <a:latin typeface="Times New Roman" pitchFamily="18" charset="0"/>
                <a:cs typeface="Times New Roman" pitchFamily="18" charset="0"/>
              </a:rPr>
              <a:t>i</a:t>
            </a:r>
            <a:r>
              <a:rPr lang="en-US" altLang="zh-CN" sz="3200" dirty="0">
                <a:latin typeface="Times New Roman" pitchFamily="18" charset="0"/>
                <a:cs typeface="Times New Roman" pitchFamily="18" charset="0"/>
              </a:rPr>
              <a:t> = 2</a:t>
            </a:r>
            <a:endParaRPr lang="zh-CN" altLang="en-US" sz="3200" dirty="0">
              <a:latin typeface="Times New Roman" pitchFamily="18" charset="0"/>
              <a:cs typeface="Times New Roman" pitchFamily="18" charset="0"/>
            </a:endParaRPr>
          </a:p>
        </p:txBody>
      </p:sp>
      <p:sp>
        <p:nvSpPr>
          <p:cNvPr id="27" name="TextBox 26"/>
          <p:cNvSpPr txBox="1"/>
          <p:nvPr/>
        </p:nvSpPr>
        <p:spPr>
          <a:xfrm>
            <a:off x="2616670" y="4418776"/>
            <a:ext cx="3526966"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  2        2        2         0</a:t>
            </a:r>
            <a:endParaRPr lang="zh-CN" altLang="en-US" sz="2400" dirty="0">
              <a:latin typeface="Times New Roman" pitchFamily="18" charset="0"/>
              <a:cs typeface="Times New Roman" pitchFamily="18" charset="0"/>
            </a:endParaRPr>
          </a:p>
        </p:txBody>
      </p:sp>
      <p:sp>
        <p:nvSpPr>
          <p:cNvPr id="28" name="TextBox 27"/>
          <p:cNvSpPr txBox="1"/>
          <p:nvPr/>
        </p:nvSpPr>
        <p:spPr>
          <a:xfrm>
            <a:off x="3013616" y="5819677"/>
            <a:ext cx="2272764"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  2        2        1  </a:t>
            </a:r>
            <a:endParaRPr lang="zh-CN" altLang="en-US" sz="2400" dirty="0">
              <a:latin typeface="Times New Roman" pitchFamily="18" charset="0"/>
              <a:cs typeface="Times New Roman" pitchFamily="18"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AutoShape 17"/>
          <p:cNvCxnSpPr>
            <a:cxnSpLocks noChangeShapeType="1"/>
          </p:cNvCxnSpPr>
          <p:nvPr/>
        </p:nvCxnSpPr>
        <p:spPr bwMode="auto">
          <a:xfrm rot="16200000" flipH="1">
            <a:off x="3557062" y="5198075"/>
            <a:ext cx="679847" cy="284971"/>
          </a:xfrm>
          <a:prstGeom prst="straightConnector1">
            <a:avLst/>
          </a:prstGeom>
          <a:noFill/>
          <a:ln w="57150">
            <a:solidFill>
              <a:schemeClr val="accent1"/>
            </a:solidFill>
            <a:round/>
            <a:headEnd/>
            <a:tailEnd/>
          </a:ln>
          <a:effectLst/>
        </p:spPr>
      </p:cxnSp>
      <p:cxnSp>
        <p:nvCxnSpPr>
          <p:cNvPr id="34" name="AutoShape 17"/>
          <p:cNvCxnSpPr>
            <a:cxnSpLocks noChangeShapeType="1"/>
          </p:cNvCxnSpPr>
          <p:nvPr/>
        </p:nvCxnSpPr>
        <p:spPr bwMode="auto">
          <a:xfrm rot="5400000">
            <a:off x="4715911" y="5190976"/>
            <a:ext cx="689370" cy="308691"/>
          </a:xfrm>
          <a:prstGeom prst="straightConnector1">
            <a:avLst/>
          </a:prstGeom>
          <a:noFill/>
          <a:ln w="57150">
            <a:solidFill>
              <a:schemeClr val="accent1"/>
            </a:solidFill>
            <a:round/>
            <a:headEnd/>
            <a:tailEnd/>
          </a:ln>
          <a:effectLst/>
        </p:spPr>
      </p:cxnSp>
      <p:cxnSp>
        <p:nvCxnSpPr>
          <p:cNvPr id="33" name="AutoShape 17"/>
          <p:cNvCxnSpPr>
            <a:cxnSpLocks noChangeShapeType="1"/>
          </p:cNvCxnSpPr>
          <p:nvPr/>
        </p:nvCxnSpPr>
        <p:spPr bwMode="auto">
          <a:xfrm rot="5400000">
            <a:off x="3930093" y="5177724"/>
            <a:ext cx="689370" cy="308691"/>
          </a:xfrm>
          <a:prstGeom prst="straightConnector1">
            <a:avLst/>
          </a:prstGeom>
          <a:noFill/>
          <a:ln w="57150">
            <a:solidFill>
              <a:schemeClr val="accent1"/>
            </a:solidFill>
            <a:round/>
            <a:headEnd/>
            <a:tailEnd/>
          </a:ln>
          <a:effectLst/>
        </p:spPr>
      </p:cxnSp>
      <p:cxnSp>
        <p:nvCxnSpPr>
          <p:cNvPr id="31" name="AutoShape 17"/>
          <p:cNvCxnSpPr>
            <a:cxnSpLocks noChangeShapeType="1"/>
          </p:cNvCxnSpPr>
          <p:nvPr/>
        </p:nvCxnSpPr>
        <p:spPr bwMode="auto">
          <a:xfrm rot="5400000">
            <a:off x="3167214" y="5172546"/>
            <a:ext cx="689370" cy="308691"/>
          </a:xfrm>
          <a:prstGeom prst="straightConnector1">
            <a:avLst/>
          </a:prstGeom>
          <a:noFill/>
          <a:ln w="57150">
            <a:solidFill>
              <a:schemeClr val="accent1"/>
            </a:solidFill>
            <a:round/>
            <a:headEnd/>
            <a:tailEnd/>
          </a:ln>
          <a:effectLst/>
        </p:spPr>
      </p:cxnSp>
      <p:cxnSp>
        <p:nvCxnSpPr>
          <p:cNvPr id="26" name="AutoShape 17"/>
          <p:cNvCxnSpPr>
            <a:cxnSpLocks noChangeShapeType="1"/>
          </p:cNvCxnSpPr>
          <p:nvPr/>
        </p:nvCxnSpPr>
        <p:spPr bwMode="auto">
          <a:xfrm rot="16200000" flipH="1">
            <a:off x="2771244" y="5198073"/>
            <a:ext cx="679847" cy="284971"/>
          </a:xfrm>
          <a:prstGeom prst="straightConnector1">
            <a:avLst/>
          </a:prstGeom>
          <a:noFill/>
          <a:ln w="57150">
            <a:solidFill>
              <a:schemeClr val="accent1"/>
            </a:solidFill>
            <a:round/>
            <a:headEnd/>
            <a:tailEnd/>
          </a:ln>
          <a:effectLst/>
        </p:spPr>
      </p:cxnSp>
      <p:cxnSp>
        <p:nvCxnSpPr>
          <p:cNvPr id="25" name="AutoShape 17"/>
          <p:cNvCxnSpPr>
            <a:cxnSpLocks noChangeShapeType="1"/>
          </p:cNvCxnSpPr>
          <p:nvPr/>
        </p:nvCxnSpPr>
        <p:spPr bwMode="auto">
          <a:xfrm flipV="1">
            <a:off x="4193529" y="5781275"/>
            <a:ext cx="611215" cy="1"/>
          </a:xfrm>
          <a:prstGeom prst="straightConnector1">
            <a:avLst/>
          </a:prstGeom>
          <a:noFill/>
          <a:ln w="57150">
            <a:solidFill>
              <a:schemeClr val="accent1"/>
            </a:solidFill>
            <a:round/>
            <a:headEnd/>
            <a:tailEnd/>
          </a:ln>
          <a:effectLst/>
        </p:spPr>
      </p:cxnSp>
      <p:cxnSp>
        <p:nvCxnSpPr>
          <p:cNvPr id="24" name="AutoShape 17"/>
          <p:cNvCxnSpPr>
            <a:cxnSpLocks noChangeShapeType="1"/>
          </p:cNvCxnSpPr>
          <p:nvPr/>
        </p:nvCxnSpPr>
        <p:spPr bwMode="auto">
          <a:xfrm flipV="1">
            <a:off x="3389281" y="5786453"/>
            <a:ext cx="611215" cy="1"/>
          </a:xfrm>
          <a:prstGeom prst="straightConnector1">
            <a:avLst/>
          </a:prstGeom>
          <a:noFill/>
          <a:ln w="57150">
            <a:solidFill>
              <a:schemeClr val="accent1"/>
            </a:solidFill>
            <a:round/>
            <a:headEnd/>
            <a:tailEnd/>
          </a:ln>
          <a:effectLst/>
        </p:spPr>
      </p:cxnSp>
      <p:cxnSp>
        <p:nvCxnSpPr>
          <p:cNvPr id="22" name="AutoShape 17"/>
          <p:cNvCxnSpPr>
            <a:cxnSpLocks noChangeShapeType="1"/>
          </p:cNvCxnSpPr>
          <p:nvPr/>
        </p:nvCxnSpPr>
        <p:spPr bwMode="auto">
          <a:xfrm flipV="1">
            <a:off x="4577223" y="4915946"/>
            <a:ext cx="611215" cy="1"/>
          </a:xfrm>
          <a:prstGeom prst="straightConnector1">
            <a:avLst/>
          </a:prstGeom>
          <a:noFill/>
          <a:ln w="57150">
            <a:solidFill>
              <a:schemeClr val="accent1"/>
            </a:solidFill>
            <a:round/>
            <a:headEnd/>
            <a:tailEnd/>
          </a:ln>
          <a:effectLst/>
        </p:spPr>
      </p:cxnSp>
      <p:cxnSp>
        <p:nvCxnSpPr>
          <p:cNvPr id="21" name="AutoShape 17"/>
          <p:cNvCxnSpPr>
            <a:cxnSpLocks noChangeShapeType="1"/>
          </p:cNvCxnSpPr>
          <p:nvPr/>
        </p:nvCxnSpPr>
        <p:spPr bwMode="auto">
          <a:xfrm flipV="1">
            <a:off x="3759723" y="4915945"/>
            <a:ext cx="611215" cy="1"/>
          </a:xfrm>
          <a:prstGeom prst="straightConnector1">
            <a:avLst/>
          </a:prstGeom>
          <a:noFill/>
          <a:ln w="57150">
            <a:solidFill>
              <a:schemeClr val="accent1"/>
            </a:solidFill>
            <a:round/>
            <a:headEnd/>
            <a:tailEnd/>
          </a:ln>
          <a:effectLst/>
        </p:spPr>
      </p:cxnSp>
      <p:cxnSp>
        <p:nvCxnSpPr>
          <p:cNvPr id="13" name="AutoShape 17"/>
          <p:cNvCxnSpPr>
            <a:cxnSpLocks noChangeShapeType="1"/>
          </p:cNvCxnSpPr>
          <p:nvPr/>
        </p:nvCxnSpPr>
        <p:spPr bwMode="auto">
          <a:xfrm flipV="1">
            <a:off x="2995186" y="4910768"/>
            <a:ext cx="611215" cy="1"/>
          </a:xfrm>
          <a:prstGeom prst="straightConnector1">
            <a:avLst/>
          </a:prstGeom>
          <a:noFill/>
          <a:ln w="57150">
            <a:solidFill>
              <a:schemeClr val="accent1"/>
            </a:solidFill>
            <a:round/>
            <a:headEnd/>
            <a:tailEnd/>
          </a:ln>
          <a:effectLst/>
        </p:spPr>
      </p:cxnSp>
      <p:sp>
        <p:nvSpPr>
          <p:cNvPr id="2" name="标题 1"/>
          <p:cNvSpPr>
            <a:spLocks noGrp="1"/>
          </p:cNvSpPr>
          <p:nvPr>
            <p:ph type="title"/>
          </p:nvPr>
        </p:nvSpPr>
        <p:spPr/>
        <p:txBody>
          <a:bodyPr>
            <a:normAutofit/>
          </a:bodyPr>
          <a:lstStyle/>
          <a:p>
            <a:r>
              <a:rPr lang="en-US" altLang="zh-CN" sz="4000" dirty="0">
                <a:latin typeface="Constantia" pitchFamily="18" charset="0"/>
                <a:ea typeface="华文行楷" pitchFamily="2" charset="-122"/>
                <a:cs typeface="Times New Roman" pitchFamily="18" charset="0"/>
              </a:rPr>
              <a:t>MCS</a:t>
            </a:r>
            <a:r>
              <a:rPr lang="zh-CN" altLang="en-US" sz="4000" dirty="0">
                <a:latin typeface="华文行楷" pitchFamily="2" charset="-122"/>
                <a:ea typeface="华文行楷" pitchFamily="2" charset="-122"/>
              </a:rPr>
              <a:t>算法</a:t>
            </a:r>
          </a:p>
        </p:txBody>
      </p:sp>
      <p:sp>
        <p:nvSpPr>
          <p:cNvPr id="6" name="内容占位符 5"/>
          <p:cNvSpPr>
            <a:spLocks noGrp="1"/>
          </p:cNvSpPr>
          <p:nvPr>
            <p:ph sz="quarter" idx="1"/>
          </p:nvPr>
        </p:nvSpPr>
        <p:spPr>
          <a:xfrm>
            <a:off x="500034" y="1857364"/>
            <a:ext cx="8153400" cy="2786082"/>
          </a:xfrm>
        </p:spPr>
        <p:txBody>
          <a:bodyPr>
            <a:normAutofit/>
          </a:bodyPr>
          <a:lstStyle/>
          <a:p>
            <a:r>
              <a:rPr lang="zh-CN" altLang="en-US" sz="3600" b="1" dirty="0">
                <a:latin typeface="Times New Roman" pitchFamily="18" charset="0"/>
                <a:ea typeface="仿宋" pitchFamily="49" charset="-122"/>
                <a:cs typeface="Times New Roman" pitchFamily="18" charset="0"/>
              </a:rPr>
              <a:t>最大势算法 </a:t>
            </a:r>
            <a:r>
              <a:rPr lang="en-US" altLang="zh-CN" sz="2800" b="1" dirty="0">
                <a:latin typeface="Times New Roman" pitchFamily="18" charset="0"/>
                <a:ea typeface="仿宋" pitchFamily="49" charset="-122"/>
                <a:cs typeface="Times New Roman" pitchFamily="18" charset="0"/>
              </a:rPr>
              <a:t>Maximum Cardinality Search</a:t>
            </a:r>
          </a:p>
          <a:p>
            <a:r>
              <a:rPr lang="zh-CN" altLang="en-US" sz="2800"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从</a:t>
            </a:r>
            <a:r>
              <a:rPr lang="en-US" altLang="zh-CN" sz="2800" i="1" dirty="0">
                <a:latin typeface="Times New Roman" pitchFamily="18" charset="0"/>
                <a:ea typeface="仿宋" pitchFamily="49" charset="-122"/>
                <a:cs typeface="Times New Roman" pitchFamily="18" charset="0"/>
              </a:rPr>
              <a:t>n</a:t>
            </a:r>
            <a:r>
              <a:rPr lang="zh-CN" altLang="en-US" sz="2800" b="1" dirty="0">
                <a:latin typeface="Times New Roman" pitchFamily="18" charset="0"/>
                <a:ea typeface="仿宋" pitchFamily="49" charset="-122"/>
                <a:cs typeface="Times New Roman" pitchFamily="18" charset="0"/>
              </a:rPr>
              <a:t>到</a:t>
            </a:r>
            <a:r>
              <a:rPr lang="en-US" altLang="zh-CN" sz="2800" dirty="0">
                <a:latin typeface="Times New Roman" pitchFamily="18" charset="0"/>
                <a:ea typeface="仿宋" pitchFamily="49" charset="-122"/>
                <a:cs typeface="Times New Roman" pitchFamily="18" charset="0"/>
              </a:rPr>
              <a:t>1</a:t>
            </a:r>
            <a:r>
              <a:rPr lang="zh-CN" altLang="en-US" sz="2800" b="1" dirty="0">
                <a:latin typeface="Times New Roman" pitchFamily="18" charset="0"/>
                <a:ea typeface="仿宋" pitchFamily="49" charset="-122"/>
                <a:cs typeface="Times New Roman" pitchFamily="18" charset="0"/>
              </a:rPr>
              <a:t>的顺序依次给点标号</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标号为</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的点出现在完美消除序列的第</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个</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a:t>
            </a:r>
            <a:endParaRPr lang="en-US" altLang="zh-CN" sz="2800" b="1" dirty="0">
              <a:latin typeface="Times New Roman" pitchFamily="18" charset="0"/>
              <a:ea typeface="仿宋" pitchFamily="49" charset="-122"/>
              <a:cs typeface="Times New Roman" pitchFamily="18" charset="0"/>
            </a:endParaRPr>
          </a:p>
          <a:p>
            <a:r>
              <a:rPr lang="en-US" altLang="zh-CN" sz="2800" b="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设</a:t>
            </a:r>
            <a:r>
              <a:rPr lang="en-US" altLang="zh-CN" sz="2800" i="1" dirty="0">
                <a:latin typeface="Times New Roman" pitchFamily="18" charset="0"/>
                <a:ea typeface="仿宋" pitchFamily="49" charset="-122"/>
                <a:cs typeface="Times New Roman" pitchFamily="18" charset="0"/>
              </a:rPr>
              <a:t>label</a:t>
            </a:r>
            <a:r>
              <a:rPr lang="en-US" altLang="zh-CN" sz="2800" dirty="0">
                <a:latin typeface="Times New Roman" pitchFamily="18" charset="0"/>
                <a:ea typeface="仿宋" pitchFamily="49" charset="-122"/>
                <a:cs typeface="Times New Roman" pitchFamily="18" charset="0"/>
              </a:rPr>
              <a:t>[</a:t>
            </a:r>
            <a:r>
              <a:rPr lang="en-US" altLang="zh-CN" sz="2800" i="1" dirty="0" err="1">
                <a:latin typeface="Times New Roman" pitchFamily="18" charset="0"/>
                <a:ea typeface="仿宋" pitchFamily="49" charset="-122"/>
                <a:cs typeface="Times New Roman" pitchFamily="18" charset="0"/>
              </a:rPr>
              <a:t>i</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表示第</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个点与多少个已标号的点相   邻，每次选择</a:t>
            </a:r>
            <a:r>
              <a:rPr lang="en-US" altLang="zh-CN" sz="2800" i="1" dirty="0">
                <a:latin typeface="Times New Roman" pitchFamily="18" charset="0"/>
                <a:ea typeface="仿宋" pitchFamily="49" charset="-122"/>
                <a:cs typeface="Times New Roman" pitchFamily="18" charset="0"/>
              </a:rPr>
              <a:t>label</a:t>
            </a:r>
            <a:r>
              <a:rPr lang="en-US" altLang="zh-CN" sz="2800" dirty="0">
                <a:latin typeface="Times New Roman" pitchFamily="18" charset="0"/>
                <a:ea typeface="仿宋" pitchFamily="49" charset="-122"/>
                <a:cs typeface="Times New Roman" pitchFamily="18" charset="0"/>
              </a:rPr>
              <a:t>[</a:t>
            </a:r>
            <a:r>
              <a:rPr lang="en-US" altLang="zh-CN" sz="2800" i="1" dirty="0" err="1">
                <a:latin typeface="Times New Roman" pitchFamily="18" charset="0"/>
                <a:ea typeface="仿宋" pitchFamily="49" charset="-122"/>
                <a:cs typeface="Times New Roman" pitchFamily="18" charset="0"/>
              </a:rPr>
              <a:t>i</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最大的未标号的点进行标号。</a:t>
            </a:r>
            <a:endParaRPr lang="en-US" altLang="zh-CN" baseline="-25000" dirty="0">
              <a:latin typeface="Times New Roman" pitchFamily="18" charset="0"/>
              <a:ea typeface="仿宋" pitchFamily="49" charset="-122"/>
              <a:cs typeface="Times New Roman" pitchFamily="18" charset="0"/>
            </a:endParaRPr>
          </a:p>
          <a:p>
            <a:endParaRPr lang="en-US" altLang="zh-CN" i="1" dirty="0">
              <a:latin typeface="Times New Roman" pitchFamily="18" charset="0"/>
              <a:cs typeface="Times New Roman" pitchFamily="18" charset="0"/>
            </a:endParaRPr>
          </a:p>
          <a:p>
            <a:pPr>
              <a:buNone/>
            </a:pPr>
            <a:endParaRPr lang="zh-CN" altLang="en-US" i="1" dirty="0">
              <a:latin typeface="Times New Roman" pitchFamily="18" charset="0"/>
              <a:cs typeface="Times New Roman" pitchFamily="18" charset="0"/>
            </a:endParaRPr>
          </a:p>
        </p:txBody>
      </p:sp>
      <p:sp>
        <p:nvSpPr>
          <p:cNvPr id="5" name="Oval 8"/>
          <p:cNvSpPr>
            <a:spLocks noChangeArrowheads="1"/>
          </p:cNvSpPr>
          <p:nvPr/>
        </p:nvSpPr>
        <p:spPr bwMode="auto">
          <a:xfrm>
            <a:off x="2786050"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7" name="Oval 8"/>
          <p:cNvSpPr>
            <a:spLocks noChangeArrowheads="1"/>
          </p:cNvSpPr>
          <p:nvPr/>
        </p:nvSpPr>
        <p:spPr bwMode="auto">
          <a:xfrm>
            <a:off x="3534182"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 name="Oval 8"/>
          <p:cNvSpPr>
            <a:spLocks noChangeArrowheads="1"/>
          </p:cNvSpPr>
          <p:nvPr/>
        </p:nvSpPr>
        <p:spPr bwMode="auto">
          <a:xfrm>
            <a:off x="4320000"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9" name="Oval 8"/>
          <p:cNvSpPr>
            <a:spLocks noChangeArrowheads="1"/>
          </p:cNvSpPr>
          <p:nvPr/>
        </p:nvSpPr>
        <p:spPr bwMode="auto">
          <a:xfrm>
            <a:off x="5105818"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0" name="Oval 8"/>
          <p:cNvSpPr>
            <a:spLocks noChangeArrowheads="1"/>
          </p:cNvSpPr>
          <p:nvPr/>
        </p:nvSpPr>
        <p:spPr bwMode="auto">
          <a:xfrm>
            <a:off x="3176992"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1" name="Oval 8"/>
          <p:cNvSpPr>
            <a:spLocks noChangeArrowheads="1"/>
          </p:cNvSpPr>
          <p:nvPr/>
        </p:nvSpPr>
        <p:spPr bwMode="auto">
          <a:xfrm>
            <a:off x="3962810"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748628"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cxnSp>
        <p:nvCxnSpPr>
          <p:cNvPr id="30" name="AutoShape 17"/>
          <p:cNvCxnSpPr>
            <a:cxnSpLocks noChangeShapeType="1"/>
          </p:cNvCxnSpPr>
          <p:nvPr/>
        </p:nvCxnSpPr>
        <p:spPr bwMode="auto">
          <a:xfrm rot="16200000" flipH="1">
            <a:off x="4329628" y="5198075"/>
            <a:ext cx="679847" cy="284971"/>
          </a:xfrm>
          <a:prstGeom prst="straightConnector1">
            <a:avLst/>
          </a:prstGeom>
          <a:noFill/>
          <a:ln w="57150">
            <a:solidFill>
              <a:schemeClr val="accent1"/>
            </a:solidFill>
            <a:round/>
            <a:headEnd/>
            <a:tailEnd/>
          </a:ln>
          <a:effectLst/>
        </p:spPr>
      </p:cxnSp>
      <p:sp>
        <p:nvSpPr>
          <p:cNvPr id="23" name="TextBox 22"/>
          <p:cNvSpPr txBox="1"/>
          <p:nvPr/>
        </p:nvSpPr>
        <p:spPr>
          <a:xfrm>
            <a:off x="1500166" y="5000636"/>
            <a:ext cx="1214446" cy="584775"/>
          </a:xfrm>
          <a:prstGeom prst="rect">
            <a:avLst/>
          </a:prstGeom>
          <a:noFill/>
        </p:spPr>
        <p:txBody>
          <a:bodyPr wrap="square" rtlCol="0">
            <a:spAutoFit/>
          </a:bodyPr>
          <a:lstStyle/>
          <a:p>
            <a:r>
              <a:rPr lang="en-US" altLang="zh-CN" sz="3200" i="1" dirty="0">
                <a:latin typeface="Times New Roman" pitchFamily="18" charset="0"/>
                <a:cs typeface="Times New Roman" pitchFamily="18" charset="0"/>
              </a:rPr>
              <a:t>i</a:t>
            </a:r>
            <a:r>
              <a:rPr lang="en-US" altLang="zh-CN" sz="3200" dirty="0">
                <a:latin typeface="Times New Roman" pitchFamily="18" charset="0"/>
                <a:cs typeface="Times New Roman" pitchFamily="18" charset="0"/>
              </a:rPr>
              <a:t> = 1</a:t>
            </a:r>
            <a:endParaRPr lang="zh-CN" altLang="en-US" sz="3200" dirty="0">
              <a:latin typeface="Times New Roman" pitchFamily="18" charset="0"/>
              <a:cs typeface="Times New Roman" pitchFamily="18" charset="0"/>
            </a:endParaRPr>
          </a:p>
        </p:txBody>
      </p:sp>
      <p:sp>
        <p:nvSpPr>
          <p:cNvPr id="27" name="TextBox 26"/>
          <p:cNvSpPr txBox="1"/>
          <p:nvPr/>
        </p:nvSpPr>
        <p:spPr>
          <a:xfrm>
            <a:off x="2616670" y="4418776"/>
            <a:ext cx="3526966"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  2        2        2         0</a:t>
            </a:r>
            <a:endParaRPr lang="zh-CN" altLang="en-US" sz="2400" dirty="0">
              <a:latin typeface="Times New Roman" pitchFamily="18" charset="0"/>
              <a:cs typeface="Times New Roman" pitchFamily="18" charset="0"/>
            </a:endParaRPr>
          </a:p>
        </p:txBody>
      </p:sp>
      <p:sp>
        <p:nvSpPr>
          <p:cNvPr id="28" name="TextBox 27"/>
          <p:cNvSpPr txBox="1"/>
          <p:nvPr/>
        </p:nvSpPr>
        <p:spPr>
          <a:xfrm>
            <a:off x="3013616" y="5819677"/>
            <a:ext cx="2272764"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  2        2        1  </a:t>
            </a:r>
            <a:endParaRPr lang="zh-CN" altLang="en-US" sz="2400" dirty="0">
              <a:latin typeface="Times New Roman" pitchFamily="18" charset="0"/>
              <a:cs typeface="Times New Roman" pitchFamily="18"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latin typeface="Constantia" pitchFamily="18" charset="0"/>
                <a:ea typeface="华文行楷" pitchFamily="2" charset="-122"/>
                <a:cs typeface="Times New Roman" pitchFamily="18" charset="0"/>
              </a:rPr>
              <a:t>MCS</a:t>
            </a:r>
            <a:r>
              <a:rPr lang="zh-CN" altLang="en-US" sz="4000" dirty="0">
                <a:latin typeface="华文行楷" pitchFamily="2" charset="-122"/>
                <a:ea typeface="华文行楷" pitchFamily="2" charset="-122"/>
              </a:rPr>
              <a:t>算法</a:t>
            </a:r>
          </a:p>
        </p:txBody>
      </p:sp>
      <p:pic>
        <p:nvPicPr>
          <p:cNvPr id="663554" name="Picture 2"/>
          <p:cNvPicPr>
            <a:picLocks noChangeAspect="1" noChangeArrowheads="1"/>
          </p:cNvPicPr>
          <p:nvPr/>
        </p:nvPicPr>
        <p:blipFill>
          <a:blip r:embed="rId3"/>
          <a:srcRect/>
          <a:stretch>
            <a:fillRect/>
          </a:stretch>
        </p:blipFill>
        <p:spPr bwMode="auto">
          <a:xfrm>
            <a:off x="71438" y="1714488"/>
            <a:ext cx="8896456" cy="4786346"/>
          </a:xfrm>
          <a:prstGeom prst="rect">
            <a:avLst/>
          </a:prstGeom>
          <a:noFill/>
          <a:ln w="9525">
            <a:noFill/>
            <a:miter lim="800000"/>
            <a:headEnd/>
            <a:tailEnd/>
          </a:ln>
          <a:effec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latin typeface="Constantia" pitchFamily="18" charset="0"/>
                <a:ea typeface="华文行楷" pitchFamily="2" charset="-122"/>
                <a:cs typeface="Times New Roman" pitchFamily="18" charset="0"/>
              </a:rPr>
              <a:t>MCS</a:t>
            </a:r>
            <a:r>
              <a:rPr lang="zh-CN" altLang="en-US" sz="4000" dirty="0">
                <a:latin typeface="华文行楷" pitchFamily="2" charset="-122"/>
                <a:ea typeface="华文行楷" pitchFamily="2" charset="-122"/>
              </a:rPr>
              <a:t>算法</a:t>
            </a:r>
          </a:p>
        </p:txBody>
      </p:sp>
      <p:sp>
        <p:nvSpPr>
          <p:cNvPr id="6" name="内容占位符 5"/>
          <p:cNvSpPr>
            <a:spLocks noGrp="1"/>
          </p:cNvSpPr>
          <p:nvPr>
            <p:ph sz="quarter" idx="1"/>
          </p:nvPr>
        </p:nvSpPr>
        <p:spPr>
          <a:xfrm>
            <a:off x="500034" y="1857364"/>
            <a:ext cx="8153400" cy="1000132"/>
          </a:xfrm>
        </p:spPr>
        <p:txBody>
          <a:bodyPr>
            <a:normAutofit/>
          </a:bodyPr>
          <a:lstStyle/>
          <a:p>
            <a:r>
              <a:rPr lang="zh-CN" altLang="en-US" sz="3600" b="1" dirty="0">
                <a:latin typeface="仿宋" pitchFamily="49" charset="-122"/>
                <a:ea typeface="仿宋" pitchFamily="49" charset="-122"/>
                <a:cs typeface="Times New Roman" pitchFamily="18" charset="0"/>
              </a:rPr>
              <a:t>算法实现</a:t>
            </a:r>
            <a:endParaRPr lang="en-US" altLang="zh-CN" sz="2800" i="1" dirty="0">
              <a:latin typeface="仿宋" pitchFamily="49" charset="-122"/>
              <a:ea typeface="仿宋" pitchFamily="49" charset="-122"/>
              <a:cs typeface="Times New Roman" pitchFamily="18" charset="0"/>
            </a:endParaRPr>
          </a:p>
          <a:p>
            <a:pPr>
              <a:buNone/>
            </a:pPr>
            <a:endParaRPr lang="zh-CN" altLang="en-US" dirty="0">
              <a:latin typeface="Times New Roman" pitchFamily="18" charset="0"/>
              <a:cs typeface="Times New Roman" pitchFamily="18" charset="0"/>
            </a:endParaRPr>
          </a:p>
        </p:txBody>
      </p:sp>
      <p:sp>
        <p:nvSpPr>
          <p:cNvPr id="22" name="TextBox 21"/>
          <p:cNvSpPr txBox="1"/>
          <p:nvPr/>
        </p:nvSpPr>
        <p:spPr>
          <a:xfrm>
            <a:off x="2751472" y="1714488"/>
            <a:ext cx="785818" cy="1107996"/>
          </a:xfrm>
          <a:prstGeom prst="rect">
            <a:avLst/>
          </a:prstGeom>
          <a:noFill/>
        </p:spPr>
        <p:txBody>
          <a:bodyPr wrap="square" rtlCol="0">
            <a:spAutoFit/>
          </a:bodyPr>
          <a:lstStyle/>
          <a:p>
            <a:r>
              <a:rPr lang="en-US" altLang="zh-CN" sz="6600" dirty="0">
                <a:solidFill>
                  <a:srgbClr val="FF5050"/>
                </a:solidFill>
                <a:latin typeface="Goudy Stout" pitchFamily="18" charset="0"/>
                <a:cs typeface="Times New Roman" pitchFamily="18" charset="0"/>
              </a:rPr>
              <a:t>?</a:t>
            </a:r>
            <a:endParaRPr lang="zh-CN" altLang="en-US" sz="6600" dirty="0">
              <a:solidFill>
                <a:srgbClr val="FF5050"/>
              </a:solidFill>
              <a:latin typeface="Goudy Stout" pitchFamily="18" charset="0"/>
              <a:cs typeface="Times New Roman" pitchFamily="18"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latin typeface="Constantia" pitchFamily="18" charset="0"/>
                <a:ea typeface="华文行楷" pitchFamily="2" charset="-122"/>
                <a:cs typeface="Times New Roman" pitchFamily="18" charset="0"/>
              </a:rPr>
              <a:t>MCS</a:t>
            </a:r>
            <a:r>
              <a:rPr lang="zh-CN" altLang="en-US" sz="4000" dirty="0">
                <a:latin typeface="华文行楷" pitchFamily="2" charset="-122"/>
                <a:ea typeface="华文行楷" pitchFamily="2" charset="-122"/>
              </a:rPr>
              <a:t>算法</a:t>
            </a:r>
          </a:p>
        </p:txBody>
      </p:sp>
      <p:sp>
        <p:nvSpPr>
          <p:cNvPr id="6" name="内容占位符 5"/>
          <p:cNvSpPr>
            <a:spLocks noGrp="1"/>
          </p:cNvSpPr>
          <p:nvPr>
            <p:ph sz="quarter" idx="1"/>
          </p:nvPr>
        </p:nvSpPr>
        <p:spPr>
          <a:xfrm>
            <a:off x="500034" y="1857364"/>
            <a:ext cx="8153400" cy="1000132"/>
          </a:xfrm>
        </p:spPr>
        <p:txBody>
          <a:bodyPr>
            <a:normAutofit/>
          </a:bodyPr>
          <a:lstStyle/>
          <a:p>
            <a:r>
              <a:rPr lang="zh-CN" altLang="en-US" sz="3600" b="1" dirty="0">
                <a:latin typeface="仿宋" pitchFamily="49" charset="-122"/>
                <a:ea typeface="仿宋" pitchFamily="49" charset="-122"/>
                <a:cs typeface="Times New Roman" pitchFamily="18" charset="0"/>
              </a:rPr>
              <a:t>算法实现</a:t>
            </a:r>
            <a:endParaRPr lang="en-US" altLang="zh-CN" sz="2800" i="1" dirty="0">
              <a:latin typeface="仿宋" pitchFamily="49" charset="-122"/>
              <a:ea typeface="仿宋" pitchFamily="49" charset="-122"/>
              <a:cs typeface="Times New Roman" pitchFamily="18" charset="0"/>
            </a:endParaRPr>
          </a:p>
          <a:p>
            <a:pPr>
              <a:buNone/>
            </a:pPr>
            <a:endParaRPr lang="zh-CN" altLang="en-US" dirty="0">
              <a:latin typeface="Times New Roman" pitchFamily="18" charset="0"/>
              <a:cs typeface="Times New Roman" pitchFamily="18" charset="0"/>
            </a:endParaRPr>
          </a:p>
        </p:txBody>
      </p:sp>
      <p:sp>
        <p:nvSpPr>
          <p:cNvPr id="18" name="圆角矩形 17"/>
          <p:cNvSpPr/>
          <p:nvPr/>
        </p:nvSpPr>
        <p:spPr>
          <a:xfrm>
            <a:off x="1500166" y="3286124"/>
            <a:ext cx="714380" cy="35719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a:t>
            </a:r>
            <a:endParaRPr lang="zh-CN" altLang="en-US" sz="2800" b="1" dirty="0"/>
          </a:p>
        </p:txBody>
      </p:sp>
      <p:sp>
        <p:nvSpPr>
          <p:cNvPr id="19" name="圆角矩形 18"/>
          <p:cNvSpPr/>
          <p:nvPr/>
        </p:nvSpPr>
        <p:spPr>
          <a:xfrm>
            <a:off x="1500166" y="3786190"/>
            <a:ext cx="714380" cy="35719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1</a:t>
            </a:r>
            <a:endParaRPr lang="zh-CN" altLang="en-US" sz="2800" b="1" dirty="0"/>
          </a:p>
        </p:txBody>
      </p:sp>
      <p:sp>
        <p:nvSpPr>
          <p:cNvPr id="20" name="圆角矩形 19"/>
          <p:cNvSpPr/>
          <p:nvPr/>
        </p:nvSpPr>
        <p:spPr>
          <a:xfrm>
            <a:off x="1500166" y="4357694"/>
            <a:ext cx="714380" cy="35719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2</a:t>
            </a:r>
            <a:endParaRPr lang="zh-CN" altLang="en-US" sz="2800" b="1" dirty="0"/>
          </a:p>
        </p:txBody>
      </p:sp>
      <p:sp>
        <p:nvSpPr>
          <p:cNvPr id="23" name="右箭头 22"/>
          <p:cNvSpPr/>
          <p:nvPr/>
        </p:nvSpPr>
        <p:spPr>
          <a:xfrm>
            <a:off x="2354526" y="3370814"/>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2910496" y="3331058"/>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3870872" y="3357562"/>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4474058" y="3325880"/>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右箭头 27"/>
          <p:cNvSpPr/>
          <p:nvPr/>
        </p:nvSpPr>
        <p:spPr>
          <a:xfrm>
            <a:off x="2375852" y="3929066"/>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2928926" y="3902562"/>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4487310" y="3876058"/>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右箭头 30"/>
          <p:cNvSpPr/>
          <p:nvPr/>
        </p:nvSpPr>
        <p:spPr>
          <a:xfrm>
            <a:off x="3884124" y="3929066"/>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6045694" y="3857628"/>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5442508" y="3910636"/>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箭头 34"/>
          <p:cNvSpPr/>
          <p:nvPr/>
        </p:nvSpPr>
        <p:spPr>
          <a:xfrm>
            <a:off x="2370674" y="4482140"/>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2947356" y="4429132"/>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rot="16200000">
            <a:off x="1694602" y="4168436"/>
            <a:ext cx="325508"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右箭头 33"/>
          <p:cNvSpPr/>
          <p:nvPr/>
        </p:nvSpPr>
        <p:spPr>
          <a:xfrm rot="16200000">
            <a:off x="1694602" y="3623436"/>
            <a:ext cx="325508"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右箭头 38"/>
          <p:cNvSpPr/>
          <p:nvPr/>
        </p:nvSpPr>
        <p:spPr>
          <a:xfrm rot="16200000">
            <a:off x="1694602" y="4806200"/>
            <a:ext cx="325508"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latin typeface="Constantia" pitchFamily="18" charset="0"/>
                <a:ea typeface="华文行楷" pitchFamily="2" charset="-122"/>
                <a:cs typeface="Times New Roman" pitchFamily="18" charset="0"/>
              </a:rPr>
              <a:t>MCS</a:t>
            </a:r>
            <a:r>
              <a:rPr lang="zh-CN" altLang="en-US" sz="4000" dirty="0">
                <a:latin typeface="华文行楷" pitchFamily="2" charset="-122"/>
                <a:ea typeface="华文行楷" pitchFamily="2" charset="-122"/>
              </a:rPr>
              <a:t>算法</a:t>
            </a:r>
          </a:p>
        </p:txBody>
      </p:sp>
      <p:sp>
        <p:nvSpPr>
          <p:cNvPr id="6" name="内容占位符 5"/>
          <p:cNvSpPr>
            <a:spLocks noGrp="1"/>
          </p:cNvSpPr>
          <p:nvPr>
            <p:ph sz="quarter" idx="1"/>
          </p:nvPr>
        </p:nvSpPr>
        <p:spPr>
          <a:xfrm>
            <a:off x="500034" y="1857364"/>
            <a:ext cx="8153400" cy="1000132"/>
          </a:xfrm>
        </p:spPr>
        <p:txBody>
          <a:bodyPr>
            <a:normAutofit/>
          </a:bodyPr>
          <a:lstStyle/>
          <a:p>
            <a:r>
              <a:rPr lang="zh-CN" altLang="en-US" sz="3600" b="1" dirty="0">
                <a:latin typeface="仿宋" pitchFamily="49" charset="-122"/>
                <a:ea typeface="仿宋" pitchFamily="49" charset="-122"/>
                <a:cs typeface="Times New Roman" pitchFamily="18" charset="0"/>
              </a:rPr>
              <a:t>算法实现</a:t>
            </a:r>
            <a:endParaRPr lang="en-US" altLang="zh-CN" sz="2800" i="1" dirty="0">
              <a:latin typeface="仿宋" pitchFamily="49" charset="-122"/>
              <a:ea typeface="仿宋" pitchFamily="49" charset="-122"/>
              <a:cs typeface="Times New Roman" pitchFamily="18" charset="0"/>
            </a:endParaRPr>
          </a:p>
          <a:p>
            <a:pPr>
              <a:buNone/>
            </a:pPr>
            <a:endParaRPr lang="zh-CN" altLang="en-US" dirty="0">
              <a:latin typeface="Times New Roman" pitchFamily="18" charset="0"/>
              <a:cs typeface="Times New Roman" pitchFamily="18" charset="0"/>
            </a:endParaRPr>
          </a:p>
        </p:txBody>
      </p:sp>
      <p:sp>
        <p:nvSpPr>
          <p:cNvPr id="18" name="圆角矩形 17"/>
          <p:cNvSpPr/>
          <p:nvPr/>
        </p:nvSpPr>
        <p:spPr>
          <a:xfrm>
            <a:off x="1500166" y="3286124"/>
            <a:ext cx="714380" cy="35719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a:t>
            </a:r>
            <a:endParaRPr lang="zh-CN" altLang="en-US" sz="2800" b="1" dirty="0"/>
          </a:p>
        </p:txBody>
      </p:sp>
      <p:sp>
        <p:nvSpPr>
          <p:cNvPr id="19" name="圆角矩形 18"/>
          <p:cNvSpPr/>
          <p:nvPr/>
        </p:nvSpPr>
        <p:spPr>
          <a:xfrm>
            <a:off x="1500166" y="3786190"/>
            <a:ext cx="714380" cy="35719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1</a:t>
            </a:r>
            <a:endParaRPr lang="zh-CN" altLang="en-US" sz="2800" b="1" dirty="0"/>
          </a:p>
        </p:txBody>
      </p:sp>
      <p:sp>
        <p:nvSpPr>
          <p:cNvPr id="20" name="圆角矩形 19"/>
          <p:cNvSpPr/>
          <p:nvPr/>
        </p:nvSpPr>
        <p:spPr>
          <a:xfrm>
            <a:off x="1500166" y="4357694"/>
            <a:ext cx="714380" cy="35719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2</a:t>
            </a:r>
            <a:endParaRPr lang="zh-CN" altLang="en-US" sz="2800" b="1" dirty="0"/>
          </a:p>
        </p:txBody>
      </p:sp>
      <p:sp>
        <p:nvSpPr>
          <p:cNvPr id="23" name="右箭头 22"/>
          <p:cNvSpPr/>
          <p:nvPr/>
        </p:nvSpPr>
        <p:spPr>
          <a:xfrm>
            <a:off x="2354526" y="3370814"/>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2910496" y="3331058"/>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3870872" y="3357562"/>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4474058" y="3325880"/>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右箭头 27"/>
          <p:cNvSpPr/>
          <p:nvPr/>
        </p:nvSpPr>
        <p:spPr>
          <a:xfrm>
            <a:off x="2375852" y="3929066"/>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2928926" y="3902562"/>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4487310" y="3876058"/>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右箭头 30"/>
          <p:cNvSpPr/>
          <p:nvPr/>
        </p:nvSpPr>
        <p:spPr>
          <a:xfrm>
            <a:off x="3884124" y="3929066"/>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6045694" y="3857628"/>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5442508" y="3910636"/>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箭头 34"/>
          <p:cNvSpPr/>
          <p:nvPr/>
        </p:nvSpPr>
        <p:spPr>
          <a:xfrm>
            <a:off x="2370674" y="4482140"/>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5643570" y="2041785"/>
            <a:ext cx="3071834" cy="646331"/>
          </a:xfrm>
          <a:prstGeom prst="rect">
            <a:avLst/>
          </a:prstGeom>
          <a:noFill/>
        </p:spPr>
        <p:txBody>
          <a:bodyPr wrap="square" rtlCol="0">
            <a:spAutoFit/>
          </a:bodyPr>
          <a:lstStyle/>
          <a:p>
            <a:r>
              <a:rPr lang="en-US" altLang="zh-CN" sz="3600" b="1" dirty="0">
                <a:solidFill>
                  <a:srgbClr val="FF5050"/>
                </a:solidFill>
                <a:latin typeface="Garamond" pitchFamily="18" charset="0"/>
              </a:rPr>
              <a:t>O(m + n)!!!</a:t>
            </a:r>
            <a:endParaRPr lang="zh-CN" altLang="en-US" sz="3600" b="1" dirty="0">
              <a:solidFill>
                <a:srgbClr val="FF5050"/>
              </a:solidFill>
              <a:latin typeface="Garamond" pitchFamily="18" charset="0"/>
            </a:endParaRPr>
          </a:p>
        </p:txBody>
      </p:sp>
      <p:sp>
        <p:nvSpPr>
          <p:cNvPr id="36" name="圆角矩形 35"/>
          <p:cNvSpPr/>
          <p:nvPr/>
        </p:nvSpPr>
        <p:spPr>
          <a:xfrm>
            <a:off x="2947356" y="4429132"/>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rot="16200000">
            <a:off x="1694602" y="4168436"/>
            <a:ext cx="325508"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右箭头 33"/>
          <p:cNvSpPr/>
          <p:nvPr/>
        </p:nvSpPr>
        <p:spPr>
          <a:xfrm rot="16200000">
            <a:off x="1694602" y="3623436"/>
            <a:ext cx="325508"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右箭头 38"/>
          <p:cNvSpPr/>
          <p:nvPr/>
        </p:nvSpPr>
        <p:spPr>
          <a:xfrm rot="16200000">
            <a:off x="1694602" y="4806200"/>
            <a:ext cx="325508"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弦图的判定</a:t>
            </a:r>
          </a:p>
        </p:txBody>
      </p:sp>
      <p:sp>
        <p:nvSpPr>
          <p:cNvPr id="6" name="内容占位符 5"/>
          <p:cNvSpPr>
            <a:spLocks noGrp="1"/>
          </p:cNvSpPr>
          <p:nvPr>
            <p:ph sz="quarter" idx="1"/>
          </p:nvPr>
        </p:nvSpPr>
        <p:spPr>
          <a:xfrm>
            <a:off x="500034" y="1857364"/>
            <a:ext cx="8153400" cy="5143536"/>
          </a:xfrm>
        </p:spPr>
        <p:txBody>
          <a:bodyPr>
            <a:normAutofit/>
          </a:bodyPr>
          <a:lstStyle/>
          <a:p>
            <a:r>
              <a:rPr lang="zh-CN" altLang="en-US" sz="3600" b="1" dirty="0">
                <a:latin typeface="Times New Roman" pitchFamily="18" charset="0"/>
                <a:ea typeface="仿宋" pitchFamily="49" charset="-122"/>
                <a:cs typeface="Times New Roman" pitchFamily="18" charset="0"/>
              </a:rPr>
              <a:t>判断一个序列是否为完美消除序列</a:t>
            </a:r>
            <a:endParaRPr lang="en-US" altLang="zh-CN" sz="3600" b="1" dirty="0">
              <a:latin typeface="Times New Roman" pitchFamily="18" charset="0"/>
              <a:ea typeface="仿宋" pitchFamily="49" charset="-122"/>
              <a:cs typeface="Times New Roman" pitchFamily="18" charset="0"/>
            </a:endParaRPr>
          </a:p>
          <a:p>
            <a:pPr>
              <a:buNone/>
            </a:pPr>
            <a:endParaRPr lang="zh-CN" altLang="en-US" dirty="0">
              <a:latin typeface="Times New Roman" pitchFamily="18" charset="0"/>
              <a:cs typeface="Times New Roman" pitchFamily="18"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弦图的判定</a:t>
            </a:r>
          </a:p>
        </p:txBody>
      </p:sp>
      <p:sp>
        <p:nvSpPr>
          <p:cNvPr id="6" name="内容占位符 5"/>
          <p:cNvSpPr>
            <a:spLocks noGrp="1"/>
          </p:cNvSpPr>
          <p:nvPr>
            <p:ph sz="quarter" idx="1"/>
          </p:nvPr>
        </p:nvSpPr>
        <p:spPr>
          <a:xfrm>
            <a:off x="500034" y="1857364"/>
            <a:ext cx="8153400" cy="5143536"/>
          </a:xfrm>
        </p:spPr>
        <p:txBody>
          <a:bodyPr>
            <a:normAutofit/>
          </a:bodyPr>
          <a:lstStyle/>
          <a:p>
            <a:r>
              <a:rPr lang="zh-CN" altLang="en-US" sz="3600" b="1" dirty="0">
                <a:latin typeface="Times New Roman" pitchFamily="18" charset="0"/>
                <a:ea typeface="仿宋" pitchFamily="49" charset="-122"/>
                <a:cs typeface="Times New Roman" pitchFamily="18" charset="0"/>
              </a:rPr>
              <a:t>判断一个序列是否为完美消除序列</a:t>
            </a:r>
            <a:endParaRPr lang="en-US" altLang="zh-CN" sz="3600" b="1" dirty="0">
              <a:latin typeface="Times New Roman" pitchFamily="18" charset="0"/>
              <a:ea typeface="仿宋" pitchFamily="49" charset="-122"/>
              <a:cs typeface="Times New Roman" pitchFamily="18" charset="0"/>
            </a:endParaRPr>
          </a:p>
          <a:p>
            <a:pPr>
              <a:spcBef>
                <a:spcPts val="2000"/>
              </a:spcBef>
            </a:pPr>
            <a:r>
              <a:rPr lang="zh-CN" altLang="en-US" sz="3600" b="1" dirty="0">
                <a:latin typeface="Times New Roman" pitchFamily="18" charset="0"/>
                <a:ea typeface="仿宋" pitchFamily="49" charset="-122"/>
                <a:cs typeface="Times New Roman" pitchFamily="18" charset="0"/>
              </a:rPr>
              <a:t>朴素的算法</a:t>
            </a:r>
            <a:endParaRPr lang="en-US" altLang="zh-CN" sz="3600" b="1" dirty="0">
              <a:latin typeface="Times New Roman" pitchFamily="18" charset="0"/>
              <a:ea typeface="仿宋" pitchFamily="49" charset="-122"/>
              <a:cs typeface="Times New Roman" pitchFamily="18" charset="0"/>
            </a:endParaRPr>
          </a:p>
          <a:p>
            <a:pPr>
              <a:spcBef>
                <a:spcPts val="2000"/>
              </a:spcBef>
            </a:pPr>
            <a:r>
              <a:rPr lang="zh-CN" altLang="en-US" sz="2800" b="1" dirty="0">
                <a:latin typeface="Times New Roman" pitchFamily="18" charset="0"/>
                <a:ea typeface="仿宋" pitchFamily="49" charset="-122"/>
                <a:cs typeface="Times New Roman" pitchFamily="18" charset="0"/>
              </a:rPr>
              <a:t>依次判断 </a:t>
            </a:r>
            <a:r>
              <a:rPr lang="en-US" altLang="zh-CN"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v</a:t>
            </a:r>
            <a:r>
              <a:rPr lang="en-US" altLang="zh-CN" sz="2800" i="1" baseline="-25000" dirty="0">
                <a:latin typeface="Times New Roman" pitchFamily="18" charset="0"/>
                <a:ea typeface="仿宋" pitchFamily="49" charset="-122"/>
                <a:cs typeface="Times New Roman" pitchFamily="18" charset="0"/>
              </a:rPr>
              <a:t>i</a:t>
            </a:r>
            <a:r>
              <a:rPr lang="en-US" altLang="zh-CN" sz="2800" baseline="-25000" dirty="0">
                <a:latin typeface="Times New Roman" pitchFamily="18" charset="0"/>
                <a:ea typeface="仿宋" pitchFamily="49" charset="-122"/>
                <a:cs typeface="Times New Roman" pitchFamily="18" charset="0"/>
              </a:rPr>
              <a:t>+1</a:t>
            </a:r>
            <a:r>
              <a:rPr lang="en-US" altLang="zh-CN" sz="2800" dirty="0">
                <a:latin typeface="Times New Roman" pitchFamily="18" charset="0"/>
                <a:ea typeface="仿宋" pitchFamily="49" charset="-122"/>
                <a:cs typeface="Times New Roman" pitchFamily="18" charset="0"/>
              </a:rPr>
              <a:t>,…,</a:t>
            </a:r>
            <a:r>
              <a:rPr lang="en-US" altLang="zh-CN" sz="2800" i="1" dirty="0" err="1">
                <a:latin typeface="Times New Roman" pitchFamily="18" charset="0"/>
                <a:ea typeface="仿宋" pitchFamily="49" charset="-122"/>
                <a:cs typeface="Times New Roman" pitchFamily="18" charset="0"/>
              </a:rPr>
              <a:t>v</a:t>
            </a:r>
            <a:r>
              <a:rPr lang="en-US" altLang="zh-CN" sz="2800" i="1" baseline="-25000" dirty="0" err="1">
                <a:latin typeface="Times New Roman" pitchFamily="18" charset="0"/>
                <a:ea typeface="仿宋" pitchFamily="49" charset="-122"/>
                <a:cs typeface="Times New Roman" pitchFamily="18" charset="0"/>
              </a:rPr>
              <a:t>n</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中所有与</a:t>
            </a:r>
            <a:r>
              <a:rPr lang="en-US" altLang="zh-CN" sz="2800" i="1" dirty="0">
                <a:latin typeface="Times New Roman" pitchFamily="18" charset="0"/>
                <a:ea typeface="仿宋" pitchFamily="49" charset="-122"/>
                <a:cs typeface="Times New Roman" pitchFamily="18" charset="0"/>
              </a:rPr>
              <a:t>v</a:t>
            </a:r>
            <a:r>
              <a:rPr lang="en-US" altLang="zh-CN" sz="2800" i="1" baseline="-25000" dirty="0">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相邻的点是否构成了一个团。</a:t>
            </a:r>
            <a:endParaRPr lang="en-US" altLang="zh-CN" sz="2800" b="1" dirty="0">
              <a:latin typeface="Times New Roman" pitchFamily="18" charset="0"/>
              <a:ea typeface="仿宋" pitchFamily="49" charset="-122"/>
              <a:cs typeface="Times New Roman" pitchFamily="18" charset="0"/>
            </a:endParaRPr>
          </a:p>
          <a:p>
            <a:pPr>
              <a:spcBef>
                <a:spcPts val="2000"/>
              </a:spcBef>
            </a:pPr>
            <a:r>
              <a:rPr lang="zh-CN" altLang="en-US" sz="2800" b="1" dirty="0">
                <a:latin typeface="Times New Roman" pitchFamily="18" charset="0"/>
                <a:ea typeface="仿宋" pitchFamily="49" charset="-122"/>
                <a:cs typeface="Times New Roman" pitchFamily="18" charset="0"/>
              </a:rPr>
              <a:t>时间复杂度</a:t>
            </a:r>
            <a:r>
              <a:rPr lang="en-US" altLang="zh-CN" sz="2800" b="1" dirty="0">
                <a:latin typeface="Times New Roman" pitchFamily="18" charset="0"/>
                <a:ea typeface="仿宋" pitchFamily="49" charset="-122"/>
                <a:cs typeface="Times New Roman" pitchFamily="18" charset="0"/>
              </a:rPr>
              <a:t>: </a:t>
            </a:r>
            <a:endParaRPr lang="en-US" altLang="zh-CN" sz="2800" dirty="0">
              <a:latin typeface="Times New Roman" pitchFamily="18" charset="0"/>
              <a:ea typeface="仿宋" pitchFamily="49" charset="-122"/>
              <a:cs typeface="Times New Roman" pitchFamily="18" charset="0"/>
            </a:endParaRPr>
          </a:p>
          <a:p>
            <a:pPr>
              <a:buNone/>
            </a:pPr>
            <a:endParaRPr lang="zh-CN" altLang="en-US" dirty="0">
              <a:latin typeface="Times New Roman" pitchFamily="18" charset="0"/>
              <a:cs typeface="Times New Roman" pitchFamily="18" charset="0"/>
            </a:endParaRPr>
          </a:p>
        </p:txBody>
      </p:sp>
      <p:graphicFrame>
        <p:nvGraphicFramePr>
          <p:cNvPr id="4" name="对象 3"/>
          <p:cNvGraphicFramePr>
            <a:graphicFrameLocks noChangeAspect="1"/>
          </p:cNvGraphicFramePr>
          <p:nvPr/>
        </p:nvGraphicFramePr>
        <p:xfrm>
          <a:off x="2968682" y="4610562"/>
          <a:ext cx="3357586" cy="532950"/>
        </p:xfrm>
        <a:graphic>
          <a:graphicData uri="http://schemas.openxmlformats.org/presentationml/2006/ole">
            <mc:AlternateContent xmlns:mc="http://schemas.openxmlformats.org/markup-compatibility/2006">
              <mc:Choice xmlns:v="urn:schemas-microsoft-com:vml" Requires="v">
                <p:oleObj spid="_x0000_s29704" name="Equation" r:id="rId4" imgW="1600200" imgH="253800" progId="Equation.DSMT4">
                  <p:embed/>
                </p:oleObj>
              </mc:Choice>
              <mc:Fallback>
                <p:oleObj name="Equation" r:id="rId4" imgW="1600200" imgH="2538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8682" y="4610562"/>
                        <a:ext cx="3357586" cy="53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弦图的判定</a:t>
            </a:r>
          </a:p>
        </p:txBody>
      </p:sp>
      <p:sp>
        <p:nvSpPr>
          <p:cNvPr id="6" name="内容占位符 5"/>
          <p:cNvSpPr>
            <a:spLocks noGrp="1"/>
          </p:cNvSpPr>
          <p:nvPr>
            <p:ph sz="quarter" idx="1"/>
          </p:nvPr>
        </p:nvSpPr>
        <p:spPr>
          <a:xfrm>
            <a:off x="500034" y="1857364"/>
            <a:ext cx="8153400" cy="4357718"/>
          </a:xfrm>
        </p:spPr>
        <p:txBody>
          <a:bodyPr>
            <a:normAutofit/>
          </a:bodyPr>
          <a:lstStyle/>
          <a:p>
            <a:r>
              <a:rPr lang="zh-CN" altLang="en-US" sz="3600" b="1" dirty="0">
                <a:latin typeface="Times New Roman" pitchFamily="18" charset="0"/>
                <a:ea typeface="仿宋" pitchFamily="49" charset="-122"/>
                <a:cs typeface="Times New Roman" pitchFamily="18" charset="0"/>
              </a:rPr>
              <a:t>判断一个序列是否为完美消除序列</a:t>
            </a:r>
            <a:endParaRPr lang="en-US" altLang="zh-CN" sz="3600" b="1" dirty="0">
              <a:latin typeface="Times New Roman" pitchFamily="18" charset="0"/>
              <a:ea typeface="仿宋" pitchFamily="49" charset="-122"/>
              <a:cs typeface="Times New Roman" pitchFamily="18" charset="0"/>
            </a:endParaRPr>
          </a:p>
          <a:p>
            <a:pPr>
              <a:spcBef>
                <a:spcPts val="2000"/>
              </a:spcBef>
            </a:pPr>
            <a:r>
              <a:rPr lang="zh-CN" altLang="en-US" sz="3600" b="1" dirty="0">
                <a:latin typeface="Times New Roman" pitchFamily="18" charset="0"/>
                <a:ea typeface="仿宋" pitchFamily="49" charset="-122"/>
                <a:cs typeface="Times New Roman" pitchFamily="18" charset="0"/>
              </a:rPr>
              <a:t>优化后的算法</a:t>
            </a:r>
            <a:endParaRPr lang="en-US" altLang="zh-CN" sz="3600" b="1" dirty="0">
              <a:latin typeface="Times New Roman" pitchFamily="18" charset="0"/>
              <a:ea typeface="仿宋" pitchFamily="49" charset="-122"/>
              <a:cs typeface="Times New Roman" pitchFamily="18" charset="0"/>
            </a:endParaRPr>
          </a:p>
          <a:p>
            <a:pPr>
              <a:spcBef>
                <a:spcPts val="2000"/>
              </a:spcBef>
            </a:pPr>
            <a:r>
              <a:rPr lang="zh-CN" altLang="en-US" sz="2800" b="1" dirty="0">
                <a:latin typeface="Times New Roman" pitchFamily="18" charset="0"/>
                <a:ea typeface="仿宋" pitchFamily="49" charset="-122"/>
                <a:cs typeface="Times New Roman" pitchFamily="18" charset="0"/>
              </a:rPr>
              <a:t>设</a:t>
            </a:r>
            <a:r>
              <a:rPr lang="en-US" altLang="zh-CN"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v</a:t>
            </a:r>
            <a:r>
              <a:rPr lang="en-US" altLang="zh-CN" sz="2800" i="1" baseline="-25000" dirty="0">
                <a:latin typeface="Times New Roman" pitchFamily="18" charset="0"/>
                <a:ea typeface="仿宋" pitchFamily="49" charset="-122"/>
                <a:cs typeface="Times New Roman" pitchFamily="18" charset="0"/>
              </a:rPr>
              <a:t>i</a:t>
            </a:r>
            <a:r>
              <a:rPr lang="en-US" altLang="zh-CN" sz="2800" baseline="-25000" dirty="0">
                <a:latin typeface="Times New Roman" pitchFamily="18" charset="0"/>
                <a:ea typeface="仿宋" pitchFamily="49" charset="-122"/>
                <a:cs typeface="Times New Roman" pitchFamily="18" charset="0"/>
              </a:rPr>
              <a:t>+1</a:t>
            </a:r>
            <a:r>
              <a:rPr lang="en-US" altLang="zh-CN" sz="2800" dirty="0">
                <a:latin typeface="Times New Roman" pitchFamily="18" charset="0"/>
                <a:ea typeface="仿宋" pitchFamily="49" charset="-122"/>
                <a:cs typeface="Times New Roman" pitchFamily="18" charset="0"/>
              </a:rPr>
              <a:t>,…,</a:t>
            </a:r>
            <a:r>
              <a:rPr lang="en-US" altLang="zh-CN" sz="2800" i="1" dirty="0" err="1">
                <a:latin typeface="Times New Roman" pitchFamily="18" charset="0"/>
                <a:ea typeface="仿宋" pitchFamily="49" charset="-122"/>
                <a:cs typeface="Times New Roman" pitchFamily="18" charset="0"/>
              </a:rPr>
              <a:t>v</a:t>
            </a:r>
            <a:r>
              <a:rPr lang="en-US" altLang="zh-CN" sz="2800" i="1" baseline="-25000" dirty="0" err="1">
                <a:latin typeface="Times New Roman" pitchFamily="18" charset="0"/>
                <a:ea typeface="仿宋" pitchFamily="49" charset="-122"/>
                <a:cs typeface="Times New Roman" pitchFamily="18" charset="0"/>
              </a:rPr>
              <a:t>n</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中所有与</a:t>
            </a:r>
            <a:r>
              <a:rPr lang="en-US" altLang="zh-CN" sz="2800" i="1" dirty="0">
                <a:latin typeface="Times New Roman" pitchFamily="18" charset="0"/>
                <a:ea typeface="仿宋" pitchFamily="49" charset="-122"/>
                <a:cs typeface="Times New Roman" pitchFamily="18" charset="0"/>
              </a:rPr>
              <a:t>v</a:t>
            </a:r>
            <a:r>
              <a:rPr lang="en-US" altLang="zh-CN" sz="2800" i="1" baseline="-25000" dirty="0">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相邻的点依次为</a:t>
            </a:r>
            <a:r>
              <a:rPr lang="en-US" altLang="zh-CN" sz="2800" i="1" dirty="0">
                <a:latin typeface="Times New Roman" pitchFamily="18" charset="0"/>
                <a:ea typeface="仿宋" pitchFamily="49" charset="-122"/>
                <a:cs typeface="Times New Roman" pitchFamily="18" charset="0"/>
              </a:rPr>
              <a:t>v</a:t>
            </a:r>
            <a:r>
              <a:rPr lang="en-US" altLang="zh-CN" sz="2800" i="1" baseline="-25000" dirty="0">
                <a:latin typeface="Times New Roman" pitchFamily="18" charset="0"/>
                <a:ea typeface="仿宋" pitchFamily="49" charset="-122"/>
                <a:cs typeface="Times New Roman" pitchFamily="18" charset="0"/>
              </a:rPr>
              <a:t>j</a:t>
            </a:r>
            <a:r>
              <a:rPr lang="en-US" altLang="zh-CN" sz="2800" baseline="-25000" dirty="0">
                <a:latin typeface="Times New Roman" pitchFamily="18" charset="0"/>
                <a:ea typeface="仿宋" pitchFamily="49" charset="-122"/>
                <a:cs typeface="Times New Roman" pitchFamily="18" charset="0"/>
              </a:rPr>
              <a:t>1</a:t>
            </a:r>
            <a:r>
              <a:rPr lang="en-US" altLang="zh-CN" sz="2800" dirty="0">
                <a:latin typeface="Times New Roman" pitchFamily="18" charset="0"/>
                <a:ea typeface="仿宋" pitchFamily="49" charset="-122"/>
                <a:cs typeface="Times New Roman" pitchFamily="18" charset="0"/>
              </a:rPr>
              <a:t>,</a:t>
            </a:r>
            <a:r>
              <a:rPr lang="en-US" altLang="zh-CN" sz="2800" b="1" dirty="0">
                <a:latin typeface="Times New Roman" pitchFamily="18" charset="0"/>
                <a:ea typeface="仿宋" pitchFamily="49" charset="-122"/>
                <a:cs typeface="Times New Roman" pitchFamily="18" charset="0"/>
              </a:rPr>
              <a:t> </a:t>
            </a:r>
            <a:r>
              <a:rPr lang="en-US" altLang="zh-CN" sz="2800" baseline="-25000" dirty="0">
                <a:latin typeface="Times New Roman" pitchFamily="18" charset="0"/>
                <a:ea typeface="仿宋" pitchFamily="49" charset="-122"/>
                <a:cs typeface="Times New Roman" pitchFamily="18" charset="0"/>
              </a:rPr>
              <a:t>…, </a:t>
            </a:r>
            <a:r>
              <a:rPr lang="en-US" altLang="zh-CN" sz="2800" i="1" dirty="0" err="1">
                <a:latin typeface="Times New Roman" pitchFamily="18" charset="0"/>
                <a:ea typeface="仿宋" pitchFamily="49" charset="-122"/>
                <a:cs typeface="Times New Roman" pitchFamily="18" charset="0"/>
              </a:rPr>
              <a:t>v</a:t>
            </a:r>
            <a:r>
              <a:rPr lang="en-US" altLang="zh-CN" sz="2800" i="1" baseline="-25000" dirty="0" err="1">
                <a:latin typeface="Times New Roman" pitchFamily="18" charset="0"/>
                <a:ea typeface="仿宋" pitchFamily="49" charset="-122"/>
                <a:cs typeface="Times New Roman" pitchFamily="18" charset="0"/>
              </a:rPr>
              <a:t>jk</a:t>
            </a:r>
            <a:r>
              <a:rPr lang="zh-CN" altLang="en-US" sz="2800" baseline="-25000" dirty="0">
                <a:latin typeface="Times New Roman" pitchFamily="18" charset="0"/>
                <a:ea typeface="仿宋" pitchFamily="49" charset="-122"/>
                <a:cs typeface="Times New Roman" pitchFamily="18" charset="0"/>
              </a:rPr>
              <a:t>。</a:t>
            </a:r>
            <a:endParaRPr lang="en-US" altLang="zh-CN" sz="2800" baseline="-25000" dirty="0">
              <a:latin typeface="Times New Roman" pitchFamily="18" charset="0"/>
              <a:ea typeface="仿宋" pitchFamily="49" charset="-122"/>
              <a:cs typeface="Times New Roman" pitchFamily="18" charset="0"/>
            </a:endParaRPr>
          </a:p>
          <a:p>
            <a:pPr>
              <a:spcBef>
                <a:spcPts val="2000"/>
              </a:spcBef>
            </a:pPr>
            <a:r>
              <a:rPr lang="zh-CN" altLang="en-US" sz="2800" b="1" dirty="0">
                <a:latin typeface="Times New Roman" pitchFamily="18" charset="0"/>
                <a:ea typeface="仿宋" pitchFamily="49" charset="-122"/>
                <a:cs typeface="Times New Roman" pitchFamily="18" charset="0"/>
              </a:rPr>
              <a:t>只需判断</a:t>
            </a:r>
            <a:r>
              <a:rPr lang="en-US" altLang="zh-CN" sz="2800" i="1" dirty="0">
                <a:latin typeface="Times New Roman" pitchFamily="18" charset="0"/>
                <a:ea typeface="仿宋" pitchFamily="49" charset="-122"/>
                <a:cs typeface="Times New Roman" pitchFamily="18" charset="0"/>
              </a:rPr>
              <a:t>v</a:t>
            </a:r>
            <a:r>
              <a:rPr lang="en-US" altLang="zh-CN" sz="2800" i="1" baseline="-25000" dirty="0">
                <a:latin typeface="Times New Roman" pitchFamily="18" charset="0"/>
                <a:ea typeface="仿宋" pitchFamily="49" charset="-122"/>
                <a:cs typeface="Times New Roman" pitchFamily="18" charset="0"/>
              </a:rPr>
              <a:t>j</a:t>
            </a:r>
            <a:r>
              <a:rPr lang="en-US" altLang="zh-CN" sz="2800" baseline="-25000" dirty="0">
                <a:latin typeface="Times New Roman" pitchFamily="18" charset="0"/>
                <a:ea typeface="仿宋" pitchFamily="49" charset="-122"/>
                <a:cs typeface="Times New Roman" pitchFamily="18" charset="0"/>
              </a:rPr>
              <a:t>1</a:t>
            </a:r>
            <a:r>
              <a:rPr lang="zh-CN" altLang="en-US" sz="2800" b="1" dirty="0">
                <a:latin typeface="Times New Roman" pitchFamily="18" charset="0"/>
                <a:ea typeface="仿宋" pitchFamily="49" charset="-122"/>
                <a:cs typeface="Times New Roman" pitchFamily="18" charset="0"/>
              </a:rPr>
              <a:t>是否与</a:t>
            </a:r>
            <a:r>
              <a:rPr lang="en-US" altLang="zh-CN" sz="2800" i="1" dirty="0">
                <a:latin typeface="Times New Roman" pitchFamily="18" charset="0"/>
                <a:ea typeface="仿宋" pitchFamily="49" charset="-122"/>
                <a:cs typeface="Times New Roman" pitchFamily="18" charset="0"/>
              </a:rPr>
              <a:t>v</a:t>
            </a:r>
            <a:r>
              <a:rPr lang="en-US" altLang="zh-CN" sz="2800" i="1" baseline="-25000" dirty="0">
                <a:latin typeface="Times New Roman" pitchFamily="18" charset="0"/>
                <a:ea typeface="仿宋" pitchFamily="49" charset="-122"/>
                <a:cs typeface="Times New Roman" pitchFamily="18" charset="0"/>
              </a:rPr>
              <a:t>j2</a:t>
            </a:r>
            <a:r>
              <a:rPr lang="en-US" altLang="zh-CN" sz="2800" dirty="0">
                <a:latin typeface="Times New Roman" pitchFamily="18" charset="0"/>
                <a:ea typeface="仿宋" pitchFamily="49" charset="-122"/>
                <a:cs typeface="Times New Roman" pitchFamily="18" charset="0"/>
              </a:rPr>
              <a:t>,</a:t>
            </a:r>
            <a:r>
              <a:rPr lang="en-US" altLang="zh-CN" sz="2800" b="1" dirty="0">
                <a:latin typeface="Times New Roman" pitchFamily="18" charset="0"/>
                <a:ea typeface="仿宋" pitchFamily="49" charset="-122"/>
                <a:cs typeface="Times New Roman" pitchFamily="18" charset="0"/>
              </a:rPr>
              <a:t> </a:t>
            </a:r>
            <a:r>
              <a:rPr lang="en-US" altLang="zh-CN" sz="2800" baseline="-25000" dirty="0">
                <a:latin typeface="Times New Roman" pitchFamily="18" charset="0"/>
                <a:ea typeface="仿宋" pitchFamily="49" charset="-122"/>
                <a:cs typeface="Times New Roman" pitchFamily="18" charset="0"/>
              </a:rPr>
              <a:t>…, </a:t>
            </a:r>
            <a:r>
              <a:rPr lang="en-US" altLang="zh-CN" sz="2800" i="1" dirty="0" err="1">
                <a:latin typeface="Times New Roman" pitchFamily="18" charset="0"/>
                <a:ea typeface="仿宋" pitchFamily="49" charset="-122"/>
                <a:cs typeface="Times New Roman" pitchFamily="18" charset="0"/>
              </a:rPr>
              <a:t>v</a:t>
            </a:r>
            <a:r>
              <a:rPr lang="en-US" altLang="zh-CN" sz="2800" i="1" baseline="-25000" dirty="0" err="1">
                <a:latin typeface="Times New Roman" pitchFamily="18" charset="0"/>
                <a:ea typeface="仿宋" pitchFamily="49" charset="-122"/>
                <a:cs typeface="Times New Roman" pitchFamily="18" charset="0"/>
              </a:rPr>
              <a:t>jk</a:t>
            </a:r>
            <a:r>
              <a:rPr lang="zh-CN" altLang="en-US" sz="2800" b="1" dirty="0">
                <a:latin typeface="Times New Roman" pitchFamily="18" charset="0"/>
                <a:ea typeface="仿宋" pitchFamily="49" charset="-122"/>
                <a:cs typeface="Times New Roman" pitchFamily="18" charset="0"/>
              </a:rPr>
              <a:t>相邻即可。</a:t>
            </a:r>
            <a:endParaRPr lang="en-US" altLang="zh-CN" sz="2800" baseline="-25000" dirty="0">
              <a:latin typeface="Times New Roman" pitchFamily="18" charset="0"/>
              <a:ea typeface="仿宋" pitchFamily="49" charset="-122"/>
              <a:cs typeface="Times New Roman" pitchFamily="18" charset="0"/>
            </a:endParaRPr>
          </a:p>
          <a:p>
            <a:pPr>
              <a:spcBef>
                <a:spcPts val="2000"/>
              </a:spcBef>
            </a:pPr>
            <a:r>
              <a:rPr lang="zh-CN" altLang="en-US" sz="2800" b="1" dirty="0">
                <a:latin typeface="Times New Roman" pitchFamily="18" charset="0"/>
                <a:ea typeface="仿宋" pitchFamily="49" charset="-122"/>
                <a:cs typeface="Times New Roman" pitchFamily="18" charset="0"/>
              </a:rPr>
              <a:t>时间复杂度</a:t>
            </a:r>
            <a:r>
              <a:rPr lang="en-US" altLang="zh-CN" sz="2800" b="1" dirty="0">
                <a:latin typeface="Times New Roman" pitchFamily="18" charset="0"/>
                <a:ea typeface="仿宋" pitchFamily="49" charset="-122"/>
                <a:cs typeface="Times New Roman" pitchFamily="18" charset="0"/>
              </a:rPr>
              <a:t>: </a:t>
            </a:r>
            <a:r>
              <a:rPr lang="en-US" altLang="zh-CN" sz="2800" i="1" dirty="0">
                <a:latin typeface="Times New Roman" pitchFamily="18" charset="0"/>
                <a:ea typeface="仿宋" pitchFamily="49" charset="-122"/>
                <a:cs typeface="Times New Roman" pitchFamily="18" charset="0"/>
              </a:rPr>
              <a:t>O</a:t>
            </a:r>
            <a:r>
              <a:rPr lang="en-US" altLang="zh-CN"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m</a:t>
            </a:r>
            <a:r>
              <a:rPr lang="en-US" altLang="zh-CN" sz="2800" dirty="0">
                <a:latin typeface="Times New Roman" pitchFamily="18" charset="0"/>
                <a:ea typeface="仿宋" pitchFamily="49" charset="-122"/>
                <a:cs typeface="Times New Roman" pitchFamily="18" charset="0"/>
              </a:rPr>
              <a:t> + </a:t>
            </a:r>
            <a:r>
              <a:rPr lang="en-US" altLang="zh-CN" sz="2800" i="1" dirty="0">
                <a:latin typeface="Times New Roman" pitchFamily="18" charset="0"/>
                <a:ea typeface="仿宋" pitchFamily="49" charset="-122"/>
                <a:cs typeface="Times New Roman" pitchFamily="18" charset="0"/>
              </a:rPr>
              <a:t>n</a:t>
            </a:r>
            <a:r>
              <a:rPr lang="en-US" altLang="zh-CN" sz="2800" dirty="0">
                <a:latin typeface="Times New Roman" pitchFamily="18" charset="0"/>
                <a:ea typeface="仿宋" pitchFamily="49" charset="-122"/>
                <a:cs typeface="Times New Roman" pitchFamily="18" charset="0"/>
              </a:rPr>
              <a:t>)</a:t>
            </a:r>
          </a:p>
          <a:p>
            <a:pPr>
              <a:buNone/>
            </a:pPr>
            <a:endParaRPr lang="zh-CN" altLang="en-US" dirty="0">
              <a:latin typeface="Times New Roman" pitchFamily="18" charset="0"/>
              <a:cs typeface="Times New Roman"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图的基本概念</a:t>
            </a:r>
          </a:p>
        </p:txBody>
      </p:sp>
      <p:sp>
        <p:nvSpPr>
          <p:cNvPr id="3" name="内容占位符 2"/>
          <p:cNvSpPr>
            <a:spLocks noGrp="1"/>
          </p:cNvSpPr>
          <p:nvPr>
            <p:ph sz="quarter" idx="1"/>
          </p:nvPr>
        </p:nvSpPr>
        <p:spPr>
          <a:xfrm>
            <a:off x="612648" y="1878492"/>
            <a:ext cx="8153400" cy="3050706"/>
          </a:xfrm>
        </p:spPr>
        <p:txBody>
          <a:bodyPr>
            <a:normAutofit/>
          </a:bodyPr>
          <a:lstStyle/>
          <a:p>
            <a:pPr>
              <a:spcBef>
                <a:spcPts val="3600"/>
              </a:spcBef>
            </a:pPr>
            <a:r>
              <a:rPr lang="zh-CN" altLang="en-US" sz="3600" b="1" dirty="0">
                <a:latin typeface="Times New Roman" pitchFamily="18" charset="0"/>
                <a:ea typeface="仿宋" pitchFamily="49" charset="-122"/>
                <a:cs typeface="Times New Roman" pitchFamily="18" charset="0"/>
              </a:rPr>
              <a:t>团</a:t>
            </a:r>
            <a:r>
              <a:rPr lang="en-US" altLang="zh-CN" sz="3200" dirty="0">
                <a:latin typeface="Times New Roman" pitchFamily="18" charset="0"/>
                <a:ea typeface="仿宋" pitchFamily="49" charset="-122"/>
                <a:cs typeface="Times New Roman" pitchFamily="18" charset="0"/>
              </a:rPr>
              <a:t>(clique)</a:t>
            </a:r>
          </a:p>
          <a:p>
            <a:pPr>
              <a:spcBef>
                <a:spcPts val="0"/>
              </a:spcBef>
              <a:buNone/>
            </a:pPr>
            <a:r>
              <a:rPr lang="zh-CN" altLang="en-US" sz="2800"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图</a:t>
            </a:r>
            <a:r>
              <a:rPr lang="en-US" altLang="zh-CN" sz="3200" i="1" dirty="0">
                <a:latin typeface="Times New Roman" pitchFamily="18" charset="0"/>
                <a:ea typeface="仿宋" pitchFamily="49" charset="-122"/>
                <a:cs typeface="Times New Roman" pitchFamily="18" charset="0"/>
              </a:rPr>
              <a:t>G</a:t>
            </a:r>
            <a:r>
              <a:rPr lang="zh-CN" altLang="en-US" sz="3200" b="1" dirty="0">
                <a:latin typeface="Times New Roman" pitchFamily="18" charset="0"/>
                <a:ea typeface="仿宋" pitchFamily="49" charset="-122"/>
                <a:cs typeface="Times New Roman" pitchFamily="18" charset="0"/>
              </a:rPr>
              <a:t>的一个子图</a:t>
            </a:r>
            <a:r>
              <a:rPr lang="zh-CN" altLang="en-US" sz="3200" dirty="0">
                <a:latin typeface="Times New Roman" pitchFamily="18" charset="0"/>
                <a:ea typeface="仿宋" pitchFamily="49" charset="-122"/>
                <a:cs typeface="Times New Roman" pitchFamily="18" charset="0"/>
              </a:rPr>
              <a:t>                    ，   </a:t>
            </a:r>
            <a:r>
              <a:rPr lang="zh-CN" altLang="en-US" sz="3200" b="1" dirty="0">
                <a:latin typeface="Times New Roman" pitchFamily="18" charset="0"/>
                <a:ea typeface="仿宋" pitchFamily="49" charset="-122"/>
                <a:cs typeface="Times New Roman" pitchFamily="18" charset="0"/>
              </a:rPr>
              <a:t>为关于</a:t>
            </a:r>
            <a:r>
              <a:rPr lang="zh-CN" altLang="en-US" sz="3200"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的完全图。</a:t>
            </a:r>
            <a:r>
              <a:rPr lang="en-US" altLang="zh-CN" sz="3200" dirty="0">
                <a:latin typeface="Times New Roman" pitchFamily="18" charset="0"/>
                <a:ea typeface="仿宋" pitchFamily="49" charset="-122"/>
                <a:cs typeface="Times New Roman" pitchFamily="18" charset="0"/>
              </a:rPr>
              <a:t>  </a:t>
            </a:r>
          </a:p>
          <a:p>
            <a:pPr>
              <a:spcBef>
                <a:spcPts val="0"/>
              </a:spcBef>
              <a:buNone/>
            </a:pPr>
            <a:r>
              <a:rPr lang="en-US" altLang="zh-CN" sz="2800" dirty="0">
                <a:latin typeface="Times New Roman" pitchFamily="18" charset="0"/>
                <a:cs typeface="Times New Roman" pitchFamily="18" charset="0"/>
              </a:rPr>
              <a:t>    </a:t>
            </a:r>
          </a:p>
          <a:p>
            <a:pPr>
              <a:spcBef>
                <a:spcPts val="0"/>
              </a:spcBef>
              <a:buNone/>
            </a:pPr>
            <a:r>
              <a:rPr lang="en-US" altLang="zh-CN" sz="2800" dirty="0">
                <a:latin typeface="Times New Roman" pitchFamily="18" charset="0"/>
                <a:cs typeface="Times New Roman" pitchFamily="18" charset="0"/>
              </a:rPr>
              <a:t>   </a:t>
            </a:r>
            <a:br>
              <a:rPr lang="en-US" altLang="zh-CN" sz="2800" dirty="0">
                <a:latin typeface="Times New Roman" pitchFamily="18" charset="0"/>
                <a:cs typeface="Times New Roman" pitchFamily="18" charset="0"/>
              </a:rPr>
            </a:br>
            <a:endParaRPr lang="en-US" altLang="zh-CN" sz="2800" dirty="0">
              <a:latin typeface="Times New Roman" pitchFamily="18" charset="0"/>
              <a:cs typeface="Times New Roman" pitchFamily="18" charset="0"/>
            </a:endParaRPr>
          </a:p>
        </p:txBody>
      </p:sp>
      <p:graphicFrame>
        <p:nvGraphicFramePr>
          <p:cNvPr id="3076" name="Object 4"/>
          <p:cNvGraphicFramePr>
            <a:graphicFrameLocks noChangeAspect="1"/>
          </p:cNvGraphicFramePr>
          <p:nvPr/>
        </p:nvGraphicFramePr>
        <p:xfrm>
          <a:off x="3812686" y="2500306"/>
          <a:ext cx="1966914" cy="500063"/>
        </p:xfrm>
        <a:graphic>
          <a:graphicData uri="http://schemas.openxmlformats.org/presentationml/2006/ole">
            <mc:AlternateContent xmlns:mc="http://schemas.openxmlformats.org/markup-compatibility/2006">
              <mc:Choice xmlns:v="urn:schemas-microsoft-com:vml" Requires="v">
                <p:oleObj spid="_x0000_s23572" name="Equation" r:id="rId4" imgW="799920" imgH="203040" progId="Equation.DSMT4">
                  <p:embed/>
                </p:oleObj>
              </mc:Choice>
              <mc:Fallback>
                <p:oleObj name="Equation" r:id="rId4" imgW="799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2686" y="2500306"/>
                        <a:ext cx="1966914"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5"/>
          <p:cNvGraphicFramePr>
            <a:graphicFrameLocks noChangeAspect="1"/>
          </p:cNvGraphicFramePr>
          <p:nvPr/>
        </p:nvGraphicFramePr>
        <p:xfrm>
          <a:off x="7786710" y="2500306"/>
          <a:ext cx="523674" cy="488487"/>
        </p:xfrm>
        <a:graphic>
          <a:graphicData uri="http://schemas.openxmlformats.org/presentationml/2006/ole">
            <mc:AlternateContent xmlns:mc="http://schemas.openxmlformats.org/markup-compatibility/2006">
              <mc:Choice xmlns:v="urn:schemas-microsoft-com:vml" Requires="v">
                <p:oleObj spid="_x0000_s23573" name="Equation" r:id="rId6" imgW="190440" imgH="177480" progId="Equation.DSMT4">
                  <p:embed/>
                </p:oleObj>
              </mc:Choice>
              <mc:Fallback>
                <p:oleObj name="Equation" r:id="rId6" imgW="190440" imgH="17748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6710" y="2500306"/>
                        <a:ext cx="523674" cy="48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9" name="Object 7"/>
          <p:cNvGraphicFramePr>
            <a:graphicFrameLocks noChangeAspect="1"/>
          </p:cNvGraphicFramePr>
          <p:nvPr/>
        </p:nvGraphicFramePr>
        <p:xfrm>
          <a:off x="6143636" y="2500305"/>
          <a:ext cx="500066" cy="437095"/>
        </p:xfrm>
        <a:graphic>
          <a:graphicData uri="http://schemas.openxmlformats.org/presentationml/2006/ole">
            <mc:AlternateContent xmlns:mc="http://schemas.openxmlformats.org/markup-compatibility/2006">
              <mc:Choice xmlns:v="urn:schemas-microsoft-com:vml" Requires="v">
                <p:oleObj spid="_x0000_s23574" name="Equation" r:id="rId8" imgW="203040" imgH="177480" progId="Equation.DSMT4">
                  <p:embed/>
                </p:oleObj>
              </mc:Choice>
              <mc:Fallback>
                <p:oleObj name="Equation" r:id="rId8" imgW="203040" imgH="1774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43636" y="2500305"/>
                        <a:ext cx="500066" cy="437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a:xfrm>
            <a:off x="612648" y="3505002"/>
            <a:ext cx="8153400" cy="2495766"/>
          </a:xfrm>
          <a:prstGeom prst="rect">
            <a:avLst/>
          </a:prstGeom>
        </p:spPr>
        <p:txBody>
          <a:bodyPr vert="horz">
            <a:normAutofit/>
          </a:bodyPr>
          <a:lstStyle/>
          <a:p>
            <a:pPr marL="320040" marR="0" lvl="0" indent="-320040" algn="l" defTabSz="914400" rtl="0" eaLnBrk="1" fontAlgn="auto" latinLnBrk="0" hangingPunct="1">
              <a:lnSpc>
                <a:spcPct val="100000"/>
              </a:lnSpc>
              <a:spcBef>
                <a:spcPts val="3600"/>
              </a:spcBef>
              <a:spcAft>
                <a:spcPts val="0"/>
              </a:spcAft>
              <a:buClr>
                <a:schemeClr val="accent2"/>
              </a:buClr>
              <a:buSzPct val="60000"/>
              <a:buFont typeface="Wingdings"/>
              <a:buChar char=""/>
              <a:tabLst/>
              <a:defRPr/>
            </a:pPr>
            <a:r>
              <a:rPr kumimoji="0" lang="zh-CN" altLang="en-US" sz="36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极大团</a:t>
            </a:r>
            <a:r>
              <a:rPr kumimoji="0" lang="en-US" altLang="zh-CN" sz="32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(maximal clique)</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一个团是极大团当它不是其它团的子集。</a:t>
            </a:r>
            <a:endParaRPr kumimoji="0" lang="en-US" altLang="zh-CN"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弦图的判定</a:t>
            </a:r>
          </a:p>
        </p:txBody>
      </p:sp>
      <p:sp>
        <p:nvSpPr>
          <p:cNvPr id="6" name="内容占位符 5"/>
          <p:cNvSpPr>
            <a:spLocks noGrp="1"/>
          </p:cNvSpPr>
          <p:nvPr>
            <p:ph sz="quarter" idx="1"/>
          </p:nvPr>
        </p:nvSpPr>
        <p:spPr>
          <a:xfrm>
            <a:off x="500034" y="1857364"/>
            <a:ext cx="8153400" cy="4357718"/>
          </a:xfrm>
        </p:spPr>
        <p:txBody>
          <a:bodyPr>
            <a:normAutofit/>
          </a:bodyPr>
          <a:lstStyle/>
          <a:p>
            <a:r>
              <a:rPr lang="zh-CN" altLang="en-US" sz="3600" b="1" dirty="0">
                <a:latin typeface="Times New Roman" pitchFamily="18" charset="0"/>
                <a:ea typeface="仿宋" pitchFamily="49" charset="-122"/>
                <a:cs typeface="Times New Roman" pitchFamily="18" charset="0"/>
              </a:rPr>
              <a:t>判断一个序列是否为完美消除序列</a:t>
            </a:r>
            <a:endParaRPr lang="en-US" altLang="zh-CN" sz="3600" b="1" dirty="0">
              <a:latin typeface="Times New Roman" pitchFamily="18" charset="0"/>
              <a:ea typeface="仿宋" pitchFamily="49" charset="-122"/>
              <a:cs typeface="Times New Roman" pitchFamily="18" charset="0"/>
            </a:endParaRPr>
          </a:p>
          <a:p>
            <a:pPr>
              <a:spcBef>
                <a:spcPts val="2000"/>
              </a:spcBef>
            </a:pPr>
            <a:r>
              <a:rPr lang="zh-CN" altLang="en-US" sz="3600" b="1" dirty="0">
                <a:latin typeface="Times New Roman" pitchFamily="18" charset="0"/>
                <a:ea typeface="仿宋" pitchFamily="49" charset="-122"/>
                <a:cs typeface="Times New Roman" pitchFamily="18" charset="0"/>
              </a:rPr>
              <a:t>优化后的算法</a:t>
            </a:r>
            <a:endParaRPr lang="en-US" altLang="zh-CN" sz="3600" b="1" dirty="0">
              <a:latin typeface="Times New Roman" pitchFamily="18" charset="0"/>
              <a:ea typeface="仿宋" pitchFamily="49" charset="-122"/>
              <a:cs typeface="Times New Roman" pitchFamily="18" charset="0"/>
            </a:endParaRPr>
          </a:p>
          <a:p>
            <a:pPr>
              <a:spcBef>
                <a:spcPts val="2000"/>
              </a:spcBef>
            </a:pPr>
            <a:r>
              <a:rPr lang="zh-CN" altLang="en-US" sz="2800" b="1" dirty="0">
                <a:latin typeface="Times New Roman" pitchFamily="18" charset="0"/>
                <a:ea typeface="仿宋" pitchFamily="49" charset="-122"/>
                <a:cs typeface="Times New Roman" pitchFamily="18" charset="0"/>
              </a:rPr>
              <a:t>设</a:t>
            </a:r>
            <a:r>
              <a:rPr lang="en-US" altLang="zh-CN"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v</a:t>
            </a:r>
            <a:r>
              <a:rPr lang="en-US" altLang="zh-CN" sz="2800" i="1" baseline="-25000" dirty="0">
                <a:latin typeface="Times New Roman" pitchFamily="18" charset="0"/>
                <a:ea typeface="仿宋" pitchFamily="49" charset="-122"/>
                <a:cs typeface="Times New Roman" pitchFamily="18" charset="0"/>
              </a:rPr>
              <a:t>i</a:t>
            </a:r>
            <a:r>
              <a:rPr lang="en-US" altLang="zh-CN" sz="2800" baseline="-25000" dirty="0">
                <a:latin typeface="Times New Roman" pitchFamily="18" charset="0"/>
                <a:ea typeface="仿宋" pitchFamily="49" charset="-122"/>
                <a:cs typeface="Times New Roman" pitchFamily="18" charset="0"/>
              </a:rPr>
              <a:t>+1</a:t>
            </a:r>
            <a:r>
              <a:rPr lang="en-US" altLang="zh-CN" sz="2800" dirty="0">
                <a:latin typeface="Times New Roman" pitchFamily="18" charset="0"/>
                <a:ea typeface="仿宋" pitchFamily="49" charset="-122"/>
                <a:cs typeface="Times New Roman" pitchFamily="18" charset="0"/>
              </a:rPr>
              <a:t>,…,</a:t>
            </a:r>
            <a:r>
              <a:rPr lang="en-US" altLang="zh-CN" sz="2800" i="1" dirty="0" err="1">
                <a:latin typeface="Times New Roman" pitchFamily="18" charset="0"/>
                <a:ea typeface="仿宋" pitchFamily="49" charset="-122"/>
                <a:cs typeface="Times New Roman" pitchFamily="18" charset="0"/>
              </a:rPr>
              <a:t>v</a:t>
            </a:r>
            <a:r>
              <a:rPr lang="en-US" altLang="zh-CN" sz="2800" i="1" baseline="-25000" dirty="0" err="1">
                <a:latin typeface="Times New Roman" pitchFamily="18" charset="0"/>
                <a:ea typeface="仿宋" pitchFamily="49" charset="-122"/>
                <a:cs typeface="Times New Roman" pitchFamily="18" charset="0"/>
              </a:rPr>
              <a:t>n</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中所有与</a:t>
            </a:r>
            <a:r>
              <a:rPr lang="en-US" altLang="zh-CN" sz="2800" i="1" dirty="0">
                <a:latin typeface="Times New Roman" pitchFamily="18" charset="0"/>
                <a:ea typeface="仿宋" pitchFamily="49" charset="-122"/>
                <a:cs typeface="Times New Roman" pitchFamily="18" charset="0"/>
              </a:rPr>
              <a:t>v</a:t>
            </a:r>
            <a:r>
              <a:rPr lang="en-US" altLang="zh-CN" sz="2800" i="1" baseline="-25000" dirty="0">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相邻的点依次为</a:t>
            </a:r>
            <a:r>
              <a:rPr lang="en-US" altLang="zh-CN" sz="2800" i="1" dirty="0">
                <a:latin typeface="Times New Roman" pitchFamily="18" charset="0"/>
                <a:ea typeface="仿宋" pitchFamily="49" charset="-122"/>
                <a:cs typeface="Times New Roman" pitchFamily="18" charset="0"/>
              </a:rPr>
              <a:t>v</a:t>
            </a:r>
            <a:r>
              <a:rPr lang="en-US" altLang="zh-CN" sz="2800" i="1" baseline="-25000" dirty="0">
                <a:latin typeface="Times New Roman" pitchFamily="18" charset="0"/>
                <a:ea typeface="仿宋" pitchFamily="49" charset="-122"/>
                <a:cs typeface="Times New Roman" pitchFamily="18" charset="0"/>
              </a:rPr>
              <a:t>j</a:t>
            </a:r>
            <a:r>
              <a:rPr lang="en-US" altLang="zh-CN" sz="2800" baseline="-25000" dirty="0">
                <a:latin typeface="Times New Roman" pitchFamily="18" charset="0"/>
                <a:ea typeface="仿宋" pitchFamily="49" charset="-122"/>
                <a:cs typeface="Times New Roman" pitchFamily="18" charset="0"/>
              </a:rPr>
              <a:t>1</a:t>
            </a:r>
            <a:r>
              <a:rPr lang="en-US" altLang="zh-CN" sz="2800" dirty="0">
                <a:latin typeface="Times New Roman" pitchFamily="18" charset="0"/>
                <a:ea typeface="仿宋" pitchFamily="49" charset="-122"/>
                <a:cs typeface="Times New Roman" pitchFamily="18" charset="0"/>
              </a:rPr>
              <a:t>,</a:t>
            </a:r>
            <a:r>
              <a:rPr lang="en-US" altLang="zh-CN" sz="2800" b="1" dirty="0">
                <a:latin typeface="Times New Roman" pitchFamily="18" charset="0"/>
                <a:ea typeface="仿宋" pitchFamily="49" charset="-122"/>
                <a:cs typeface="Times New Roman" pitchFamily="18" charset="0"/>
              </a:rPr>
              <a:t> </a:t>
            </a:r>
            <a:r>
              <a:rPr lang="en-US" altLang="zh-CN" sz="2800" baseline="-25000" dirty="0">
                <a:latin typeface="Times New Roman" pitchFamily="18" charset="0"/>
                <a:ea typeface="仿宋" pitchFamily="49" charset="-122"/>
                <a:cs typeface="Times New Roman" pitchFamily="18" charset="0"/>
              </a:rPr>
              <a:t>…, </a:t>
            </a:r>
            <a:r>
              <a:rPr lang="en-US" altLang="zh-CN" sz="2800" i="1" dirty="0" err="1">
                <a:latin typeface="Times New Roman" pitchFamily="18" charset="0"/>
                <a:ea typeface="仿宋" pitchFamily="49" charset="-122"/>
                <a:cs typeface="Times New Roman" pitchFamily="18" charset="0"/>
              </a:rPr>
              <a:t>v</a:t>
            </a:r>
            <a:r>
              <a:rPr lang="en-US" altLang="zh-CN" sz="2800" i="1" baseline="-25000" dirty="0" err="1">
                <a:latin typeface="Times New Roman" pitchFamily="18" charset="0"/>
                <a:ea typeface="仿宋" pitchFamily="49" charset="-122"/>
                <a:cs typeface="Times New Roman" pitchFamily="18" charset="0"/>
              </a:rPr>
              <a:t>jk</a:t>
            </a:r>
            <a:r>
              <a:rPr lang="zh-CN" altLang="en-US" sz="2800" baseline="-25000" dirty="0">
                <a:latin typeface="Times New Roman" pitchFamily="18" charset="0"/>
                <a:ea typeface="仿宋" pitchFamily="49" charset="-122"/>
                <a:cs typeface="Times New Roman" pitchFamily="18" charset="0"/>
              </a:rPr>
              <a:t>。</a:t>
            </a:r>
            <a:endParaRPr lang="en-US" altLang="zh-CN" sz="2800" baseline="-25000" dirty="0">
              <a:latin typeface="Times New Roman" pitchFamily="18" charset="0"/>
              <a:ea typeface="仿宋" pitchFamily="49" charset="-122"/>
              <a:cs typeface="Times New Roman" pitchFamily="18" charset="0"/>
            </a:endParaRPr>
          </a:p>
          <a:p>
            <a:pPr>
              <a:spcBef>
                <a:spcPts val="2000"/>
              </a:spcBef>
            </a:pPr>
            <a:r>
              <a:rPr lang="zh-CN" altLang="en-US" sz="2800" b="1" dirty="0">
                <a:latin typeface="Times New Roman" pitchFamily="18" charset="0"/>
                <a:ea typeface="仿宋" pitchFamily="49" charset="-122"/>
                <a:cs typeface="Times New Roman" pitchFamily="18" charset="0"/>
              </a:rPr>
              <a:t>只需判断</a:t>
            </a:r>
            <a:r>
              <a:rPr lang="en-US" altLang="zh-CN" sz="2800" i="1" dirty="0">
                <a:latin typeface="Times New Roman" pitchFamily="18" charset="0"/>
                <a:ea typeface="仿宋" pitchFamily="49" charset="-122"/>
                <a:cs typeface="Times New Roman" pitchFamily="18" charset="0"/>
              </a:rPr>
              <a:t>v</a:t>
            </a:r>
            <a:r>
              <a:rPr lang="en-US" altLang="zh-CN" sz="2800" i="1" baseline="-25000" dirty="0">
                <a:latin typeface="Times New Roman" pitchFamily="18" charset="0"/>
                <a:ea typeface="仿宋" pitchFamily="49" charset="-122"/>
                <a:cs typeface="Times New Roman" pitchFamily="18" charset="0"/>
              </a:rPr>
              <a:t>j</a:t>
            </a:r>
            <a:r>
              <a:rPr lang="en-US" altLang="zh-CN" sz="2800" baseline="-25000" dirty="0">
                <a:latin typeface="Times New Roman" pitchFamily="18" charset="0"/>
                <a:ea typeface="仿宋" pitchFamily="49" charset="-122"/>
                <a:cs typeface="Times New Roman" pitchFamily="18" charset="0"/>
              </a:rPr>
              <a:t>1</a:t>
            </a:r>
            <a:r>
              <a:rPr lang="zh-CN" altLang="en-US" sz="2800" b="1" dirty="0">
                <a:latin typeface="Times New Roman" pitchFamily="18" charset="0"/>
                <a:ea typeface="仿宋" pitchFamily="49" charset="-122"/>
                <a:cs typeface="Times New Roman" pitchFamily="18" charset="0"/>
              </a:rPr>
              <a:t>是否与</a:t>
            </a:r>
            <a:r>
              <a:rPr lang="en-US" altLang="zh-CN" sz="2800" i="1" dirty="0">
                <a:latin typeface="Times New Roman" pitchFamily="18" charset="0"/>
                <a:ea typeface="仿宋" pitchFamily="49" charset="-122"/>
                <a:cs typeface="Times New Roman" pitchFamily="18" charset="0"/>
              </a:rPr>
              <a:t>v</a:t>
            </a:r>
            <a:r>
              <a:rPr lang="en-US" altLang="zh-CN" sz="2800" i="1" baseline="-25000" dirty="0">
                <a:latin typeface="Times New Roman" pitchFamily="18" charset="0"/>
                <a:ea typeface="仿宋" pitchFamily="49" charset="-122"/>
                <a:cs typeface="Times New Roman" pitchFamily="18" charset="0"/>
              </a:rPr>
              <a:t>j2</a:t>
            </a:r>
            <a:r>
              <a:rPr lang="en-US" altLang="zh-CN" sz="2800" dirty="0">
                <a:latin typeface="Times New Roman" pitchFamily="18" charset="0"/>
                <a:ea typeface="仿宋" pitchFamily="49" charset="-122"/>
                <a:cs typeface="Times New Roman" pitchFamily="18" charset="0"/>
              </a:rPr>
              <a:t>,</a:t>
            </a:r>
            <a:r>
              <a:rPr lang="en-US" altLang="zh-CN" sz="2800" b="1" dirty="0">
                <a:latin typeface="Times New Roman" pitchFamily="18" charset="0"/>
                <a:ea typeface="仿宋" pitchFamily="49" charset="-122"/>
                <a:cs typeface="Times New Roman" pitchFamily="18" charset="0"/>
              </a:rPr>
              <a:t> </a:t>
            </a:r>
            <a:r>
              <a:rPr lang="en-US" altLang="zh-CN" sz="2800" baseline="-25000" dirty="0">
                <a:latin typeface="Times New Roman" pitchFamily="18" charset="0"/>
                <a:ea typeface="仿宋" pitchFamily="49" charset="-122"/>
                <a:cs typeface="Times New Roman" pitchFamily="18" charset="0"/>
              </a:rPr>
              <a:t>…, </a:t>
            </a:r>
            <a:r>
              <a:rPr lang="en-US" altLang="zh-CN" sz="2800" i="1" dirty="0" err="1">
                <a:latin typeface="Times New Roman" pitchFamily="18" charset="0"/>
                <a:ea typeface="仿宋" pitchFamily="49" charset="-122"/>
                <a:cs typeface="Times New Roman" pitchFamily="18" charset="0"/>
              </a:rPr>
              <a:t>v</a:t>
            </a:r>
            <a:r>
              <a:rPr lang="en-US" altLang="zh-CN" sz="2800" i="1" baseline="-25000" dirty="0" err="1">
                <a:latin typeface="Times New Roman" pitchFamily="18" charset="0"/>
                <a:ea typeface="仿宋" pitchFamily="49" charset="-122"/>
                <a:cs typeface="Times New Roman" pitchFamily="18" charset="0"/>
              </a:rPr>
              <a:t>jk</a:t>
            </a:r>
            <a:r>
              <a:rPr lang="zh-CN" altLang="en-US" sz="2800" b="1" dirty="0">
                <a:latin typeface="Times New Roman" pitchFamily="18" charset="0"/>
                <a:ea typeface="仿宋" pitchFamily="49" charset="-122"/>
                <a:cs typeface="Times New Roman" pitchFamily="18" charset="0"/>
              </a:rPr>
              <a:t>相邻即可。</a:t>
            </a:r>
            <a:endParaRPr lang="en-US" altLang="zh-CN" sz="2800" baseline="-25000" dirty="0">
              <a:latin typeface="Times New Roman" pitchFamily="18" charset="0"/>
              <a:ea typeface="仿宋" pitchFamily="49" charset="-122"/>
              <a:cs typeface="Times New Roman" pitchFamily="18" charset="0"/>
            </a:endParaRPr>
          </a:p>
          <a:p>
            <a:pPr>
              <a:spcBef>
                <a:spcPts val="2000"/>
              </a:spcBef>
            </a:pPr>
            <a:r>
              <a:rPr lang="zh-CN" altLang="en-US" sz="2800" b="1" dirty="0">
                <a:latin typeface="Times New Roman" pitchFamily="18" charset="0"/>
                <a:ea typeface="仿宋" pitchFamily="49" charset="-122"/>
                <a:cs typeface="Times New Roman" pitchFamily="18" charset="0"/>
              </a:rPr>
              <a:t>时间复杂度</a:t>
            </a:r>
            <a:r>
              <a:rPr lang="en-US" altLang="zh-CN" sz="2800" b="1" dirty="0">
                <a:latin typeface="Times New Roman" pitchFamily="18" charset="0"/>
                <a:ea typeface="仿宋" pitchFamily="49" charset="-122"/>
                <a:cs typeface="Times New Roman" pitchFamily="18" charset="0"/>
              </a:rPr>
              <a:t>: </a:t>
            </a:r>
            <a:r>
              <a:rPr lang="en-US" altLang="zh-CN" sz="2800" i="1" dirty="0">
                <a:latin typeface="Times New Roman" pitchFamily="18" charset="0"/>
                <a:ea typeface="仿宋" pitchFamily="49" charset="-122"/>
                <a:cs typeface="Times New Roman" pitchFamily="18" charset="0"/>
              </a:rPr>
              <a:t>O</a:t>
            </a:r>
            <a:r>
              <a:rPr lang="en-US" altLang="zh-CN"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m</a:t>
            </a:r>
            <a:r>
              <a:rPr lang="en-US" altLang="zh-CN" sz="2800" dirty="0">
                <a:latin typeface="Times New Roman" pitchFamily="18" charset="0"/>
                <a:ea typeface="仿宋" pitchFamily="49" charset="-122"/>
                <a:cs typeface="Times New Roman" pitchFamily="18" charset="0"/>
              </a:rPr>
              <a:t> + </a:t>
            </a:r>
            <a:r>
              <a:rPr lang="en-US" altLang="zh-CN" sz="2800" i="1" dirty="0">
                <a:latin typeface="Times New Roman" pitchFamily="18" charset="0"/>
                <a:ea typeface="仿宋" pitchFamily="49" charset="-122"/>
                <a:cs typeface="Times New Roman" pitchFamily="18" charset="0"/>
              </a:rPr>
              <a:t>n</a:t>
            </a:r>
            <a:r>
              <a:rPr lang="en-US" altLang="zh-CN" sz="2800" dirty="0">
                <a:latin typeface="Times New Roman" pitchFamily="18" charset="0"/>
                <a:ea typeface="仿宋" pitchFamily="49" charset="-122"/>
                <a:cs typeface="Times New Roman" pitchFamily="18" charset="0"/>
              </a:rPr>
              <a:t>)</a:t>
            </a:r>
          </a:p>
          <a:p>
            <a:pPr>
              <a:buNone/>
            </a:pPr>
            <a:endParaRPr lang="zh-CN" altLang="en-US" dirty="0">
              <a:latin typeface="Times New Roman" pitchFamily="18" charset="0"/>
              <a:cs typeface="Times New Roman" pitchFamily="18" charset="0"/>
            </a:endParaRPr>
          </a:p>
        </p:txBody>
      </p:sp>
      <p:sp>
        <p:nvSpPr>
          <p:cNvPr id="4" name="内容占位符 5"/>
          <p:cNvSpPr txBox="1">
            <a:spLocks/>
          </p:cNvSpPr>
          <p:nvPr/>
        </p:nvSpPr>
        <p:spPr>
          <a:xfrm>
            <a:off x="491960" y="5429264"/>
            <a:ext cx="8153400" cy="1357322"/>
          </a:xfrm>
          <a:prstGeom prst="rect">
            <a:avLst/>
          </a:prstGeom>
        </p:spPr>
        <p:txBody>
          <a:bodyPr vert="horz">
            <a:normAutofit/>
          </a:bodyPr>
          <a:lstStyle/>
          <a:p>
            <a:pPr marL="320040" lvl="0" indent="-320040">
              <a:spcBef>
                <a:spcPts val="700"/>
              </a:spcBef>
              <a:buClr>
                <a:schemeClr val="accent2"/>
              </a:buClr>
              <a:buSzPct val="60000"/>
              <a:buFont typeface="Wingdings"/>
              <a:buChar char=""/>
            </a:pPr>
            <a:r>
              <a:rPr kumimoji="0" lang="zh-CN" altLang="en-US" sz="3200" b="1" i="0" u="none" strike="noStrike" kern="1200" cap="none" spc="0" normalizeH="0" baseline="0" noProof="0" dirty="0">
                <a:ln>
                  <a:noFill/>
                </a:ln>
                <a:solidFill>
                  <a:srgbClr val="FF0000"/>
                </a:solidFill>
                <a:effectLst/>
                <a:uLnTx/>
                <a:uFillTx/>
                <a:latin typeface="Times New Roman" pitchFamily="18" charset="0"/>
                <a:ea typeface="仿宋" pitchFamily="49" charset="-122"/>
                <a:cs typeface="Times New Roman" pitchFamily="18" charset="0"/>
              </a:rPr>
              <a:t>弦图判定问题</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可以在</a:t>
            </a:r>
            <a:r>
              <a:rPr lang="en-US" altLang="zh-CN" sz="3200" i="1" dirty="0">
                <a:latin typeface="Times New Roman" pitchFamily="18" charset="0"/>
                <a:ea typeface="仿宋" pitchFamily="49" charset="-122"/>
                <a:cs typeface="Times New Roman" pitchFamily="18" charset="0"/>
              </a:rPr>
              <a:t>O</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m</a:t>
            </a:r>
            <a:r>
              <a:rPr lang="en-US" altLang="zh-CN" sz="3200" dirty="0">
                <a:latin typeface="Times New Roman" pitchFamily="18" charset="0"/>
                <a:ea typeface="仿宋" pitchFamily="49" charset="-122"/>
                <a:cs typeface="Times New Roman" pitchFamily="18" charset="0"/>
              </a:rPr>
              <a:t> + </a:t>
            </a:r>
            <a:r>
              <a:rPr lang="en-US" altLang="zh-CN" sz="3200" i="1" dirty="0">
                <a:latin typeface="Times New Roman" pitchFamily="18" charset="0"/>
                <a:ea typeface="仿宋" pitchFamily="49" charset="-122"/>
                <a:cs typeface="Times New Roman" pitchFamily="18" charset="0"/>
              </a:rPr>
              <a:t>n</a:t>
            </a:r>
            <a:r>
              <a:rPr lang="en-US" altLang="zh-CN" sz="3200" dirty="0">
                <a:latin typeface="Times New Roman" pitchFamily="18" charset="0"/>
                <a:ea typeface="仿宋" pitchFamily="49" charset="-122"/>
                <a:cs typeface="Times New Roman" pitchFamily="18" charset="0"/>
              </a:rPr>
              <a:t>)</a:t>
            </a:r>
            <a:r>
              <a:rPr lang="zh-CN" altLang="en-US" sz="3200" b="1" dirty="0">
                <a:latin typeface="Times New Roman" pitchFamily="18" charset="0"/>
                <a:ea typeface="仿宋" pitchFamily="49" charset="-122"/>
                <a:cs typeface="Times New Roman" pitchFamily="18" charset="0"/>
              </a:rPr>
              <a:t>的时间内解决。</a:t>
            </a:r>
            <a:endParaRPr kumimoji="0" lang="en-US" altLang="zh-CN"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endParaRPr kumimoji="0" lang="zh-CN" altLang="en-US" sz="29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706216"/>
            <a:ext cx="8153400" cy="5151784"/>
          </a:xfrm>
        </p:spPr>
        <p:txBody>
          <a:bodyPr/>
          <a:lstStyle/>
          <a:p>
            <a:r>
              <a:rPr lang="zh-CN" altLang="en-US" sz="3200" b="1" dirty="0">
                <a:latin typeface="Times New Roman" pitchFamily="18" charset="0"/>
                <a:ea typeface="仿宋" pitchFamily="49" charset="-122"/>
                <a:cs typeface="Times New Roman" pitchFamily="18" charset="0"/>
              </a:rPr>
              <a:t>设第</a:t>
            </a:r>
            <a:r>
              <a:rPr lang="en-US" altLang="zh-CN" sz="3200" i="1" dirty="0" err="1">
                <a:latin typeface="Times New Roman" pitchFamily="18" charset="0"/>
                <a:ea typeface="仿宋" pitchFamily="49" charset="-122"/>
                <a:cs typeface="Times New Roman" pitchFamily="18" charset="0"/>
              </a:rPr>
              <a:t>i</a:t>
            </a:r>
            <a:r>
              <a:rPr lang="zh-CN" altLang="en-US" sz="3200" b="1" dirty="0">
                <a:latin typeface="Times New Roman" pitchFamily="18" charset="0"/>
                <a:ea typeface="仿宋" pitchFamily="49" charset="-122"/>
                <a:cs typeface="Times New Roman" pitchFamily="18" charset="0"/>
              </a:rPr>
              <a:t>个点在弦图的完美消除序列第</a:t>
            </a:r>
            <a:r>
              <a:rPr lang="en-US" altLang="zh-CN" sz="3200" i="1" dirty="0">
                <a:latin typeface="Times New Roman" pitchFamily="18" charset="0"/>
                <a:ea typeface="仿宋" pitchFamily="49" charset="-122"/>
                <a:cs typeface="Times New Roman" pitchFamily="18" charset="0"/>
              </a:rPr>
              <a:t>p</a:t>
            </a:r>
            <a:r>
              <a:rPr lang="en-US" altLang="zh-CN" sz="3200" dirty="0">
                <a:latin typeface="Times New Roman" pitchFamily="18" charset="0"/>
                <a:ea typeface="仿宋" pitchFamily="49" charset="-122"/>
                <a:cs typeface="Times New Roman" pitchFamily="18" charset="0"/>
              </a:rPr>
              <a:t>(</a:t>
            </a:r>
            <a:r>
              <a:rPr lang="en-US" altLang="zh-CN" sz="3200" i="1" dirty="0" err="1">
                <a:latin typeface="Times New Roman" pitchFamily="18" charset="0"/>
                <a:ea typeface="仿宋" pitchFamily="49" charset="-122"/>
                <a:cs typeface="Times New Roman" pitchFamily="18" charset="0"/>
              </a:rPr>
              <a:t>i</a:t>
            </a:r>
            <a:r>
              <a:rPr lang="en-US" altLang="zh-CN" sz="3200" dirty="0">
                <a:latin typeface="Times New Roman" pitchFamily="18" charset="0"/>
                <a:ea typeface="仿宋" pitchFamily="49" charset="-122"/>
                <a:cs typeface="Times New Roman" pitchFamily="18" charset="0"/>
              </a:rPr>
              <a:t>)</a:t>
            </a:r>
            <a:r>
              <a:rPr lang="zh-CN" altLang="en-US" sz="3200" b="1" dirty="0">
                <a:latin typeface="Times New Roman" pitchFamily="18" charset="0"/>
                <a:ea typeface="仿宋" pitchFamily="49" charset="-122"/>
                <a:cs typeface="Times New Roman" pitchFamily="18" charset="0"/>
              </a:rPr>
              <a:t>个</a:t>
            </a:r>
            <a:r>
              <a:rPr lang="zh-CN" altLang="en-US" sz="3200" dirty="0">
                <a:latin typeface="Times New Roman" pitchFamily="18" charset="0"/>
                <a:ea typeface="仿宋" pitchFamily="49" charset="-122"/>
                <a:cs typeface="Times New Roman" pitchFamily="18" charset="0"/>
              </a:rPr>
              <a:t>。</a:t>
            </a:r>
            <a:endParaRPr lang="en-US" altLang="zh-CN" sz="3200" i="1" dirty="0">
              <a:latin typeface="Times New Roman" pitchFamily="18" charset="0"/>
              <a:ea typeface="仿宋" pitchFamily="49" charset="-122"/>
              <a:cs typeface="Times New Roman" pitchFamily="18" charset="0"/>
            </a:endParaRPr>
          </a:p>
          <a:p>
            <a:r>
              <a:rPr lang="zh-CN" altLang="en-US" sz="3200" b="1" dirty="0">
                <a:latin typeface="Times New Roman" pitchFamily="18" charset="0"/>
                <a:ea typeface="仿宋" pitchFamily="49" charset="-122"/>
                <a:cs typeface="Times New Roman" pitchFamily="18" charset="0"/>
              </a:rPr>
              <a:t>令</a:t>
            </a:r>
            <a:r>
              <a:rPr lang="en-US" altLang="zh-CN" sz="3200" i="1" dirty="0">
                <a:latin typeface="Times New Roman" pitchFamily="18" charset="0"/>
                <a:ea typeface="仿宋" pitchFamily="49" charset="-122"/>
                <a:cs typeface="Times New Roman" pitchFamily="18" charset="0"/>
              </a:rPr>
              <a:t>N</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v</a:t>
            </a:r>
            <a:r>
              <a:rPr lang="en-US" altLang="zh-CN" sz="3200" dirty="0">
                <a:latin typeface="Times New Roman" pitchFamily="18" charset="0"/>
                <a:ea typeface="仿宋" pitchFamily="49" charset="-122"/>
                <a:cs typeface="Times New Roman" pitchFamily="18" charset="0"/>
              </a:rPr>
              <a:t>) = {</a:t>
            </a:r>
            <a:r>
              <a:rPr lang="en-US" altLang="zh-CN" sz="3200" i="1" dirty="0">
                <a:latin typeface="Times New Roman" pitchFamily="18" charset="0"/>
                <a:ea typeface="仿宋" pitchFamily="49" charset="-122"/>
                <a:cs typeface="Times New Roman" pitchFamily="18" charset="0"/>
              </a:rPr>
              <a:t>w | w</a:t>
            </a:r>
            <a:r>
              <a:rPr lang="zh-CN" altLang="en-US" sz="3200" b="1" dirty="0">
                <a:latin typeface="Times New Roman" pitchFamily="18" charset="0"/>
                <a:ea typeface="仿宋" pitchFamily="49" charset="-122"/>
                <a:cs typeface="Times New Roman" pitchFamily="18" charset="0"/>
              </a:rPr>
              <a:t>与</a:t>
            </a:r>
            <a:r>
              <a:rPr lang="en-US" altLang="zh-CN" sz="3200" i="1" dirty="0">
                <a:latin typeface="Times New Roman" pitchFamily="18" charset="0"/>
                <a:ea typeface="仿宋" pitchFamily="49" charset="-122"/>
                <a:cs typeface="Times New Roman" pitchFamily="18" charset="0"/>
              </a:rPr>
              <a:t>v</a:t>
            </a:r>
            <a:r>
              <a:rPr lang="zh-CN" altLang="en-US" sz="3200" b="1" dirty="0">
                <a:latin typeface="Times New Roman" pitchFamily="18" charset="0"/>
                <a:ea typeface="仿宋" pitchFamily="49" charset="-122"/>
                <a:cs typeface="Times New Roman" pitchFamily="18" charset="0"/>
              </a:rPr>
              <a:t>相邻且</a:t>
            </a:r>
            <a:r>
              <a:rPr lang="en-US" altLang="zh-CN" sz="3200" i="1" dirty="0">
                <a:latin typeface="Times New Roman" pitchFamily="18" charset="0"/>
                <a:ea typeface="仿宋" pitchFamily="49" charset="-122"/>
                <a:cs typeface="Times New Roman" pitchFamily="18" charset="0"/>
              </a:rPr>
              <a:t>p</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w</a:t>
            </a:r>
            <a:r>
              <a:rPr lang="en-US" altLang="zh-CN" sz="3200" dirty="0">
                <a:latin typeface="Times New Roman" pitchFamily="18" charset="0"/>
                <a:ea typeface="仿宋" pitchFamily="49" charset="-122"/>
                <a:cs typeface="Times New Roman" pitchFamily="18" charset="0"/>
              </a:rPr>
              <a:t>) &gt; </a:t>
            </a:r>
            <a:r>
              <a:rPr lang="en-US" altLang="zh-CN" sz="3200" i="1" dirty="0">
                <a:latin typeface="Times New Roman" pitchFamily="18" charset="0"/>
                <a:ea typeface="仿宋" pitchFamily="49" charset="-122"/>
                <a:cs typeface="Times New Roman" pitchFamily="18" charset="0"/>
              </a:rPr>
              <a:t>p</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v</a:t>
            </a:r>
            <a:r>
              <a:rPr lang="en-US" altLang="zh-CN" sz="3200" dirty="0">
                <a:latin typeface="Times New Roman" pitchFamily="18" charset="0"/>
                <a:ea typeface="仿宋" pitchFamily="49" charset="-122"/>
                <a:cs typeface="Times New Roman" pitchFamily="18" charset="0"/>
              </a:rPr>
              <a:t>)}</a:t>
            </a:r>
          </a:p>
          <a:p>
            <a:r>
              <a:rPr lang="zh-CN" altLang="en-US" sz="3200" b="1" dirty="0">
                <a:latin typeface="Times New Roman" pitchFamily="18" charset="0"/>
                <a:ea typeface="仿宋" pitchFamily="49" charset="-122"/>
                <a:cs typeface="Times New Roman" pitchFamily="18" charset="0"/>
              </a:rPr>
              <a:t>弦图的极大团一定是                的形式。</a:t>
            </a:r>
            <a:endParaRPr lang="en-US" altLang="zh-CN" sz="2800" b="1" dirty="0">
              <a:solidFill>
                <a:srgbClr val="003399"/>
              </a:solidFill>
              <a:latin typeface="Times New Roman" pitchFamily="18" charset="0"/>
              <a:ea typeface="仿宋" pitchFamily="49" charset="-122"/>
              <a:cs typeface="Times New Roman" pitchFamily="18" charset="0"/>
            </a:endParaRPr>
          </a:p>
          <a:p>
            <a:pPr>
              <a:spcBef>
                <a:spcPts val="1500"/>
              </a:spcBef>
            </a:pPr>
            <a:r>
              <a:rPr lang="zh-CN" altLang="en-US" sz="3200" b="1" dirty="0">
                <a:latin typeface="Times New Roman" pitchFamily="18" charset="0"/>
                <a:ea typeface="仿宋" pitchFamily="49" charset="-122"/>
                <a:cs typeface="Times New Roman" pitchFamily="18" charset="0"/>
              </a:rPr>
              <a:t>证明：</a:t>
            </a:r>
            <a:endParaRPr lang="en-US" altLang="zh-CN" sz="3200" b="1" dirty="0">
              <a:latin typeface="Times New Roman" pitchFamily="18" charset="0"/>
              <a:ea typeface="仿宋" pitchFamily="49" charset="-122"/>
              <a:cs typeface="Times New Roman" pitchFamily="18" charset="0"/>
            </a:endParaRPr>
          </a:p>
          <a:p>
            <a:pPr>
              <a:spcBef>
                <a:spcPts val="1500"/>
              </a:spcBef>
              <a:buNone/>
            </a:pPr>
            <a:r>
              <a:rPr lang="en-US" altLang="zh-CN" sz="3200" b="1" baseline="-25000" dirty="0">
                <a:latin typeface="Times New Roman" pitchFamily="18" charset="0"/>
                <a:ea typeface="仿宋" pitchFamily="49" charset="-122"/>
                <a:cs typeface="Times New Roman" pitchFamily="18" charset="0"/>
              </a:rPr>
              <a:t> </a:t>
            </a:r>
            <a:r>
              <a:rPr lang="en-US" altLang="zh-CN" sz="3200" b="1"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设点集</a:t>
            </a:r>
            <a:r>
              <a:rPr lang="en-US" altLang="zh-CN" sz="3200" i="1" dirty="0">
                <a:latin typeface="Times New Roman" pitchFamily="18" charset="0"/>
                <a:ea typeface="仿宋" pitchFamily="49" charset="-122"/>
                <a:cs typeface="Times New Roman" pitchFamily="18" charset="0"/>
              </a:rPr>
              <a:t>V</a:t>
            </a:r>
            <a:r>
              <a:rPr lang="zh-CN" altLang="en-US" sz="3200" b="1" dirty="0">
                <a:latin typeface="Times New Roman" pitchFamily="18" charset="0"/>
                <a:ea typeface="仿宋" pitchFamily="49" charset="-122"/>
                <a:cs typeface="Times New Roman" pitchFamily="18" charset="0"/>
              </a:rPr>
              <a:t>的诱导子图为弦图的极大团，设</a:t>
            </a:r>
            <a:r>
              <a:rPr lang="en-US" altLang="zh-CN" sz="3200" i="1" dirty="0">
                <a:latin typeface="Times New Roman" pitchFamily="18" charset="0"/>
                <a:ea typeface="仿宋" pitchFamily="49" charset="-122"/>
                <a:cs typeface="Times New Roman" pitchFamily="18" charset="0"/>
              </a:rPr>
              <a:t>v</a:t>
            </a:r>
            <a:r>
              <a:rPr lang="zh-CN" altLang="en-US" sz="3200" b="1" dirty="0">
                <a:latin typeface="Times New Roman" pitchFamily="18" charset="0"/>
                <a:ea typeface="仿宋" pitchFamily="49" charset="-122"/>
                <a:cs typeface="Times New Roman" pitchFamily="18" charset="0"/>
              </a:rPr>
              <a:t>为</a:t>
            </a:r>
            <a:r>
              <a:rPr lang="en-US" altLang="zh-CN" sz="3200" i="1" dirty="0">
                <a:latin typeface="Times New Roman" pitchFamily="18" charset="0"/>
                <a:ea typeface="仿宋" pitchFamily="49" charset="-122"/>
                <a:cs typeface="Times New Roman" pitchFamily="18" charset="0"/>
              </a:rPr>
              <a:t>V</a:t>
            </a:r>
            <a:r>
              <a:rPr lang="zh-CN" altLang="en-US" sz="3200" b="1" dirty="0">
                <a:latin typeface="Times New Roman" pitchFamily="18" charset="0"/>
                <a:ea typeface="仿宋" pitchFamily="49" charset="-122"/>
                <a:cs typeface="Times New Roman" pitchFamily="18" charset="0"/>
              </a:rPr>
              <a:t>中</a:t>
            </a:r>
            <a:r>
              <a:rPr lang="en-US" altLang="zh-CN" sz="3200" i="1" dirty="0">
                <a:latin typeface="Times New Roman" pitchFamily="18" charset="0"/>
                <a:ea typeface="仿宋" pitchFamily="49" charset="-122"/>
                <a:cs typeface="Times New Roman" pitchFamily="18" charset="0"/>
              </a:rPr>
              <a:t>p</a:t>
            </a:r>
            <a:r>
              <a:rPr lang="en-US" altLang="zh-CN" sz="3200" dirty="0">
                <a:latin typeface="Times New Roman" pitchFamily="18" charset="0"/>
                <a:ea typeface="仿宋" pitchFamily="49" charset="-122"/>
                <a:cs typeface="Times New Roman" pitchFamily="18" charset="0"/>
              </a:rPr>
              <a:t>(</a:t>
            </a:r>
            <a:r>
              <a:rPr lang="en-US" altLang="zh-CN" sz="3200" i="1" dirty="0" err="1">
                <a:latin typeface="Times New Roman" pitchFamily="18" charset="0"/>
                <a:ea typeface="仿宋" pitchFamily="49" charset="-122"/>
                <a:cs typeface="Times New Roman" pitchFamily="18" charset="0"/>
              </a:rPr>
              <a:t>i</a:t>
            </a:r>
            <a:r>
              <a:rPr lang="en-US" altLang="zh-CN" sz="3200" dirty="0">
                <a:latin typeface="Times New Roman" pitchFamily="18" charset="0"/>
                <a:ea typeface="仿宋" pitchFamily="49" charset="-122"/>
                <a:cs typeface="Times New Roman" pitchFamily="18" charset="0"/>
              </a:rPr>
              <a:t>)</a:t>
            </a:r>
            <a:r>
              <a:rPr lang="zh-CN" altLang="en-US" sz="3200" b="1" dirty="0">
                <a:latin typeface="Times New Roman" pitchFamily="18" charset="0"/>
                <a:ea typeface="仿宋" pitchFamily="49" charset="-122"/>
                <a:cs typeface="Times New Roman" pitchFamily="18" charset="0"/>
              </a:rPr>
              <a:t>值最小的点即出现在完美消除序列中最前面的点。由于                        为一个团，</a:t>
            </a:r>
            <a:r>
              <a:rPr lang="en-US" altLang="zh-CN" sz="3200" i="1" dirty="0">
                <a:latin typeface="Times New Roman" pitchFamily="18" charset="0"/>
                <a:ea typeface="仿宋" pitchFamily="49" charset="-122"/>
                <a:cs typeface="Times New Roman" pitchFamily="18" charset="0"/>
              </a:rPr>
              <a:t>V</a:t>
            </a:r>
            <a:r>
              <a:rPr lang="zh-CN" altLang="en-US" sz="3200" b="1" dirty="0">
                <a:latin typeface="Times New Roman" pitchFamily="18" charset="0"/>
                <a:ea typeface="仿宋" pitchFamily="49" charset="-122"/>
                <a:cs typeface="Times New Roman" pitchFamily="18" charset="0"/>
              </a:rPr>
              <a:t>为极大团所以                        。</a:t>
            </a:r>
            <a:endParaRPr lang="en-US" altLang="zh-CN" sz="3200" i="1" dirty="0">
              <a:latin typeface="Times New Roman" pitchFamily="18" charset="0"/>
              <a:ea typeface="仿宋" pitchFamily="49" charset="-122"/>
              <a:cs typeface="Times New Roman" pitchFamily="18" charset="0"/>
            </a:endParaRPr>
          </a:p>
          <a:p>
            <a:endParaRPr lang="en-US" altLang="zh-CN" sz="3200" b="1" dirty="0">
              <a:latin typeface="Times New Roman" pitchFamily="18" charset="0"/>
              <a:ea typeface="仿宋" pitchFamily="49" charset="-122"/>
              <a:cs typeface="Times New Roman" pitchFamily="18" charset="0"/>
            </a:endParaRPr>
          </a:p>
          <a:p>
            <a:pPr>
              <a:buNone/>
            </a:pPr>
            <a:endParaRPr lang="zh-CN" altLang="en-US" sz="2800" i="1" baseline="-25000" dirty="0"/>
          </a:p>
        </p:txBody>
      </p:sp>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a:ln>
                  <a:noFill/>
                </a:ln>
                <a:solidFill>
                  <a:schemeClr val="tx2"/>
                </a:solidFill>
                <a:effectLst/>
                <a:uLnTx/>
                <a:uFillTx/>
                <a:latin typeface="华文行楷" pitchFamily="2" charset="-122"/>
                <a:ea typeface="华文行楷" pitchFamily="2" charset="-122"/>
                <a:cs typeface="+mj-cs"/>
              </a:rPr>
              <a:t>弦图的极大团</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graphicFrame>
        <p:nvGraphicFramePr>
          <p:cNvPr id="5" name="对象 4"/>
          <p:cNvGraphicFramePr>
            <a:graphicFrameLocks noChangeAspect="1"/>
          </p:cNvGraphicFramePr>
          <p:nvPr/>
        </p:nvGraphicFramePr>
        <p:xfrm>
          <a:off x="4817996" y="2928934"/>
          <a:ext cx="1437690" cy="500066"/>
        </p:xfrm>
        <a:graphic>
          <a:graphicData uri="http://schemas.openxmlformats.org/presentationml/2006/ole">
            <mc:AlternateContent xmlns:mc="http://schemas.openxmlformats.org/markup-compatibility/2006">
              <mc:Choice xmlns:v="urn:schemas-microsoft-com:vml" Requires="v">
                <p:oleObj spid="_x0000_s392213" name="Equation" r:id="rId4" imgW="583920" imgH="203040" progId="Equation.DSMT4">
                  <p:embed/>
                </p:oleObj>
              </mc:Choice>
              <mc:Fallback>
                <p:oleObj name="Equation" r:id="rId4" imgW="583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7996" y="2928934"/>
                        <a:ext cx="1437690"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2196" name="Object 4"/>
          <p:cNvGraphicFramePr>
            <a:graphicFrameLocks noChangeAspect="1"/>
          </p:cNvGraphicFramePr>
          <p:nvPr/>
        </p:nvGraphicFramePr>
        <p:xfrm>
          <a:off x="5715008" y="5286388"/>
          <a:ext cx="2157412" cy="500062"/>
        </p:xfrm>
        <a:graphic>
          <a:graphicData uri="http://schemas.openxmlformats.org/presentationml/2006/ole">
            <mc:AlternateContent xmlns:mc="http://schemas.openxmlformats.org/markup-compatibility/2006">
              <mc:Choice xmlns:v="urn:schemas-microsoft-com:vml" Requires="v">
                <p:oleObj spid="_x0000_s392214" name="Equation" r:id="rId6" imgW="876240" imgH="203040" progId="Equation.DSMT4">
                  <p:embed/>
                </p:oleObj>
              </mc:Choice>
              <mc:Fallback>
                <p:oleObj name="Equation" r:id="rId6" imgW="876240" imgH="20304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8" y="5286388"/>
                        <a:ext cx="2157412"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2197" name="Object 5"/>
          <p:cNvGraphicFramePr>
            <a:graphicFrameLocks noChangeAspect="1"/>
          </p:cNvGraphicFramePr>
          <p:nvPr/>
        </p:nvGraphicFramePr>
        <p:xfrm>
          <a:off x="5500694" y="5786454"/>
          <a:ext cx="2095500" cy="500062"/>
        </p:xfrm>
        <a:graphic>
          <a:graphicData uri="http://schemas.openxmlformats.org/presentationml/2006/ole">
            <mc:AlternateContent xmlns:mc="http://schemas.openxmlformats.org/markup-compatibility/2006">
              <mc:Choice xmlns:v="urn:schemas-microsoft-com:vml" Requires="v">
                <p:oleObj spid="_x0000_s392215" name="Equation" r:id="rId8" imgW="850680" imgH="203040" progId="Equation.DSMT4">
                  <p:embed/>
                </p:oleObj>
              </mc:Choice>
              <mc:Fallback>
                <p:oleObj name="Equation" r:id="rId8" imgW="850680" imgH="20304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0694" y="5786454"/>
                        <a:ext cx="2095500"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706216"/>
            <a:ext cx="8153400" cy="5151784"/>
          </a:xfrm>
        </p:spPr>
        <p:txBody>
          <a:bodyPr/>
          <a:lstStyle/>
          <a:p>
            <a:r>
              <a:rPr lang="zh-CN" altLang="en-US" sz="3200" b="1" dirty="0">
                <a:latin typeface="Times New Roman" pitchFamily="18" charset="0"/>
                <a:ea typeface="仿宋" pitchFamily="49" charset="-122"/>
                <a:cs typeface="Times New Roman" pitchFamily="18" charset="0"/>
              </a:rPr>
              <a:t>设第</a:t>
            </a:r>
            <a:r>
              <a:rPr lang="en-US" altLang="zh-CN" sz="3200" i="1" dirty="0" err="1">
                <a:latin typeface="Times New Roman" pitchFamily="18" charset="0"/>
                <a:ea typeface="仿宋" pitchFamily="49" charset="-122"/>
                <a:cs typeface="Times New Roman" pitchFamily="18" charset="0"/>
              </a:rPr>
              <a:t>i</a:t>
            </a:r>
            <a:r>
              <a:rPr lang="zh-CN" altLang="en-US" sz="3200" b="1" dirty="0">
                <a:latin typeface="Times New Roman" pitchFamily="18" charset="0"/>
                <a:ea typeface="仿宋" pitchFamily="49" charset="-122"/>
                <a:cs typeface="Times New Roman" pitchFamily="18" charset="0"/>
              </a:rPr>
              <a:t>个点在弦图的完美消除序列第</a:t>
            </a:r>
            <a:r>
              <a:rPr lang="en-US" altLang="zh-CN" sz="3200" i="1" dirty="0">
                <a:latin typeface="Times New Roman" pitchFamily="18" charset="0"/>
                <a:ea typeface="仿宋" pitchFamily="49" charset="-122"/>
                <a:cs typeface="Times New Roman" pitchFamily="18" charset="0"/>
              </a:rPr>
              <a:t>p</a:t>
            </a:r>
            <a:r>
              <a:rPr lang="en-US" altLang="zh-CN" sz="3200" dirty="0">
                <a:latin typeface="Times New Roman" pitchFamily="18" charset="0"/>
                <a:ea typeface="仿宋" pitchFamily="49" charset="-122"/>
                <a:cs typeface="Times New Roman" pitchFamily="18" charset="0"/>
              </a:rPr>
              <a:t>(</a:t>
            </a:r>
            <a:r>
              <a:rPr lang="en-US" altLang="zh-CN" sz="3200" i="1" dirty="0" err="1">
                <a:latin typeface="Times New Roman" pitchFamily="18" charset="0"/>
                <a:ea typeface="仿宋" pitchFamily="49" charset="-122"/>
                <a:cs typeface="Times New Roman" pitchFamily="18" charset="0"/>
              </a:rPr>
              <a:t>i</a:t>
            </a:r>
            <a:r>
              <a:rPr lang="en-US" altLang="zh-CN" sz="3200" dirty="0">
                <a:latin typeface="Times New Roman" pitchFamily="18" charset="0"/>
                <a:ea typeface="仿宋" pitchFamily="49" charset="-122"/>
                <a:cs typeface="Times New Roman" pitchFamily="18" charset="0"/>
              </a:rPr>
              <a:t>)</a:t>
            </a:r>
            <a:r>
              <a:rPr lang="zh-CN" altLang="en-US" sz="3200" b="1" dirty="0">
                <a:latin typeface="Times New Roman" pitchFamily="18" charset="0"/>
                <a:ea typeface="仿宋" pitchFamily="49" charset="-122"/>
                <a:cs typeface="Times New Roman" pitchFamily="18" charset="0"/>
              </a:rPr>
              <a:t>个</a:t>
            </a:r>
            <a:r>
              <a:rPr lang="zh-CN" altLang="en-US" sz="3200" dirty="0">
                <a:latin typeface="Times New Roman" pitchFamily="18" charset="0"/>
                <a:ea typeface="仿宋" pitchFamily="49" charset="-122"/>
                <a:cs typeface="Times New Roman" pitchFamily="18" charset="0"/>
              </a:rPr>
              <a:t>。</a:t>
            </a:r>
            <a:endParaRPr lang="en-US" altLang="zh-CN" sz="3200" i="1" dirty="0">
              <a:latin typeface="Times New Roman" pitchFamily="18" charset="0"/>
              <a:ea typeface="仿宋" pitchFamily="49" charset="-122"/>
              <a:cs typeface="Times New Roman" pitchFamily="18" charset="0"/>
            </a:endParaRPr>
          </a:p>
          <a:p>
            <a:r>
              <a:rPr lang="zh-CN" altLang="en-US" sz="3200" b="1" dirty="0">
                <a:latin typeface="Times New Roman" pitchFamily="18" charset="0"/>
                <a:ea typeface="仿宋" pitchFamily="49" charset="-122"/>
                <a:cs typeface="Times New Roman" pitchFamily="18" charset="0"/>
              </a:rPr>
              <a:t>令</a:t>
            </a:r>
            <a:r>
              <a:rPr lang="en-US" altLang="zh-CN" sz="3200" i="1" dirty="0">
                <a:latin typeface="Times New Roman" pitchFamily="18" charset="0"/>
                <a:ea typeface="仿宋" pitchFamily="49" charset="-122"/>
                <a:cs typeface="Times New Roman" pitchFamily="18" charset="0"/>
              </a:rPr>
              <a:t>N</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v</a:t>
            </a:r>
            <a:r>
              <a:rPr lang="en-US" altLang="zh-CN" sz="3200" dirty="0">
                <a:latin typeface="Times New Roman" pitchFamily="18" charset="0"/>
                <a:ea typeface="仿宋" pitchFamily="49" charset="-122"/>
                <a:cs typeface="Times New Roman" pitchFamily="18" charset="0"/>
              </a:rPr>
              <a:t>) = {</a:t>
            </a:r>
            <a:r>
              <a:rPr lang="en-US" altLang="zh-CN" sz="3200" i="1" dirty="0">
                <a:latin typeface="Times New Roman" pitchFamily="18" charset="0"/>
                <a:ea typeface="仿宋" pitchFamily="49" charset="-122"/>
                <a:cs typeface="Times New Roman" pitchFamily="18" charset="0"/>
              </a:rPr>
              <a:t>w | w</a:t>
            </a:r>
            <a:r>
              <a:rPr lang="zh-CN" altLang="en-US" sz="3200" b="1" dirty="0">
                <a:latin typeface="Times New Roman" pitchFamily="18" charset="0"/>
                <a:ea typeface="仿宋" pitchFamily="49" charset="-122"/>
                <a:cs typeface="Times New Roman" pitchFamily="18" charset="0"/>
              </a:rPr>
              <a:t>与</a:t>
            </a:r>
            <a:r>
              <a:rPr lang="en-US" altLang="zh-CN" sz="3200" i="1" dirty="0">
                <a:latin typeface="Times New Roman" pitchFamily="18" charset="0"/>
                <a:ea typeface="仿宋" pitchFamily="49" charset="-122"/>
                <a:cs typeface="Times New Roman" pitchFamily="18" charset="0"/>
              </a:rPr>
              <a:t>v</a:t>
            </a:r>
            <a:r>
              <a:rPr lang="zh-CN" altLang="en-US" sz="3200" b="1" dirty="0">
                <a:latin typeface="Times New Roman" pitchFamily="18" charset="0"/>
                <a:ea typeface="仿宋" pitchFamily="49" charset="-122"/>
                <a:cs typeface="Times New Roman" pitchFamily="18" charset="0"/>
              </a:rPr>
              <a:t>相邻且</a:t>
            </a:r>
            <a:r>
              <a:rPr lang="en-US" altLang="zh-CN" sz="3200" i="1" dirty="0">
                <a:latin typeface="Times New Roman" pitchFamily="18" charset="0"/>
                <a:ea typeface="仿宋" pitchFamily="49" charset="-122"/>
                <a:cs typeface="Times New Roman" pitchFamily="18" charset="0"/>
              </a:rPr>
              <a:t>p</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w</a:t>
            </a:r>
            <a:r>
              <a:rPr lang="en-US" altLang="zh-CN" sz="3200" dirty="0">
                <a:latin typeface="Times New Roman" pitchFamily="18" charset="0"/>
                <a:ea typeface="仿宋" pitchFamily="49" charset="-122"/>
                <a:cs typeface="Times New Roman" pitchFamily="18" charset="0"/>
              </a:rPr>
              <a:t>) &gt; </a:t>
            </a:r>
            <a:r>
              <a:rPr lang="en-US" altLang="zh-CN" sz="3200" i="1" dirty="0">
                <a:latin typeface="Times New Roman" pitchFamily="18" charset="0"/>
                <a:ea typeface="仿宋" pitchFamily="49" charset="-122"/>
                <a:cs typeface="Times New Roman" pitchFamily="18" charset="0"/>
              </a:rPr>
              <a:t>p</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v</a:t>
            </a:r>
            <a:r>
              <a:rPr lang="en-US" altLang="zh-CN" sz="3200" dirty="0">
                <a:latin typeface="Times New Roman" pitchFamily="18" charset="0"/>
                <a:ea typeface="仿宋" pitchFamily="49" charset="-122"/>
                <a:cs typeface="Times New Roman" pitchFamily="18" charset="0"/>
              </a:rPr>
              <a:t>)}</a:t>
            </a:r>
          </a:p>
          <a:p>
            <a:r>
              <a:rPr lang="zh-CN" altLang="en-US" sz="3200" b="1" dirty="0">
                <a:latin typeface="Times New Roman" pitchFamily="18" charset="0"/>
                <a:ea typeface="仿宋" pitchFamily="49" charset="-122"/>
                <a:cs typeface="Times New Roman" pitchFamily="18" charset="0"/>
              </a:rPr>
              <a:t>弦图的极大团一定是                的形式。</a:t>
            </a:r>
            <a:endParaRPr lang="en-US" altLang="zh-CN" sz="3200" b="1" dirty="0">
              <a:latin typeface="Times New Roman" pitchFamily="18" charset="0"/>
              <a:ea typeface="仿宋" pitchFamily="49" charset="-122"/>
              <a:cs typeface="Times New Roman" pitchFamily="18" charset="0"/>
            </a:endParaRPr>
          </a:p>
          <a:p>
            <a:pPr>
              <a:buNone/>
            </a:pPr>
            <a:endParaRPr lang="en-US" altLang="zh-CN" sz="2800" b="1" dirty="0">
              <a:solidFill>
                <a:srgbClr val="003399"/>
              </a:solidFill>
              <a:latin typeface="Times New Roman" pitchFamily="18" charset="0"/>
              <a:ea typeface="仿宋" pitchFamily="49" charset="-122"/>
              <a:cs typeface="Times New Roman" pitchFamily="18" charset="0"/>
            </a:endParaRPr>
          </a:p>
          <a:p>
            <a:pPr>
              <a:spcBef>
                <a:spcPts val="1500"/>
              </a:spcBef>
            </a:pPr>
            <a:r>
              <a:rPr lang="zh-CN" altLang="en-US" sz="3600" b="1" dirty="0">
                <a:solidFill>
                  <a:srgbClr val="003399"/>
                </a:solidFill>
                <a:latin typeface="Times New Roman" pitchFamily="18" charset="0"/>
                <a:ea typeface="仿宋" pitchFamily="49" charset="-122"/>
                <a:cs typeface="Times New Roman" pitchFamily="18" charset="0"/>
              </a:rPr>
              <a:t>推论：弦图最多有</a:t>
            </a:r>
            <a:r>
              <a:rPr lang="en-US" altLang="zh-CN" sz="3600" i="1" dirty="0">
                <a:solidFill>
                  <a:srgbClr val="003399"/>
                </a:solidFill>
                <a:latin typeface="Times New Roman" pitchFamily="18" charset="0"/>
                <a:ea typeface="仿宋" pitchFamily="49" charset="-122"/>
                <a:cs typeface="Times New Roman" pitchFamily="18" charset="0"/>
              </a:rPr>
              <a:t>n</a:t>
            </a:r>
            <a:r>
              <a:rPr lang="zh-CN" altLang="en-US" sz="3600" b="1" dirty="0">
                <a:solidFill>
                  <a:srgbClr val="003399"/>
                </a:solidFill>
                <a:latin typeface="Times New Roman" pitchFamily="18" charset="0"/>
                <a:ea typeface="仿宋" pitchFamily="49" charset="-122"/>
                <a:cs typeface="Times New Roman" pitchFamily="18" charset="0"/>
              </a:rPr>
              <a:t>个极大团。</a:t>
            </a:r>
            <a:endParaRPr lang="en-US" altLang="zh-CN" sz="3600" b="1" dirty="0">
              <a:solidFill>
                <a:srgbClr val="003399"/>
              </a:solidFill>
              <a:latin typeface="Times New Roman" pitchFamily="18" charset="0"/>
              <a:ea typeface="仿宋" pitchFamily="49" charset="-122"/>
              <a:cs typeface="Times New Roman" pitchFamily="18" charset="0"/>
            </a:endParaRPr>
          </a:p>
          <a:p>
            <a:pPr>
              <a:spcBef>
                <a:spcPts val="1500"/>
              </a:spcBef>
            </a:pPr>
            <a:r>
              <a:rPr lang="zh-CN" altLang="en-US" sz="3200" b="1" dirty="0">
                <a:latin typeface="Times New Roman" pitchFamily="18" charset="0"/>
                <a:ea typeface="仿宋" pitchFamily="49" charset="-122"/>
                <a:cs typeface="Times New Roman" pitchFamily="18" charset="0"/>
              </a:rPr>
              <a:t>如何找到弦图的所有极大团呢</a:t>
            </a:r>
            <a:r>
              <a:rPr lang="en-US" altLang="zh-CN" sz="3200" b="1" dirty="0">
                <a:latin typeface="Times New Roman" pitchFamily="18" charset="0"/>
                <a:ea typeface="仿宋" pitchFamily="49" charset="-122"/>
                <a:cs typeface="Times New Roman" pitchFamily="18" charset="0"/>
              </a:rPr>
              <a:t>?</a:t>
            </a:r>
          </a:p>
          <a:p>
            <a:pPr>
              <a:spcBef>
                <a:spcPts val="1500"/>
              </a:spcBef>
            </a:pPr>
            <a:r>
              <a:rPr lang="zh-CN" altLang="en-US" sz="3200" b="1" dirty="0">
                <a:latin typeface="Times New Roman" pitchFamily="18" charset="0"/>
                <a:ea typeface="仿宋" pitchFamily="49" charset="-122"/>
                <a:cs typeface="Times New Roman" pitchFamily="18" charset="0"/>
              </a:rPr>
              <a:t>即判断每个                 是否为极大团 </a:t>
            </a:r>
            <a:endParaRPr lang="en-US" altLang="zh-CN" sz="3200" b="1" dirty="0">
              <a:latin typeface="Times New Roman" pitchFamily="18" charset="0"/>
              <a:ea typeface="仿宋" pitchFamily="49" charset="-122"/>
              <a:cs typeface="Times New Roman" pitchFamily="18" charset="0"/>
            </a:endParaRPr>
          </a:p>
          <a:p>
            <a:pPr>
              <a:buNone/>
            </a:pPr>
            <a:endParaRPr lang="zh-CN" altLang="en-US" sz="2800" i="1" baseline="-25000" dirty="0"/>
          </a:p>
        </p:txBody>
      </p:sp>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a:ln>
                  <a:noFill/>
                </a:ln>
                <a:solidFill>
                  <a:schemeClr val="tx2"/>
                </a:solidFill>
                <a:effectLst/>
                <a:uLnTx/>
                <a:uFillTx/>
                <a:latin typeface="华文行楷" pitchFamily="2" charset="-122"/>
                <a:ea typeface="华文行楷" pitchFamily="2" charset="-122"/>
                <a:cs typeface="+mj-cs"/>
              </a:rPr>
              <a:t>弦图的极大团</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graphicFrame>
        <p:nvGraphicFramePr>
          <p:cNvPr id="5" name="对象 4"/>
          <p:cNvGraphicFramePr>
            <a:graphicFrameLocks noChangeAspect="1"/>
          </p:cNvGraphicFramePr>
          <p:nvPr/>
        </p:nvGraphicFramePr>
        <p:xfrm>
          <a:off x="4817996" y="2928934"/>
          <a:ext cx="1437690" cy="500066"/>
        </p:xfrm>
        <a:graphic>
          <a:graphicData uri="http://schemas.openxmlformats.org/presentationml/2006/ole">
            <mc:AlternateContent xmlns:mc="http://schemas.openxmlformats.org/markup-compatibility/2006">
              <mc:Choice xmlns:v="urn:schemas-microsoft-com:vml" Requires="v">
                <p:oleObj spid="_x0000_s33809" name="Equation" r:id="rId4" imgW="583920" imgH="203040" progId="Equation.DSMT4">
                  <p:embed/>
                </p:oleObj>
              </mc:Choice>
              <mc:Fallback>
                <p:oleObj name="Equation" r:id="rId4" imgW="583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7996" y="2928934"/>
                        <a:ext cx="1437690"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8" name="Object 6"/>
          <p:cNvGraphicFramePr>
            <a:graphicFrameLocks noChangeAspect="1"/>
          </p:cNvGraphicFramePr>
          <p:nvPr/>
        </p:nvGraphicFramePr>
        <p:xfrm>
          <a:off x="3214678" y="5513954"/>
          <a:ext cx="1438275" cy="500062"/>
        </p:xfrm>
        <a:graphic>
          <a:graphicData uri="http://schemas.openxmlformats.org/presentationml/2006/ole">
            <mc:AlternateContent xmlns:mc="http://schemas.openxmlformats.org/markup-compatibility/2006">
              <mc:Choice xmlns:v="urn:schemas-microsoft-com:vml" Requires="v">
                <p:oleObj spid="_x0000_s33810" name="Equation" r:id="rId6" imgW="583920" imgH="203040" progId="Equation.DSMT4">
                  <p:embed/>
                </p:oleObj>
              </mc:Choice>
              <mc:Fallback>
                <p:oleObj name="Equation" r:id="rId6" imgW="583920" imgH="20304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4678" y="5513954"/>
                        <a:ext cx="14382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706216"/>
            <a:ext cx="8153400" cy="865528"/>
          </a:xfrm>
        </p:spPr>
        <p:txBody>
          <a:bodyPr>
            <a:normAutofit/>
          </a:bodyPr>
          <a:lstStyle/>
          <a:p>
            <a:r>
              <a:rPr lang="zh-CN" altLang="en-US" sz="3200" b="1" dirty="0">
                <a:latin typeface="Times New Roman" pitchFamily="18" charset="0"/>
                <a:ea typeface="仿宋" pitchFamily="49" charset="-122"/>
                <a:cs typeface="Times New Roman" pitchFamily="18" charset="0"/>
              </a:rPr>
              <a:t>判断                 是否为极大团</a:t>
            </a:r>
            <a:endParaRPr lang="zh-CN" altLang="en-US" sz="3200" i="1" baseline="-25000" dirty="0"/>
          </a:p>
        </p:txBody>
      </p:sp>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弦图的极大团</a:t>
            </a:r>
          </a:p>
        </p:txBody>
      </p:sp>
      <p:graphicFrame>
        <p:nvGraphicFramePr>
          <p:cNvPr id="5" name="对象 4"/>
          <p:cNvGraphicFramePr>
            <a:graphicFrameLocks noChangeAspect="1"/>
          </p:cNvGraphicFramePr>
          <p:nvPr/>
        </p:nvGraphicFramePr>
        <p:xfrm>
          <a:off x="1939764" y="1767496"/>
          <a:ext cx="1590066" cy="553066"/>
        </p:xfrm>
        <a:graphic>
          <a:graphicData uri="http://schemas.openxmlformats.org/presentationml/2006/ole">
            <mc:AlternateContent xmlns:mc="http://schemas.openxmlformats.org/markup-compatibility/2006">
              <mc:Choice xmlns:v="urn:schemas-microsoft-com:vml" Requires="v">
                <p:oleObj spid="_x0000_s279579" name="Equation" r:id="rId4" imgW="583920" imgH="203040" progId="Equation.DSMT4">
                  <p:embed/>
                </p:oleObj>
              </mc:Choice>
              <mc:Fallback>
                <p:oleObj name="Equation" r:id="rId4" imgW="583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9764" y="1767496"/>
                        <a:ext cx="1590066" cy="553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a:xfrm>
            <a:off x="611228" y="2455174"/>
            <a:ext cx="8153400" cy="21168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设</a:t>
            </a:r>
            <a:r>
              <a:rPr kumimoji="0" lang="en-US" altLang="zh-CN" sz="32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 =                  </a:t>
            </a:r>
            <a:r>
              <a:rPr kumimoji="0" lang="zh-CN" altLang="en-US" sz="32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200" b="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若存在</a:t>
            </a:r>
            <a:r>
              <a:rPr kumimoji="0" lang="en-US" altLang="zh-CN" sz="32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B </a:t>
            </a:r>
            <a:r>
              <a:rPr lang="en-US" altLang="zh-CN" sz="3200" i="1" baseline="0" dirty="0">
                <a:latin typeface="Times New Roman" pitchFamily="18" charset="0"/>
                <a:ea typeface="仿宋" pitchFamily="49" charset="-122"/>
                <a:cs typeface="Times New Roman" pitchFamily="18" charset="0"/>
              </a:rPr>
              <a:t>=                   </a:t>
            </a:r>
            <a:r>
              <a:rPr lang="zh-CN" altLang="en-US" sz="3200" b="1" baseline="0" dirty="0">
                <a:latin typeface="Times New Roman" pitchFamily="18" charset="0"/>
                <a:ea typeface="仿宋" pitchFamily="49" charset="-122"/>
                <a:cs typeface="Times New Roman" pitchFamily="18" charset="0"/>
              </a:rPr>
              <a:t>使得</a:t>
            </a:r>
            <a:r>
              <a:rPr lang="en-US" altLang="zh-CN" sz="3200" b="1"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则</a:t>
            </a:r>
            <a:r>
              <a:rPr lang="en-US" altLang="zh-CN" sz="3200" i="1" dirty="0">
                <a:latin typeface="Times New Roman" pitchFamily="18" charset="0"/>
                <a:ea typeface="仿宋" pitchFamily="49" charset="-122"/>
                <a:cs typeface="Times New Roman" pitchFamily="18" charset="0"/>
              </a:rPr>
              <a:t>A</a:t>
            </a:r>
            <a:r>
              <a:rPr lang="zh-CN" altLang="en-US" sz="3200" b="1" dirty="0">
                <a:latin typeface="Times New Roman" pitchFamily="18" charset="0"/>
                <a:ea typeface="仿宋" pitchFamily="49" charset="-122"/>
                <a:cs typeface="Times New Roman" pitchFamily="18" charset="0"/>
              </a:rPr>
              <a:t>不是极大团。</a:t>
            </a:r>
            <a:endParaRPr lang="en-US" altLang="zh-CN" sz="3200" b="1" baseline="0" dirty="0">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lang="en-US" altLang="zh-CN" sz="3200" b="1" i="1" dirty="0">
                <a:latin typeface="Times New Roman" pitchFamily="18" charset="0"/>
                <a:ea typeface="仿宋" pitchFamily="49" charset="-122"/>
                <a:cs typeface="Times New Roman" pitchFamily="18" charset="0"/>
              </a:rPr>
              <a:t>    </a:t>
            </a:r>
            <a:r>
              <a:rPr lang="en-US" altLang="zh-CN" sz="3200" i="1" baseline="0" dirty="0">
                <a:latin typeface="Times New Roman" pitchFamily="18" charset="0"/>
                <a:ea typeface="仿宋" pitchFamily="49" charset="-122"/>
                <a:cs typeface="Times New Roman" pitchFamily="18" charset="0"/>
              </a:rPr>
              <a:t> </a:t>
            </a: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1315" name="Object 3"/>
          <p:cNvGraphicFramePr>
            <a:graphicFrameLocks noChangeAspect="1"/>
          </p:cNvGraphicFramePr>
          <p:nvPr/>
        </p:nvGraphicFramePr>
        <p:xfrm>
          <a:off x="2177686" y="2500306"/>
          <a:ext cx="1590675" cy="554037"/>
        </p:xfrm>
        <a:graphic>
          <a:graphicData uri="http://schemas.openxmlformats.org/presentationml/2006/ole">
            <mc:AlternateContent xmlns:mc="http://schemas.openxmlformats.org/markup-compatibility/2006">
              <mc:Choice xmlns:v="urn:schemas-microsoft-com:vml" Requires="v">
                <p:oleObj spid="_x0000_s279580" name="Equation" r:id="rId6" imgW="583920" imgH="203040" progId="Equation.DSMT4">
                  <p:embed/>
                </p:oleObj>
              </mc:Choice>
              <mc:Fallback>
                <p:oleObj name="Equation" r:id="rId6" imgW="583920" imgH="20304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686" y="2500306"/>
                        <a:ext cx="1590675"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6" name="Object 4"/>
          <p:cNvGraphicFramePr>
            <a:graphicFrameLocks noChangeAspect="1"/>
          </p:cNvGraphicFramePr>
          <p:nvPr/>
        </p:nvGraphicFramePr>
        <p:xfrm>
          <a:off x="6166190" y="2495128"/>
          <a:ext cx="1798637" cy="554038"/>
        </p:xfrm>
        <a:graphic>
          <a:graphicData uri="http://schemas.openxmlformats.org/presentationml/2006/ole">
            <mc:AlternateContent xmlns:mc="http://schemas.openxmlformats.org/markup-compatibility/2006">
              <mc:Choice xmlns:v="urn:schemas-microsoft-com:vml" Requires="v">
                <p:oleObj spid="_x0000_s279581" name="Equation" r:id="rId7" imgW="660240" imgH="203040" progId="Equation.DSMT4">
                  <p:embed/>
                </p:oleObj>
              </mc:Choice>
              <mc:Fallback>
                <p:oleObj name="Equation" r:id="rId7" imgW="660240" imgH="2030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6190" y="2495128"/>
                        <a:ext cx="1798637"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3366" name="Object 6"/>
          <p:cNvGraphicFramePr>
            <a:graphicFrameLocks noChangeAspect="1"/>
          </p:cNvGraphicFramePr>
          <p:nvPr/>
        </p:nvGraphicFramePr>
        <p:xfrm>
          <a:off x="1430187" y="3003268"/>
          <a:ext cx="1133475" cy="500062"/>
        </p:xfrm>
        <a:graphic>
          <a:graphicData uri="http://schemas.openxmlformats.org/presentationml/2006/ole">
            <mc:AlternateContent xmlns:mc="http://schemas.openxmlformats.org/markup-compatibility/2006">
              <mc:Choice xmlns:v="urn:schemas-microsoft-com:vml" Requires="v">
                <p:oleObj spid="_x0000_s279582" name="Equation" r:id="rId9" imgW="431640" imgH="190440" progId="Equation.DSMT4">
                  <p:embed/>
                </p:oleObj>
              </mc:Choice>
              <mc:Fallback>
                <p:oleObj name="Equation" r:id="rId9" imgW="431640" imgH="19044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0187" y="3003268"/>
                        <a:ext cx="11334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706216"/>
            <a:ext cx="8153400" cy="865528"/>
          </a:xfrm>
        </p:spPr>
        <p:txBody>
          <a:bodyPr>
            <a:normAutofit/>
          </a:bodyPr>
          <a:lstStyle/>
          <a:p>
            <a:r>
              <a:rPr lang="zh-CN" altLang="en-US" sz="3200" b="1" dirty="0">
                <a:latin typeface="Times New Roman" pitchFamily="18" charset="0"/>
                <a:ea typeface="仿宋" pitchFamily="49" charset="-122"/>
                <a:cs typeface="Times New Roman" pitchFamily="18" charset="0"/>
              </a:rPr>
              <a:t>判断                 是否为极大团</a:t>
            </a:r>
            <a:endParaRPr lang="zh-CN" altLang="en-US" sz="3200" i="1" baseline="-25000" dirty="0"/>
          </a:p>
        </p:txBody>
      </p:sp>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弦图的极大团</a:t>
            </a:r>
          </a:p>
        </p:txBody>
      </p:sp>
      <p:graphicFrame>
        <p:nvGraphicFramePr>
          <p:cNvPr id="5" name="对象 4"/>
          <p:cNvGraphicFramePr>
            <a:graphicFrameLocks noChangeAspect="1"/>
          </p:cNvGraphicFramePr>
          <p:nvPr/>
        </p:nvGraphicFramePr>
        <p:xfrm>
          <a:off x="1939764" y="1767496"/>
          <a:ext cx="1590066" cy="553066"/>
        </p:xfrm>
        <a:graphic>
          <a:graphicData uri="http://schemas.openxmlformats.org/presentationml/2006/ole">
            <mc:AlternateContent xmlns:mc="http://schemas.openxmlformats.org/markup-compatibility/2006">
              <mc:Choice xmlns:v="urn:schemas-microsoft-com:vml" Requires="v">
                <p:oleObj spid="_x0000_s280603" name="Equation" r:id="rId4" imgW="583920" imgH="203040" progId="Equation.DSMT4">
                  <p:embed/>
                </p:oleObj>
              </mc:Choice>
              <mc:Fallback>
                <p:oleObj name="Equation" r:id="rId4" imgW="583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9764" y="1767496"/>
                        <a:ext cx="1590066" cy="553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a:xfrm>
            <a:off x="611228" y="2455174"/>
            <a:ext cx="8153400" cy="21168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设</a:t>
            </a:r>
            <a:r>
              <a:rPr kumimoji="0" lang="en-US" altLang="zh-CN" sz="32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 =                  </a:t>
            </a:r>
            <a:r>
              <a:rPr kumimoji="0" lang="zh-CN" altLang="en-US" sz="32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200" b="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若存在</a:t>
            </a:r>
            <a:r>
              <a:rPr kumimoji="0" lang="en-US" altLang="zh-CN" sz="32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B </a:t>
            </a:r>
            <a:r>
              <a:rPr lang="en-US" altLang="zh-CN" sz="3200" i="1" baseline="0" dirty="0">
                <a:latin typeface="Times New Roman" pitchFamily="18" charset="0"/>
                <a:ea typeface="仿宋" pitchFamily="49" charset="-122"/>
                <a:cs typeface="Times New Roman" pitchFamily="18" charset="0"/>
              </a:rPr>
              <a:t>=                   </a:t>
            </a:r>
            <a:r>
              <a:rPr lang="zh-CN" altLang="en-US" sz="3200" b="1" baseline="0" dirty="0">
                <a:latin typeface="Times New Roman" pitchFamily="18" charset="0"/>
                <a:ea typeface="仿宋" pitchFamily="49" charset="-122"/>
                <a:cs typeface="Times New Roman" pitchFamily="18" charset="0"/>
              </a:rPr>
              <a:t>使得</a:t>
            </a:r>
            <a:r>
              <a:rPr lang="en-US" altLang="zh-CN" sz="3200" b="1"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则</a:t>
            </a:r>
            <a:r>
              <a:rPr lang="en-US" altLang="zh-CN" sz="3200" i="1" dirty="0">
                <a:latin typeface="Times New Roman" pitchFamily="18" charset="0"/>
                <a:ea typeface="仿宋" pitchFamily="49" charset="-122"/>
                <a:cs typeface="Times New Roman" pitchFamily="18" charset="0"/>
              </a:rPr>
              <a:t>A</a:t>
            </a:r>
            <a:r>
              <a:rPr lang="zh-CN" altLang="en-US" sz="3200" b="1" dirty="0">
                <a:latin typeface="Times New Roman" pitchFamily="18" charset="0"/>
                <a:ea typeface="仿宋" pitchFamily="49" charset="-122"/>
                <a:cs typeface="Times New Roman" pitchFamily="18" charset="0"/>
              </a:rPr>
              <a:t>不是极大团。</a:t>
            </a:r>
            <a:endParaRPr lang="en-US" altLang="zh-CN" sz="3200" b="1" baseline="0" dirty="0">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lang="en-US" altLang="zh-CN" sz="3200" b="1" i="1" dirty="0">
                <a:latin typeface="Times New Roman" pitchFamily="18" charset="0"/>
                <a:ea typeface="仿宋" pitchFamily="49" charset="-122"/>
                <a:cs typeface="Times New Roman" pitchFamily="18" charset="0"/>
              </a:rPr>
              <a:t>    </a:t>
            </a:r>
            <a:r>
              <a:rPr lang="en-US" altLang="zh-CN" sz="3200" i="1" baseline="0" dirty="0">
                <a:latin typeface="Times New Roman" pitchFamily="18" charset="0"/>
                <a:ea typeface="仿宋" pitchFamily="49" charset="-122"/>
                <a:cs typeface="Times New Roman" pitchFamily="18" charset="0"/>
              </a:rPr>
              <a:t> </a:t>
            </a: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1315" name="Object 3"/>
          <p:cNvGraphicFramePr>
            <a:graphicFrameLocks noChangeAspect="1"/>
          </p:cNvGraphicFramePr>
          <p:nvPr/>
        </p:nvGraphicFramePr>
        <p:xfrm>
          <a:off x="2177686" y="2500306"/>
          <a:ext cx="1590675" cy="554037"/>
        </p:xfrm>
        <a:graphic>
          <a:graphicData uri="http://schemas.openxmlformats.org/presentationml/2006/ole">
            <mc:AlternateContent xmlns:mc="http://schemas.openxmlformats.org/markup-compatibility/2006">
              <mc:Choice xmlns:v="urn:schemas-microsoft-com:vml" Requires="v">
                <p:oleObj spid="_x0000_s280604" name="Equation" r:id="rId6" imgW="583920" imgH="203040" progId="Equation.DSMT4">
                  <p:embed/>
                </p:oleObj>
              </mc:Choice>
              <mc:Fallback>
                <p:oleObj name="Equation" r:id="rId6" imgW="583920" imgH="20304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686" y="2500306"/>
                        <a:ext cx="1590675"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6" name="Object 4"/>
          <p:cNvGraphicFramePr>
            <a:graphicFrameLocks noChangeAspect="1"/>
          </p:cNvGraphicFramePr>
          <p:nvPr/>
        </p:nvGraphicFramePr>
        <p:xfrm>
          <a:off x="6166190" y="2495128"/>
          <a:ext cx="1798637" cy="554038"/>
        </p:xfrm>
        <a:graphic>
          <a:graphicData uri="http://schemas.openxmlformats.org/presentationml/2006/ole">
            <mc:AlternateContent xmlns:mc="http://schemas.openxmlformats.org/markup-compatibility/2006">
              <mc:Choice xmlns:v="urn:schemas-microsoft-com:vml" Requires="v">
                <p:oleObj spid="_x0000_s280605" name="Equation" r:id="rId7" imgW="660240" imgH="203040" progId="Equation.DSMT4">
                  <p:embed/>
                </p:oleObj>
              </mc:Choice>
              <mc:Fallback>
                <p:oleObj name="Equation" r:id="rId7" imgW="660240" imgH="2030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6190" y="2495128"/>
                        <a:ext cx="1798637"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2"/>
          <p:cNvSpPr txBox="1">
            <a:spLocks/>
          </p:cNvSpPr>
          <p:nvPr/>
        </p:nvSpPr>
        <p:spPr>
          <a:xfrm>
            <a:off x="611228" y="3624884"/>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altLang="zh-CN" sz="2800" i="1" dirty="0">
                <a:latin typeface="Times New Roman" pitchFamily="18" charset="0"/>
                <a:ea typeface="仿宋" pitchFamily="49" charset="-122"/>
                <a:cs typeface="Times New Roman" pitchFamily="18" charset="0"/>
              </a:rPr>
              <a:t> </a:t>
            </a:r>
            <a:r>
              <a:rPr lang="en-US" altLang="zh-CN" sz="3200" i="1" dirty="0">
                <a:latin typeface="Times New Roman" pitchFamily="18" charset="0"/>
                <a:ea typeface="仿宋" pitchFamily="49" charset="-122"/>
                <a:cs typeface="Times New Roman" pitchFamily="18" charset="0"/>
              </a:rPr>
              <a:t>p</a:t>
            </a:r>
            <a:r>
              <a:rPr kumimoji="0" lang="en-US" altLang="zh-CN" sz="32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w</a:t>
            </a:r>
            <a:r>
              <a:rPr kumimoji="0" lang="en-US" altLang="zh-CN" sz="32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 &lt; </a:t>
            </a:r>
            <a:r>
              <a:rPr kumimoji="0" lang="en-US" altLang="zh-CN" sz="32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p</a:t>
            </a:r>
            <a:r>
              <a:rPr kumimoji="0" lang="en-US" altLang="zh-CN" sz="32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32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u="none" strike="noStrike" kern="1200" cap="none" spc="0" normalizeH="0" noProof="0" dirty="0">
                <a:ln>
                  <a:noFill/>
                </a:ln>
                <a:solidFill>
                  <a:schemeClr val="tx1"/>
                </a:solidFill>
                <a:effectLst/>
                <a:uLnTx/>
                <a:uFillTx/>
                <a:latin typeface="Times New Roman" pitchFamily="18" charset="0"/>
                <a:ea typeface="仿宋" pitchFamily="49" charset="-122"/>
                <a:cs typeface="Times New Roman" pitchFamily="18" charset="0"/>
              </a:rPr>
              <a:t>  </a:t>
            </a:r>
            <a:endParaRPr kumimoji="0" lang="zh-CN" altLang="en-US" sz="3200" i="1" u="none" strike="noStrike" kern="1200" cap="none" spc="0" normalizeH="0" baseline="-25000" noProof="0" dirty="0">
              <a:ln>
                <a:noFill/>
              </a:ln>
              <a:solidFill>
                <a:schemeClr val="tx1"/>
              </a:solidFill>
              <a:effectLst/>
              <a:uLnTx/>
              <a:uFillTx/>
              <a:latin typeface="+mn-lt"/>
              <a:ea typeface="+mn-ea"/>
              <a:cs typeface="+mn-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3366" name="Object 6"/>
          <p:cNvGraphicFramePr>
            <a:graphicFrameLocks noChangeAspect="1"/>
          </p:cNvGraphicFramePr>
          <p:nvPr/>
        </p:nvGraphicFramePr>
        <p:xfrm>
          <a:off x="1430187" y="3003268"/>
          <a:ext cx="1133475" cy="500062"/>
        </p:xfrm>
        <a:graphic>
          <a:graphicData uri="http://schemas.openxmlformats.org/presentationml/2006/ole">
            <mc:AlternateContent xmlns:mc="http://schemas.openxmlformats.org/markup-compatibility/2006">
              <mc:Choice xmlns:v="urn:schemas-microsoft-com:vml" Requires="v">
                <p:oleObj spid="_x0000_s280606" name="Equation" r:id="rId9" imgW="431640" imgH="190440" progId="Equation.DSMT4">
                  <p:embed/>
                </p:oleObj>
              </mc:Choice>
              <mc:Fallback>
                <p:oleObj name="Equation" r:id="rId9" imgW="431640" imgH="19044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0187" y="3003268"/>
                        <a:ext cx="11334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706216"/>
            <a:ext cx="8153400" cy="865528"/>
          </a:xfrm>
        </p:spPr>
        <p:txBody>
          <a:bodyPr>
            <a:normAutofit/>
          </a:bodyPr>
          <a:lstStyle/>
          <a:p>
            <a:r>
              <a:rPr lang="zh-CN" altLang="en-US" sz="3200" b="1" dirty="0">
                <a:latin typeface="Times New Roman" pitchFamily="18" charset="0"/>
                <a:ea typeface="仿宋" pitchFamily="49" charset="-122"/>
                <a:cs typeface="Times New Roman" pitchFamily="18" charset="0"/>
              </a:rPr>
              <a:t>判断                 是否为极大团</a:t>
            </a:r>
            <a:endParaRPr lang="zh-CN" altLang="en-US" sz="3200" i="1" baseline="-25000" dirty="0"/>
          </a:p>
        </p:txBody>
      </p:sp>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弦图的极大团</a:t>
            </a:r>
          </a:p>
        </p:txBody>
      </p:sp>
      <p:graphicFrame>
        <p:nvGraphicFramePr>
          <p:cNvPr id="5" name="对象 4"/>
          <p:cNvGraphicFramePr>
            <a:graphicFrameLocks noChangeAspect="1"/>
          </p:cNvGraphicFramePr>
          <p:nvPr/>
        </p:nvGraphicFramePr>
        <p:xfrm>
          <a:off x="1939764" y="1767496"/>
          <a:ext cx="1590066" cy="553066"/>
        </p:xfrm>
        <a:graphic>
          <a:graphicData uri="http://schemas.openxmlformats.org/presentationml/2006/ole">
            <mc:AlternateContent xmlns:mc="http://schemas.openxmlformats.org/markup-compatibility/2006">
              <mc:Choice xmlns:v="urn:schemas-microsoft-com:vml" Requires="v">
                <p:oleObj spid="_x0000_s283680" name="Equation" r:id="rId4" imgW="583920" imgH="203040" progId="Equation.DSMT4">
                  <p:embed/>
                </p:oleObj>
              </mc:Choice>
              <mc:Fallback>
                <p:oleObj name="Equation" r:id="rId4" imgW="583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9764" y="1767496"/>
                        <a:ext cx="1590066" cy="553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a:xfrm>
            <a:off x="611228" y="2455174"/>
            <a:ext cx="8153400" cy="21168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设</a:t>
            </a:r>
            <a:r>
              <a:rPr kumimoji="0" lang="en-US" altLang="zh-CN" sz="32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 =                  </a:t>
            </a:r>
            <a:r>
              <a:rPr kumimoji="0" lang="zh-CN" altLang="en-US" sz="32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200" b="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若存在</a:t>
            </a:r>
            <a:r>
              <a:rPr kumimoji="0" lang="en-US" altLang="zh-CN" sz="32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B </a:t>
            </a:r>
            <a:r>
              <a:rPr lang="en-US" altLang="zh-CN" sz="3200" i="1" baseline="0" dirty="0">
                <a:latin typeface="Times New Roman" pitchFamily="18" charset="0"/>
                <a:ea typeface="仿宋" pitchFamily="49" charset="-122"/>
                <a:cs typeface="Times New Roman" pitchFamily="18" charset="0"/>
              </a:rPr>
              <a:t>=                   </a:t>
            </a:r>
            <a:r>
              <a:rPr lang="zh-CN" altLang="en-US" sz="3200" b="1" baseline="0" dirty="0">
                <a:latin typeface="Times New Roman" pitchFamily="18" charset="0"/>
                <a:ea typeface="仿宋" pitchFamily="49" charset="-122"/>
                <a:cs typeface="Times New Roman" pitchFamily="18" charset="0"/>
              </a:rPr>
              <a:t>使得</a:t>
            </a:r>
            <a:r>
              <a:rPr lang="en-US" altLang="zh-CN" sz="3200" b="1"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则</a:t>
            </a:r>
            <a:r>
              <a:rPr lang="en-US" altLang="zh-CN" sz="3200" i="1" dirty="0">
                <a:latin typeface="Times New Roman" pitchFamily="18" charset="0"/>
                <a:ea typeface="仿宋" pitchFamily="49" charset="-122"/>
                <a:cs typeface="Times New Roman" pitchFamily="18" charset="0"/>
              </a:rPr>
              <a:t>A</a:t>
            </a:r>
            <a:r>
              <a:rPr lang="zh-CN" altLang="en-US" sz="3200" b="1" dirty="0">
                <a:latin typeface="Times New Roman" pitchFamily="18" charset="0"/>
                <a:ea typeface="仿宋" pitchFamily="49" charset="-122"/>
                <a:cs typeface="Times New Roman" pitchFamily="18" charset="0"/>
              </a:rPr>
              <a:t>不是极大团。</a:t>
            </a:r>
            <a:endParaRPr lang="en-US" altLang="zh-CN" sz="3200" b="1" baseline="0" dirty="0">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lang="en-US" altLang="zh-CN" sz="3200" b="1" i="1" dirty="0">
                <a:latin typeface="Times New Roman" pitchFamily="18" charset="0"/>
                <a:ea typeface="仿宋" pitchFamily="49" charset="-122"/>
                <a:cs typeface="Times New Roman" pitchFamily="18" charset="0"/>
              </a:rPr>
              <a:t>    </a:t>
            </a:r>
            <a:r>
              <a:rPr lang="en-US" altLang="zh-CN" sz="3200" i="1" baseline="0" dirty="0">
                <a:latin typeface="Times New Roman" pitchFamily="18" charset="0"/>
                <a:ea typeface="仿宋" pitchFamily="49" charset="-122"/>
                <a:cs typeface="Times New Roman" pitchFamily="18" charset="0"/>
              </a:rPr>
              <a:t> </a:t>
            </a: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1315" name="Object 3"/>
          <p:cNvGraphicFramePr>
            <a:graphicFrameLocks noChangeAspect="1"/>
          </p:cNvGraphicFramePr>
          <p:nvPr/>
        </p:nvGraphicFramePr>
        <p:xfrm>
          <a:off x="2177686" y="2500306"/>
          <a:ext cx="1590675" cy="554037"/>
        </p:xfrm>
        <a:graphic>
          <a:graphicData uri="http://schemas.openxmlformats.org/presentationml/2006/ole">
            <mc:AlternateContent xmlns:mc="http://schemas.openxmlformats.org/markup-compatibility/2006">
              <mc:Choice xmlns:v="urn:schemas-microsoft-com:vml" Requires="v">
                <p:oleObj spid="_x0000_s283681" name="Equation" r:id="rId6" imgW="583920" imgH="203040" progId="Equation.DSMT4">
                  <p:embed/>
                </p:oleObj>
              </mc:Choice>
              <mc:Fallback>
                <p:oleObj name="Equation" r:id="rId6" imgW="583920" imgH="20304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686" y="2500306"/>
                        <a:ext cx="1590675"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6" name="Object 4"/>
          <p:cNvGraphicFramePr>
            <a:graphicFrameLocks noChangeAspect="1"/>
          </p:cNvGraphicFramePr>
          <p:nvPr/>
        </p:nvGraphicFramePr>
        <p:xfrm>
          <a:off x="6166190" y="2495128"/>
          <a:ext cx="1798637" cy="554038"/>
        </p:xfrm>
        <a:graphic>
          <a:graphicData uri="http://schemas.openxmlformats.org/presentationml/2006/ole">
            <mc:AlternateContent xmlns:mc="http://schemas.openxmlformats.org/markup-compatibility/2006">
              <mc:Choice xmlns:v="urn:schemas-microsoft-com:vml" Requires="v">
                <p:oleObj spid="_x0000_s283682" name="Equation" r:id="rId7" imgW="660240" imgH="203040" progId="Equation.DSMT4">
                  <p:embed/>
                </p:oleObj>
              </mc:Choice>
              <mc:Fallback>
                <p:oleObj name="Equation" r:id="rId7" imgW="660240" imgH="2030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6190" y="2495128"/>
                        <a:ext cx="1798637"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2627026" y="4929198"/>
          <a:ext cx="1133483" cy="500066"/>
        </p:xfrm>
        <a:graphic>
          <a:graphicData uri="http://schemas.openxmlformats.org/presentationml/2006/ole">
            <mc:AlternateContent xmlns:mc="http://schemas.openxmlformats.org/markup-compatibility/2006">
              <mc:Choice xmlns:v="urn:schemas-microsoft-com:vml" Requires="v">
                <p:oleObj spid="_x0000_s283683" name="Equation" r:id="rId9" imgW="431640" imgH="190440" progId="Equation.DSMT4">
                  <p:embed/>
                </p:oleObj>
              </mc:Choice>
              <mc:Fallback>
                <p:oleObj name="Equation" r:id="rId9" imgW="431640" imgH="19044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026" y="4929198"/>
                        <a:ext cx="1133483"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2"/>
          <p:cNvSpPr txBox="1">
            <a:spLocks/>
          </p:cNvSpPr>
          <p:nvPr/>
        </p:nvSpPr>
        <p:spPr>
          <a:xfrm>
            <a:off x="611228" y="3624884"/>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altLang="zh-CN" sz="2800" i="1" dirty="0">
                <a:latin typeface="Times New Roman" pitchFamily="18" charset="0"/>
                <a:ea typeface="仿宋" pitchFamily="49" charset="-122"/>
                <a:cs typeface="Times New Roman" pitchFamily="18" charset="0"/>
              </a:rPr>
              <a:t> </a:t>
            </a:r>
            <a:r>
              <a:rPr lang="en-US" altLang="zh-CN" sz="3200" i="1" dirty="0">
                <a:latin typeface="Times New Roman" pitchFamily="18" charset="0"/>
                <a:ea typeface="仿宋" pitchFamily="49" charset="-122"/>
                <a:cs typeface="Times New Roman" pitchFamily="18" charset="0"/>
              </a:rPr>
              <a:t>p</a:t>
            </a:r>
            <a:r>
              <a:rPr kumimoji="0" lang="en-US" altLang="zh-CN" sz="32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w</a:t>
            </a:r>
            <a:r>
              <a:rPr kumimoji="0" lang="en-US" altLang="zh-CN" sz="32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 &lt; </a:t>
            </a:r>
            <a:r>
              <a:rPr kumimoji="0" lang="en-US" altLang="zh-CN" sz="32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p</a:t>
            </a:r>
            <a:r>
              <a:rPr kumimoji="0" lang="en-US" altLang="zh-CN" sz="32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32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u="none" strike="noStrike" kern="1200" cap="none" spc="0" normalizeH="0" noProof="0" dirty="0">
                <a:ln>
                  <a:noFill/>
                </a:ln>
                <a:solidFill>
                  <a:schemeClr val="tx1"/>
                </a:solidFill>
                <a:effectLst/>
                <a:uLnTx/>
                <a:uFillTx/>
                <a:latin typeface="Times New Roman" pitchFamily="18" charset="0"/>
                <a:ea typeface="仿宋" pitchFamily="49" charset="-122"/>
                <a:cs typeface="Times New Roman" pitchFamily="18" charset="0"/>
              </a:rPr>
              <a:t>  </a:t>
            </a:r>
            <a:endParaRPr kumimoji="0" lang="zh-CN" altLang="en-US" sz="3200" i="1" u="none" strike="noStrike" kern="1200" cap="none" spc="0" normalizeH="0" baseline="-25000" noProof="0" dirty="0">
              <a:ln>
                <a:noFill/>
              </a:ln>
              <a:solidFill>
                <a:schemeClr val="tx1"/>
              </a:solidFill>
              <a:effectLst/>
              <a:uLnTx/>
              <a:uFillTx/>
              <a:latin typeface="+mn-lt"/>
              <a:ea typeface="+mn-ea"/>
              <a:cs typeface="+mn-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12" name="内容占位符 2"/>
          <p:cNvSpPr txBox="1">
            <a:spLocks/>
          </p:cNvSpPr>
          <p:nvPr/>
        </p:nvSpPr>
        <p:spPr>
          <a:xfrm>
            <a:off x="603154" y="4413158"/>
            <a:ext cx="8153400" cy="2442144"/>
          </a:xfrm>
          <a:prstGeom prst="rect">
            <a:avLst/>
          </a:prstGeom>
        </p:spPr>
        <p:txBody>
          <a:bodyPr vert="horz">
            <a:normAutofit/>
          </a:bodyPr>
          <a:lstStyle/>
          <a:p>
            <a:pPr marL="320040" lvl="0" indent="-320040">
              <a:spcBef>
                <a:spcPts val="700"/>
              </a:spcBef>
              <a:buClr>
                <a:schemeClr val="accent2"/>
              </a:buClr>
              <a:buSzPct val="60000"/>
              <a:buFont typeface="Wingdings"/>
              <a:buChar char=""/>
            </a:pP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设</a:t>
            </a:r>
            <a:r>
              <a:rPr lang="en-US" altLang="zh-CN" sz="3200" i="1" dirty="0">
                <a:latin typeface="Times New Roman" pitchFamily="18" charset="0"/>
                <a:ea typeface="仿宋" pitchFamily="49" charset="-122"/>
                <a:cs typeface="Times New Roman" pitchFamily="18" charset="0"/>
              </a:rPr>
              <a:t>next</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v</a:t>
            </a:r>
            <a:r>
              <a:rPr lang="en-US" altLang="zh-CN" sz="3200"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表示</a:t>
            </a:r>
            <a:r>
              <a:rPr lang="en-US" altLang="zh-CN" sz="3200" i="1" dirty="0">
                <a:latin typeface="Times New Roman" pitchFamily="18" charset="0"/>
                <a:ea typeface="仿宋" pitchFamily="49" charset="-122"/>
                <a:cs typeface="Times New Roman" pitchFamily="18" charset="0"/>
              </a:rPr>
              <a:t>N</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v</a:t>
            </a:r>
            <a:r>
              <a:rPr lang="en-US" altLang="zh-CN" sz="3200" dirty="0">
                <a:latin typeface="Times New Roman" pitchFamily="18" charset="0"/>
                <a:ea typeface="仿宋" pitchFamily="49" charset="-122"/>
                <a:cs typeface="Times New Roman" pitchFamily="18" charset="0"/>
              </a:rPr>
              <a:t>)</a:t>
            </a:r>
            <a:r>
              <a:rPr lang="zh-CN" altLang="en-US" sz="3200" b="1" dirty="0">
                <a:latin typeface="Times New Roman" pitchFamily="18" charset="0"/>
                <a:ea typeface="仿宋" pitchFamily="49" charset="-122"/>
                <a:cs typeface="Times New Roman" pitchFamily="18" charset="0"/>
              </a:rPr>
              <a:t>中最前的点。令</a:t>
            </a:r>
            <a:r>
              <a:rPr lang="en-US" altLang="zh-CN" sz="3200" i="1" dirty="0">
                <a:latin typeface="Times New Roman" pitchFamily="18" charset="0"/>
                <a:ea typeface="仿宋" pitchFamily="49" charset="-122"/>
                <a:cs typeface="Times New Roman" pitchFamily="18" charset="0"/>
              </a:rPr>
              <a:t>w*</a:t>
            </a:r>
            <a:r>
              <a:rPr lang="zh-CN" altLang="en-US" sz="3200" b="1" dirty="0">
                <a:latin typeface="Times New Roman" pitchFamily="18" charset="0"/>
                <a:ea typeface="仿宋" pitchFamily="49" charset="-122"/>
                <a:cs typeface="Times New Roman" pitchFamily="18" charset="0"/>
              </a:rPr>
              <a:t>表示所有满足 </a:t>
            </a:r>
            <a:r>
              <a:rPr lang="en-US" altLang="zh-CN" sz="3200" i="1"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的</a:t>
            </a:r>
            <a:r>
              <a:rPr lang="en-US" altLang="zh-CN" sz="3200" i="1" dirty="0">
                <a:latin typeface="Times New Roman" pitchFamily="18" charset="0"/>
                <a:ea typeface="仿宋" pitchFamily="49" charset="-122"/>
                <a:cs typeface="Times New Roman" pitchFamily="18" charset="0"/>
              </a:rPr>
              <a:t>w</a:t>
            </a:r>
            <a:r>
              <a:rPr lang="zh-CN" altLang="en-US" sz="3200" b="1" dirty="0">
                <a:latin typeface="Times New Roman" pitchFamily="18" charset="0"/>
                <a:ea typeface="仿宋" pitchFamily="49" charset="-122"/>
                <a:cs typeface="Times New Roman" pitchFamily="18" charset="0"/>
              </a:rPr>
              <a:t>中最后的一个点。</a:t>
            </a:r>
            <a:endParaRPr lang="en-US" altLang="zh-CN" sz="3200" b="1" dirty="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endParaRPr kumimoji="0" lang="zh-CN" altLang="en-US" sz="2800" b="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3366" name="Object 6"/>
          <p:cNvGraphicFramePr>
            <a:graphicFrameLocks noChangeAspect="1"/>
          </p:cNvGraphicFramePr>
          <p:nvPr/>
        </p:nvGraphicFramePr>
        <p:xfrm>
          <a:off x="1430187" y="3003268"/>
          <a:ext cx="1133475" cy="500062"/>
        </p:xfrm>
        <a:graphic>
          <a:graphicData uri="http://schemas.openxmlformats.org/presentationml/2006/ole">
            <mc:AlternateContent xmlns:mc="http://schemas.openxmlformats.org/markup-compatibility/2006">
              <mc:Choice xmlns:v="urn:schemas-microsoft-com:vml" Requires="v">
                <p:oleObj spid="_x0000_s283684" name="Equation" r:id="rId11" imgW="431640" imgH="190440" progId="Equation.DSMT4">
                  <p:embed/>
                </p:oleObj>
              </mc:Choice>
              <mc:Fallback>
                <p:oleObj name="Equation" r:id="rId11" imgW="431640" imgH="19044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0187" y="3003268"/>
                        <a:ext cx="11334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706216"/>
            <a:ext cx="8153400" cy="865528"/>
          </a:xfrm>
        </p:spPr>
        <p:txBody>
          <a:bodyPr>
            <a:normAutofit/>
          </a:bodyPr>
          <a:lstStyle/>
          <a:p>
            <a:r>
              <a:rPr lang="zh-CN" altLang="en-US" sz="3200" b="1" dirty="0">
                <a:latin typeface="Times New Roman" pitchFamily="18" charset="0"/>
                <a:ea typeface="仿宋" pitchFamily="49" charset="-122"/>
                <a:cs typeface="Times New Roman" pitchFamily="18" charset="0"/>
              </a:rPr>
              <a:t>判断                 是否为极大团</a:t>
            </a:r>
            <a:endParaRPr lang="zh-CN" altLang="en-US" sz="3200" i="1" baseline="-25000" dirty="0"/>
          </a:p>
        </p:txBody>
      </p:sp>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弦图的极大团</a:t>
            </a:r>
          </a:p>
        </p:txBody>
      </p:sp>
      <p:graphicFrame>
        <p:nvGraphicFramePr>
          <p:cNvPr id="5" name="对象 4"/>
          <p:cNvGraphicFramePr>
            <a:graphicFrameLocks noChangeAspect="1"/>
          </p:cNvGraphicFramePr>
          <p:nvPr/>
        </p:nvGraphicFramePr>
        <p:xfrm>
          <a:off x="1939764" y="1767496"/>
          <a:ext cx="1590066" cy="553066"/>
        </p:xfrm>
        <a:graphic>
          <a:graphicData uri="http://schemas.openxmlformats.org/presentationml/2006/ole">
            <mc:AlternateContent xmlns:mc="http://schemas.openxmlformats.org/markup-compatibility/2006">
              <mc:Choice xmlns:v="urn:schemas-microsoft-com:vml" Requires="v">
                <p:oleObj spid="_x0000_s143392" name="Equation" r:id="rId4" imgW="583920" imgH="203040" progId="Equation.DSMT4">
                  <p:embed/>
                </p:oleObj>
              </mc:Choice>
              <mc:Fallback>
                <p:oleObj name="Equation" r:id="rId4" imgW="583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9764" y="1767496"/>
                        <a:ext cx="1590066" cy="553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a:xfrm>
            <a:off x="611228" y="2455174"/>
            <a:ext cx="8153400" cy="21168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设</a:t>
            </a:r>
            <a:r>
              <a:rPr kumimoji="0" lang="en-US" altLang="zh-CN" sz="32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 =                  </a:t>
            </a:r>
            <a:r>
              <a:rPr kumimoji="0" lang="zh-CN" altLang="en-US" sz="32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200" b="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若存在</a:t>
            </a:r>
            <a:r>
              <a:rPr kumimoji="0" lang="en-US" altLang="zh-CN" sz="32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B </a:t>
            </a:r>
            <a:r>
              <a:rPr lang="en-US" altLang="zh-CN" sz="3200" i="1" baseline="0" dirty="0">
                <a:latin typeface="Times New Roman" pitchFamily="18" charset="0"/>
                <a:ea typeface="仿宋" pitchFamily="49" charset="-122"/>
                <a:cs typeface="Times New Roman" pitchFamily="18" charset="0"/>
              </a:rPr>
              <a:t>=                   </a:t>
            </a:r>
            <a:r>
              <a:rPr lang="zh-CN" altLang="en-US" sz="3200" b="1" baseline="0" dirty="0">
                <a:latin typeface="Times New Roman" pitchFamily="18" charset="0"/>
                <a:ea typeface="仿宋" pitchFamily="49" charset="-122"/>
                <a:cs typeface="Times New Roman" pitchFamily="18" charset="0"/>
              </a:rPr>
              <a:t>使得</a:t>
            </a:r>
            <a:r>
              <a:rPr lang="en-US" altLang="zh-CN" sz="3200" b="1"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则</a:t>
            </a:r>
            <a:r>
              <a:rPr lang="en-US" altLang="zh-CN" sz="3200" i="1" dirty="0">
                <a:latin typeface="Times New Roman" pitchFamily="18" charset="0"/>
                <a:ea typeface="仿宋" pitchFamily="49" charset="-122"/>
                <a:cs typeface="Times New Roman" pitchFamily="18" charset="0"/>
              </a:rPr>
              <a:t>A</a:t>
            </a:r>
            <a:r>
              <a:rPr lang="zh-CN" altLang="en-US" sz="3200" b="1" dirty="0">
                <a:latin typeface="Times New Roman" pitchFamily="18" charset="0"/>
                <a:ea typeface="仿宋" pitchFamily="49" charset="-122"/>
                <a:cs typeface="Times New Roman" pitchFamily="18" charset="0"/>
              </a:rPr>
              <a:t>不是极大团。</a:t>
            </a:r>
            <a:endParaRPr lang="en-US" altLang="zh-CN" sz="3200" b="1" baseline="0" dirty="0">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lang="en-US" altLang="zh-CN" sz="3200" b="1" i="1" dirty="0">
                <a:latin typeface="Times New Roman" pitchFamily="18" charset="0"/>
                <a:ea typeface="仿宋" pitchFamily="49" charset="-122"/>
                <a:cs typeface="Times New Roman" pitchFamily="18" charset="0"/>
              </a:rPr>
              <a:t>    </a:t>
            </a:r>
            <a:r>
              <a:rPr lang="en-US" altLang="zh-CN" sz="3200" i="1" baseline="0" dirty="0">
                <a:latin typeface="Times New Roman" pitchFamily="18" charset="0"/>
                <a:ea typeface="仿宋" pitchFamily="49" charset="-122"/>
                <a:cs typeface="Times New Roman" pitchFamily="18" charset="0"/>
              </a:rPr>
              <a:t> </a:t>
            </a: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1315" name="Object 3"/>
          <p:cNvGraphicFramePr>
            <a:graphicFrameLocks noChangeAspect="1"/>
          </p:cNvGraphicFramePr>
          <p:nvPr/>
        </p:nvGraphicFramePr>
        <p:xfrm>
          <a:off x="2177686" y="2500306"/>
          <a:ext cx="1590675" cy="554037"/>
        </p:xfrm>
        <a:graphic>
          <a:graphicData uri="http://schemas.openxmlformats.org/presentationml/2006/ole">
            <mc:AlternateContent xmlns:mc="http://schemas.openxmlformats.org/markup-compatibility/2006">
              <mc:Choice xmlns:v="urn:schemas-microsoft-com:vml" Requires="v">
                <p:oleObj spid="_x0000_s143393" name="Equation" r:id="rId6" imgW="583920" imgH="203040" progId="Equation.DSMT4">
                  <p:embed/>
                </p:oleObj>
              </mc:Choice>
              <mc:Fallback>
                <p:oleObj name="Equation" r:id="rId6" imgW="583920" imgH="20304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686" y="2500306"/>
                        <a:ext cx="1590675"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6" name="Object 4"/>
          <p:cNvGraphicFramePr>
            <a:graphicFrameLocks noChangeAspect="1"/>
          </p:cNvGraphicFramePr>
          <p:nvPr/>
        </p:nvGraphicFramePr>
        <p:xfrm>
          <a:off x="6166190" y="2495128"/>
          <a:ext cx="1798637" cy="554038"/>
        </p:xfrm>
        <a:graphic>
          <a:graphicData uri="http://schemas.openxmlformats.org/presentationml/2006/ole">
            <mc:AlternateContent xmlns:mc="http://schemas.openxmlformats.org/markup-compatibility/2006">
              <mc:Choice xmlns:v="urn:schemas-microsoft-com:vml" Requires="v">
                <p:oleObj spid="_x0000_s143394" name="Equation" r:id="rId7" imgW="660240" imgH="203040" progId="Equation.DSMT4">
                  <p:embed/>
                </p:oleObj>
              </mc:Choice>
              <mc:Fallback>
                <p:oleObj name="Equation" r:id="rId7" imgW="660240" imgH="2030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6190" y="2495128"/>
                        <a:ext cx="1798637"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2627026" y="4929198"/>
          <a:ext cx="1133483" cy="500066"/>
        </p:xfrm>
        <a:graphic>
          <a:graphicData uri="http://schemas.openxmlformats.org/presentationml/2006/ole">
            <mc:AlternateContent xmlns:mc="http://schemas.openxmlformats.org/markup-compatibility/2006">
              <mc:Choice xmlns:v="urn:schemas-microsoft-com:vml" Requires="v">
                <p:oleObj spid="_x0000_s143395" name="Equation" r:id="rId9" imgW="431640" imgH="190440" progId="Equation.DSMT4">
                  <p:embed/>
                </p:oleObj>
              </mc:Choice>
              <mc:Fallback>
                <p:oleObj name="Equation" r:id="rId9" imgW="431640" imgH="19044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026" y="4929198"/>
                        <a:ext cx="1133483"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2"/>
          <p:cNvSpPr txBox="1">
            <a:spLocks/>
          </p:cNvSpPr>
          <p:nvPr/>
        </p:nvSpPr>
        <p:spPr>
          <a:xfrm>
            <a:off x="611228" y="3624884"/>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altLang="zh-CN" sz="2800" i="1" dirty="0">
                <a:latin typeface="Times New Roman" pitchFamily="18" charset="0"/>
                <a:ea typeface="仿宋" pitchFamily="49" charset="-122"/>
                <a:cs typeface="Times New Roman" pitchFamily="18" charset="0"/>
              </a:rPr>
              <a:t> </a:t>
            </a:r>
            <a:r>
              <a:rPr lang="en-US" altLang="zh-CN" sz="3200" i="1" dirty="0">
                <a:latin typeface="Times New Roman" pitchFamily="18" charset="0"/>
                <a:ea typeface="仿宋" pitchFamily="49" charset="-122"/>
                <a:cs typeface="Times New Roman" pitchFamily="18" charset="0"/>
              </a:rPr>
              <a:t>p</a:t>
            </a:r>
            <a:r>
              <a:rPr kumimoji="0" lang="en-US" altLang="zh-CN" sz="32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w</a:t>
            </a:r>
            <a:r>
              <a:rPr kumimoji="0" lang="en-US" altLang="zh-CN" sz="32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 &lt; </a:t>
            </a:r>
            <a:r>
              <a:rPr kumimoji="0" lang="en-US" altLang="zh-CN" sz="32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p</a:t>
            </a:r>
            <a:r>
              <a:rPr kumimoji="0" lang="en-US" altLang="zh-CN" sz="32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32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u="none" strike="noStrike" kern="1200" cap="none" spc="0" normalizeH="0" noProof="0" dirty="0">
                <a:ln>
                  <a:noFill/>
                </a:ln>
                <a:solidFill>
                  <a:schemeClr val="tx1"/>
                </a:solidFill>
                <a:effectLst/>
                <a:uLnTx/>
                <a:uFillTx/>
                <a:latin typeface="Times New Roman" pitchFamily="18" charset="0"/>
                <a:ea typeface="仿宋" pitchFamily="49" charset="-122"/>
                <a:cs typeface="Times New Roman" pitchFamily="18" charset="0"/>
              </a:rPr>
              <a:t>  </a:t>
            </a:r>
            <a:endParaRPr kumimoji="0" lang="zh-CN" altLang="en-US" sz="3200" i="1" u="none" strike="noStrike" kern="1200" cap="none" spc="0" normalizeH="0" baseline="-25000" noProof="0" dirty="0">
              <a:ln>
                <a:noFill/>
              </a:ln>
              <a:solidFill>
                <a:schemeClr val="tx1"/>
              </a:solidFill>
              <a:effectLst/>
              <a:uLnTx/>
              <a:uFillTx/>
              <a:latin typeface="+mn-lt"/>
              <a:ea typeface="+mn-ea"/>
              <a:cs typeface="+mn-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12" name="内容占位符 2"/>
          <p:cNvSpPr txBox="1">
            <a:spLocks/>
          </p:cNvSpPr>
          <p:nvPr/>
        </p:nvSpPr>
        <p:spPr>
          <a:xfrm>
            <a:off x="603154" y="4413158"/>
            <a:ext cx="8153400" cy="2442144"/>
          </a:xfrm>
          <a:prstGeom prst="rect">
            <a:avLst/>
          </a:prstGeom>
        </p:spPr>
        <p:txBody>
          <a:bodyPr vert="horz">
            <a:normAutofit/>
          </a:bodyPr>
          <a:lstStyle/>
          <a:p>
            <a:pPr marL="320040" lvl="0" indent="-320040">
              <a:spcBef>
                <a:spcPts val="700"/>
              </a:spcBef>
              <a:buClr>
                <a:schemeClr val="accent2"/>
              </a:buClr>
              <a:buSzPct val="60000"/>
              <a:buFont typeface="Wingdings"/>
              <a:buChar char=""/>
            </a:pP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设</a:t>
            </a:r>
            <a:r>
              <a:rPr lang="en-US" altLang="zh-CN" sz="3200" i="1" dirty="0">
                <a:latin typeface="Times New Roman" pitchFamily="18" charset="0"/>
                <a:ea typeface="仿宋" pitchFamily="49" charset="-122"/>
                <a:cs typeface="Times New Roman" pitchFamily="18" charset="0"/>
              </a:rPr>
              <a:t>next</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v</a:t>
            </a:r>
            <a:r>
              <a:rPr lang="en-US" altLang="zh-CN" sz="3200"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表示</a:t>
            </a:r>
            <a:r>
              <a:rPr lang="en-US" altLang="zh-CN" sz="3200" i="1" dirty="0">
                <a:latin typeface="Times New Roman" pitchFamily="18" charset="0"/>
                <a:ea typeface="仿宋" pitchFamily="49" charset="-122"/>
                <a:cs typeface="Times New Roman" pitchFamily="18" charset="0"/>
              </a:rPr>
              <a:t>N</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v</a:t>
            </a:r>
            <a:r>
              <a:rPr lang="en-US" altLang="zh-CN" sz="3200" dirty="0">
                <a:latin typeface="Times New Roman" pitchFamily="18" charset="0"/>
                <a:ea typeface="仿宋" pitchFamily="49" charset="-122"/>
                <a:cs typeface="Times New Roman" pitchFamily="18" charset="0"/>
              </a:rPr>
              <a:t>)</a:t>
            </a:r>
            <a:r>
              <a:rPr lang="zh-CN" altLang="en-US" sz="3200" b="1" dirty="0">
                <a:latin typeface="Times New Roman" pitchFamily="18" charset="0"/>
                <a:ea typeface="仿宋" pitchFamily="49" charset="-122"/>
                <a:cs typeface="Times New Roman" pitchFamily="18" charset="0"/>
              </a:rPr>
              <a:t>中最前的点。令</a:t>
            </a:r>
            <a:r>
              <a:rPr lang="en-US" altLang="zh-CN" sz="3200" i="1" dirty="0">
                <a:latin typeface="Times New Roman" pitchFamily="18" charset="0"/>
                <a:ea typeface="仿宋" pitchFamily="49" charset="-122"/>
                <a:cs typeface="Times New Roman" pitchFamily="18" charset="0"/>
              </a:rPr>
              <a:t>w*</a:t>
            </a:r>
            <a:r>
              <a:rPr lang="zh-CN" altLang="en-US" sz="3200" b="1" dirty="0">
                <a:latin typeface="Times New Roman" pitchFamily="18" charset="0"/>
                <a:ea typeface="仿宋" pitchFamily="49" charset="-122"/>
                <a:cs typeface="Times New Roman" pitchFamily="18" charset="0"/>
              </a:rPr>
              <a:t>表示所有满足 </a:t>
            </a:r>
            <a:r>
              <a:rPr lang="en-US" altLang="zh-CN" sz="3200" i="1"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的</a:t>
            </a:r>
            <a:r>
              <a:rPr lang="en-US" altLang="zh-CN" sz="3200" i="1" dirty="0">
                <a:latin typeface="Times New Roman" pitchFamily="18" charset="0"/>
                <a:ea typeface="仿宋" pitchFamily="49" charset="-122"/>
                <a:cs typeface="Times New Roman" pitchFamily="18" charset="0"/>
              </a:rPr>
              <a:t>w</a:t>
            </a:r>
            <a:r>
              <a:rPr lang="zh-CN" altLang="en-US" sz="3200" b="1" dirty="0">
                <a:latin typeface="Times New Roman" pitchFamily="18" charset="0"/>
                <a:ea typeface="仿宋" pitchFamily="49" charset="-122"/>
                <a:cs typeface="Times New Roman" pitchFamily="18" charset="0"/>
              </a:rPr>
              <a:t>中最后的一个点。</a:t>
            </a:r>
            <a:endParaRPr lang="en-US" altLang="zh-CN" sz="3200" b="1" dirty="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endParaRPr kumimoji="0" lang="zh-CN" altLang="en-US" sz="2800" b="1" u="none" strike="noStrike" kern="1200" cap="none" spc="0" normalizeH="0" baseline="-25000" noProof="0" dirty="0">
              <a:ln>
                <a:noFill/>
              </a:ln>
              <a:solidFill>
                <a:schemeClr val="tx1"/>
              </a:solidFill>
              <a:effectLst/>
              <a:uLnTx/>
              <a:uFillTx/>
              <a:latin typeface="+mn-lt"/>
              <a:ea typeface="+mn-ea"/>
              <a:cs typeface="+mn-cs"/>
            </a:endParaRPr>
          </a:p>
        </p:txBody>
      </p:sp>
      <p:sp>
        <p:nvSpPr>
          <p:cNvPr id="13" name="内容占位符 2"/>
          <p:cNvSpPr txBox="1">
            <a:spLocks/>
          </p:cNvSpPr>
          <p:nvPr/>
        </p:nvSpPr>
        <p:spPr>
          <a:xfrm>
            <a:off x="624480" y="5571328"/>
            <a:ext cx="8153400" cy="865528"/>
          </a:xfrm>
          <a:prstGeom prst="rect">
            <a:avLst/>
          </a:prstGeom>
        </p:spPr>
        <p:txBody>
          <a:bodyPr vert="horz">
            <a:normAutofit/>
          </a:bodyPr>
          <a:lstStyle/>
          <a:p>
            <a:pPr marL="320040" lvl="0" indent="-320040">
              <a:spcBef>
                <a:spcPts val="700"/>
              </a:spcBef>
              <a:buClr>
                <a:schemeClr val="accent2"/>
              </a:buClr>
              <a:buSzPct val="60000"/>
              <a:buFont typeface="Wingdings"/>
              <a:buChar char=""/>
              <a:defRPr/>
            </a:pPr>
            <a:r>
              <a:rPr lang="en-US" altLang="zh-CN" sz="3200" i="1" dirty="0">
                <a:latin typeface="Times New Roman" pitchFamily="18" charset="0"/>
                <a:ea typeface="仿宋" pitchFamily="49" charset="-122"/>
                <a:cs typeface="Times New Roman" pitchFamily="18" charset="0"/>
              </a:rPr>
              <a:t> next</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w*</a:t>
            </a:r>
            <a:r>
              <a:rPr lang="en-US" altLang="zh-CN" sz="3200" dirty="0">
                <a:latin typeface="Times New Roman" pitchFamily="18" charset="0"/>
                <a:ea typeface="仿宋" pitchFamily="49" charset="-122"/>
                <a:cs typeface="Times New Roman" pitchFamily="18" charset="0"/>
              </a:rPr>
              <a:t>) = </a:t>
            </a:r>
            <a:r>
              <a:rPr lang="en-US" altLang="zh-CN" sz="3200" i="1" dirty="0">
                <a:latin typeface="Times New Roman" pitchFamily="18" charset="0"/>
                <a:ea typeface="仿宋" pitchFamily="49" charset="-122"/>
                <a:cs typeface="Times New Roman" pitchFamily="18" charset="0"/>
              </a:rPr>
              <a:t>v </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否则</a:t>
            </a:r>
            <a:r>
              <a:rPr lang="en-US" altLang="zh-CN" sz="2800" i="1" dirty="0">
                <a:latin typeface="Times New Roman" pitchFamily="18" charset="0"/>
                <a:ea typeface="仿宋" pitchFamily="49" charset="-122"/>
                <a:cs typeface="Times New Roman" pitchFamily="18" charset="0"/>
              </a:rPr>
              <a:t>next</a:t>
            </a:r>
            <a:r>
              <a:rPr lang="en-US" altLang="zh-CN"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w</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也是满足条件的</a:t>
            </a:r>
            <a:r>
              <a:rPr lang="en-US" altLang="zh-CN" sz="2800" i="1" dirty="0">
                <a:latin typeface="Times New Roman" pitchFamily="18" charset="0"/>
                <a:ea typeface="仿宋" pitchFamily="49" charset="-122"/>
                <a:cs typeface="Times New Roman" pitchFamily="18" charset="0"/>
              </a:rPr>
              <a:t>w</a:t>
            </a:r>
            <a:r>
              <a:rPr lang="en-US" altLang="zh-CN" sz="2800" dirty="0">
                <a:latin typeface="Times New Roman" pitchFamily="18" charset="0"/>
                <a:ea typeface="仿宋" pitchFamily="49" charset="-122"/>
                <a:cs typeface="Times New Roman" pitchFamily="18" charset="0"/>
              </a:rPr>
              <a:t>)</a:t>
            </a:r>
            <a:endParaRPr kumimoji="0" lang="zh-CN" altLang="en-US" sz="2800"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3366" name="Object 6"/>
          <p:cNvGraphicFramePr>
            <a:graphicFrameLocks noChangeAspect="1"/>
          </p:cNvGraphicFramePr>
          <p:nvPr/>
        </p:nvGraphicFramePr>
        <p:xfrm>
          <a:off x="1430187" y="3003268"/>
          <a:ext cx="1133475" cy="500062"/>
        </p:xfrm>
        <a:graphic>
          <a:graphicData uri="http://schemas.openxmlformats.org/presentationml/2006/ole">
            <mc:AlternateContent xmlns:mc="http://schemas.openxmlformats.org/markup-compatibility/2006">
              <mc:Choice xmlns:v="urn:schemas-microsoft-com:vml" Requires="v">
                <p:oleObj spid="_x0000_s143396" name="Equation" r:id="rId11" imgW="431640" imgH="190440" progId="Equation.DSMT4">
                  <p:embed/>
                </p:oleObj>
              </mc:Choice>
              <mc:Fallback>
                <p:oleObj name="Equation" r:id="rId11" imgW="431640" imgH="19044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0187" y="3003268"/>
                        <a:ext cx="11334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719468"/>
            <a:ext cx="8153400" cy="1865660"/>
          </a:xfrm>
        </p:spPr>
        <p:txBody>
          <a:bodyPr/>
          <a:lstStyle/>
          <a:p>
            <a:r>
              <a:rPr lang="en-US" altLang="zh-CN" sz="3200" i="1" dirty="0">
                <a:latin typeface="Times New Roman" pitchFamily="18" charset="0"/>
                <a:ea typeface="仿宋" pitchFamily="49" charset="-122"/>
                <a:cs typeface="Times New Roman" pitchFamily="18" charset="0"/>
              </a:rPr>
              <a:t>Next</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w</a:t>
            </a:r>
            <a:r>
              <a:rPr lang="en-US" altLang="zh-CN" sz="3200" dirty="0">
                <a:latin typeface="Times New Roman" pitchFamily="18" charset="0"/>
                <a:ea typeface="仿宋" pitchFamily="49" charset="-122"/>
                <a:cs typeface="Times New Roman" pitchFamily="18" charset="0"/>
              </a:rPr>
              <a:t>)</a:t>
            </a:r>
            <a:r>
              <a:rPr lang="en-US" altLang="zh-CN" sz="3200" b="1" dirty="0">
                <a:latin typeface="Times New Roman" pitchFamily="18" charset="0"/>
                <a:ea typeface="仿宋" pitchFamily="49" charset="-122"/>
                <a:cs typeface="Times New Roman" pitchFamily="18" charset="0"/>
              </a:rPr>
              <a:t> = </a:t>
            </a:r>
            <a:r>
              <a:rPr lang="en-US" altLang="zh-CN" sz="3200" i="1" dirty="0">
                <a:latin typeface="Times New Roman" pitchFamily="18" charset="0"/>
                <a:ea typeface="仿宋" pitchFamily="49" charset="-122"/>
                <a:cs typeface="Times New Roman" pitchFamily="18" charset="0"/>
              </a:rPr>
              <a:t>v</a:t>
            </a:r>
          </a:p>
          <a:p>
            <a:r>
              <a:rPr lang="en-US" altLang="zh-CN" sz="2800" i="1"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当且仅当</a:t>
            </a:r>
            <a:endParaRPr lang="en-US" altLang="zh-CN" sz="3200" b="1" dirty="0">
              <a:latin typeface="Times New Roman" pitchFamily="18" charset="0"/>
              <a:ea typeface="仿宋" pitchFamily="49" charset="-122"/>
              <a:cs typeface="Times New Roman" pitchFamily="18" charset="0"/>
            </a:endParaRPr>
          </a:p>
          <a:p>
            <a:pPr>
              <a:buNone/>
            </a:pPr>
            <a:r>
              <a:rPr lang="en-US" altLang="zh-CN" sz="2800" i="1" dirty="0">
                <a:latin typeface="Times New Roman" pitchFamily="18" charset="0"/>
                <a:ea typeface="仿宋" pitchFamily="49" charset="-122"/>
                <a:cs typeface="Times New Roman" pitchFamily="18" charset="0"/>
              </a:rPr>
              <a:t>     </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N</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v</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 + </a:t>
            </a:r>
            <a:r>
              <a:rPr lang="en-US" altLang="zh-CN" sz="3200" dirty="0">
                <a:latin typeface="Times New Roman" pitchFamily="18" charset="0"/>
                <a:ea typeface="仿宋" pitchFamily="49" charset="-122"/>
                <a:cs typeface="Times New Roman" pitchFamily="18" charset="0"/>
              </a:rPr>
              <a:t>1 </a:t>
            </a:r>
            <a:r>
              <a:rPr lang="en-US" altLang="zh-CN" sz="3200" i="1" dirty="0">
                <a:latin typeface="Times New Roman" pitchFamily="18" charset="0"/>
                <a:ea typeface="仿宋" pitchFamily="49" charset="-122"/>
                <a:cs typeface="Times New Roman" pitchFamily="18" charset="0"/>
              </a:rPr>
              <a:t>≤ </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N</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w</a:t>
            </a:r>
            <a:r>
              <a:rPr lang="en-US" altLang="zh-CN" sz="3200" dirty="0">
                <a:latin typeface="Times New Roman" pitchFamily="18" charset="0"/>
                <a:ea typeface="仿宋" pitchFamily="49" charset="-122"/>
                <a:cs typeface="Times New Roman" pitchFamily="18" charset="0"/>
              </a:rPr>
              <a:t>)|</a:t>
            </a:r>
          </a:p>
          <a:p>
            <a:endParaRPr lang="en-US" altLang="zh-CN" sz="3200" i="1" dirty="0">
              <a:latin typeface="Times New Roman" pitchFamily="18" charset="0"/>
              <a:ea typeface="仿宋" pitchFamily="49" charset="-122"/>
              <a:cs typeface="Times New Roman" pitchFamily="18" charset="0"/>
            </a:endParaRPr>
          </a:p>
          <a:p>
            <a:endParaRPr lang="en-US" altLang="zh-CN" sz="3200" b="1" dirty="0">
              <a:latin typeface="Times New Roman" pitchFamily="18" charset="0"/>
              <a:ea typeface="仿宋" pitchFamily="49" charset="-122"/>
              <a:cs typeface="Times New Roman" pitchFamily="18" charset="0"/>
            </a:endParaRPr>
          </a:p>
          <a:p>
            <a:endParaRPr lang="zh-CN" altLang="en-US" sz="2800" i="1" baseline="-25000" dirty="0"/>
          </a:p>
        </p:txBody>
      </p:sp>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弦图的极大团</a:t>
            </a: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8487" name="Object 7"/>
          <p:cNvGraphicFramePr>
            <a:graphicFrameLocks noChangeAspect="1"/>
          </p:cNvGraphicFramePr>
          <p:nvPr/>
        </p:nvGraphicFramePr>
        <p:xfrm>
          <a:off x="959403" y="2357430"/>
          <a:ext cx="3768725" cy="554038"/>
        </p:xfrm>
        <a:graphic>
          <a:graphicData uri="http://schemas.openxmlformats.org/presentationml/2006/ole">
            <mc:AlternateContent xmlns:mc="http://schemas.openxmlformats.org/markup-compatibility/2006">
              <mc:Choice xmlns:v="urn:schemas-microsoft-com:vml" Requires="v">
                <p:oleObj spid="_x0000_s156680" name="Equation" r:id="rId4" imgW="1384200" imgH="203040" progId="Equation.DSMT4">
                  <p:embed/>
                </p:oleObj>
              </mc:Choice>
              <mc:Fallback>
                <p:oleObj name="Equation" r:id="rId4" imgW="138420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403" y="2357430"/>
                        <a:ext cx="3768725"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719468"/>
            <a:ext cx="8153400" cy="1865660"/>
          </a:xfrm>
        </p:spPr>
        <p:txBody>
          <a:bodyPr/>
          <a:lstStyle/>
          <a:p>
            <a:r>
              <a:rPr lang="en-US" altLang="zh-CN" sz="3200" i="1" dirty="0">
                <a:latin typeface="Times New Roman" pitchFamily="18" charset="0"/>
                <a:ea typeface="仿宋" pitchFamily="49" charset="-122"/>
                <a:cs typeface="Times New Roman" pitchFamily="18" charset="0"/>
              </a:rPr>
              <a:t>Next</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w</a:t>
            </a:r>
            <a:r>
              <a:rPr lang="en-US" altLang="zh-CN" sz="3200" dirty="0">
                <a:latin typeface="Times New Roman" pitchFamily="18" charset="0"/>
                <a:ea typeface="仿宋" pitchFamily="49" charset="-122"/>
                <a:cs typeface="Times New Roman" pitchFamily="18" charset="0"/>
              </a:rPr>
              <a:t>)</a:t>
            </a:r>
            <a:r>
              <a:rPr lang="en-US" altLang="zh-CN" sz="3200" b="1" dirty="0">
                <a:latin typeface="Times New Roman" pitchFamily="18" charset="0"/>
                <a:ea typeface="仿宋" pitchFamily="49" charset="-122"/>
                <a:cs typeface="Times New Roman" pitchFamily="18" charset="0"/>
              </a:rPr>
              <a:t> = </a:t>
            </a:r>
            <a:r>
              <a:rPr lang="en-US" altLang="zh-CN" sz="3200" i="1" dirty="0">
                <a:latin typeface="Times New Roman" pitchFamily="18" charset="0"/>
                <a:ea typeface="仿宋" pitchFamily="49" charset="-122"/>
                <a:cs typeface="Times New Roman" pitchFamily="18" charset="0"/>
              </a:rPr>
              <a:t>v</a:t>
            </a:r>
          </a:p>
          <a:p>
            <a:r>
              <a:rPr lang="en-US" altLang="zh-CN" sz="2800" i="1"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当且仅当</a:t>
            </a:r>
            <a:endParaRPr lang="en-US" altLang="zh-CN" sz="3200" b="1" dirty="0">
              <a:latin typeface="Times New Roman" pitchFamily="18" charset="0"/>
              <a:ea typeface="仿宋" pitchFamily="49" charset="-122"/>
              <a:cs typeface="Times New Roman" pitchFamily="18" charset="0"/>
            </a:endParaRPr>
          </a:p>
          <a:p>
            <a:pPr>
              <a:buNone/>
            </a:pPr>
            <a:r>
              <a:rPr lang="en-US" altLang="zh-CN" sz="2800" i="1" dirty="0">
                <a:latin typeface="Times New Roman" pitchFamily="18" charset="0"/>
                <a:ea typeface="仿宋" pitchFamily="49" charset="-122"/>
                <a:cs typeface="Times New Roman" pitchFamily="18" charset="0"/>
              </a:rPr>
              <a:t>     </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N</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v</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 + </a:t>
            </a:r>
            <a:r>
              <a:rPr lang="en-US" altLang="zh-CN" sz="3200" dirty="0">
                <a:latin typeface="Times New Roman" pitchFamily="18" charset="0"/>
                <a:ea typeface="仿宋" pitchFamily="49" charset="-122"/>
                <a:cs typeface="Times New Roman" pitchFamily="18" charset="0"/>
              </a:rPr>
              <a:t>1 </a:t>
            </a:r>
            <a:r>
              <a:rPr lang="en-US" altLang="zh-CN" sz="3200" i="1" dirty="0">
                <a:latin typeface="Times New Roman" pitchFamily="18" charset="0"/>
                <a:ea typeface="仿宋" pitchFamily="49" charset="-122"/>
                <a:cs typeface="Times New Roman" pitchFamily="18" charset="0"/>
              </a:rPr>
              <a:t>≤ </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N</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w</a:t>
            </a:r>
            <a:r>
              <a:rPr lang="en-US" altLang="zh-CN" sz="3200" dirty="0">
                <a:latin typeface="Times New Roman" pitchFamily="18" charset="0"/>
                <a:ea typeface="仿宋" pitchFamily="49" charset="-122"/>
                <a:cs typeface="Times New Roman" pitchFamily="18" charset="0"/>
              </a:rPr>
              <a:t>)|</a:t>
            </a:r>
          </a:p>
          <a:p>
            <a:endParaRPr lang="en-US" altLang="zh-CN" sz="3200" i="1" dirty="0">
              <a:latin typeface="Times New Roman" pitchFamily="18" charset="0"/>
              <a:ea typeface="仿宋" pitchFamily="49" charset="-122"/>
              <a:cs typeface="Times New Roman" pitchFamily="18" charset="0"/>
            </a:endParaRPr>
          </a:p>
          <a:p>
            <a:endParaRPr lang="en-US" altLang="zh-CN" sz="3200" b="1" dirty="0">
              <a:latin typeface="Times New Roman" pitchFamily="18" charset="0"/>
              <a:ea typeface="仿宋" pitchFamily="49" charset="-122"/>
              <a:cs typeface="Times New Roman" pitchFamily="18" charset="0"/>
            </a:endParaRPr>
          </a:p>
          <a:p>
            <a:endParaRPr lang="zh-CN" altLang="en-US" sz="2800" i="1" baseline="-25000" dirty="0"/>
          </a:p>
        </p:txBody>
      </p:sp>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弦图的极大团</a:t>
            </a: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8487" name="Object 7"/>
          <p:cNvGraphicFramePr>
            <a:graphicFrameLocks noChangeAspect="1"/>
          </p:cNvGraphicFramePr>
          <p:nvPr/>
        </p:nvGraphicFramePr>
        <p:xfrm>
          <a:off x="959403" y="2357430"/>
          <a:ext cx="3768725" cy="554038"/>
        </p:xfrm>
        <a:graphic>
          <a:graphicData uri="http://schemas.openxmlformats.org/presentationml/2006/ole">
            <mc:AlternateContent xmlns:mc="http://schemas.openxmlformats.org/markup-compatibility/2006">
              <mc:Choice xmlns:v="urn:schemas-microsoft-com:vml" Requires="v">
                <p:oleObj spid="_x0000_s148493" name="Equation" r:id="rId4" imgW="1384200" imgH="203040" progId="Equation.DSMT4">
                  <p:embed/>
                </p:oleObj>
              </mc:Choice>
              <mc:Fallback>
                <p:oleObj name="Equation" r:id="rId4" imgW="1384200" imgH="203040" progId="Equation.DSMT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403" y="2357430"/>
                        <a:ext cx="3768725"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内容占位符 2"/>
          <p:cNvSpPr txBox="1">
            <a:spLocks/>
          </p:cNvSpPr>
          <p:nvPr/>
        </p:nvSpPr>
        <p:spPr>
          <a:xfrm>
            <a:off x="606938" y="3812496"/>
            <a:ext cx="8153400" cy="1865660"/>
          </a:xfrm>
          <a:prstGeom prst="rect">
            <a:avLst/>
          </a:prstGeom>
        </p:spPr>
        <p:txBody>
          <a:bodyPr vert="horz">
            <a:normAutofit/>
          </a:bodyPr>
          <a:lstStyle/>
          <a:p>
            <a:pPr marL="320040" indent="-320040">
              <a:spcBef>
                <a:spcPts val="700"/>
              </a:spcBef>
              <a:buClr>
                <a:schemeClr val="accent2"/>
              </a:buClr>
              <a:buSzPct val="60000"/>
              <a:buFont typeface="Wingdings"/>
              <a:buChar char=""/>
            </a:pPr>
            <a:r>
              <a:rPr kumimoji="0" lang="zh-CN" altLang="en-US" sz="3200" b="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只需判断</a:t>
            </a:r>
            <a:r>
              <a:rPr lang="zh-CN" altLang="en-US" sz="3200" b="1" dirty="0">
                <a:latin typeface="Times New Roman" pitchFamily="18" charset="0"/>
                <a:ea typeface="仿宋" pitchFamily="49" charset="-122"/>
                <a:cs typeface="Times New Roman" pitchFamily="18" charset="0"/>
              </a:rPr>
              <a:t>是否存在一个</a:t>
            </a:r>
            <a:r>
              <a:rPr lang="en-US" altLang="zh-CN" sz="3200" i="1" dirty="0">
                <a:latin typeface="Times New Roman" pitchFamily="18" charset="0"/>
                <a:ea typeface="仿宋" pitchFamily="49" charset="-122"/>
                <a:cs typeface="Times New Roman" pitchFamily="18" charset="0"/>
              </a:rPr>
              <a:t>w</a:t>
            </a:r>
            <a:r>
              <a:rPr lang="zh-CN" altLang="en-US" sz="3200" dirty="0">
                <a:latin typeface="Times New Roman" pitchFamily="18" charset="0"/>
                <a:ea typeface="仿宋" pitchFamily="49" charset="-122"/>
                <a:cs typeface="Times New Roman" pitchFamily="18" charset="0"/>
              </a:rPr>
              <a:t>，</a:t>
            </a:r>
            <a:r>
              <a:rPr lang="zh-CN" altLang="en-US" sz="3200" b="1" dirty="0">
                <a:latin typeface="Times New Roman" pitchFamily="18" charset="0"/>
                <a:ea typeface="仿宋" pitchFamily="49" charset="-122"/>
                <a:cs typeface="Times New Roman" pitchFamily="18" charset="0"/>
              </a:rPr>
              <a:t>满足</a:t>
            </a:r>
            <a:r>
              <a:rPr lang="en-US" altLang="zh-CN" sz="3200" i="1" dirty="0">
                <a:latin typeface="Times New Roman" pitchFamily="18" charset="0"/>
                <a:ea typeface="仿宋" pitchFamily="49" charset="-122"/>
                <a:cs typeface="Times New Roman" pitchFamily="18" charset="0"/>
              </a:rPr>
              <a:t>Next</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w</a:t>
            </a:r>
            <a:r>
              <a:rPr lang="en-US" altLang="zh-CN" sz="3200" dirty="0">
                <a:latin typeface="Times New Roman" pitchFamily="18" charset="0"/>
                <a:ea typeface="仿宋" pitchFamily="49" charset="-122"/>
                <a:cs typeface="Times New Roman" pitchFamily="18" charset="0"/>
              </a:rPr>
              <a:t>)</a:t>
            </a:r>
            <a:r>
              <a:rPr lang="en-US" altLang="zh-CN" sz="3200" b="1" dirty="0">
                <a:latin typeface="Times New Roman" pitchFamily="18" charset="0"/>
                <a:ea typeface="仿宋" pitchFamily="49" charset="-122"/>
                <a:cs typeface="Times New Roman" pitchFamily="18" charset="0"/>
              </a:rPr>
              <a:t> = </a:t>
            </a:r>
            <a:r>
              <a:rPr lang="en-US" altLang="zh-CN" sz="3200" i="1" dirty="0">
                <a:latin typeface="Times New Roman" pitchFamily="18" charset="0"/>
                <a:ea typeface="仿宋" pitchFamily="49" charset="-122"/>
                <a:cs typeface="Times New Roman" pitchFamily="18" charset="0"/>
              </a:rPr>
              <a:t>v</a:t>
            </a:r>
          </a:p>
          <a:p>
            <a:pPr marL="320040" lvl="0" indent="-320040">
              <a:spcBef>
                <a:spcPts val="700"/>
              </a:spcBef>
              <a:buClr>
                <a:schemeClr val="accent2"/>
              </a:buClr>
              <a:buSzPct val="60000"/>
            </a:pPr>
            <a:r>
              <a:rPr kumimoji="0" lang="zh-CN" altLang="en-US" sz="3200" b="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    且</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N</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v</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 + </a:t>
            </a:r>
            <a:r>
              <a:rPr lang="en-US" altLang="zh-CN" sz="3200" dirty="0">
                <a:latin typeface="Times New Roman" pitchFamily="18" charset="0"/>
                <a:ea typeface="仿宋" pitchFamily="49" charset="-122"/>
                <a:cs typeface="Times New Roman" pitchFamily="18" charset="0"/>
              </a:rPr>
              <a:t>1 </a:t>
            </a:r>
            <a:r>
              <a:rPr lang="en-US" altLang="zh-CN" sz="3200" i="1" dirty="0">
                <a:latin typeface="Times New Roman" pitchFamily="18" charset="0"/>
                <a:ea typeface="仿宋" pitchFamily="49" charset="-122"/>
                <a:cs typeface="Times New Roman" pitchFamily="18" charset="0"/>
              </a:rPr>
              <a:t>≤ </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N</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w</a:t>
            </a:r>
            <a:r>
              <a:rPr lang="en-US" altLang="zh-CN" sz="3200" dirty="0">
                <a:latin typeface="Times New Roman" pitchFamily="18" charset="0"/>
                <a:ea typeface="仿宋" pitchFamily="49" charset="-122"/>
                <a:cs typeface="Times New Roman" pitchFamily="18" charset="0"/>
              </a:rPr>
              <a:t>)|</a:t>
            </a:r>
            <a:r>
              <a:rPr lang="zh-CN" altLang="en-US" sz="3200" b="1" dirty="0">
                <a:latin typeface="Times New Roman" pitchFamily="18" charset="0"/>
                <a:ea typeface="仿宋" pitchFamily="49" charset="-122"/>
                <a:cs typeface="Times New Roman" pitchFamily="18" charset="0"/>
              </a:rPr>
              <a:t>即可。</a:t>
            </a:r>
            <a:endParaRPr lang="en-US" altLang="zh-CN" sz="3200" b="1" dirty="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pPr>
            <a:r>
              <a:rPr lang="zh-CN" altLang="en-US" sz="3200" b="1" dirty="0">
                <a:latin typeface="Times New Roman" pitchFamily="18" charset="0"/>
                <a:ea typeface="仿宋" pitchFamily="49" charset="-122"/>
                <a:cs typeface="Times New Roman" pitchFamily="18" charset="0"/>
              </a:rPr>
              <a:t>    时间复杂度：</a:t>
            </a:r>
            <a:r>
              <a:rPr lang="en-US" altLang="zh-CN" sz="3200" i="1" dirty="0">
                <a:latin typeface="Times New Roman" pitchFamily="18" charset="0"/>
                <a:ea typeface="仿宋" pitchFamily="49" charset="-122"/>
                <a:cs typeface="Times New Roman" pitchFamily="18" charset="0"/>
              </a:rPr>
              <a:t>O</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m</a:t>
            </a:r>
            <a:r>
              <a:rPr lang="en-US" altLang="zh-CN" sz="3200" dirty="0">
                <a:latin typeface="Times New Roman" pitchFamily="18" charset="0"/>
                <a:ea typeface="仿宋" pitchFamily="49" charset="-122"/>
                <a:cs typeface="Times New Roman" pitchFamily="18" charset="0"/>
              </a:rPr>
              <a:t> + </a:t>
            </a:r>
            <a:r>
              <a:rPr lang="en-US" altLang="zh-CN" sz="3200" i="1" dirty="0">
                <a:latin typeface="Times New Roman" pitchFamily="18" charset="0"/>
                <a:ea typeface="仿宋" pitchFamily="49" charset="-122"/>
                <a:cs typeface="Times New Roman" pitchFamily="18" charset="0"/>
              </a:rPr>
              <a:t>n</a:t>
            </a:r>
            <a:r>
              <a:rPr lang="en-US" altLang="zh-CN" sz="3200" dirty="0">
                <a:latin typeface="Times New Roman" pitchFamily="18" charset="0"/>
                <a:ea typeface="仿宋" pitchFamily="49" charset="-122"/>
                <a:cs typeface="Times New Roman" pitchFamily="18" charset="0"/>
              </a:rPr>
              <a:t>)</a:t>
            </a:r>
          </a:p>
          <a:p>
            <a:pPr marL="320040" lvl="0" indent="-320040">
              <a:spcBef>
                <a:spcPts val="700"/>
              </a:spcBef>
              <a:buClr>
                <a:schemeClr val="accent2"/>
              </a:buClr>
              <a:buSzPct val="60000"/>
            </a:pPr>
            <a:endParaRPr kumimoji="0" lang="en-US" altLang="zh-CN" sz="3200" b="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altLang="zh-CN" sz="3200" b="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altLang="zh-CN"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a:latin typeface="仿宋" pitchFamily="49" charset="-122"/>
                <a:ea typeface="仿宋" pitchFamily="49" charset="-122"/>
              </a:rPr>
              <a:t>用最少的颜色给每个点染色使得相邻的点染的颜色不同。</a:t>
            </a:r>
            <a:endParaRPr lang="en-US" altLang="zh-CN" sz="3200" b="1" dirty="0">
              <a:latin typeface="仿宋" pitchFamily="49" charset="-122"/>
              <a:ea typeface="仿宋" pitchFamily="49" charset="-122"/>
            </a:endParaRPr>
          </a:p>
          <a:p>
            <a:r>
              <a:rPr lang="en-US" altLang="zh-CN" sz="3200" b="1" dirty="0">
                <a:latin typeface="Times New Roman" pitchFamily="18" charset="0"/>
                <a:cs typeface="Times New Roman" pitchFamily="18" charset="0"/>
              </a:rPr>
              <a:t>[</a:t>
            </a:r>
            <a:r>
              <a:rPr lang="zh-CN" altLang="en-US" sz="3200" b="1" dirty="0">
                <a:latin typeface="仿宋" pitchFamily="49" charset="-122"/>
                <a:ea typeface="仿宋" pitchFamily="49" charset="-122"/>
              </a:rPr>
              <a:t>例题</a:t>
            </a:r>
            <a:r>
              <a:rPr lang="en-US" altLang="zh-CN" sz="3200" b="1" dirty="0">
                <a:latin typeface="Times New Roman" pitchFamily="18" charset="0"/>
                <a:cs typeface="Times New Roman" pitchFamily="18" charset="0"/>
              </a:rPr>
              <a:t>] </a:t>
            </a:r>
            <a:r>
              <a:rPr lang="en-US" altLang="zh-CN" sz="3200" b="1" dirty="0"/>
              <a:t> </a:t>
            </a:r>
            <a:r>
              <a:rPr lang="en-US" altLang="zh-CN" sz="3200" dirty="0">
                <a:latin typeface="Times New Roman" pitchFamily="18" charset="0"/>
                <a:cs typeface="Times New Roman" pitchFamily="18" charset="0"/>
              </a:rPr>
              <a:t>HNOI2008</a:t>
            </a:r>
            <a:r>
              <a:rPr lang="en-US" altLang="zh-CN" sz="3200" b="1" dirty="0">
                <a:latin typeface="Times New Roman" pitchFamily="18" charset="0"/>
                <a:cs typeface="Times New Roman" pitchFamily="18" charset="0"/>
              </a:rPr>
              <a:t>《</a:t>
            </a:r>
            <a:r>
              <a:rPr lang="zh-CN" altLang="en-US" sz="3200" b="1" dirty="0">
                <a:latin typeface="仿宋" pitchFamily="49" charset="-122"/>
                <a:ea typeface="仿宋" pitchFamily="49" charset="-122"/>
                <a:cs typeface="Times New Roman" pitchFamily="18" charset="0"/>
              </a:rPr>
              <a:t>神奇的国度</a:t>
            </a:r>
            <a:r>
              <a:rPr lang="en-US" altLang="zh-CN" sz="3200" b="1" dirty="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图的基本概念</a:t>
            </a:r>
          </a:p>
        </p:txBody>
      </p:sp>
      <p:sp>
        <p:nvSpPr>
          <p:cNvPr id="3" name="内容占位符 2"/>
          <p:cNvSpPr>
            <a:spLocks noGrp="1"/>
          </p:cNvSpPr>
          <p:nvPr>
            <p:ph sz="quarter" idx="1"/>
          </p:nvPr>
        </p:nvSpPr>
        <p:spPr>
          <a:xfrm>
            <a:off x="612648" y="1878492"/>
            <a:ext cx="8153400" cy="3050706"/>
          </a:xfrm>
        </p:spPr>
        <p:txBody>
          <a:bodyPr>
            <a:normAutofit/>
          </a:bodyPr>
          <a:lstStyle/>
          <a:p>
            <a:pPr>
              <a:spcBef>
                <a:spcPts val="3600"/>
              </a:spcBef>
            </a:pPr>
            <a:r>
              <a:rPr lang="zh-CN" altLang="en-US" sz="3600" b="1" dirty="0">
                <a:latin typeface="Times New Roman" pitchFamily="18" charset="0"/>
                <a:ea typeface="仿宋" pitchFamily="49" charset="-122"/>
                <a:cs typeface="Times New Roman" pitchFamily="18" charset="0"/>
              </a:rPr>
              <a:t>团</a:t>
            </a:r>
            <a:r>
              <a:rPr lang="en-US" altLang="zh-CN" sz="3200" dirty="0">
                <a:latin typeface="Times New Roman" pitchFamily="18" charset="0"/>
                <a:ea typeface="仿宋" pitchFamily="49" charset="-122"/>
                <a:cs typeface="Times New Roman" pitchFamily="18" charset="0"/>
              </a:rPr>
              <a:t>(clique)</a:t>
            </a:r>
          </a:p>
          <a:p>
            <a:pPr>
              <a:spcBef>
                <a:spcPts val="0"/>
              </a:spcBef>
              <a:buNone/>
            </a:pPr>
            <a:r>
              <a:rPr lang="zh-CN" altLang="en-US" sz="2800"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图</a:t>
            </a:r>
            <a:r>
              <a:rPr lang="en-US" altLang="zh-CN" sz="3200" i="1" dirty="0">
                <a:latin typeface="Times New Roman" pitchFamily="18" charset="0"/>
                <a:ea typeface="仿宋" pitchFamily="49" charset="-122"/>
                <a:cs typeface="Times New Roman" pitchFamily="18" charset="0"/>
              </a:rPr>
              <a:t>G</a:t>
            </a:r>
            <a:r>
              <a:rPr lang="zh-CN" altLang="en-US" sz="3200" b="1" dirty="0">
                <a:latin typeface="Times New Roman" pitchFamily="18" charset="0"/>
                <a:ea typeface="仿宋" pitchFamily="49" charset="-122"/>
                <a:cs typeface="Times New Roman" pitchFamily="18" charset="0"/>
              </a:rPr>
              <a:t>的一个子图</a:t>
            </a:r>
            <a:r>
              <a:rPr lang="zh-CN" altLang="en-US" sz="3200" dirty="0">
                <a:latin typeface="Times New Roman" pitchFamily="18" charset="0"/>
                <a:ea typeface="仿宋" pitchFamily="49" charset="-122"/>
                <a:cs typeface="Times New Roman" pitchFamily="18" charset="0"/>
              </a:rPr>
              <a:t>                    ，   </a:t>
            </a:r>
            <a:r>
              <a:rPr lang="zh-CN" altLang="en-US" sz="3200" b="1" dirty="0">
                <a:latin typeface="Times New Roman" pitchFamily="18" charset="0"/>
                <a:ea typeface="仿宋" pitchFamily="49" charset="-122"/>
                <a:cs typeface="Times New Roman" pitchFamily="18" charset="0"/>
              </a:rPr>
              <a:t>为关于</a:t>
            </a:r>
            <a:r>
              <a:rPr lang="zh-CN" altLang="en-US" sz="3200"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的完全图。</a:t>
            </a:r>
            <a:r>
              <a:rPr lang="en-US" altLang="zh-CN" sz="3200" dirty="0">
                <a:latin typeface="Times New Roman" pitchFamily="18" charset="0"/>
                <a:ea typeface="仿宋" pitchFamily="49" charset="-122"/>
                <a:cs typeface="Times New Roman" pitchFamily="18" charset="0"/>
              </a:rPr>
              <a:t>  </a:t>
            </a:r>
          </a:p>
          <a:p>
            <a:pPr>
              <a:spcBef>
                <a:spcPts val="0"/>
              </a:spcBef>
              <a:buNone/>
            </a:pPr>
            <a:r>
              <a:rPr lang="en-US" altLang="zh-CN" sz="2800" dirty="0">
                <a:latin typeface="Times New Roman" pitchFamily="18" charset="0"/>
                <a:cs typeface="Times New Roman" pitchFamily="18" charset="0"/>
              </a:rPr>
              <a:t>    </a:t>
            </a:r>
          </a:p>
          <a:p>
            <a:pPr>
              <a:spcBef>
                <a:spcPts val="0"/>
              </a:spcBef>
              <a:buNone/>
            </a:pPr>
            <a:r>
              <a:rPr lang="en-US" altLang="zh-CN" sz="2800" dirty="0">
                <a:latin typeface="Times New Roman" pitchFamily="18" charset="0"/>
                <a:cs typeface="Times New Roman" pitchFamily="18" charset="0"/>
              </a:rPr>
              <a:t>   </a:t>
            </a:r>
            <a:br>
              <a:rPr lang="en-US" altLang="zh-CN" sz="2800" dirty="0">
                <a:latin typeface="Times New Roman" pitchFamily="18" charset="0"/>
                <a:cs typeface="Times New Roman" pitchFamily="18" charset="0"/>
              </a:rPr>
            </a:br>
            <a:endParaRPr lang="en-US" altLang="zh-CN" sz="2800" dirty="0">
              <a:latin typeface="Times New Roman" pitchFamily="18" charset="0"/>
              <a:cs typeface="Times New Roman" pitchFamily="18" charset="0"/>
            </a:endParaRPr>
          </a:p>
        </p:txBody>
      </p:sp>
      <p:graphicFrame>
        <p:nvGraphicFramePr>
          <p:cNvPr id="3076" name="Object 4"/>
          <p:cNvGraphicFramePr>
            <a:graphicFrameLocks noChangeAspect="1"/>
          </p:cNvGraphicFramePr>
          <p:nvPr/>
        </p:nvGraphicFramePr>
        <p:xfrm>
          <a:off x="3812686" y="2500306"/>
          <a:ext cx="1966914" cy="500063"/>
        </p:xfrm>
        <a:graphic>
          <a:graphicData uri="http://schemas.openxmlformats.org/presentationml/2006/ole">
            <mc:AlternateContent xmlns:mc="http://schemas.openxmlformats.org/markup-compatibility/2006">
              <mc:Choice xmlns:v="urn:schemas-microsoft-com:vml" Requires="v">
                <p:oleObj spid="_x0000_s481306" name="Equation" r:id="rId4" imgW="799920" imgH="203040" progId="Equation.DSMT4">
                  <p:embed/>
                </p:oleObj>
              </mc:Choice>
              <mc:Fallback>
                <p:oleObj name="Equation" r:id="rId4" imgW="799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2686" y="2500306"/>
                        <a:ext cx="1966914"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5"/>
          <p:cNvGraphicFramePr>
            <a:graphicFrameLocks noChangeAspect="1"/>
          </p:cNvGraphicFramePr>
          <p:nvPr/>
        </p:nvGraphicFramePr>
        <p:xfrm>
          <a:off x="7786710" y="2500306"/>
          <a:ext cx="523674" cy="488487"/>
        </p:xfrm>
        <a:graphic>
          <a:graphicData uri="http://schemas.openxmlformats.org/presentationml/2006/ole">
            <mc:AlternateContent xmlns:mc="http://schemas.openxmlformats.org/markup-compatibility/2006">
              <mc:Choice xmlns:v="urn:schemas-microsoft-com:vml" Requires="v">
                <p:oleObj spid="_x0000_s481307" name="Equation" r:id="rId6" imgW="190440" imgH="177480" progId="Equation.DSMT4">
                  <p:embed/>
                </p:oleObj>
              </mc:Choice>
              <mc:Fallback>
                <p:oleObj name="Equation" r:id="rId6" imgW="190440" imgH="17748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6710" y="2500306"/>
                        <a:ext cx="523674" cy="48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9" name="Object 7"/>
          <p:cNvGraphicFramePr>
            <a:graphicFrameLocks noChangeAspect="1"/>
          </p:cNvGraphicFramePr>
          <p:nvPr/>
        </p:nvGraphicFramePr>
        <p:xfrm>
          <a:off x="6143636" y="2500305"/>
          <a:ext cx="500066" cy="437095"/>
        </p:xfrm>
        <a:graphic>
          <a:graphicData uri="http://schemas.openxmlformats.org/presentationml/2006/ole">
            <mc:AlternateContent xmlns:mc="http://schemas.openxmlformats.org/markup-compatibility/2006">
              <mc:Choice xmlns:v="urn:schemas-microsoft-com:vml" Requires="v">
                <p:oleObj spid="_x0000_s481308" name="Equation" r:id="rId8" imgW="203040" imgH="177480" progId="Equation.DSMT4">
                  <p:embed/>
                </p:oleObj>
              </mc:Choice>
              <mc:Fallback>
                <p:oleObj name="Equation" r:id="rId8" imgW="203040" imgH="1774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43636" y="2500305"/>
                        <a:ext cx="500066" cy="437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a:xfrm>
            <a:off x="612648" y="3505002"/>
            <a:ext cx="8153400" cy="2495766"/>
          </a:xfrm>
          <a:prstGeom prst="rect">
            <a:avLst/>
          </a:prstGeom>
        </p:spPr>
        <p:txBody>
          <a:bodyPr vert="horz">
            <a:normAutofit/>
          </a:bodyPr>
          <a:lstStyle/>
          <a:p>
            <a:pPr marL="320040" marR="0" lvl="0" indent="-320040" algn="l" defTabSz="914400" rtl="0" eaLnBrk="1" fontAlgn="auto" latinLnBrk="0" hangingPunct="1">
              <a:lnSpc>
                <a:spcPct val="100000"/>
              </a:lnSpc>
              <a:spcBef>
                <a:spcPts val="3600"/>
              </a:spcBef>
              <a:spcAft>
                <a:spcPts val="0"/>
              </a:spcAft>
              <a:buClr>
                <a:schemeClr val="accent2"/>
              </a:buClr>
              <a:buSzPct val="60000"/>
              <a:buFont typeface="Wingdings"/>
              <a:buChar char=""/>
              <a:tabLst/>
              <a:defRPr/>
            </a:pPr>
            <a:r>
              <a:rPr kumimoji="0" lang="zh-CN" altLang="en-US" sz="36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极大团</a:t>
            </a:r>
            <a:r>
              <a:rPr kumimoji="0" lang="en-US" altLang="zh-CN" sz="32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(maximal clique)</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一个团是极大团当它不是其它团的子集。</a:t>
            </a:r>
            <a:endParaRPr kumimoji="0" lang="en-US" altLang="zh-CN"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8" name="内容占位符 2"/>
          <p:cNvSpPr txBox="1">
            <a:spLocks/>
          </p:cNvSpPr>
          <p:nvPr/>
        </p:nvSpPr>
        <p:spPr>
          <a:xfrm>
            <a:off x="606938" y="4807034"/>
            <a:ext cx="8153400" cy="2495766"/>
          </a:xfrm>
          <a:prstGeom prst="rect">
            <a:avLst/>
          </a:prstGeom>
        </p:spPr>
        <p:txBody>
          <a:bodyPr vert="horz">
            <a:normAutofit/>
          </a:bodyPr>
          <a:lstStyle/>
          <a:p>
            <a:pPr marL="320040" marR="0" lvl="0" indent="-320040" algn="l" defTabSz="914400" rtl="0" eaLnBrk="1" fontAlgn="auto" latinLnBrk="0" hangingPunct="1">
              <a:lnSpc>
                <a:spcPct val="100000"/>
              </a:lnSpc>
              <a:spcBef>
                <a:spcPts val="3600"/>
              </a:spcBef>
              <a:spcAft>
                <a:spcPts val="0"/>
              </a:spcAft>
              <a:buClr>
                <a:schemeClr val="accent2"/>
              </a:buClr>
              <a:buSzPct val="60000"/>
              <a:buFont typeface="Wingdings"/>
              <a:buChar char=""/>
              <a:tabLst/>
              <a:defRPr/>
            </a:pPr>
            <a:r>
              <a:rPr lang="zh-CN" altLang="en-US" sz="3600" b="1" dirty="0">
                <a:latin typeface="Times New Roman" pitchFamily="18" charset="0"/>
                <a:ea typeface="仿宋" pitchFamily="49" charset="-122"/>
                <a:cs typeface="Times New Roman" pitchFamily="18" charset="0"/>
              </a:rPr>
              <a:t>最</a:t>
            </a:r>
            <a:r>
              <a:rPr kumimoji="0" lang="zh-CN" altLang="en-US" sz="36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大团</a:t>
            </a:r>
            <a:r>
              <a:rPr kumimoji="0" lang="en-US" altLang="zh-CN" sz="32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(maximum clique)</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点数</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最多的团。</a:t>
            </a:r>
            <a:endParaRPr kumimoji="0" lang="en-US" altLang="zh-CN"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graphicFrame>
        <p:nvGraphicFramePr>
          <p:cNvPr id="9" name="Object 5"/>
          <p:cNvGraphicFramePr>
            <a:graphicFrameLocks noChangeAspect="1"/>
          </p:cNvGraphicFramePr>
          <p:nvPr/>
        </p:nvGraphicFramePr>
        <p:xfrm>
          <a:off x="5889712" y="5204600"/>
          <a:ext cx="1079498" cy="596042"/>
        </p:xfrm>
        <a:graphic>
          <a:graphicData uri="http://schemas.openxmlformats.org/presentationml/2006/ole">
            <mc:AlternateContent xmlns:mc="http://schemas.openxmlformats.org/markup-compatibility/2006">
              <mc:Choice xmlns:v="urn:schemas-microsoft-com:vml" Requires="v">
                <p:oleObj spid="_x0000_s481309" name="Equation" r:id="rId10" imgW="368280" imgH="203040" progId="Equation.DSMT4">
                  <p:embed/>
                </p:oleObj>
              </mc:Choice>
              <mc:Fallback>
                <p:oleObj name="Equation" r:id="rId10" imgW="368280" imgH="20304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89712" y="5204600"/>
                        <a:ext cx="1079498" cy="5960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7215206" y="5164838"/>
            <a:ext cx="1357322" cy="584775"/>
          </a:xfrm>
          <a:prstGeom prst="rect">
            <a:avLst/>
          </a:prstGeom>
          <a:noFill/>
        </p:spPr>
        <p:txBody>
          <a:bodyPr wrap="square" rtlCol="0">
            <a:spAutoFit/>
          </a:bodyPr>
          <a:lstStyle/>
          <a:p>
            <a:r>
              <a:rPr lang="zh-CN" altLang="en-US" sz="3200" b="1" dirty="0">
                <a:latin typeface="仿宋" pitchFamily="49" charset="-122"/>
                <a:ea typeface="仿宋" pitchFamily="49" charset="-122"/>
              </a:rPr>
              <a:t>团数</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a:latin typeface="仿宋" pitchFamily="49" charset="-122"/>
                <a:ea typeface="仿宋" pitchFamily="49" charset="-122"/>
              </a:rPr>
              <a:t>用最少的颜色给每个点染色使得相邻的点染的颜色不同。</a:t>
            </a:r>
            <a:endParaRPr lang="en-US" altLang="zh-CN" sz="3200" b="1" dirty="0">
              <a:latin typeface="仿宋" pitchFamily="49" charset="-122"/>
              <a:ea typeface="仿宋" pitchFamily="49" charset="-122"/>
            </a:endParaRPr>
          </a:p>
          <a:p>
            <a:r>
              <a:rPr lang="en-US" altLang="zh-CN" sz="3200" b="1" dirty="0">
                <a:latin typeface="Times New Roman" pitchFamily="18" charset="0"/>
                <a:cs typeface="Times New Roman" pitchFamily="18" charset="0"/>
              </a:rPr>
              <a:t>[</a:t>
            </a:r>
            <a:r>
              <a:rPr lang="zh-CN" altLang="en-US" sz="3200" b="1" dirty="0">
                <a:latin typeface="仿宋" pitchFamily="49" charset="-122"/>
                <a:ea typeface="仿宋" pitchFamily="49" charset="-122"/>
              </a:rPr>
              <a:t>例题</a:t>
            </a:r>
            <a:r>
              <a:rPr lang="en-US" altLang="zh-CN" sz="3200" b="1" dirty="0">
                <a:latin typeface="Times New Roman" pitchFamily="18" charset="0"/>
                <a:cs typeface="Times New Roman" pitchFamily="18" charset="0"/>
              </a:rPr>
              <a:t>] </a:t>
            </a:r>
            <a:r>
              <a:rPr lang="en-US" altLang="zh-CN" sz="3200" b="1" dirty="0"/>
              <a:t> </a:t>
            </a:r>
            <a:r>
              <a:rPr lang="en-US" altLang="zh-CN" sz="3200" dirty="0">
                <a:latin typeface="Times New Roman" pitchFamily="18" charset="0"/>
                <a:cs typeface="Times New Roman" pitchFamily="18" charset="0"/>
              </a:rPr>
              <a:t>HNOI2008</a:t>
            </a:r>
            <a:r>
              <a:rPr lang="en-US" altLang="zh-CN" sz="3200" b="1" dirty="0">
                <a:latin typeface="Times New Roman" pitchFamily="18" charset="0"/>
                <a:cs typeface="Times New Roman" pitchFamily="18" charset="0"/>
              </a:rPr>
              <a:t>《</a:t>
            </a:r>
            <a:r>
              <a:rPr lang="zh-CN" altLang="en-US" sz="3200" b="1" dirty="0">
                <a:latin typeface="仿宋" pitchFamily="49" charset="-122"/>
                <a:ea typeface="仿宋" pitchFamily="49" charset="-122"/>
                <a:cs typeface="Times New Roman" pitchFamily="18" charset="0"/>
              </a:rPr>
              <a:t>神奇的国度</a:t>
            </a:r>
            <a:r>
              <a:rPr lang="en-US" altLang="zh-CN" sz="3200" b="1" dirty="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5" name="内容占位符 6"/>
          <p:cNvSpPr txBox="1">
            <a:spLocks/>
          </p:cNvSpPr>
          <p:nvPr/>
        </p:nvSpPr>
        <p:spPr>
          <a:xfrm>
            <a:off x="500034" y="3571876"/>
            <a:ext cx="8153400" cy="150019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rPr>
              <a:t>完美消除序列从后往前依次给每个点染色，给每个点</a:t>
            </a:r>
            <a:r>
              <a:rPr kumimoji="0" lang="zh-CN" altLang="en-US" sz="3200" b="1"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rPr>
              <a:t>染上</a:t>
            </a:r>
            <a:r>
              <a:rPr kumimoji="0" lang="zh-CN" altLang="en-US" sz="3200" b="1" u="none" strike="noStrike" kern="1200" cap="none" spc="0" normalizeH="0" baseline="0" noProof="0" dirty="0">
                <a:ln>
                  <a:noFill/>
                </a:ln>
                <a:solidFill>
                  <a:srgbClr val="FF0000"/>
                </a:solidFill>
                <a:effectLst/>
                <a:uLnTx/>
                <a:uFillTx/>
                <a:latin typeface="仿宋" pitchFamily="49" charset="-122"/>
                <a:ea typeface="仿宋" pitchFamily="49" charset="-122"/>
                <a:cs typeface="Times New Roman" pitchFamily="18" charset="0"/>
              </a:rPr>
              <a:t>可以染</a:t>
            </a:r>
            <a:r>
              <a:rPr kumimoji="0" lang="zh-CN" altLang="en-US" sz="3200" b="1"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rPr>
              <a:t>的最小的颜色。</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a:latin typeface="仿宋" pitchFamily="49" charset="-122"/>
                <a:ea typeface="仿宋" pitchFamily="49" charset="-122"/>
              </a:rPr>
              <a:t>用最少的颜色给每个点染色使得相邻的点染的颜色不同。</a:t>
            </a:r>
            <a:endParaRPr lang="en-US" altLang="zh-CN" sz="3200" b="1" dirty="0">
              <a:latin typeface="仿宋" pitchFamily="49" charset="-122"/>
              <a:ea typeface="仿宋" pitchFamily="49" charset="-122"/>
            </a:endParaRPr>
          </a:p>
          <a:p>
            <a:r>
              <a:rPr lang="en-US" altLang="zh-CN" sz="3200" b="1" dirty="0">
                <a:latin typeface="Times New Roman" pitchFamily="18" charset="0"/>
                <a:cs typeface="Times New Roman" pitchFamily="18" charset="0"/>
              </a:rPr>
              <a:t>[</a:t>
            </a:r>
            <a:r>
              <a:rPr lang="zh-CN" altLang="en-US" sz="3200" b="1" dirty="0">
                <a:latin typeface="仿宋" pitchFamily="49" charset="-122"/>
                <a:ea typeface="仿宋" pitchFamily="49" charset="-122"/>
              </a:rPr>
              <a:t>例题</a:t>
            </a:r>
            <a:r>
              <a:rPr lang="en-US" altLang="zh-CN" sz="3200" b="1" dirty="0">
                <a:latin typeface="Times New Roman" pitchFamily="18" charset="0"/>
                <a:cs typeface="Times New Roman" pitchFamily="18" charset="0"/>
              </a:rPr>
              <a:t>] </a:t>
            </a:r>
            <a:r>
              <a:rPr lang="en-US" altLang="zh-CN" sz="3200" b="1" dirty="0"/>
              <a:t> </a:t>
            </a:r>
            <a:r>
              <a:rPr lang="en-US" altLang="zh-CN" sz="3200" dirty="0">
                <a:latin typeface="Times New Roman" pitchFamily="18" charset="0"/>
                <a:cs typeface="Times New Roman" pitchFamily="18" charset="0"/>
              </a:rPr>
              <a:t>HNOI2008</a:t>
            </a:r>
            <a:r>
              <a:rPr lang="en-US" altLang="zh-CN" sz="3200" b="1" dirty="0">
                <a:latin typeface="Times New Roman" pitchFamily="18" charset="0"/>
                <a:cs typeface="Times New Roman" pitchFamily="18" charset="0"/>
              </a:rPr>
              <a:t>《</a:t>
            </a:r>
            <a:r>
              <a:rPr lang="zh-CN" altLang="en-US" sz="3200" b="1" dirty="0">
                <a:latin typeface="仿宋" pitchFamily="49" charset="-122"/>
                <a:ea typeface="仿宋" pitchFamily="49" charset="-122"/>
                <a:cs typeface="Times New Roman" pitchFamily="18" charset="0"/>
              </a:rPr>
              <a:t>神奇的国度</a:t>
            </a:r>
            <a:r>
              <a:rPr lang="en-US" altLang="zh-CN" sz="3200" b="1" dirty="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59" name="Oval 4"/>
          <p:cNvSpPr>
            <a:spLocks noChangeArrowheads="1"/>
          </p:cNvSpPr>
          <p:nvPr/>
        </p:nvSpPr>
        <p:spPr bwMode="auto">
          <a:xfrm>
            <a:off x="1955800"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0" name="Oval 5"/>
          <p:cNvSpPr>
            <a:spLocks noChangeArrowheads="1"/>
          </p:cNvSpPr>
          <p:nvPr/>
        </p:nvSpPr>
        <p:spPr bwMode="auto">
          <a:xfrm>
            <a:off x="3394075"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1" name="Oval 6"/>
          <p:cNvSpPr>
            <a:spLocks noChangeArrowheads="1"/>
          </p:cNvSpPr>
          <p:nvPr/>
        </p:nvSpPr>
        <p:spPr bwMode="auto">
          <a:xfrm>
            <a:off x="3400425" y="389166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2" name="Oval 7"/>
          <p:cNvSpPr>
            <a:spLocks noChangeArrowheads="1"/>
          </p:cNvSpPr>
          <p:nvPr/>
        </p:nvSpPr>
        <p:spPr bwMode="auto">
          <a:xfrm>
            <a:off x="4837113" y="533470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3" name="Oval 8"/>
          <p:cNvSpPr>
            <a:spLocks noChangeArrowheads="1"/>
          </p:cNvSpPr>
          <p:nvPr/>
        </p:nvSpPr>
        <p:spPr bwMode="auto">
          <a:xfrm>
            <a:off x="4843463" y="388531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4" name="Oval 9"/>
          <p:cNvSpPr>
            <a:spLocks noChangeArrowheads="1"/>
          </p:cNvSpPr>
          <p:nvPr/>
        </p:nvSpPr>
        <p:spPr bwMode="auto">
          <a:xfrm>
            <a:off x="6273800" y="390119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65" name="AutoShape 10"/>
          <p:cNvCxnSpPr>
            <a:cxnSpLocks noChangeShapeType="1"/>
            <a:stCxn id="59" idx="6"/>
            <a:endCxn id="60" idx="2"/>
          </p:cNvCxnSpPr>
          <p:nvPr/>
        </p:nvCxnSpPr>
        <p:spPr bwMode="auto">
          <a:xfrm>
            <a:off x="2147888" y="5431540"/>
            <a:ext cx="1233487" cy="0"/>
          </a:xfrm>
          <a:prstGeom prst="straightConnector1">
            <a:avLst/>
          </a:prstGeom>
          <a:noFill/>
          <a:ln w="57150">
            <a:solidFill>
              <a:schemeClr val="accent1"/>
            </a:solidFill>
            <a:round/>
            <a:headEnd/>
            <a:tailEnd/>
          </a:ln>
          <a:effectLst/>
        </p:spPr>
      </p:cxnSp>
      <p:cxnSp>
        <p:nvCxnSpPr>
          <p:cNvPr id="66" name="AutoShape 11"/>
          <p:cNvCxnSpPr>
            <a:cxnSpLocks noChangeShapeType="1"/>
            <a:stCxn id="60" idx="6"/>
            <a:endCxn id="62" idx="2"/>
          </p:cNvCxnSpPr>
          <p:nvPr/>
        </p:nvCxnSpPr>
        <p:spPr bwMode="auto">
          <a:xfrm flipV="1">
            <a:off x="3586163" y="5425190"/>
            <a:ext cx="1238250" cy="6350"/>
          </a:xfrm>
          <a:prstGeom prst="straightConnector1">
            <a:avLst/>
          </a:prstGeom>
          <a:noFill/>
          <a:ln w="57150">
            <a:solidFill>
              <a:schemeClr val="accent1"/>
            </a:solidFill>
            <a:round/>
            <a:headEnd/>
            <a:tailEnd/>
          </a:ln>
          <a:effectLst/>
        </p:spPr>
      </p:cxnSp>
      <p:cxnSp>
        <p:nvCxnSpPr>
          <p:cNvPr id="67" name="AutoShape 12"/>
          <p:cNvCxnSpPr>
            <a:cxnSpLocks noChangeShapeType="1"/>
            <a:stCxn id="61" idx="4"/>
            <a:endCxn id="60" idx="0"/>
          </p:cNvCxnSpPr>
          <p:nvPr/>
        </p:nvCxnSpPr>
        <p:spPr bwMode="auto">
          <a:xfrm flipH="1">
            <a:off x="3484563" y="4083753"/>
            <a:ext cx="6350" cy="1244600"/>
          </a:xfrm>
          <a:prstGeom prst="straightConnector1">
            <a:avLst/>
          </a:prstGeom>
          <a:noFill/>
          <a:ln w="57150">
            <a:solidFill>
              <a:schemeClr val="accent1"/>
            </a:solidFill>
            <a:round/>
            <a:headEnd/>
            <a:tailEnd/>
          </a:ln>
          <a:effectLst/>
        </p:spPr>
      </p:cxnSp>
      <p:cxnSp>
        <p:nvCxnSpPr>
          <p:cNvPr id="68" name="AutoShape 13"/>
          <p:cNvCxnSpPr>
            <a:cxnSpLocks noChangeShapeType="1"/>
            <a:stCxn id="61" idx="6"/>
            <a:endCxn id="63" idx="2"/>
          </p:cNvCxnSpPr>
          <p:nvPr/>
        </p:nvCxnSpPr>
        <p:spPr bwMode="auto">
          <a:xfrm flipV="1">
            <a:off x="3592513" y="3975803"/>
            <a:ext cx="1238250" cy="6350"/>
          </a:xfrm>
          <a:prstGeom prst="straightConnector1">
            <a:avLst/>
          </a:prstGeom>
          <a:noFill/>
          <a:ln w="57150">
            <a:solidFill>
              <a:schemeClr val="accent1"/>
            </a:solidFill>
            <a:round/>
            <a:headEnd/>
            <a:tailEnd/>
          </a:ln>
          <a:effectLst/>
        </p:spPr>
      </p:cxnSp>
      <p:cxnSp>
        <p:nvCxnSpPr>
          <p:cNvPr id="69" name="AutoShape 14"/>
          <p:cNvCxnSpPr>
            <a:cxnSpLocks noChangeShapeType="1"/>
            <a:stCxn id="63" idx="4"/>
            <a:endCxn id="62" idx="0"/>
          </p:cNvCxnSpPr>
          <p:nvPr/>
        </p:nvCxnSpPr>
        <p:spPr bwMode="auto">
          <a:xfrm flipH="1">
            <a:off x="4927600" y="4077403"/>
            <a:ext cx="6350" cy="1244600"/>
          </a:xfrm>
          <a:prstGeom prst="straightConnector1">
            <a:avLst/>
          </a:prstGeom>
          <a:noFill/>
          <a:ln w="57150">
            <a:solidFill>
              <a:schemeClr val="accent1"/>
            </a:solidFill>
            <a:round/>
            <a:headEnd/>
            <a:tailEnd/>
          </a:ln>
          <a:effectLst/>
        </p:spPr>
      </p:cxnSp>
      <p:cxnSp>
        <p:nvCxnSpPr>
          <p:cNvPr id="70" name="AutoShape 15"/>
          <p:cNvCxnSpPr>
            <a:cxnSpLocks noChangeShapeType="1"/>
            <a:stCxn id="63" idx="3"/>
            <a:endCxn id="60" idx="7"/>
          </p:cNvCxnSpPr>
          <p:nvPr/>
        </p:nvCxnSpPr>
        <p:spPr bwMode="auto">
          <a:xfrm flipH="1">
            <a:off x="3546475" y="4050415"/>
            <a:ext cx="1323975" cy="1304925"/>
          </a:xfrm>
          <a:prstGeom prst="straightConnector1">
            <a:avLst/>
          </a:prstGeom>
          <a:noFill/>
          <a:ln w="57150">
            <a:solidFill>
              <a:schemeClr val="accent1"/>
            </a:solidFill>
            <a:round/>
            <a:headEnd/>
            <a:tailEnd/>
          </a:ln>
          <a:effectLst/>
        </p:spPr>
      </p:cxnSp>
      <p:cxnSp>
        <p:nvCxnSpPr>
          <p:cNvPr id="71" name="AutoShape 16"/>
          <p:cNvCxnSpPr>
            <a:cxnSpLocks noChangeShapeType="1"/>
            <a:stCxn id="61" idx="5"/>
            <a:endCxn id="62" idx="1"/>
          </p:cNvCxnSpPr>
          <p:nvPr/>
        </p:nvCxnSpPr>
        <p:spPr bwMode="auto">
          <a:xfrm>
            <a:off x="3552825" y="4056765"/>
            <a:ext cx="1311275" cy="1292225"/>
          </a:xfrm>
          <a:prstGeom prst="straightConnector1">
            <a:avLst/>
          </a:prstGeom>
          <a:noFill/>
          <a:ln w="57150">
            <a:solidFill>
              <a:schemeClr val="accent1"/>
            </a:solidFill>
            <a:round/>
            <a:headEnd/>
            <a:tailEnd/>
          </a:ln>
          <a:effectLst/>
        </p:spPr>
      </p:cxnSp>
      <p:cxnSp>
        <p:nvCxnSpPr>
          <p:cNvPr id="72" name="AutoShape 17"/>
          <p:cNvCxnSpPr>
            <a:cxnSpLocks noChangeShapeType="1"/>
            <a:stCxn id="63" idx="6"/>
            <a:endCxn id="64" idx="2"/>
          </p:cNvCxnSpPr>
          <p:nvPr/>
        </p:nvCxnSpPr>
        <p:spPr bwMode="auto">
          <a:xfrm>
            <a:off x="5035550" y="3975803"/>
            <a:ext cx="1225550" cy="15875"/>
          </a:xfrm>
          <a:prstGeom prst="straightConnector1">
            <a:avLst/>
          </a:prstGeom>
          <a:noFill/>
          <a:ln w="57150">
            <a:solidFill>
              <a:schemeClr val="accent1"/>
            </a:solidFill>
            <a:round/>
            <a:headEnd/>
            <a:tailEnd/>
          </a:ln>
          <a:effectLst/>
        </p:spPr>
      </p:cxnSp>
      <p:cxnSp>
        <p:nvCxnSpPr>
          <p:cNvPr id="73" name="AutoShape 18"/>
          <p:cNvCxnSpPr>
            <a:cxnSpLocks noChangeShapeType="1"/>
            <a:stCxn id="64" idx="3"/>
            <a:endCxn id="62" idx="7"/>
          </p:cNvCxnSpPr>
          <p:nvPr/>
        </p:nvCxnSpPr>
        <p:spPr bwMode="auto">
          <a:xfrm flipH="1">
            <a:off x="4989513" y="4066290"/>
            <a:ext cx="1311275" cy="1282700"/>
          </a:xfrm>
          <a:prstGeom prst="straightConnector1">
            <a:avLst/>
          </a:prstGeom>
          <a:noFill/>
          <a:ln w="57150">
            <a:solidFill>
              <a:schemeClr val="accent1"/>
            </a:solidFill>
            <a:round/>
            <a:headEnd/>
            <a:tailEnd/>
          </a:ln>
          <a:effectLst/>
        </p:spPr>
      </p:cxnSp>
      <p:sp>
        <p:nvSpPr>
          <p:cNvPr id="74" name="Text Box 19"/>
          <p:cNvSpPr txBox="1">
            <a:spLocks noChangeArrowheads="1"/>
          </p:cNvSpPr>
          <p:nvPr/>
        </p:nvSpPr>
        <p:spPr bwMode="auto">
          <a:xfrm>
            <a:off x="1692275"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75" name="Text Box 20"/>
          <p:cNvSpPr txBox="1">
            <a:spLocks noChangeArrowheads="1"/>
          </p:cNvSpPr>
          <p:nvPr/>
        </p:nvSpPr>
        <p:spPr bwMode="auto">
          <a:xfrm>
            <a:off x="2906713"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76" name="Text Box 21"/>
          <p:cNvSpPr txBox="1">
            <a:spLocks noChangeArrowheads="1"/>
          </p:cNvSpPr>
          <p:nvPr/>
        </p:nvSpPr>
        <p:spPr bwMode="auto">
          <a:xfrm>
            <a:off x="4887913" y="50648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77" name="Text Box 22"/>
          <p:cNvSpPr txBox="1">
            <a:spLocks noChangeArrowheads="1"/>
          </p:cNvSpPr>
          <p:nvPr/>
        </p:nvSpPr>
        <p:spPr bwMode="auto">
          <a:xfrm>
            <a:off x="2906713"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78" name="Text Box 23"/>
          <p:cNvSpPr txBox="1">
            <a:spLocks noChangeArrowheads="1"/>
          </p:cNvSpPr>
          <p:nvPr/>
        </p:nvSpPr>
        <p:spPr bwMode="auto">
          <a:xfrm>
            <a:off x="4616450"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79" name="Text Box 24"/>
          <p:cNvSpPr txBox="1">
            <a:spLocks noChangeArrowheads="1"/>
          </p:cNvSpPr>
          <p:nvPr/>
        </p:nvSpPr>
        <p:spPr bwMode="auto">
          <a:xfrm>
            <a:off x="6192838" y="349637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80" name="Oval 8"/>
          <p:cNvSpPr>
            <a:spLocks noChangeArrowheads="1"/>
          </p:cNvSpPr>
          <p:nvPr/>
        </p:nvSpPr>
        <p:spPr bwMode="auto">
          <a:xfrm>
            <a:off x="6215074"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1" name="Oval 8"/>
          <p:cNvSpPr>
            <a:spLocks noChangeArrowheads="1"/>
          </p:cNvSpPr>
          <p:nvPr/>
        </p:nvSpPr>
        <p:spPr bwMode="auto">
          <a:xfrm>
            <a:off x="4812818"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2" name="Oval 8"/>
          <p:cNvSpPr>
            <a:spLocks noChangeArrowheads="1"/>
          </p:cNvSpPr>
          <p:nvPr/>
        </p:nvSpPr>
        <p:spPr bwMode="auto">
          <a:xfrm>
            <a:off x="4839322" y="530688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3" name="Oval 8"/>
          <p:cNvSpPr>
            <a:spLocks noChangeArrowheads="1"/>
          </p:cNvSpPr>
          <p:nvPr/>
        </p:nvSpPr>
        <p:spPr bwMode="auto">
          <a:xfrm>
            <a:off x="3378054" y="3849554"/>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4" name="Oval 8"/>
          <p:cNvSpPr>
            <a:spLocks noChangeArrowheads="1"/>
          </p:cNvSpPr>
          <p:nvPr/>
        </p:nvSpPr>
        <p:spPr bwMode="auto">
          <a:xfrm>
            <a:off x="3375984" y="5320140"/>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5" name="Oval 8"/>
          <p:cNvSpPr>
            <a:spLocks noChangeArrowheads="1"/>
          </p:cNvSpPr>
          <p:nvPr/>
        </p:nvSpPr>
        <p:spPr bwMode="auto">
          <a:xfrm>
            <a:off x="1928794" y="5299640"/>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a:latin typeface="仿宋" pitchFamily="49" charset="-122"/>
                <a:ea typeface="仿宋" pitchFamily="49" charset="-122"/>
              </a:rPr>
              <a:t>用最少的颜色给每个点染色使得相邻的点染的颜色不同。</a:t>
            </a:r>
            <a:endParaRPr lang="en-US" altLang="zh-CN" sz="3200" b="1" dirty="0">
              <a:latin typeface="仿宋" pitchFamily="49" charset="-122"/>
              <a:ea typeface="仿宋" pitchFamily="49" charset="-122"/>
            </a:endParaRPr>
          </a:p>
          <a:p>
            <a:r>
              <a:rPr lang="en-US" altLang="zh-CN" sz="3200" b="1" dirty="0">
                <a:latin typeface="Times New Roman" pitchFamily="18" charset="0"/>
                <a:cs typeface="Times New Roman" pitchFamily="18" charset="0"/>
              </a:rPr>
              <a:t>[</a:t>
            </a:r>
            <a:r>
              <a:rPr lang="zh-CN" altLang="en-US" sz="3200" b="1" dirty="0">
                <a:latin typeface="仿宋" pitchFamily="49" charset="-122"/>
                <a:ea typeface="仿宋" pitchFamily="49" charset="-122"/>
              </a:rPr>
              <a:t>例题</a:t>
            </a:r>
            <a:r>
              <a:rPr lang="en-US" altLang="zh-CN" sz="3200" b="1" dirty="0">
                <a:latin typeface="Times New Roman" pitchFamily="18" charset="0"/>
                <a:cs typeface="Times New Roman" pitchFamily="18" charset="0"/>
              </a:rPr>
              <a:t>] </a:t>
            </a:r>
            <a:r>
              <a:rPr lang="en-US" altLang="zh-CN" sz="3200" b="1" dirty="0"/>
              <a:t> </a:t>
            </a:r>
            <a:r>
              <a:rPr lang="en-US" altLang="zh-CN" sz="3200" dirty="0">
                <a:latin typeface="Times New Roman" pitchFamily="18" charset="0"/>
                <a:cs typeface="Times New Roman" pitchFamily="18" charset="0"/>
              </a:rPr>
              <a:t>HNOI2008</a:t>
            </a:r>
            <a:r>
              <a:rPr lang="en-US" altLang="zh-CN" sz="3200" b="1" dirty="0">
                <a:latin typeface="Times New Roman" pitchFamily="18" charset="0"/>
                <a:cs typeface="Times New Roman" pitchFamily="18" charset="0"/>
              </a:rPr>
              <a:t>《</a:t>
            </a:r>
            <a:r>
              <a:rPr lang="zh-CN" altLang="en-US" sz="3200" b="1" dirty="0">
                <a:latin typeface="仿宋" pitchFamily="49" charset="-122"/>
                <a:ea typeface="仿宋" pitchFamily="49" charset="-122"/>
                <a:cs typeface="Times New Roman" pitchFamily="18" charset="0"/>
              </a:rPr>
              <a:t>神奇的国度</a:t>
            </a:r>
            <a:r>
              <a:rPr lang="en-US" altLang="zh-CN" sz="3200" b="1" dirty="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59" name="Oval 4"/>
          <p:cNvSpPr>
            <a:spLocks noChangeArrowheads="1"/>
          </p:cNvSpPr>
          <p:nvPr/>
        </p:nvSpPr>
        <p:spPr bwMode="auto">
          <a:xfrm>
            <a:off x="1955800"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0" name="Oval 5"/>
          <p:cNvSpPr>
            <a:spLocks noChangeArrowheads="1"/>
          </p:cNvSpPr>
          <p:nvPr/>
        </p:nvSpPr>
        <p:spPr bwMode="auto">
          <a:xfrm>
            <a:off x="3394075"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1" name="Oval 6"/>
          <p:cNvSpPr>
            <a:spLocks noChangeArrowheads="1"/>
          </p:cNvSpPr>
          <p:nvPr/>
        </p:nvSpPr>
        <p:spPr bwMode="auto">
          <a:xfrm>
            <a:off x="3400425" y="389166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2" name="Oval 7"/>
          <p:cNvSpPr>
            <a:spLocks noChangeArrowheads="1"/>
          </p:cNvSpPr>
          <p:nvPr/>
        </p:nvSpPr>
        <p:spPr bwMode="auto">
          <a:xfrm>
            <a:off x="4837113" y="533470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3" name="Oval 8"/>
          <p:cNvSpPr>
            <a:spLocks noChangeArrowheads="1"/>
          </p:cNvSpPr>
          <p:nvPr/>
        </p:nvSpPr>
        <p:spPr bwMode="auto">
          <a:xfrm>
            <a:off x="4843463" y="388531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4" name="Oval 9"/>
          <p:cNvSpPr>
            <a:spLocks noChangeArrowheads="1"/>
          </p:cNvSpPr>
          <p:nvPr/>
        </p:nvSpPr>
        <p:spPr bwMode="auto">
          <a:xfrm>
            <a:off x="6273800" y="390119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65" name="AutoShape 10"/>
          <p:cNvCxnSpPr>
            <a:cxnSpLocks noChangeShapeType="1"/>
            <a:stCxn id="59" idx="6"/>
            <a:endCxn id="60" idx="2"/>
          </p:cNvCxnSpPr>
          <p:nvPr/>
        </p:nvCxnSpPr>
        <p:spPr bwMode="auto">
          <a:xfrm>
            <a:off x="2147888" y="5431540"/>
            <a:ext cx="1233487" cy="0"/>
          </a:xfrm>
          <a:prstGeom prst="straightConnector1">
            <a:avLst/>
          </a:prstGeom>
          <a:noFill/>
          <a:ln w="57150">
            <a:solidFill>
              <a:schemeClr val="accent1"/>
            </a:solidFill>
            <a:round/>
            <a:headEnd/>
            <a:tailEnd/>
          </a:ln>
          <a:effectLst/>
        </p:spPr>
      </p:cxnSp>
      <p:cxnSp>
        <p:nvCxnSpPr>
          <p:cNvPr id="66" name="AutoShape 11"/>
          <p:cNvCxnSpPr>
            <a:cxnSpLocks noChangeShapeType="1"/>
            <a:stCxn id="60" idx="6"/>
            <a:endCxn id="62" idx="2"/>
          </p:cNvCxnSpPr>
          <p:nvPr/>
        </p:nvCxnSpPr>
        <p:spPr bwMode="auto">
          <a:xfrm flipV="1">
            <a:off x="3586163" y="5425190"/>
            <a:ext cx="1238250" cy="6350"/>
          </a:xfrm>
          <a:prstGeom prst="straightConnector1">
            <a:avLst/>
          </a:prstGeom>
          <a:noFill/>
          <a:ln w="57150">
            <a:solidFill>
              <a:schemeClr val="accent1"/>
            </a:solidFill>
            <a:round/>
            <a:headEnd/>
            <a:tailEnd/>
          </a:ln>
          <a:effectLst/>
        </p:spPr>
      </p:cxnSp>
      <p:cxnSp>
        <p:nvCxnSpPr>
          <p:cNvPr id="67" name="AutoShape 12"/>
          <p:cNvCxnSpPr>
            <a:cxnSpLocks noChangeShapeType="1"/>
            <a:stCxn id="61" idx="4"/>
            <a:endCxn id="60" idx="0"/>
          </p:cNvCxnSpPr>
          <p:nvPr/>
        </p:nvCxnSpPr>
        <p:spPr bwMode="auto">
          <a:xfrm flipH="1">
            <a:off x="3484563" y="4083753"/>
            <a:ext cx="6350" cy="1244600"/>
          </a:xfrm>
          <a:prstGeom prst="straightConnector1">
            <a:avLst/>
          </a:prstGeom>
          <a:noFill/>
          <a:ln w="57150">
            <a:solidFill>
              <a:schemeClr val="accent1"/>
            </a:solidFill>
            <a:round/>
            <a:headEnd/>
            <a:tailEnd/>
          </a:ln>
          <a:effectLst/>
        </p:spPr>
      </p:cxnSp>
      <p:cxnSp>
        <p:nvCxnSpPr>
          <p:cNvPr id="68" name="AutoShape 13"/>
          <p:cNvCxnSpPr>
            <a:cxnSpLocks noChangeShapeType="1"/>
            <a:stCxn id="61" idx="6"/>
            <a:endCxn id="63" idx="2"/>
          </p:cNvCxnSpPr>
          <p:nvPr/>
        </p:nvCxnSpPr>
        <p:spPr bwMode="auto">
          <a:xfrm flipV="1">
            <a:off x="3592513" y="3975803"/>
            <a:ext cx="1238250" cy="6350"/>
          </a:xfrm>
          <a:prstGeom prst="straightConnector1">
            <a:avLst/>
          </a:prstGeom>
          <a:noFill/>
          <a:ln w="57150">
            <a:solidFill>
              <a:schemeClr val="accent1"/>
            </a:solidFill>
            <a:round/>
            <a:headEnd/>
            <a:tailEnd/>
          </a:ln>
          <a:effectLst/>
        </p:spPr>
      </p:cxnSp>
      <p:cxnSp>
        <p:nvCxnSpPr>
          <p:cNvPr id="69" name="AutoShape 14"/>
          <p:cNvCxnSpPr>
            <a:cxnSpLocks noChangeShapeType="1"/>
            <a:stCxn id="63" idx="4"/>
            <a:endCxn id="62" idx="0"/>
          </p:cNvCxnSpPr>
          <p:nvPr/>
        </p:nvCxnSpPr>
        <p:spPr bwMode="auto">
          <a:xfrm flipH="1">
            <a:off x="4927600" y="4077403"/>
            <a:ext cx="6350" cy="1244600"/>
          </a:xfrm>
          <a:prstGeom prst="straightConnector1">
            <a:avLst/>
          </a:prstGeom>
          <a:noFill/>
          <a:ln w="57150">
            <a:solidFill>
              <a:schemeClr val="accent1"/>
            </a:solidFill>
            <a:round/>
            <a:headEnd/>
            <a:tailEnd/>
          </a:ln>
          <a:effectLst/>
        </p:spPr>
      </p:cxnSp>
      <p:cxnSp>
        <p:nvCxnSpPr>
          <p:cNvPr id="70" name="AutoShape 15"/>
          <p:cNvCxnSpPr>
            <a:cxnSpLocks noChangeShapeType="1"/>
            <a:stCxn id="63" idx="3"/>
            <a:endCxn id="60" idx="7"/>
          </p:cNvCxnSpPr>
          <p:nvPr/>
        </p:nvCxnSpPr>
        <p:spPr bwMode="auto">
          <a:xfrm flipH="1">
            <a:off x="3546475" y="4050415"/>
            <a:ext cx="1323975" cy="1304925"/>
          </a:xfrm>
          <a:prstGeom prst="straightConnector1">
            <a:avLst/>
          </a:prstGeom>
          <a:noFill/>
          <a:ln w="57150">
            <a:solidFill>
              <a:schemeClr val="accent1"/>
            </a:solidFill>
            <a:round/>
            <a:headEnd/>
            <a:tailEnd/>
          </a:ln>
          <a:effectLst/>
        </p:spPr>
      </p:cxnSp>
      <p:cxnSp>
        <p:nvCxnSpPr>
          <p:cNvPr id="71" name="AutoShape 16"/>
          <p:cNvCxnSpPr>
            <a:cxnSpLocks noChangeShapeType="1"/>
            <a:stCxn id="61" idx="5"/>
            <a:endCxn id="62" idx="1"/>
          </p:cNvCxnSpPr>
          <p:nvPr/>
        </p:nvCxnSpPr>
        <p:spPr bwMode="auto">
          <a:xfrm>
            <a:off x="3552825" y="4056765"/>
            <a:ext cx="1311275" cy="1292225"/>
          </a:xfrm>
          <a:prstGeom prst="straightConnector1">
            <a:avLst/>
          </a:prstGeom>
          <a:noFill/>
          <a:ln w="57150">
            <a:solidFill>
              <a:schemeClr val="accent1"/>
            </a:solidFill>
            <a:round/>
            <a:headEnd/>
            <a:tailEnd/>
          </a:ln>
          <a:effectLst/>
        </p:spPr>
      </p:cxnSp>
      <p:cxnSp>
        <p:nvCxnSpPr>
          <p:cNvPr id="72" name="AutoShape 17"/>
          <p:cNvCxnSpPr>
            <a:cxnSpLocks noChangeShapeType="1"/>
            <a:stCxn id="63" idx="6"/>
            <a:endCxn id="64" idx="2"/>
          </p:cNvCxnSpPr>
          <p:nvPr/>
        </p:nvCxnSpPr>
        <p:spPr bwMode="auto">
          <a:xfrm>
            <a:off x="5035550" y="3975803"/>
            <a:ext cx="1225550" cy="15875"/>
          </a:xfrm>
          <a:prstGeom prst="straightConnector1">
            <a:avLst/>
          </a:prstGeom>
          <a:noFill/>
          <a:ln w="57150">
            <a:solidFill>
              <a:schemeClr val="accent1"/>
            </a:solidFill>
            <a:round/>
            <a:headEnd/>
            <a:tailEnd/>
          </a:ln>
          <a:effectLst/>
        </p:spPr>
      </p:cxnSp>
      <p:cxnSp>
        <p:nvCxnSpPr>
          <p:cNvPr id="73" name="AutoShape 18"/>
          <p:cNvCxnSpPr>
            <a:cxnSpLocks noChangeShapeType="1"/>
            <a:stCxn id="64" idx="3"/>
            <a:endCxn id="62" idx="7"/>
          </p:cNvCxnSpPr>
          <p:nvPr/>
        </p:nvCxnSpPr>
        <p:spPr bwMode="auto">
          <a:xfrm flipH="1">
            <a:off x="4989513" y="4066290"/>
            <a:ext cx="1311275" cy="1282700"/>
          </a:xfrm>
          <a:prstGeom prst="straightConnector1">
            <a:avLst/>
          </a:prstGeom>
          <a:noFill/>
          <a:ln w="57150">
            <a:solidFill>
              <a:schemeClr val="accent1"/>
            </a:solidFill>
            <a:round/>
            <a:headEnd/>
            <a:tailEnd/>
          </a:ln>
          <a:effectLst/>
        </p:spPr>
      </p:cxnSp>
      <p:sp>
        <p:nvSpPr>
          <p:cNvPr id="74" name="Text Box 19"/>
          <p:cNvSpPr txBox="1">
            <a:spLocks noChangeArrowheads="1"/>
          </p:cNvSpPr>
          <p:nvPr/>
        </p:nvSpPr>
        <p:spPr bwMode="auto">
          <a:xfrm>
            <a:off x="1692275"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75" name="Text Box 20"/>
          <p:cNvSpPr txBox="1">
            <a:spLocks noChangeArrowheads="1"/>
          </p:cNvSpPr>
          <p:nvPr/>
        </p:nvSpPr>
        <p:spPr bwMode="auto">
          <a:xfrm>
            <a:off x="2906713"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76" name="Text Box 21"/>
          <p:cNvSpPr txBox="1">
            <a:spLocks noChangeArrowheads="1"/>
          </p:cNvSpPr>
          <p:nvPr/>
        </p:nvSpPr>
        <p:spPr bwMode="auto">
          <a:xfrm>
            <a:off x="4887913" y="50648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77" name="Text Box 22"/>
          <p:cNvSpPr txBox="1">
            <a:spLocks noChangeArrowheads="1"/>
          </p:cNvSpPr>
          <p:nvPr/>
        </p:nvSpPr>
        <p:spPr bwMode="auto">
          <a:xfrm>
            <a:off x="2906713"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78" name="Text Box 23"/>
          <p:cNvSpPr txBox="1">
            <a:spLocks noChangeArrowheads="1"/>
          </p:cNvSpPr>
          <p:nvPr/>
        </p:nvSpPr>
        <p:spPr bwMode="auto">
          <a:xfrm>
            <a:off x="4616450"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79" name="Text Box 24"/>
          <p:cNvSpPr txBox="1">
            <a:spLocks noChangeArrowheads="1"/>
          </p:cNvSpPr>
          <p:nvPr/>
        </p:nvSpPr>
        <p:spPr bwMode="auto">
          <a:xfrm>
            <a:off x="6192838" y="349637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80" name="Oval 8"/>
          <p:cNvSpPr>
            <a:spLocks noChangeArrowheads="1"/>
          </p:cNvSpPr>
          <p:nvPr/>
        </p:nvSpPr>
        <p:spPr bwMode="auto">
          <a:xfrm>
            <a:off x="6215074"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1" name="Oval 8"/>
          <p:cNvSpPr>
            <a:spLocks noChangeArrowheads="1"/>
          </p:cNvSpPr>
          <p:nvPr/>
        </p:nvSpPr>
        <p:spPr bwMode="auto">
          <a:xfrm>
            <a:off x="4812818"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2" name="Oval 8"/>
          <p:cNvSpPr>
            <a:spLocks noChangeArrowheads="1"/>
          </p:cNvSpPr>
          <p:nvPr/>
        </p:nvSpPr>
        <p:spPr bwMode="auto">
          <a:xfrm>
            <a:off x="4839322" y="530688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3" name="Oval 8"/>
          <p:cNvSpPr>
            <a:spLocks noChangeArrowheads="1"/>
          </p:cNvSpPr>
          <p:nvPr/>
        </p:nvSpPr>
        <p:spPr bwMode="auto">
          <a:xfrm>
            <a:off x="3378054" y="3849554"/>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4" name="Oval 8"/>
          <p:cNvSpPr>
            <a:spLocks noChangeArrowheads="1"/>
          </p:cNvSpPr>
          <p:nvPr/>
        </p:nvSpPr>
        <p:spPr bwMode="auto">
          <a:xfrm>
            <a:off x="3375984" y="5320140"/>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5" name="Oval 8"/>
          <p:cNvSpPr>
            <a:spLocks noChangeArrowheads="1"/>
          </p:cNvSpPr>
          <p:nvPr/>
        </p:nvSpPr>
        <p:spPr bwMode="auto">
          <a:xfrm>
            <a:off x="1928794" y="529964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a:latin typeface="仿宋" pitchFamily="49" charset="-122"/>
                <a:ea typeface="仿宋" pitchFamily="49" charset="-122"/>
              </a:rPr>
              <a:t>用最少的颜色给每个点染色使得相邻的点染的颜色不同。</a:t>
            </a:r>
            <a:endParaRPr lang="en-US" altLang="zh-CN" sz="3200" b="1" dirty="0">
              <a:latin typeface="仿宋" pitchFamily="49" charset="-122"/>
              <a:ea typeface="仿宋" pitchFamily="49" charset="-122"/>
            </a:endParaRPr>
          </a:p>
          <a:p>
            <a:r>
              <a:rPr lang="en-US" altLang="zh-CN" sz="3200" b="1" dirty="0">
                <a:latin typeface="Times New Roman" pitchFamily="18" charset="0"/>
                <a:cs typeface="Times New Roman" pitchFamily="18" charset="0"/>
              </a:rPr>
              <a:t>[</a:t>
            </a:r>
            <a:r>
              <a:rPr lang="zh-CN" altLang="en-US" sz="3200" b="1" dirty="0">
                <a:latin typeface="仿宋" pitchFamily="49" charset="-122"/>
                <a:ea typeface="仿宋" pitchFamily="49" charset="-122"/>
              </a:rPr>
              <a:t>例题</a:t>
            </a:r>
            <a:r>
              <a:rPr lang="en-US" altLang="zh-CN" sz="3200" b="1" dirty="0">
                <a:latin typeface="Times New Roman" pitchFamily="18" charset="0"/>
                <a:cs typeface="Times New Roman" pitchFamily="18" charset="0"/>
              </a:rPr>
              <a:t>] </a:t>
            </a:r>
            <a:r>
              <a:rPr lang="en-US" altLang="zh-CN" sz="3200" b="1" dirty="0"/>
              <a:t> </a:t>
            </a:r>
            <a:r>
              <a:rPr lang="en-US" altLang="zh-CN" sz="3200" dirty="0">
                <a:latin typeface="Times New Roman" pitchFamily="18" charset="0"/>
                <a:cs typeface="Times New Roman" pitchFamily="18" charset="0"/>
              </a:rPr>
              <a:t>HNOI2008</a:t>
            </a:r>
            <a:r>
              <a:rPr lang="en-US" altLang="zh-CN" sz="3200" b="1" dirty="0">
                <a:latin typeface="Times New Roman" pitchFamily="18" charset="0"/>
                <a:cs typeface="Times New Roman" pitchFamily="18" charset="0"/>
              </a:rPr>
              <a:t>《</a:t>
            </a:r>
            <a:r>
              <a:rPr lang="zh-CN" altLang="en-US" sz="3200" b="1" dirty="0">
                <a:latin typeface="仿宋" pitchFamily="49" charset="-122"/>
                <a:ea typeface="仿宋" pitchFamily="49" charset="-122"/>
                <a:cs typeface="Times New Roman" pitchFamily="18" charset="0"/>
              </a:rPr>
              <a:t>神奇的国度</a:t>
            </a:r>
            <a:r>
              <a:rPr lang="en-US" altLang="zh-CN" sz="3200" b="1" dirty="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59" name="Oval 4"/>
          <p:cNvSpPr>
            <a:spLocks noChangeArrowheads="1"/>
          </p:cNvSpPr>
          <p:nvPr/>
        </p:nvSpPr>
        <p:spPr bwMode="auto">
          <a:xfrm>
            <a:off x="1955800"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0" name="Oval 5"/>
          <p:cNvSpPr>
            <a:spLocks noChangeArrowheads="1"/>
          </p:cNvSpPr>
          <p:nvPr/>
        </p:nvSpPr>
        <p:spPr bwMode="auto">
          <a:xfrm>
            <a:off x="3394075"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1" name="Oval 6"/>
          <p:cNvSpPr>
            <a:spLocks noChangeArrowheads="1"/>
          </p:cNvSpPr>
          <p:nvPr/>
        </p:nvSpPr>
        <p:spPr bwMode="auto">
          <a:xfrm>
            <a:off x="3400425" y="389166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2" name="Oval 7"/>
          <p:cNvSpPr>
            <a:spLocks noChangeArrowheads="1"/>
          </p:cNvSpPr>
          <p:nvPr/>
        </p:nvSpPr>
        <p:spPr bwMode="auto">
          <a:xfrm>
            <a:off x="4837113" y="533470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3" name="Oval 8"/>
          <p:cNvSpPr>
            <a:spLocks noChangeArrowheads="1"/>
          </p:cNvSpPr>
          <p:nvPr/>
        </p:nvSpPr>
        <p:spPr bwMode="auto">
          <a:xfrm>
            <a:off x="4843463" y="388531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4" name="Oval 9"/>
          <p:cNvSpPr>
            <a:spLocks noChangeArrowheads="1"/>
          </p:cNvSpPr>
          <p:nvPr/>
        </p:nvSpPr>
        <p:spPr bwMode="auto">
          <a:xfrm>
            <a:off x="6273800" y="390119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65" name="AutoShape 10"/>
          <p:cNvCxnSpPr>
            <a:cxnSpLocks noChangeShapeType="1"/>
            <a:stCxn id="59" idx="6"/>
            <a:endCxn id="60" idx="2"/>
          </p:cNvCxnSpPr>
          <p:nvPr/>
        </p:nvCxnSpPr>
        <p:spPr bwMode="auto">
          <a:xfrm>
            <a:off x="2147888" y="5431540"/>
            <a:ext cx="1233487" cy="0"/>
          </a:xfrm>
          <a:prstGeom prst="straightConnector1">
            <a:avLst/>
          </a:prstGeom>
          <a:noFill/>
          <a:ln w="57150">
            <a:solidFill>
              <a:schemeClr val="accent1"/>
            </a:solidFill>
            <a:round/>
            <a:headEnd/>
            <a:tailEnd/>
          </a:ln>
          <a:effectLst/>
        </p:spPr>
      </p:cxnSp>
      <p:cxnSp>
        <p:nvCxnSpPr>
          <p:cNvPr id="66" name="AutoShape 11"/>
          <p:cNvCxnSpPr>
            <a:cxnSpLocks noChangeShapeType="1"/>
            <a:stCxn id="60" idx="6"/>
            <a:endCxn id="62" idx="2"/>
          </p:cNvCxnSpPr>
          <p:nvPr/>
        </p:nvCxnSpPr>
        <p:spPr bwMode="auto">
          <a:xfrm flipV="1">
            <a:off x="3586163" y="5425190"/>
            <a:ext cx="1238250" cy="6350"/>
          </a:xfrm>
          <a:prstGeom prst="straightConnector1">
            <a:avLst/>
          </a:prstGeom>
          <a:noFill/>
          <a:ln w="57150">
            <a:solidFill>
              <a:schemeClr val="accent1"/>
            </a:solidFill>
            <a:round/>
            <a:headEnd/>
            <a:tailEnd/>
          </a:ln>
          <a:effectLst/>
        </p:spPr>
      </p:cxnSp>
      <p:cxnSp>
        <p:nvCxnSpPr>
          <p:cNvPr id="67" name="AutoShape 12"/>
          <p:cNvCxnSpPr>
            <a:cxnSpLocks noChangeShapeType="1"/>
            <a:stCxn id="61" idx="4"/>
            <a:endCxn id="60" idx="0"/>
          </p:cNvCxnSpPr>
          <p:nvPr/>
        </p:nvCxnSpPr>
        <p:spPr bwMode="auto">
          <a:xfrm flipH="1">
            <a:off x="3484563" y="4083753"/>
            <a:ext cx="6350" cy="1244600"/>
          </a:xfrm>
          <a:prstGeom prst="straightConnector1">
            <a:avLst/>
          </a:prstGeom>
          <a:noFill/>
          <a:ln w="57150">
            <a:solidFill>
              <a:schemeClr val="accent1"/>
            </a:solidFill>
            <a:round/>
            <a:headEnd/>
            <a:tailEnd/>
          </a:ln>
          <a:effectLst/>
        </p:spPr>
      </p:cxnSp>
      <p:cxnSp>
        <p:nvCxnSpPr>
          <p:cNvPr id="68" name="AutoShape 13"/>
          <p:cNvCxnSpPr>
            <a:cxnSpLocks noChangeShapeType="1"/>
            <a:stCxn id="61" idx="6"/>
            <a:endCxn id="63" idx="2"/>
          </p:cNvCxnSpPr>
          <p:nvPr/>
        </p:nvCxnSpPr>
        <p:spPr bwMode="auto">
          <a:xfrm flipV="1">
            <a:off x="3592513" y="3975803"/>
            <a:ext cx="1238250" cy="6350"/>
          </a:xfrm>
          <a:prstGeom prst="straightConnector1">
            <a:avLst/>
          </a:prstGeom>
          <a:noFill/>
          <a:ln w="57150">
            <a:solidFill>
              <a:schemeClr val="accent1"/>
            </a:solidFill>
            <a:round/>
            <a:headEnd/>
            <a:tailEnd/>
          </a:ln>
          <a:effectLst/>
        </p:spPr>
      </p:cxnSp>
      <p:cxnSp>
        <p:nvCxnSpPr>
          <p:cNvPr id="69" name="AutoShape 14"/>
          <p:cNvCxnSpPr>
            <a:cxnSpLocks noChangeShapeType="1"/>
            <a:stCxn id="63" idx="4"/>
            <a:endCxn id="62" idx="0"/>
          </p:cNvCxnSpPr>
          <p:nvPr/>
        </p:nvCxnSpPr>
        <p:spPr bwMode="auto">
          <a:xfrm flipH="1">
            <a:off x="4927600" y="4077403"/>
            <a:ext cx="6350" cy="1244600"/>
          </a:xfrm>
          <a:prstGeom prst="straightConnector1">
            <a:avLst/>
          </a:prstGeom>
          <a:noFill/>
          <a:ln w="57150">
            <a:solidFill>
              <a:schemeClr val="accent1"/>
            </a:solidFill>
            <a:round/>
            <a:headEnd/>
            <a:tailEnd/>
          </a:ln>
          <a:effectLst/>
        </p:spPr>
      </p:cxnSp>
      <p:cxnSp>
        <p:nvCxnSpPr>
          <p:cNvPr id="70" name="AutoShape 15"/>
          <p:cNvCxnSpPr>
            <a:cxnSpLocks noChangeShapeType="1"/>
            <a:stCxn id="63" idx="3"/>
            <a:endCxn id="60" idx="7"/>
          </p:cNvCxnSpPr>
          <p:nvPr/>
        </p:nvCxnSpPr>
        <p:spPr bwMode="auto">
          <a:xfrm flipH="1">
            <a:off x="3546475" y="4050415"/>
            <a:ext cx="1323975" cy="1304925"/>
          </a:xfrm>
          <a:prstGeom prst="straightConnector1">
            <a:avLst/>
          </a:prstGeom>
          <a:noFill/>
          <a:ln w="57150">
            <a:solidFill>
              <a:schemeClr val="accent1"/>
            </a:solidFill>
            <a:round/>
            <a:headEnd/>
            <a:tailEnd/>
          </a:ln>
          <a:effectLst/>
        </p:spPr>
      </p:cxnSp>
      <p:cxnSp>
        <p:nvCxnSpPr>
          <p:cNvPr id="71" name="AutoShape 16"/>
          <p:cNvCxnSpPr>
            <a:cxnSpLocks noChangeShapeType="1"/>
            <a:stCxn id="61" idx="5"/>
            <a:endCxn id="62" idx="1"/>
          </p:cNvCxnSpPr>
          <p:nvPr/>
        </p:nvCxnSpPr>
        <p:spPr bwMode="auto">
          <a:xfrm>
            <a:off x="3552825" y="4056765"/>
            <a:ext cx="1311275" cy="1292225"/>
          </a:xfrm>
          <a:prstGeom prst="straightConnector1">
            <a:avLst/>
          </a:prstGeom>
          <a:noFill/>
          <a:ln w="57150">
            <a:solidFill>
              <a:schemeClr val="accent1"/>
            </a:solidFill>
            <a:round/>
            <a:headEnd/>
            <a:tailEnd/>
          </a:ln>
          <a:effectLst/>
        </p:spPr>
      </p:cxnSp>
      <p:cxnSp>
        <p:nvCxnSpPr>
          <p:cNvPr id="72" name="AutoShape 17"/>
          <p:cNvCxnSpPr>
            <a:cxnSpLocks noChangeShapeType="1"/>
            <a:stCxn id="63" idx="6"/>
            <a:endCxn id="64" idx="2"/>
          </p:cNvCxnSpPr>
          <p:nvPr/>
        </p:nvCxnSpPr>
        <p:spPr bwMode="auto">
          <a:xfrm>
            <a:off x="5035550" y="3975803"/>
            <a:ext cx="1225550" cy="15875"/>
          </a:xfrm>
          <a:prstGeom prst="straightConnector1">
            <a:avLst/>
          </a:prstGeom>
          <a:noFill/>
          <a:ln w="57150">
            <a:solidFill>
              <a:schemeClr val="accent1"/>
            </a:solidFill>
            <a:round/>
            <a:headEnd/>
            <a:tailEnd/>
          </a:ln>
          <a:effectLst/>
        </p:spPr>
      </p:cxnSp>
      <p:cxnSp>
        <p:nvCxnSpPr>
          <p:cNvPr id="73" name="AutoShape 18"/>
          <p:cNvCxnSpPr>
            <a:cxnSpLocks noChangeShapeType="1"/>
            <a:stCxn id="64" idx="3"/>
            <a:endCxn id="62" idx="7"/>
          </p:cNvCxnSpPr>
          <p:nvPr/>
        </p:nvCxnSpPr>
        <p:spPr bwMode="auto">
          <a:xfrm flipH="1">
            <a:off x="4989513" y="4066290"/>
            <a:ext cx="1311275" cy="1282700"/>
          </a:xfrm>
          <a:prstGeom prst="straightConnector1">
            <a:avLst/>
          </a:prstGeom>
          <a:noFill/>
          <a:ln w="57150">
            <a:solidFill>
              <a:schemeClr val="accent1"/>
            </a:solidFill>
            <a:round/>
            <a:headEnd/>
            <a:tailEnd/>
          </a:ln>
          <a:effectLst/>
        </p:spPr>
      </p:cxnSp>
      <p:sp>
        <p:nvSpPr>
          <p:cNvPr id="74" name="Text Box 19"/>
          <p:cNvSpPr txBox="1">
            <a:spLocks noChangeArrowheads="1"/>
          </p:cNvSpPr>
          <p:nvPr/>
        </p:nvSpPr>
        <p:spPr bwMode="auto">
          <a:xfrm>
            <a:off x="1692275"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75" name="Text Box 20"/>
          <p:cNvSpPr txBox="1">
            <a:spLocks noChangeArrowheads="1"/>
          </p:cNvSpPr>
          <p:nvPr/>
        </p:nvSpPr>
        <p:spPr bwMode="auto">
          <a:xfrm>
            <a:off x="2906713"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76" name="Text Box 21"/>
          <p:cNvSpPr txBox="1">
            <a:spLocks noChangeArrowheads="1"/>
          </p:cNvSpPr>
          <p:nvPr/>
        </p:nvSpPr>
        <p:spPr bwMode="auto">
          <a:xfrm>
            <a:off x="4887913" y="50648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77" name="Text Box 22"/>
          <p:cNvSpPr txBox="1">
            <a:spLocks noChangeArrowheads="1"/>
          </p:cNvSpPr>
          <p:nvPr/>
        </p:nvSpPr>
        <p:spPr bwMode="auto">
          <a:xfrm>
            <a:off x="2906713"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78" name="Text Box 23"/>
          <p:cNvSpPr txBox="1">
            <a:spLocks noChangeArrowheads="1"/>
          </p:cNvSpPr>
          <p:nvPr/>
        </p:nvSpPr>
        <p:spPr bwMode="auto">
          <a:xfrm>
            <a:off x="4616450"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79" name="Text Box 24"/>
          <p:cNvSpPr txBox="1">
            <a:spLocks noChangeArrowheads="1"/>
          </p:cNvSpPr>
          <p:nvPr/>
        </p:nvSpPr>
        <p:spPr bwMode="auto">
          <a:xfrm>
            <a:off x="6192838" y="349637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80" name="Oval 8"/>
          <p:cNvSpPr>
            <a:spLocks noChangeArrowheads="1"/>
          </p:cNvSpPr>
          <p:nvPr/>
        </p:nvSpPr>
        <p:spPr bwMode="auto">
          <a:xfrm>
            <a:off x="6215074"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1" name="Oval 8"/>
          <p:cNvSpPr>
            <a:spLocks noChangeArrowheads="1"/>
          </p:cNvSpPr>
          <p:nvPr/>
        </p:nvSpPr>
        <p:spPr bwMode="auto">
          <a:xfrm>
            <a:off x="4812818"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2" name="Oval 8"/>
          <p:cNvSpPr>
            <a:spLocks noChangeArrowheads="1"/>
          </p:cNvSpPr>
          <p:nvPr/>
        </p:nvSpPr>
        <p:spPr bwMode="auto">
          <a:xfrm>
            <a:off x="4839322" y="530688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3" name="Oval 8"/>
          <p:cNvSpPr>
            <a:spLocks noChangeArrowheads="1"/>
          </p:cNvSpPr>
          <p:nvPr/>
        </p:nvSpPr>
        <p:spPr bwMode="auto">
          <a:xfrm>
            <a:off x="3378054" y="3849554"/>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4" name="Oval 8"/>
          <p:cNvSpPr>
            <a:spLocks noChangeArrowheads="1"/>
          </p:cNvSpPr>
          <p:nvPr/>
        </p:nvSpPr>
        <p:spPr bwMode="auto">
          <a:xfrm>
            <a:off x="3375984" y="5320140"/>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5" name="Oval 8"/>
          <p:cNvSpPr>
            <a:spLocks noChangeArrowheads="1"/>
          </p:cNvSpPr>
          <p:nvPr/>
        </p:nvSpPr>
        <p:spPr bwMode="auto">
          <a:xfrm>
            <a:off x="1928794" y="529964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a:latin typeface="仿宋" pitchFamily="49" charset="-122"/>
                <a:ea typeface="仿宋" pitchFamily="49" charset="-122"/>
              </a:rPr>
              <a:t>用最少的颜色给每个点染色使得相邻的点染的颜色不同。</a:t>
            </a:r>
            <a:endParaRPr lang="en-US" altLang="zh-CN" sz="3200" b="1" dirty="0">
              <a:latin typeface="仿宋" pitchFamily="49" charset="-122"/>
              <a:ea typeface="仿宋" pitchFamily="49" charset="-122"/>
            </a:endParaRPr>
          </a:p>
          <a:p>
            <a:r>
              <a:rPr lang="en-US" altLang="zh-CN" sz="3200" b="1" dirty="0">
                <a:latin typeface="Times New Roman" pitchFamily="18" charset="0"/>
                <a:cs typeface="Times New Roman" pitchFamily="18" charset="0"/>
              </a:rPr>
              <a:t>[</a:t>
            </a:r>
            <a:r>
              <a:rPr lang="zh-CN" altLang="en-US" sz="3200" b="1" dirty="0">
                <a:latin typeface="仿宋" pitchFamily="49" charset="-122"/>
                <a:ea typeface="仿宋" pitchFamily="49" charset="-122"/>
              </a:rPr>
              <a:t>例题</a:t>
            </a:r>
            <a:r>
              <a:rPr lang="en-US" altLang="zh-CN" sz="3200" b="1" dirty="0">
                <a:latin typeface="Times New Roman" pitchFamily="18" charset="0"/>
                <a:cs typeface="Times New Roman" pitchFamily="18" charset="0"/>
              </a:rPr>
              <a:t>] </a:t>
            </a:r>
            <a:r>
              <a:rPr lang="en-US" altLang="zh-CN" sz="3200" b="1" dirty="0"/>
              <a:t> </a:t>
            </a:r>
            <a:r>
              <a:rPr lang="en-US" altLang="zh-CN" sz="3200" dirty="0">
                <a:latin typeface="Times New Roman" pitchFamily="18" charset="0"/>
                <a:cs typeface="Times New Roman" pitchFamily="18" charset="0"/>
              </a:rPr>
              <a:t>HNOI2008</a:t>
            </a:r>
            <a:r>
              <a:rPr lang="en-US" altLang="zh-CN" sz="3200" b="1" dirty="0">
                <a:latin typeface="Times New Roman" pitchFamily="18" charset="0"/>
                <a:cs typeface="Times New Roman" pitchFamily="18" charset="0"/>
              </a:rPr>
              <a:t>《</a:t>
            </a:r>
            <a:r>
              <a:rPr lang="zh-CN" altLang="en-US" sz="3200" b="1" dirty="0">
                <a:latin typeface="仿宋" pitchFamily="49" charset="-122"/>
                <a:ea typeface="仿宋" pitchFamily="49" charset="-122"/>
                <a:cs typeface="Times New Roman" pitchFamily="18" charset="0"/>
              </a:rPr>
              <a:t>神奇的国度</a:t>
            </a:r>
            <a:r>
              <a:rPr lang="en-US" altLang="zh-CN" sz="3200" b="1" dirty="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59" name="Oval 4"/>
          <p:cNvSpPr>
            <a:spLocks noChangeArrowheads="1"/>
          </p:cNvSpPr>
          <p:nvPr/>
        </p:nvSpPr>
        <p:spPr bwMode="auto">
          <a:xfrm>
            <a:off x="1955800"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0" name="Oval 5"/>
          <p:cNvSpPr>
            <a:spLocks noChangeArrowheads="1"/>
          </p:cNvSpPr>
          <p:nvPr/>
        </p:nvSpPr>
        <p:spPr bwMode="auto">
          <a:xfrm>
            <a:off x="3394075"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1" name="Oval 6"/>
          <p:cNvSpPr>
            <a:spLocks noChangeArrowheads="1"/>
          </p:cNvSpPr>
          <p:nvPr/>
        </p:nvSpPr>
        <p:spPr bwMode="auto">
          <a:xfrm>
            <a:off x="3400425" y="389166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2" name="Oval 7"/>
          <p:cNvSpPr>
            <a:spLocks noChangeArrowheads="1"/>
          </p:cNvSpPr>
          <p:nvPr/>
        </p:nvSpPr>
        <p:spPr bwMode="auto">
          <a:xfrm>
            <a:off x="4837113" y="533470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3" name="Oval 8"/>
          <p:cNvSpPr>
            <a:spLocks noChangeArrowheads="1"/>
          </p:cNvSpPr>
          <p:nvPr/>
        </p:nvSpPr>
        <p:spPr bwMode="auto">
          <a:xfrm>
            <a:off x="4843463" y="388531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4" name="Oval 9"/>
          <p:cNvSpPr>
            <a:spLocks noChangeArrowheads="1"/>
          </p:cNvSpPr>
          <p:nvPr/>
        </p:nvSpPr>
        <p:spPr bwMode="auto">
          <a:xfrm>
            <a:off x="6273800" y="390119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65" name="AutoShape 10"/>
          <p:cNvCxnSpPr>
            <a:cxnSpLocks noChangeShapeType="1"/>
            <a:stCxn id="59" idx="6"/>
            <a:endCxn id="60" idx="2"/>
          </p:cNvCxnSpPr>
          <p:nvPr/>
        </p:nvCxnSpPr>
        <p:spPr bwMode="auto">
          <a:xfrm>
            <a:off x="2147888" y="5431540"/>
            <a:ext cx="1233487" cy="0"/>
          </a:xfrm>
          <a:prstGeom prst="straightConnector1">
            <a:avLst/>
          </a:prstGeom>
          <a:noFill/>
          <a:ln w="57150">
            <a:solidFill>
              <a:schemeClr val="accent1"/>
            </a:solidFill>
            <a:round/>
            <a:headEnd/>
            <a:tailEnd/>
          </a:ln>
          <a:effectLst/>
        </p:spPr>
      </p:cxnSp>
      <p:cxnSp>
        <p:nvCxnSpPr>
          <p:cNvPr id="66" name="AutoShape 11"/>
          <p:cNvCxnSpPr>
            <a:cxnSpLocks noChangeShapeType="1"/>
            <a:stCxn id="60" idx="6"/>
            <a:endCxn id="62" idx="2"/>
          </p:cNvCxnSpPr>
          <p:nvPr/>
        </p:nvCxnSpPr>
        <p:spPr bwMode="auto">
          <a:xfrm flipV="1">
            <a:off x="3586163" y="5425190"/>
            <a:ext cx="1238250" cy="6350"/>
          </a:xfrm>
          <a:prstGeom prst="straightConnector1">
            <a:avLst/>
          </a:prstGeom>
          <a:noFill/>
          <a:ln w="57150">
            <a:solidFill>
              <a:schemeClr val="accent1"/>
            </a:solidFill>
            <a:round/>
            <a:headEnd/>
            <a:tailEnd/>
          </a:ln>
          <a:effectLst/>
        </p:spPr>
      </p:cxnSp>
      <p:cxnSp>
        <p:nvCxnSpPr>
          <p:cNvPr id="67" name="AutoShape 12"/>
          <p:cNvCxnSpPr>
            <a:cxnSpLocks noChangeShapeType="1"/>
            <a:stCxn id="61" idx="4"/>
            <a:endCxn id="60" idx="0"/>
          </p:cNvCxnSpPr>
          <p:nvPr/>
        </p:nvCxnSpPr>
        <p:spPr bwMode="auto">
          <a:xfrm flipH="1">
            <a:off x="3484563" y="4083753"/>
            <a:ext cx="6350" cy="1244600"/>
          </a:xfrm>
          <a:prstGeom prst="straightConnector1">
            <a:avLst/>
          </a:prstGeom>
          <a:noFill/>
          <a:ln w="57150">
            <a:solidFill>
              <a:schemeClr val="accent1"/>
            </a:solidFill>
            <a:round/>
            <a:headEnd/>
            <a:tailEnd/>
          </a:ln>
          <a:effectLst/>
        </p:spPr>
      </p:cxnSp>
      <p:cxnSp>
        <p:nvCxnSpPr>
          <p:cNvPr id="68" name="AutoShape 13"/>
          <p:cNvCxnSpPr>
            <a:cxnSpLocks noChangeShapeType="1"/>
            <a:stCxn id="61" idx="6"/>
            <a:endCxn id="63" idx="2"/>
          </p:cNvCxnSpPr>
          <p:nvPr/>
        </p:nvCxnSpPr>
        <p:spPr bwMode="auto">
          <a:xfrm flipV="1">
            <a:off x="3592513" y="3975803"/>
            <a:ext cx="1238250" cy="6350"/>
          </a:xfrm>
          <a:prstGeom prst="straightConnector1">
            <a:avLst/>
          </a:prstGeom>
          <a:noFill/>
          <a:ln w="57150">
            <a:solidFill>
              <a:schemeClr val="accent1"/>
            </a:solidFill>
            <a:round/>
            <a:headEnd/>
            <a:tailEnd/>
          </a:ln>
          <a:effectLst/>
        </p:spPr>
      </p:cxnSp>
      <p:cxnSp>
        <p:nvCxnSpPr>
          <p:cNvPr id="69" name="AutoShape 14"/>
          <p:cNvCxnSpPr>
            <a:cxnSpLocks noChangeShapeType="1"/>
            <a:stCxn id="63" idx="4"/>
            <a:endCxn id="62" idx="0"/>
          </p:cNvCxnSpPr>
          <p:nvPr/>
        </p:nvCxnSpPr>
        <p:spPr bwMode="auto">
          <a:xfrm flipH="1">
            <a:off x="4927600" y="4077403"/>
            <a:ext cx="6350" cy="1244600"/>
          </a:xfrm>
          <a:prstGeom prst="straightConnector1">
            <a:avLst/>
          </a:prstGeom>
          <a:noFill/>
          <a:ln w="57150">
            <a:solidFill>
              <a:schemeClr val="accent1"/>
            </a:solidFill>
            <a:round/>
            <a:headEnd/>
            <a:tailEnd/>
          </a:ln>
          <a:effectLst/>
        </p:spPr>
      </p:cxnSp>
      <p:cxnSp>
        <p:nvCxnSpPr>
          <p:cNvPr id="70" name="AutoShape 15"/>
          <p:cNvCxnSpPr>
            <a:cxnSpLocks noChangeShapeType="1"/>
            <a:stCxn id="63" idx="3"/>
            <a:endCxn id="60" idx="7"/>
          </p:cNvCxnSpPr>
          <p:nvPr/>
        </p:nvCxnSpPr>
        <p:spPr bwMode="auto">
          <a:xfrm flipH="1">
            <a:off x="3546475" y="4050415"/>
            <a:ext cx="1323975" cy="1304925"/>
          </a:xfrm>
          <a:prstGeom prst="straightConnector1">
            <a:avLst/>
          </a:prstGeom>
          <a:noFill/>
          <a:ln w="57150">
            <a:solidFill>
              <a:schemeClr val="accent1"/>
            </a:solidFill>
            <a:round/>
            <a:headEnd/>
            <a:tailEnd/>
          </a:ln>
          <a:effectLst/>
        </p:spPr>
      </p:cxnSp>
      <p:cxnSp>
        <p:nvCxnSpPr>
          <p:cNvPr id="71" name="AutoShape 16"/>
          <p:cNvCxnSpPr>
            <a:cxnSpLocks noChangeShapeType="1"/>
            <a:stCxn id="61" idx="5"/>
            <a:endCxn id="62" idx="1"/>
          </p:cNvCxnSpPr>
          <p:nvPr/>
        </p:nvCxnSpPr>
        <p:spPr bwMode="auto">
          <a:xfrm>
            <a:off x="3552825" y="4056765"/>
            <a:ext cx="1311275" cy="1292225"/>
          </a:xfrm>
          <a:prstGeom prst="straightConnector1">
            <a:avLst/>
          </a:prstGeom>
          <a:noFill/>
          <a:ln w="57150">
            <a:solidFill>
              <a:schemeClr val="accent1"/>
            </a:solidFill>
            <a:round/>
            <a:headEnd/>
            <a:tailEnd/>
          </a:ln>
          <a:effectLst/>
        </p:spPr>
      </p:cxnSp>
      <p:cxnSp>
        <p:nvCxnSpPr>
          <p:cNvPr id="72" name="AutoShape 17"/>
          <p:cNvCxnSpPr>
            <a:cxnSpLocks noChangeShapeType="1"/>
            <a:stCxn id="63" idx="6"/>
            <a:endCxn id="64" idx="2"/>
          </p:cNvCxnSpPr>
          <p:nvPr/>
        </p:nvCxnSpPr>
        <p:spPr bwMode="auto">
          <a:xfrm>
            <a:off x="5035550" y="3975803"/>
            <a:ext cx="1225550" cy="15875"/>
          </a:xfrm>
          <a:prstGeom prst="straightConnector1">
            <a:avLst/>
          </a:prstGeom>
          <a:noFill/>
          <a:ln w="57150">
            <a:solidFill>
              <a:schemeClr val="accent1"/>
            </a:solidFill>
            <a:round/>
            <a:headEnd/>
            <a:tailEnd/>
          </a:ln>
          <a:effectLst/>
        </p:spPr>
      </p:cxnSp>
      <p:cxnSp>
        <p:nvCxnSpPr>
          <p:cNvPr id="73" name="AutoShape 18"/>
          <p:cNvCxnSpPr>
            <a:cxnSpLocks noChangeShapeType="1"/>
            <a:stCxn id="64" idx="3"/>
            <a:endCxn id="62" idx="7"/>
          </p:cNvCxnSpPr>
          <p:nvPr/>
        </p:nvCxnSpPr>
        <p:spPr bwMode="auto">
          <a:xfrm flipH="1">
            <a:off x="4989513" y="4066290"/>
            <a:ext cx="1311275" cy="1282700"/>
          </a:xfrm>
          <a:prstGeom prst="straightConnector1">
            <a:avLst/>
          </a:prstGeom>
          <a:noFill/>
          <a:ln w="57150">
            <a:solidFill>
              <a:schemeClr val="accent1"/>
            </a:solidFill>
            <a:round/>
            <a:headEnd/>
            <a:tailEnd/>
          </a:ln>
          <a:effectLst/>
        </p:spPr>
      </p:cxnSp>
      <p:sp>
        <p:nvSpPr>
          <p:cNvPr id="74" name="Text Box 19"/>
          <p:cNvSpPr txBox="1">
            <a:spLocks noChangeArrowheads="1"/>
          </p:cNvSpPr>
          <p:nvPr/>
        </p:nvSpPr>
        <p:spPr bwMode="auto">
          <a:xfrm>
            <a:off x="1692275"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75" name="Text Box 20"/>
          <p:cNvSpPr txBox="1">
            <a:spLocks noChangeArrowheads="1"/>
          </p:cNvSpPr>
          <p:nvPr/>
        </p:nvSpPr>
        <p:spPr bwMode="auto">
          <a:xfrm>
            <a:off x="2906713"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76" name="Text Box 21"/>
          <p:cNvSpPr txBox="1">
            <a:spLocks noChangeArrowheads="1"/>
          </p:cNvSpPr>
          <p:nvPr/>
        </p:nvSpPr>
        <p:spPr bwMode="auto">
          <a:xfrm>
            <a:off x="4887913" y="50648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77" name="Text Box 22"/>
          <p:cNvSpPr txBox="1">
            <a:spLocks noChangeArrowheads="1"/>
          </p:cNvSpPr>
          <p:nvPr/>
        </p:nvSpPr>
        <p:spPr bwMode="auto">
          <a:xfrm>
            <a:off x="2906713"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78" name="Text Box 23"/>
          <p:cNvSpPr txBox="1">
            <a:spLocks noChangeArrowheads="1"/>
          </p:cNvSpPr>
          <p:nvPr/>
        </p:nvSpPr>
        <p:spPr bwMode="auto">
          <a:xfrm>
            <a:off x="4616450"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79" name="Text Box 24"/>
          <p:cNvSpPr txBox="1">
            <a:spLocks noChangeArrowheads="1"/>
          </p:cNvSpPr>
          <p:nvPr/>
        </p:nvSpPr>
        <p:spPr bwMode="auto">
          <a:xfrm>
            <a:off x="6192838" y="349637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80" name="Oval 8"/>
          <p:cNvSpPr>
            <a:spLocks noChangeArrowheads="1"/>
          </p:cNvSpPr>
          <p:nvPr/>
        </p:nvSpPr>
        <p:spPr bwMode="auto">
          <a:xfrm>
            <a:off x="6215074"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1" name="Oval 8"/>
          <p:cNvSpPr>
            <a:spLocks noChangeArrowheads="1"/>
          </p:cNvSpPr>
          <p:nvPr/>
        </p:nvSpPr>
        <p:spPr bwMode="auto">
          <a:xfrm>
            <a:off x="4812818"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2" name="Oval 8"/>
          <p:cNvSpPr>
            <a:spLocks noChangeArrowheads="1"/>
          </p:cNvSpPr>
          <p:nvPr/>
        </p:nvSpPr>
        <p:spPr bwMode="auto">
          <a:xfrm>
            <a:off x="4839322" y="530688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3" name="Oval 8"/>
          <p:cNvSpPr>
            <a:spLocks noChangeArrowheads="1"/>
          </p:cNvSpPr>
          <p:nvPr/>
        </p:nvSpPr>
        <p:spPr bwMode="auto">
          <a:xfrm>
            <a:off x="3378054" y="3849554"/>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4" name="Oval 8"/>
          <p:cNvSpPr>
            <a:spLocks noChangeArrowheads="1"/>
          </p:cNvSpPr>
          <p:nvPr/>
        </p:nvSpPr>
        <p:spPr bwMode="auto">
          <a:xfrm>
            <a:off x="3375984" y="5320140"/>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5" name="Oval 8"/>
          <p:cNvSpPr>
            <a:spLocks noChangeArrowheads="1"/>
          </p:cNvSpPr>
          <p:nvPr/>
        </p:nvSpPr>
        <p:spPr bwMode="auto">
          <a:xfrm>
            <a:off x="1928794" y="529964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a:latin typeface="仿宋" pitchFamily="49" charset="-122"/>
                <a:ea typeface="仿宋" pitchFamily="49" charset="-122"/>
              </a:rPr>
              <a:t>用最少的颜色给每个点染色使得相邻的点染的颜色不同。</a:t>
            </a:r>
            <a:endParaRPr lang="en-US" altLang="zh-CN" sz="3200" b="1" dirty="0">
              <a:latin typeface="仿宋" pitchFamily="49" charset="-122"/>
              <a:ea typeface="仿宋" pitchFamily="49" charset="-122"/>
            </a:endParaRPr>
          </a:p>
          <a:p>
            <a:r>
              <a:rPr lang="en-US" altLang="zh-CN" sz="3200" b="1" dirty="0">
                <a:latin typeface="Times New Roman" pitchFamily="18" charset="0"/>
                <a:cs typeface="Times New Roman" pitchFamily="18" charset="0"/>
              </a:rPr>
              <a:t>[</a:t>
            </a:r>
            <a:r>
              <a:rPr lang="zh-CN" altLang="en-US" sz="3200" b="1" dirty="0">
                <a:latin typeface="仿宋" pitchFamily="49" charset="-122"/>
                <a:ea typeface="仿宋" pitchFamily="49" charset="-122"/>
              </a:rPr>
              <a:t>例题</a:t>
            </a:r>
            <a:r>
              <a:rPr lang="en-US" altLang="zh-CN" sz="3200" b="1" dirty="0">
                <a:latin typeface="Times New Roman" pitchFamily="18" charset="0"/>
                <a:cs typeface="Times New Roman" pitchFamily="18" charset="0"/>
              </a:rPr>
              <a:t>] </a:t>
            </a:r>
            <a:r>
              <a:rPr lang="en-US" altLang="zh-CN" sz="3200" b="1" dirty="0"/>
              <a:t> </a:t>
            </a:r>
            <a:r>
              <a:rPr lang="en-US" altLang="zh-CN" sz="3200" dirty="0">
                <a:latin typeface="Times New Roman" pitchFamily="18" charset="0"/>
                <a:cs typeface="Times New Roman" pitchFamily="18" charset="0"/>
              </a:rPr>
              <a:t>HNOI2008</a:t>
            </a:r>
            <a:r>
              <a:rPr lang="en-US" altLang="zh-CN" sz="3200" b="1" dirty="0">
                <a:latin typeface="Times New Roman" pitchFamily="18" charset="0"/>
                <a:cs typeface="Times New Roman" pitchFamily="18" charset="0"/>
              </a:rPr>
              <a:t>《</a:t>
            </a:r>
            <a:r>
              <a:rPr lang="zh-CN" altLang="en-US" sz="3200" b="1" dirty="0">
                <a:latin typeface="仿宋" pitchFamily="49" charset="-122"/>
                <a:ea typeface="仿宋" pitchFamily="49" charset="-122"/>
                <a:cs typeface="Times New Roman" pitchFamily="18" charset="0"/>
              </a:rPr>
              <a:t>神奇的国度</a:t>
            </a:r>
            <a:r>
              <a:rPr lang="en-US" altLang="zh-CN" sz="3200" b="1" dirty="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59" name="Oval 4"/>
          <p:cNvSpPr>
            <a:spLocks noChangeArrowheads="1"/>
          </p:cNvSpPr>
          <p:nvPr/>
        </p:nvSpPr>
        <p:spPr bwMode="auto">
          <a:xfrm>
            <a:off x="1955800"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0" name="Oval 5"/>
          <p:cNvSpPr>
            <a:spLocks noChangeArrowheads="1"/>
          </p:cNvSpPr>
          <p:nvPr/>
        </p:nvSpPr>
        <p:spPr bwMode="auto">
          <a:xfrm>
            <a:off x="3394075"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1" name="Oval 6"/>
          <p:cNvSpPr>
            <a:spLocks noChangeArrowheads="1"/>
          </p:cNvSpPr>
          <p:nvPr/>
        </p:nvSpPr>
        <p:spPr bwMode="auto">
          <a:xfrm>
            <a:off x="3400425" y="389166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2" name="Oval 7"/>
          <p:cNvSpPr>
            <a:spLocks noChangeArrowheads="1"/>
          </p:cNvSpPr>
          <p:nvPr/>
        </p:nvSpPr>
        <p:spPr bwMode="auto">
          <a:xfrm>
            <a:off x="4837113" y="533470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3" name="Oval 8"/>
          <p:cNvSpPr>
            <a:spLocks noChangeArrowheads="1"/>
          </p:cNvSpPr>
          <p:nvPr/>
        </p:nvSpPr>
        <p:spPr bwMode="auto">
          <a:xfrm>
            <a:off x="4843463" y="388531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4" name="Oval 9"/>
          <p:cNvSpPr>
            <a:spLocks noChangeArrowheads="1"/>
          </p:cNvSpPr>
          <p:nvPr/>
        </p:nvSpPr>
        <p:spPr bwMode="auto">
          <a:xfrm>
            <a:off x="6273800" y="390119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65" name="AutoShape 10"/>
          <p:cNvCxnSpPr>
            <a:cxnSpLocks noChangeShapeType="1"/>
            <a:stCxn id="59" idx="6"/>
            <a:endCxn id="60" idx="2"/>
          </p:cNvCxnSpPr>
          <p:nvPr/>
        </p:nvCxnSpPr>
        <p:spPr bwMode="auto">
          <a:xfrm>
            <a:off x="2147888" y="5431540"/>
            <a:ext cx="1233487" cy="0"/>
          </a:xfrm>
          <a:prstGeom prst="straightConnector1">
            <a:avLst/>
          </a:prstGeom>
          <a:noFill/>
          <a:ln w="57150">
            <a:solidFill>
              <a:schemeClr val="accent1"/>
            </a:solidFill>
            <a:round/>
            <a:headEnd/>
            <a:tailEnd/>
          </a:ln>
          <a:effectLst/>
        </p:spPr>
      </p:cxnSp>
      <p:cxnSp>
        <p:nvCxnSpPr>
          <p:cNvPr id="66" name="AutoShape 11"/>
          <p:cNvCxnSpPr>
            <a:cxnSpLocks noChangeShapeType="1"/>
            <a:stCxn id="60" idx="6"/>
            <a:endCxn id="62" idx="2"/>
          </p:cNvCxnSpPr>
          <p:nvPr/>
        </p:nvCxnSpPr>
        <p:spPr bwMode="auto">
          <a:xfrm flipV="1">
            <a:off x="3586163" y="5425190"/>
            <a:ext cx="1238250" cy="6350"/>
          </a:xfrm>
          <a:prstGeom prst="straightConnector1">
            <a:avLst/>
          </a:prstGeom>
          <a:noFill/>
          <a:ln w="57150">
            <a:solidFill>
              <a:schemeClr val="accent1"/>
            </a:solidFill>
            <a:round/>
            <a:headEnd/>
            <a:tailEnd/>
          </a:ln>
          <a:effectLst/>
        </p:spPr>
      </p:cxnSp>
      <p:cxnSp>
        <p:nvCxnSpPr>
          <p:cNvPr id="67" name="AutoShape 12"/>
          <p:cNvCxnSpPr>
            <a:cxnSpLocks noChangeShapeType="1"/>
            <a:stCxn id="61" idx="4"/>
            <a:endCxn id="60" idx="0"/>
          </p:cNvCxnSpPr>
          <p:nvPr/>
        </p:nvCxnSpPr>
        <p:spPr bwMode="auto">
          <a:xfrm flipH="1">
            <a:off x="3484563" y="4083753"/>
            <a:ext cx="6350" cy="1244600"/>
          </a:xfrm>
          <a:prstGeom prst="straightConnector1">
            <a:avLst/>
          </a:prstGeom>
          <a:noFill/>
          <a:ln w="57150">
            <a:solidFill>
              <a:schemeClr val="accent1"/>
            </a:solidFill>
            <a:round/>
            <a:headEnd/>
            <a:tailEnd/>
          </a:ln>
          <a:effectLst/>
        </p:spPr>
      </p:cxnSp>
      <p:cxnSp>
        <p:nvCxnSpPr>
          <p:cNvPr id="68" name="AutoShape 13"/>
          <p:cNvCxnSpPr>
            <a:cxnSpLocks noChangeShapeType="1"/>
            <a:stCxn id="61" idx="6"/>
            <a:endCxn id="63" idx="2"/>
          </p:cNvCxnSpPr>
          <p:nvPr/>
        </p:nvCxnSpPr>
        <p:spPr bwMode="auto">
          <a:xfrm flipV="1">
            <a:off x="3592513" y="3975803"/>
            <a:ext cx="1238250" cy="6350"/>
          </a:xfrm>
          <a:prstGeom prst="straightConnector1">
            <a:avLst/>
          </a:prstGeom>
          <a:noFill/>
          <a:ln w="57150">
            <a:solidFill>
              <a:schemeClr val="accent1"/>
            </a:solidFill>
            <a:round/>
            <a:headEnd/>
            <a:tailEnd/>
          </a:ln>
          <a:effectLst/>
        </p:spPr>
      </p:cxnSp>
      <p:cxnSp>
        <p:nvCxnSpPr>
          <p:cNvPr id="69" name="AutoShape 14"/>
          <p:cNvCxnSpPr>
            <a:cxnSpLocks noChangeShapeType="1"/>
            <a:stCxn id="63" idx="4"/>
            <a:endCxn id="62" idx="0"/>
          </p:cNvCxnSpPr>
          <p:nvPr/>
        </p:nvCxnSpPr>
        <p:spPr bwMode="auto">
          <a:xfrm flipH="1">
            <a:off x="4927600" y="4077403"/>
            <a:ext cx="6350" cy="1244600"/>
          </a:xfrm>
          <a:prstGeom prst="straightConnector1">
            <a:avLst/>
          </a:prstGeom>
          <a:noFill/>
          <a:ln w="57150">
            <a:solidFill>
              <a:schemeClr val="accent1"/>
            </a:solidFill>
            <a:round/>
            <a:headEnd/>
            <a:tailEnd/>
          </a:ln>
          <a:effectLst/>
        </p:spPr>
      </p:cxnSp>
      <p:cxnSp>
        <p:nvCxnSpPr>
          <p:cNvPr id="70" name="AutoShape 15"/>
          <p:cNvCxnSpPr>
            <a:cxnSpLocks noChangeShapeType="1"/>
            <a:stCxn id="63" idx="3"/>
            <a:endCxn id="60" idx="7"/>
          </p:cNvCxnSpPr>
          <p:nvPr/>
        </p:nvCxnSpPr>
        <p:spPr bwMode="auto">
          <a:xfrm flipH="1">
            <a:off x="3546475" y="4050415"/>
            <a:ext cx="1323975" cy="1304925"/>
          </a:xfrm>
          <a:prstGeom prst="straightConnector1">
            <a:avLst/>
          </a:prstGeom>
          <a:noFill/>
          <a:ln w="57150">
            <a:solidFill>
              <a:schemeClr val="accent1"/>
            </a:solidFill>
            <a:round/>
            <a:headEnd/>
            <a:tailEnd/>
          </a:ln>
          <a:effectLst/>
        </p:spPr>
      </p:cxnSp>
      <p:cxnSp>
        <p:nvCxnSpPr>
          <p:cNvPr id="71" name="AutoShape 16"/>
          <p:cNvCxnSpPr>
            <a:cxnSpLocks noChangeShapeType="1"/>
            <a:stCxn id="61" idx="5"/>
            <a:endCxn id="62" idx="1"/>
          </p:cNvCxnSpPr>
          <p:nvPr/>
        </p:nvCxnSpPr>
        <p:spPr bwMode="auto">
          <a:xfrm>
            <a:off x="3552825" y="4056765"/>
            <a:ext cx="1311275" cy="1292225"/>
          </a:xfrm>
          <a:prstGeom prst="straightConnector1">
            <a:avLst/>
          </a:prstGeom>
          <a:noFill/>
          <a:ln w="57150">
            <a:solidFill>
              <a:schemeClr val="accent1"/>
            </a:solidFill>
            <a:round/>
            <a:headEnd/>
            <a:tailEnd/>
          </a:ln>
          <a:effectLst/>
        </p:spPr>
      </p:cxnSp>
      <p:cxnSp>
        <p:nvCxnSpPr>
          <p:cNvPr id="72" name="AutoShape 17"/>
          <p:cNvCxnSpPr>
            <a:cxnSpLocks noChangeShapeType="1"/>
            <a:stCxn id="63" idx="6"/>
            <a:endCxn id="64" idx="2"/>
          </p:cNvCxnSpPr>
          <p:nvPr/>
        </p:nvCxnSpPr>
        <p:spPr bwMode="auto">
          <a:xfrm>
            <a:off x="5035550" y="3975803"/>
            <a:ext cx="1225550" cy="15875"/>
          </a:xfrm>
          <a:prstGeom prst="straightConnector1">
            <a:avLst/>
          </a:prstGeom>
          <a:noFill/>
          <a:ln w="57150">
            <a:solidFill>
              <a:schemeClr val="accent1"/>
            </a:solidFill>
            <a:round/>
            <a:headEnd/>
            <a:tailEnd/>
          </a:ln>
          <a:effectLst/>
        </p:spPr>
      </p:cxnSp>
      <p:cxnSp>
        <p:nvCxnSpPr>
          <p:cNvPr id="73" name="AutoShape 18"/>
          <p:cNvCxnSpPr>
            <a:cxnSpLocks noChangeShapeType="1"/>
            <a:stCxn id="64" idx="3"/>
            <a:endCxn id="62" idx="7"/>
          </p:cNvCxnSpPr>
          <p:nvPr/>
        </p:nvCxnSpPr>
        <p:spPr bwMode="auto">
          <a:xfrm flipH="1">
            <a:off x="4989513" y="4066290"/>
            <a:ext cx="1311275" cy="1282700"/>
          </a:xfrm>
          <a:prstGeom prst="straightConnector1">
            <a:avLst/>
          </a:prstGeom>
          <a:noFill/>
          <a:ln w="57150">
            <a:solidFill>
              <a:schemeClr val="accent1"/>
            </a:solidFill>
            <a:round/>
            <a:headEnd/>
            <a:tailEnd/>
          </a:ln>
          <a:effectLst/>
        </p:spPr>
      </p:cxnSp>
      <p:sp>
        <p:nvSpPr>
          <p:cNvPr id="74" name="Text Box 19"/>
          <p:cNvSpPr txBox="1">
            <a:spLocks noChangeArrowheads="1"/>
          </p:cNvSpPr>
          <p:nvPr/>
        </p:nvSpPr>
        <p:spPr bwMode="auto">
          <a:xfrm>
            <a:off x="1692275"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75" name="Text Box 20"/>
          <p:cNvSpPr txBox="1">
            <a:spLocks noChangeArrowheads="1"/>
          </p:cNvSpPr>
          <p:nvPr/>
        </p:nvSpPr>
        <p:spPr bwMode="auto">
          <a:xfrm>
            <a:off x="2906713"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76" name="Text Box 21"/>
          <p:cNvSpPr txBox="1">
            <a:spLocks noChangeArrowheads="1"/>
          </p:cNvSpPr>
          <p:nvPr/>
        </p:nvSpPr>
        <p:spPr bwMode="auto">
          <a:xfrm>
            <a:off x="4887913" y="50648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77" name="Text Box 22"/>
          <p:cNvSpPr txBox="1">
            <a:spLocks noChangeArrowheads="1"/>
          </p:cNvSpPr>
          <p:nvPr/>
        </p:nvSpPr>
        <p:spPr bwMode="auto">
          <a:xfrm>
            <a:off x="2906713"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78" name="Text Box 23"/>
          <p:cNvSpPr txBox="1">
            <a:spLocks noChangeArrowheads="1"/>
          </p:cNvSpPr>
          <p:nvPr/>
        </p:nvSpPr>
        <p:spPr bwMode="auto">
          <a:xfrm>
            <a:off x="4616450"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79" name="Text Box 24"/>
          <p:cNvSpPr txBox="1">
            <a:spLocks noChangeArrowheads="1"/>
          </p:cNvSpPr>
          <p:nvPr/>
        </p:nvSpPr>
        <p:spPr bwMode="auto">
          <a:xfrm>
            <a:off x="6192838" y="349637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80" name="Oval 8"/>
          <p:cNvSpPr>
            <a:spLocks noChangeArrowheads="1"/>
          </p:cNvSpPr>
          <p:nvPr/>
        </p:nvSpPr>
        <p:spPr bwMode="auto">
          <a:xfrm>
            <a:off x="6215074"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1" name="Oval 8"/>
          <p:cNvSpPr>
            <a:spLocks noChangeArrowheads="1"/>
          </p:cNvSpPr>
          <p:nvPr/>
        </p:nvSpPr>
        <p:spPr bwMode="auto">
          <a:xfrm>
            <a:off x="4812818"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2" name="Oval 8"/>
          <p:cNvSpPr>
            <a:spLocks noChangeArrowheads="1"/>
          </p:cNvSpPr>
          <p:nvPr/>
        </p:nvSpPr>
        <p:spPr bwMode="auto">
          <a:xfrm>
            <a:off x="4839322" y="530688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3" name="Oval 8"/>
          <p:cNvSpPr>
            <a:spLocks noChangeArrowheads="1"/>
          </p:cNvSpPr>
          <p:nvPr/>
        </p:nvSpPr>
        <p:spPr bwMode="auto">
          <a:xfrm>
            <a:off x="3378054" y="3849554"/>
            <a:ext cx="252000" cy="252000"/>
          </a:xfrm>
          <a:prstGeom prst="ellipse">
            <a:avLst/>
          </a:prstGeom>
          <a:solidFill>
            <a:srgbClr val="92D050"/>
          </a:solidFill>
          <a:ln w="25400" algn="ctr">
            <a:solidFill>
              <a:schemeClr val="accent1"/>
            </a:solidFill>
            <a:round/>
            <a:headEnd/>
            <a:tailEnd/>
          </a:ln>
          <a:effectLst/>
        </p:spPr>
        <p:txBody>
          <a:bodyPr wrap="none" anchor="ctr">
            <a:spAutoFit/>
          </a:bodyPr>
          <a:lstStyle/>
          <a:p>
            <a:endParaRPr lang="zh-CN" altLang="en-US"/>
          </a:p>
        </p:txBody>
      </p:sp>
      <p:sp>
        <p:nvSpPr>
          <p:cNvPr id="84" name="Oval 8"/>
          <p:cNvSpPr>
            <a:spLocks noChangeArrowheads="1"/>
          </p:cNvSpPr>
          <p:nvPr/>
        </p:nvSpPr>
        <p:spPr bwMode="auto">
          <a:xfrm>
            <a:off x="3375984" y="5320140"/>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5" name="Oval 8"/>
          <p:cNvSpPr>
            <a:spLocks noChangeArrowheads="1"/>
          </p:cNvSpPr>
          <p:nvPr/>
        </p:nvSpPr>
        <p:spPr bwMode="auto">
          <a:xfrm>
            <a:off x="1928794" y="529964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a:latin typeface="仿宋" pitchFamily="49" charset="-122"/>
                <a:ea typeface="仿宋" pitchFamily="49" charset="-122"/>
              </a:rPr>
              <a:t>用最少的颜色给每个点染色使得相邻的点染的颜色不同。</a:t>
            </a:r>
            <a:endParaRPr lang="en-US" altLang="zh-CN" sz="3200" b="1" dirty="0">
              <a:latin typeface="仿宋" pitchFamily="49" charset="-122"/>
              <a:ea typeface="仿宋" pitchFamily="49" charset="-122"/>
            </a:endParaRPr>
          </a:p>
          <a:p>
            <a:r>
              <a:rPr lang="en-US" altLang="zh-CN" sz="3200" b="1" dirty="0">
                <a:latin typeface="Times New Roman" pitchFamily="18" charset="0"/>
                <a:cs typeface="Times New Roman" pitchFamily="18" charset="0"/>
              </a:rPr>
              <a:t>[</a:t>
            </a:r>
            <a:r>
              <a:rPr lang="zh-CN" altLang="en-US" sz="3200" b="1" dirty="0">
                <a:latin typeface="仿宋" pitchFamily="49" charset="-122"/>
                <a:ea typeface="仿宋" pitchFamily="49" charset="-122"/>
              </a:rPr>
              <a:t>例题</a:t>
            </a:r>
            <a:r>
              <a:rPr lang="en-US" altLang="zh-CN" sz="3200" b="1" dirty="0">
                <a:latin typeface="Times New Roman" pitchFamily="18" charset="0"/>
                <a:cs typeface="Times New Roman" pitchFamily="18" charset="0"/>
              </a:rPr>
              <a:t>] </a:t>
            </a:r>
            <a:r>
              <a:rPr lang="en-US" altLang="zh-CN" sz="3200" b="1" dirty="0"/>
              <a:t> </a:t>
            </a:r>
            <a:r>
              <a:rPr lang="en-US" altLang="zh-CN" sz="3200" dirty="0">
                <a:latin typeface="Times New Roman" pitchFamily="18" charset="0"/>
                <a:cs typeface="Times New Roman" pitchFamily="18" charset="0"/>
              </a:rPr>
              <a:t>HNOI2008</a:t>
            </a:r>
            <a:r>
              <a:rPr lang="en-US" altLang="zh-CN" sz="3200" b="1" dirty="0">
                <a:latin typeface="Times New Roman" pitchFamily="18" charset="0"/>
                <a:cs typeface="Times New Roman" pitchFamily="18" charset="0"/>
              </a:rPr>
              <a:t>《</a:t>
            </a:r>
            <a:r>
              <a:rPr lang="zh-CN" altLang="en-US" sz="3200" b="1" dirty="0">
                <a:latin typeface="仿宋" pitchFamily="49" charset="-122"/>
                <a:ea typeface="仿宋" pitchFamily="49" charset="-122"/>
                <a:cs typeface="Times New Roman" pitchFamily="18" charset="0"/>
              </a:rPr>
              <a:t>神奇的国度</a:t>
            </a:r>
            <a:r>
              <a:rPr lang="en-US" altLang="zh-CN" sz="3200" b="1" dirty="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59" name="Oval 4"/>
          <p:cNvSpPr>
            <a:spLocks noChangeArrowheads="1"/>
          </p:cNvSpPr>
          <p:nvPr/>
        </p:nvSpPr>
        <p:spPr bwMode="auto">
          <a:xfrm>
            <a:off x="1955800"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0" name="Oval 5"/>
          <p:cNvSpPr>
            <a:spLocks noChangeArrowheads="1"/>
          </p:cNvSpPr>
          <p:nvPr/>
        </p:nvSpPr>
        <p:spPr bwMode="auto">
          <a:xfrm>
            <a:off x="3394075"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1" name="Oval 6"/>
          <p:cNvSpPr>
            <a:spLocks noChangeArrowheads="1"/>
          </p:cNvSpPr>
          <p:nvPr/>
        </p:nvSpPr>
        <p:spPr bwMode="auto">
          <a:xfrm>
            <a:off x="3400425" y="389166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2" name="Oval 7"/>
          <p:cNvSpPr>
            <a:spLocks noChangeArrowheads="1"/>
          </p:cNvSpPr>
          <p:nvPr/>
        </p:nvSpPr>
        <p:spPr bwMode="auto">
          <a:xfrm>
            <a:off x="4837113" y="533470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3" name="Oval 8"/>
          <p:cNvSpPr>
            <a:spLocks noChangeArrowheads="1"/>
          </p:cNvSpPr>
          <p:nvPr/>
        </p:nvSpPr>
        <p:spPr bwMode="auto">
          <a:xfrm>
            <a:off x="4843463" y="388531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4" name="Oval 9"/>
          <p:cNvSpPr>
            <a:spLocks noChangeArrowheads="1"/>
          </p:cNvSpPr>
          <p:nvPr/>
        </p:nvSpPr>
        <p:spPr bwMode="auto">
          <a:xfrm>
            <a:off x="6273800" y="390119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65" name="AutoShape 10"/>
          <p:cNvCxnSpPr>
            <a:cxnSpLocks noChangeShapeType="1"/>
            <a:stCxn id="59" idx="6"/>
            <a:endCxn id="60" idx="2"/>
          </p:cNvCxnSpPr>
          <p:nvPr/>
        </p:nvCxnSpPr>
        <p:spPr bwMode="auto">
          <a:xfrm>
            <a:off x="2147888" y="5431540"/>
            <a:ext cx="1233487" cy="0"/>
          </a:xfrm>
          <a:prstGeom prst="straightConnector1">
            <a:avLst/>
          </a:prstGeom>
          <a:noFill/>
          <a:ln w="57150">
            <a:solidFill>
              <a:schemeClr val="accent1"/>
            </a:solidFill>
            <a:round/>
            <a:headEnd/>
            <a:tailEnd/>
          </a:ln>
          <a:effectLst/>
        </p:spPr>
      </p:cxnSp>
      <p:cxnSp>
        <p:nvCxnSpPr>
          <p:cNvPr id="66" name="AutoShape 11"/>
          <p:cNvCxnSpPr>
            <a:cxnSpLocks noChangeShapeType="1"/>
            <a:stCxn id="60" idx="6"/>
            <a:endCxn id="62" idx="2"/>
          </p:cNvCxnSpPr>
          <p:nvPr/>
        </p:nvCxnSpPr>
        <p:spPr bwMode="auto">
          <a:xfrm flipV="1">
            <a:off x="3586163" y="5425190"/>
            <a:ext cx="1238250" cy="6350"/>
          </a:xfrm>
          <a:prstGeom prst="straightConnector1">
            <a:avLst/>
          </a:prstGeom>
          <a:noFill/>
          <a:ln w="57150">
            <a:solidFill>
              <a:schemeClr val="accent1"/>
            </a:solidFill>
            <a:round/>
            <a:headEnd/>
            <a:tailEnd/>
          </a:ln>
          <a:effectLst/>
        </p:spPr>
      </p:cxnSp>
      <p:cxnSp>
        <p:nvCxnSpPr>
          <p:cNvPr id="67" name="AutoShape 12"/>
          <p:cNvCxnSpPr>
            <a:cxnSpLocks noChangeShapeType="1"/>
            <a:stCxn id="61" idx="4"/>
            <a:endCxn id="60" idx="0"/>
          </p:cNvCxnSpPr>
          <p:nvPr/>
        </p:nvCxnSpPr>
        <p:spPr bwMode="auto">
          <a:xfrm flipH="1">
            <a:off x="3484563" y="4083753"/>
            <a:ext cx="6350" cy="1244600"/>
          </a:xfrm>
          <a:prstGeom prst="straightConnector1">
            <a:avLst/>
          </a:prstGeom>
          <a:noFill/>
          <a:ln w="57150">
            <a:solidFill>
              <a:schemeClr val="accent1"/>
            </a:solidFill>
            <a:round/>
            <a:headEnd/>
            <a:tailEnd/>
          </a:ln>
          <a:effectLst/>
        </p:spPr>
      </p:cxnSp>
      <p:cxnSp>
        <p:nvCxnSpPr>
          <p:cNvPr id="68" name="AutoShape 13"/>
          <p:cNvCxnSpPr>
            <a:cxnSpLocks noChangeShapeType="1"/>
            <a:stCxn id="61" idx="6"/>
            <a:endCxn id="63" idx="2"/>
          </p:cNvCxnSpPr>
          <p:nvPr/>
        </p:nvCxnSpPr>
        <p:spPr bwMode="auto">
          <a:xfrm flipV="1">
            <a:off x="3592513" y="3975803"/>
            <a:ext cx="1238250" cy="6350"/>
          </a:xfrm>
          <a:prstGeom prst="straightConnector1">
            <a:avLst/>
          </a:prstGeom>
          <a:noFill/>
          <a:ln w="57150">
            <a:solidFill>
              <a:schemeClr val="accent1"/>
            </a:solidFill>
            <a:round/>
            <a:headEnd/>
            <a:tailEnd/>
          </a:ln>
          <a:effectLst/>
        </p:spPr>
      </p:cxnSp>
      <p:cxnSp>
        <p:nvCxnSpPr>
          <p:cNvPr id="69" name="AutoShape 14"/>
          <p:cNvCxnSpPr>
            <a:cxnSpLocks noChangeShapeType="1"/>
            <a:stCxn id="63" idx="4"/>
            <a:endCxn id="62" idx="0"/>
          </p:cNvCxnSpPr>
          <p:nvPr/>
        </p:nvCxnSpPr>
        <p:spPr bwMode="auto">
          <a:xfrm flipH="1">
            <a:off x="4927600" y="4077403"/>
            <a:ext cx="6350" cy="1244600"/>
          </a:xfrm>
          <a:prstGeom prst="straightConnector1">
            <a:avLst/>
          </a:prstGeom>
          <a:noFill/>
          <a:ln w="57150">
            <a:solidFill>
              <a:schemeClr val="accent1"/>
            </a:solidFill>
            <a:round/>
            <a:headEnd/>
            <a:tailEnd/>
          </a:ln>
          <a:effectLst/>
        </p:spPr>
      </p:cxnSp>
      <p:cxnSp>
        <p:nvCxnSpPr>
          <p:cNvPr id="70" name="AutoShape 15"/>
          <p:cNvCxnSpPr>
            <a:cxnSpLocks noChangeShapeType="1"/>
            <a:stCxn id="63" idx="3"/>
            <a:endCxn id="60" idx="7"/>
          </p:cNvCxnSpPr>
          <p:nvPr/>
        </p:nvCxnSpPr>
        <p:spPr bwMode="auto">
          <a:xfrm flipH="1">
            <a:off x="3546475" y="4050415"/>
            <a:ext cx="1323975" cy="1304925"/>
          </a:xfrm>
          <a:prstGeom prst="straightConnector1">
            <a:avLst/>
          </a:prstGeom>
          <a:noFill/>
          <a:ln w="57150">
            <a:solidFill>
              <a:schemeClr val="accent1"/>
            </a:solidFill>
            <a:round/>
            <a:headEnd/>
            <a:tailEnd/>
          </a:ln>
          <a:effectLst/>
        </p:spPr>
      </p:cxnSp>
      <p:cxnSp>
        <p:nvCxnSpPr>
          <p:cNvPr id="71" name="AutoShape 16"/>
          <p:cNvCxnSpPr>
            <a:cxnSpLocks noChangeShapeType="1"/>
            <a:stCxn id="61" idx="5"/>
            <a:endCxn id="62" idx="1"/>
          </p:cNvCxnSpPr>
          <p:nvPr/>
        </p:nvCxnSpPr>
        <p:spPr bwMode="auto">
          <a:xfrm>
            <a:off x="3552825" y="4056765"/>
            <a:ext cx="1311275" cy="1292225"/>
          </a:xfrm>
          <a:prstGeom prst="straightConnector1">
            <a:avLst/>
          </a:prstGeom>
          <a:noFill/>
          <a:ln w="57150">
            <a:solidFill>
              <a:schemeClr val="accent1"/>
            </a:solidFill>
            <a:round/>
            <a:headEnd/>
            <a:tailEnd/>
          </a:ln>
          <a:effectLst/>
        </p:spPr>
      </p:cxnSp>
      <p:cxnSp>
        <p:nvCxnSpPr>
          <p:cNvPr id="72" name="AutoShape 17"/>
          <p:cNvCxnSpPr>
            <a:cxnSpLocks noChangeShapeType="1"/>
            <a:stCxn id="63" idx="6"/>
            <a:endCxn id="64" idx="2"/>
          </p:cNvCxnSpPr>
          <p:nvPr/>
        </p:nvCxnSpPr>
        <p:spPr bwMode="auto">
          <a:xfrm>
            <a:off x="5035550" y="3975803"/>
            <a:ext cx="1225550" cy="15875"/>
          </a:xfrm>
          <a:prstGeom prst="straightConnector1">
            <a:avLst/>
          </a:prstGeom>
          <a:noFill/>
          <a:ln w="57150">
            <a:solidFill>
              <a:schemeClr val="accent1"/>
            </a:solidFill>
            <a:round/>
            <a:headEnd/>
            <a:tailEnd/>
          </a:ln>
          <a:effectLst/>
        </p:spPr>
      </p:cxnSp>
      <p:cxnSp>
        <p:nvCxnSpPr>
          <p:cNvPr id="73" name="AutoShape 18"/>
          <p:cNvCxnSpPr>
            <a:cxnSpLocks noChangeShapeType="1"/>
            <a:stCxn id="64" idx="3"/>
            <a:endCxn id="62" idx="7"/>
          </p:cNvCxnSpPr>
          <p:nvPr/>
        </p:nvCxnSpPr>
        <p:spPr bwMode="auto">
          <a:xfrm flipH="1">
            <a:off x="4989513" y="4066290"/>
            <a:ext cx="1311275" cy="1282700"/>
          </a:xfrm>
          <a:prstGeom prst="straightConnector1">
            <a:avLst/>
          </a:prstGeom>
          <a:noFill/>
          <a:ln w="57150">
            <a:solidFill>
              <a:schemeClr val="accent1"/>
            </a:solidFill>
            <a:round/>
            <a:headEnd/>
            <a:tailEnd/>
          </a:ln>
          <a:effectLst/>
        </p:spPr>
      </p:cxnSp>
      <p:sp>
        <p:nvSpPr>
          <p:cNvPr id="74" name="Text Box 19"/>
          <p:cNvSpPr txBox="1">
            <a:spLocks noChangeArrowheads="1"/>
          </p:cNvSpPr>
          <p:nvPr/>
        </p:nvSpPr>
        <p:spPr bwMode="auto">
          <a:xfrm>
            <a:off x="1692275"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75" name="Text Box 20"/>
          <p:cNvSpPr txBox="1">
            <a:spLocks noChangeArrowheads="1"/>
          </p:cNvSpPr>
          <p:nvPr/>
        </p:nvSpPr>
        <p:spPr bwMode="auto">
          <a:xfrm>
            <a:off x="2906713"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76" name="Text Box 21"/>
          <p:cNvSpPr txBox="1">
            <a:spLocks noChangeArrowheads="1"/>
          </p:cNvSpPr>
          <p:nvPr/>
        </p:nvSpPr>
        <p:spPr bwMode="auto">
          <a:xfrm>
            <a:off x="4887913" y="50648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77" name="Text Box 22"/>
          <p:cNvSpPr txBox="1">
            <a:spLocks noChangeArrowheads="1"/>
          </p:cNvSpPr>
          <p:nvPr/>
        </p:nvSpPr>
        <p:spPr bwMode="auto">
          <a:xfrm>
            <a:off x="2906713"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78" name="Text Box 23"/>
          <p:cNvSpPr txBox="1">
            <a:spLocks noChangeArrowheads="1"/>
          </p:cNvSpPr>
          <p:nvPr/>
        </p:nvSpPr>
        <p:spPr bwMode="auto">
          <a:xfrm>
            <a:off x="4616450"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79" name="Text Box 24"/>
          <p:cNvSpPr txBox="1">
            <a:spLocks noChangeArrowheads="1"/>
          </p:cNvSpPr>
          <p:nvPr/>
        </p:nvSpPr>
        <p:spPr bwMode="auto">
          <a:xfrm>
            <a:off x="6192838" y="349637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80" name="Oval 8"/>
          <p:cNvSpPr>
            <a:spLocks noChangeArrowheads="1"/>
          </p:cNvSpPr>
          <p:nvPr/>
        </p:nvSpPr>
        <p:spPr bwMode="auto">
          <a:xfrm>
            <a:off x="6215074"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1" name="Oval 8"/>
          <p:cNvSpPr>
            <a:spLocks noChangeArrowheads="1"/>
          </p:cNvSpPr>
          <p:nvPr/>
        </p:nvSpPr>
        <p:spPr bwMode="auto">
          <a:xfrm>
            <a:off x="4812818" y="3857628"/>
            <a:ext cx="252000" cy="252000"/>
          </a:xfrm>
          <a:prstGeom prst="ellipse">
            <a:avLst/>
          </a:prstGeom>
          <a:solidFill>
            <a:srgbClr val="FF9900"/>
          </a:solidFill>
          <a:ln w="25400" algn="ctr">
            <a:solidFill>
              <a:schemeClr val="accent1"/>
            </a:solidFill>
            <a:round/>
            <a:headEnd/>
            <a:tailEnd/>
          </a:ln>
          <a:effectLst/>
        </p:spPr>
        <p:txBody>
          <a:bodyPr wrap="none" anchor="ctr">
            <a:spAutoFit/>
          </a:bodyPr>
          <a:lstStyle/>
          <a:p>
            <a:endParaRPr lang="zh-CN" altLang="en-US"/>
          </a:p>
        </p:txBody>
      </p:sp>
      <p:sp>
        <p:nvSpPr>
          <p:cNvPr id="82" name="Oval 8"/>
          <p:cNvSpPr>
            <a:spLocks noChangeArrowheads="1"/>
          </p:cNvSpPr>
          <p:nvPr/>
        </p:nvSpPr>
        <p:spPr bwMode="auto">
          <a:xfrm>
            <a:off x="4839322" y="530688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3" name="Oval 8"/>
          <p:cNvSpPr>
            <a:spLocks noChangeArrowheads="1"/>
          </p:cNvSpPr>
          <p:nvPr/>
        </p:nvSpPr>
        <p:spPr bwMode="auto">
          <a:xfrm>
            <a:off x="3378054" y="3849554"/>
            <a:ext cx="252000" cy="252000"/>
          </a:xfrm>
          <a:prstGeom prst="ellipse">
            <a:avLst/>
          </a:prstGeom>
          <a:solidFill>
            <a:srgbClr val="92D050"/>
          </a:solidFill>
          <a:ln w="25400" algn="ctr">
            <a:solidFill>
              <a:schemeClr val="accent1"/>
            </a:solidFill>
            <a:round/>
            <a:headEnd/>
            <a:tailEnd/>
          </a:ln>
          <a:effectLst/>
        </p:spPr>
        <p:txBody>
          <a:bodyPr wrap="none" anchor="ctr">
            <a:spAutoFit/>
          </a:bodyPr>
          <a:lstStyle/>
          <a:p>
            <a:endParaRPr lang="zh-CN" altLang="en-US"/>
          </a:p>
        </p:txBody>
      </p:sp>
      <p:sp>
        <p:nvSpPr>
          <p:cNvPr id="84" name="Oval 8"/>
          <p:cNvSpPr>
            <a:spLocks noChangeArrowheads="1"/>
          </p:cNvSpPr>
          <p:nvPr/>
        </p:nvSpPr>
        <p:spPr bwMode="auto">
          <a:xfrm>
            <a:off x="3375984" y="5320140"/>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5" name="Oval 8"/>
          <p:cNvSpPr>
            <a:spLocks noChangeArrowheads="1"/>
          </p:cNvSpPr>
          <p:nvPr/>
        </p:nvSpPr>
        <p:spPr bwMode="auto">
          <a:xfrm>
            <a:off x="1928794" y="529964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a:latin typeface="仿宋" pitchFamily="49" charset="-122"/>
                <a:ea typeface="仿宋" pitchFamily="49" charset="-122"/>
              </a:rPr>
              <a:t>用最少的颜色给每个点染色使得相邻的点染的颜色不同。</a:t>
            </a:r>
            <a:endParaRPr lang="en-US" altLang="zh-CN" sz="3200" b="1" dirty="0">
              <a:latin typeface="仿宋" pitchFamily="49" charset="-122"/>
              <a:ea typeface="仿宋" pitchFamily="49" charset="-122"/>
            </a:endParaRPr>
          </a:p>
          <a:p>
            <a:r>
              <a:rPr lang="en-US" altLang="zh-CN" sz="3200" b="1" dirty="0">
                <a:latin typeface="Times New Roman" pitchFamily="18" charset="0"/>
                <a:cs typeface="Times New Roman" pitchFamily="18" charset="0"/>
              </a:rPr>
              <a:t>[</a:t>
            </a:r>
            <a:r>
              <a:rPr lang="zh-CN" altLang="en-US" sz="3200" b="1" dirty="0">
                <a:latin typeface="仿宋" pitchFamily="49" charset="-122"/>
                <a:ea typeface="仿宋" pitchFamily="49" charset="-122"/>
              </a:rPr>
              <a:t>例题</a:t>
            </a:r>
            <a:r>
              <a:rPr lang="en-US" altLang="zh-CN" sz="3200" b="1" dirty="0">
                <a:latin typeface="Times New Roman" pitchFamily="18" charset="0"/>
                <a:cs typeface="Times New Roman" pitchFamily="18" charset="0"/>
              </a:rPr>
              <a:t>] </a:t>
            </a:r>
            <a:r>
              <a:rPr lang="en-US" altLang="zh-CN" sz="3200" b="1" dirty="0"/>
              <a:t> </a:t>
            </a:r>
            <a:r>
              <a:rPr lang="en-US" altLang="zh-CN" sz="3200" dirty="0">
                <a:latin typeface="Times New Roman" pitchFamily="18" charset="0"/>
                <a:cs typeface="Times New Roman" pitchFamily="18" charset="0"/>
              </a:rPr>
              <a:t>HNOI2008</a:t>
            </a:r>
            <a:r>
              <a:rPr lang="en-US" altLang="zh-CN" sz="3200" b="1" dirty="0">
                <a:latin typeface="Times New Roman" pitchFamily="18" charset="0"/>
                <a:cs typeface="Times New Roman" pitchFamily="18" charset="0"/>
              </a:rPr>
              <a:t>《</a:t>
            </a:r>
            <a:r>
              <a:rPr lang="zh-CN" altLang="en-US" sz="3200" b="1" dirty="0">
                <a:latin typeface="仿宋" pitchFamily="49" charset="-122"/>
                <a:ea typeface="仿宋" pitchFamily="49" charset="-122"/>
                <a:cs typeface="Times New Roman" pitchFamily="18" charset="0"/>
              </a:rPr>
              <a:t>神奇的国度</a:t>
            </a:r>
            <a:r>
              <a:rPr lang="en-US" altLang="zh-CN" sz="3200" b="1" dirty="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59" name="Oval 4"/>
          <p:cNvSpPr>
            <a:spLocks noChangeArrowheads="1"/>
          </p:cNvSpPr>
          <p:nvPr/>
        </p:nvSpPr>
        <p:spPr bwMode="auto">
          <a:xfrm>
            <a:off x="1955800"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0" name="Oval 5"/>
          <p:cNvSpPr>
            <a:spLocks noChangeArrowheads="1"/>
          </p:cNvSpPr>
          <p:nvPr/>
        </p:nvSpPr>
        <p:spPr bwMode="auto">
          <a:xfrm>
            <a:off x="3394075"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1" name="Oval 6"/>
          <p:cNvSpPr>
            <a:spLocks noChangeArrowheads="1"/>
          </p:cNvSpPr>
          <p:nvPr/>
        </p:nvSpPr>
        <p:spPr bwMode="auto">
          <a:xfrm>
            <a:off x="3400425" y="389166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2" name="Oval 7"/>
          <p:cNvSpPr>
            <a:spLocks noChangeArrowheads="1"/>
          </p:cNvSpPr>
          <p:nvPr/>
        </p:nvSpPr>
        <p:spPr bwMode="auto">
          <a:xfrm>
            <a:off x="4837113" y="533470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3" name="Oval 8"/>
          <p:cNvSpPr>
            <a:spLocks noChangeArrowheads="1"/>
          </p:cNvSpPr>
          <p:nvPr/>
        </p:nvSpPr>
        <p:spPr bwMode="auto">
          <a:xfrm>
            <a:off x="4843463" y="388531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4" name="Oval 9"/>
          <p:cNvSpPr>
            <a:spLocks noChangeArrowheads="1"/>
          </p:cNvSpPr>
          <p:nvPr/>
        </p:nvSpPr>
        <p:spPr bwMode="auto">
          <a:xfrm>
            <a:off x="6273800" y="390119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65" name="AutoShape 10"/>
          <p:cNvCxnSpPr>
            <a:cxnSpLocks noChangeShapeType="1"/>
            <a:stCxn id="59" idx="6"/>
            <a:endCxn id="60" idx="2"/>
          </p:cNvCxnSpPr>
          <p:nvPr/>
        </p:nvCxnSpPr>
        <p:spPr bwMode="auto">
          <a:xfrm>
            <a:off x="2147888" y="5431540"/>
            <a:ext cx="1233487" cy="0"/>
          </a:xfrm>
          <a:prstGeom prst="straightConnector1">
            <a:avLst/>
          </a:prstGeom>
          <a:noFill/>
          <a:ln w="57150">
            <a:solidFill>
              <a:schemeClr val="accent1"/>
            </a:solidFill>
            <a:round/>
            <a:headEnd/>
            <a:tailEnd/>
          </a:ln>
          <a:effectLst/>
        </p:spPr>
      </p:cxnSp>
      <p:cxnSp>
        <p:nvCxnSpPr>
          <p:cNvPr id="66" name="AutoShape 11"/>
          <p:cNvCxnSpPr>
            <a:cxnSpLocks noChangeShapeType="1"/>
            <a:stCxn id="60" idx="6"/>
            <a:endCxn id="62" idx="2"/>
          </p:cNvCxnSpPr>
          <p:nvPr/>
        </p:nvCxnSpPr>
        <p:spPr bwMode="auto">
          <a:xfrm flipV="1">
            <a:off x="3586163" y="5425190"/>
            <a:ext cx="1238250" cy="6350"/>
          </a:xfrm>
          <a:prstGeom prst="straightConnector1">
            <a:avLst/>
          </a:prstGeom>
          <a:noFill/>
          <a:ln w="57150">
            <a:solidFill>
              <a:schemeClr val="accent1"/>
            </a:solidFill>
            <a:round/>
            <a:headEnd/>
            <a:tailEnd/>
          </a:ln>
          <a:effectLst/>
        </p:spPr>
      </p:cxnSp>
      <p:cxnSp>
        <p:nvCxnSpPr>
          <p:cNvPr id="67" name="AutoShape 12"/>
          <p:cNvCxnSpPr>
            <a:cxnSpLocks noChangeShapeType="1"/>
            <a:stCxn id="61" idx="4"/>
            <a:endCxn id="60" idx="0"/>
          </p:cNvCxnSpPr>
          <p:nvPr/>
        </p:nvCxnSpPr>
        <p:spPr bwMode="auto">
          <a:xfrm flipH="1">
            <a:off x="3484563" y="4083753"/>
            <a:ext cx="6350" cy="1244600"/>
          </a:xfrm>
          <a:prstGeom prst="straightConnector1">
            <a:avLst/>
          </a:prstGeom>
          <a:noFill/>
          <a:ln w="57150">
            <a:solidFill>
              <a:schemeClr val="accent1"/>
            </a:solidFill>
            <a:round/>
            <a:headEnd/>
            <a:tailEnd/>
          </a:ln>
          <a:effectLst/>
        </p:spPr>
      </p:cxnSp>
      <p:cxnSp>
        <p:nvCxnSpPr>
          <p:cNvPr id="68" name="AutoShape 13"/>
          <p:cNvCxnSpPr>
            <a:cxnSpLocks noChangeShapeType="1"/>
            <a:stCxn id="61" idx="6"/>
            <a:endCxn id="63" idx="2"/>
          </p:cNvCxnSpPr>
          <p:nvPr/>
        </p:nvCxnSpPr>
        <p:spPr bwMode="auto">
          <a:xfrm flipV="1">
            <a:off x="3592513" y="3975803"/>
            <a:ext cx="1238250" cy="6350"/>
          </a:xfrm>
          <a:prstGeom prst="straightConnector1">
            <a:avLst/>
          </a:prstGeom>
          <a:noFill/>
          <a:ln w="57150">
            <a:solidFill>
              <a:schemeClr val="accent1"/>
            </a:solidFill>
            <a:round/>
            <a:headEnd/>
            <a:tailEnd/>
          </a:ln>
          <a:effectLst/>
        </p:spPr>
      </p:cxnSp>
      <p:cxnSp>
        <p:nvCxnSpPr>
          <p:cNvPr id="69" name="AutoShape 14"/>
          <p:cNvCxnSpPr>
            <a:cxnSpLocks noChangeShapeType="1"/>
            <a:stCxn id="63" idx="4"/>
            <a:endCxn id="62" idx="0"/>
          </p:cNvCxnSpPr>
          <p:nvPr/>
        </p:nvCxnSpPr>
        <p:spPr bwMode="auto">
          <a:xfrm flipH="1">
            <a:off x="4927600" y="4077403"/>
            <a:ext cx="6350" cy="1244600"/>
          </a:xfrm>
          <a:prstGeom prst="straightConnector1">
            <a:avLst/>
          </a:prstGeom>
          <a:noFill/>
          <a:ln w="57150">
            <a:solidFill>
              <a:schemeClr val="accent1"/>
            </a:solidFill>
            <a:round/>
            <a:headEnd/>
            <a:tailEnd/>
          </a:ln>
          <a:effectLst/>
        </p:spPr>
      </p:cxnSp>
      <p:cxnSp>
        <p:nvCxnSpPr>
          <p:cNvPr id="70" name="AutoShape 15"/>
          <p:cNvCxnSpPr>
            <a:cxnSpLocks noChangeShapeType="1"/>
            <a:stCxn id="63" idx="3"/>
            <a:endCxn id="60" idx="7"/>
          </p:cNvCxnSpPr>
          <p:nvPr/>
        </p:nvCxnSpPr>
        <p:spPr bwMode="auto">
          <a:xfrm flipH="1">
            <a:off x="3546475" y="4050415"/>
            <a:ext cx="1323975" cy="1304925"/>
          </a:xfrm>
          <a:prstGeom prst="straightConnector1">
            <a:avLst/>
          </a:prstGeom>
          <a:noFill/>
          <a:ln w="57150">
            <a:solidFill>
              <a:schemeClr val="accent1"/>
            </a:solidFill>
            <a:round/>
            <a:headEnd/>
            <a:tailEnd/>
          </a:ln>
          <a:effectLst/>
        </p:spPr>
      </p:cxnSp>
      <p:cxnSp>
        <p:nvCxnSpPr>
          <p:cNvPr id="71" name="AutoShape 16"/>
          <p:cNvCxnSpPr>
            <a:cxnSpLocks noChangeShapeType="1"/>
            <a:stCxn id="61" idx="5"/>
            <a:endCxn id="62" idx="1"/>
          </p:cNvCxnSpPr>
          <p:nvPr/>
        </p:nvCxnSpPr>
        <p:spPr bwMode="auto">
          <a:xfrm>
            <a:off x="3552825" y="4056765"/>
            <a:ext cx="1311275" cy="1292225"/>
          </a:xfrm>
          <a:prstGeom prst="straightConnector1">
            <a:avLst/>
          </a:prstGeom>
          <a:noFill/>
          <a:ln w="57150">
            <a:solidFill>
              <a:schemeClr val="accent1"/>
            </a:solidFill>
            <a:round/>
            <a:headEnd/>
            <a:tailEnd/>
          </a:ln>
          <a:effectLst/>
        </p:spPr>
      </p:cxnSp>
      <p:cxnSp>
        <p:nvCxnSpPr>
          <p:cNvPr id="72" name="AutoShape 17"/>
          <p:cNvCxnSpPr>
            <a:cxnSpLocks noChangeShapeType="1"/>
            <a:stCxn id="63" idx="6"/>
            <a:endCxn id="64" idx="2"/>
          </p:cNvCxnSpPr>
          <p:nvPr/>
        </p:nvCxnSpPr>
        <p:spPr bwMode="auto">
          <a:xfrm>
            <a:off x="5035550" y="3975803"/>
            <a:ext cx="1225550" cy="15875"/>
          </a:xfrm>
          <a:prstGeom prst="straightConnector1">
            <a:avLst/>
          </a:prstGeom>
          <a:noFill/>
          <a:ln w="57150">
            <a:solidFill>
              <a:schemeClr val="accent1"/>
            </a:solidFill>
            <a:round/>
            <a:headEnd/>
            <a:tailEnd/>
          </a:ln>
          <a:effectLst/>
        </p:spPr>
      </p:cxnSp>
      <p:cxnSp>
        <p:nvCxnSpPr>
          <p:cNvPr id="73" name="AutoShape 18"/>
          <p:cNvCxnSpPr>
            <a:cxnSpLocks noChangeShapeType="1"/>
            <a:stCxn id="64" idx="3"/>
            <a:endCxn id="62" idx="7"/>
          </p:cNvCxnSpPr>
          <p:nvPr/>
        </p:nvCxnSpPr>
        <p:spPr bwMode="auto">
          <a:xfrm flipH="1">
            <a:off x="4989513" y="4066290"/>
            <a:ext cx="1311275" cy="1282700"/>
          </a:xfrm>
          <a:prstGeom prst="straightConnector1">
            <a:avLst/>
          </a:prstGeom>
          <a:noFill/>
          <a:ln w="57150">
            <a:solidFill>
              <a:schemeClr val="accent1"/>
            </a:solidFill>
            <a:round/>
            <a:headEnd/>
            <a:tailEnd/>
          </a:ln>
          <a:effectLst/>
        </p:spPr>
      </p:cxnSp>
      <p:sp>
        <p:nvSpPr>
          <p:cNvPr id="74" name="Text Box 19"/>
          <p:cNvSpPr txBox="1">
            <a:spLocks noChangeArrowheads="1"/>
          </p:cNvSpPr>
          <p:nvPr/>
        </p:nvSpPr>
        <p:spPr bwMode="auto">
          <a:xfrm>
            <a:off x="1692275"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75" name="Text Box 20"/>
          <p:cNvSpPr txBox="1">
            <a:spLocks noChangeArrowheads="1"/>
          </p:cNvSpPr>
          <p:nvPr/>
        </p:nvSpPr>
        <p:spPr bwMode="auto">
          <a:xfrm>
            <a:off x="2906713"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76" name="Text Box 21"/>
          <p:cNvSpPr txBox="1">
            <a:spLocks noChangeArrowheads="1"/>
          </p:cNvSpPr>
          <p:nvPr/>
        </p:nvSpPr>
        <p:spPr bwMode="auto">
          <a:xfrm>
            <a:off x="4887913" y="50648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77" name="Text Box 22"/>
          <p:cNvSpPr txBox="1">
            <a:spLocks noChangeArrowheads="1"/>
          </p:cNvSpPr>
          <p:nvPr/>
        </p:nvSpPr>
        <p:spPr bwMode="auto">
          <a:xfrm>
            <a:off x="2906713"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78" name="Text Box 23"/>
          <p:cNvSpPr txBox="1">
            <a:spLocks noChangeArrowheads="1"/>
          </p:cNvSpPr>
          <p:nvPr/>
        </p:nvSpPr>
        <p:spPr bwMode="auto">
          <a:xfrm>
            <a:off x="4616450"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79" name="Text Box 24"/>
          <p:cNvSpPr txBox="1">
            <a:spLocks noChangeArrowheads="1"/>
          </p:cNvSpPr>
          <p:nvPr/>
        </p:nvSpPr>
        <p:spPr bwMode="auto">
          <a:xfrm>
            <a:off x="6192838" y="349637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80" name="Oval 8"/>
          <p:cNvSpPr>
            <a:spLocks noChangeArrowheads="1"/>
          </p:cNvSpPr>
          <p:nvPr/>
        </p:nvSpPr>
        <p:spPr bwMode="auto">
          <a:xfrm>
            <a:off x="6215074" y="385762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1" name="Oval 8"/>
          <p:cNvSpPr>
            <a:spLocks noChangeArrowheads="1"/>
          </p:cNvSpPr>
          <p:nvPr/>
        </p:nvSpPr>
        <p:spPr bwMode="auto">
          <a:xfrm>
            <a:off x="4812818" y="3857628"/>
            <a:ext cx="252000" cy="252000"/>
          </a:xfrm>
          <a:prstGeom prst="ellipse">
            <a:avLst/>
          </a:prstGeom>
          <a:solidFill>
            <a:srgbClr val="FF9900"/>
          </a:solidFill>
          <a:ln w="25400" algn="ctr">
            <a:solidFill>
              <a:schemeClr val="accent1"/>
            </a:solidFill>
            <a:round/>
            <a:headEnd/>
            <a:tailEnd/>
          </a:ln>
          <a:effectLst/>
        </p:spPr>
        <p:txBody>
          <a:bodyPr wrap="none" anchor="ctr">
            <a:spAutoFit/>
          </a:bodyPr>
          <a:lstStyle/>
          <a:p>
            <a:endParaRPr lang="zh-CN" altLang="en-US"/>
          </a:p>
        </p:txBody>
      </p:sp>
      <p:sp>
        <p:nvSpPr>
          <p:cNvPr id="82" name="Oval 8"/>
          <p:cNvSpPr>
            <a:spLocks noChangeArrowheads="1"/>
          </p:cNvSpPr>
          <p:nvPr/>
        </p:nvSpPr>
        <p:spPr bwMode="auto">
          <a:xfrm>
            <a:off x="4839322" y="530688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3" name="Oval 8"/>
          <p:cNvSpPr>
            <a:spLocks noChangeArrowheads="1"/>
          </p:cNvSpPr>
          <p:nvPr/>
        </p:nvSpPr>
        <p:spPr bwMode="auto">
          <a:xfrm>
            <a:off x="3378054" y="3849554"/>
            <a:ext cx="252000" cy="252000"/>
          </a:xfrm>
          <a:prstGeom prst="ellipse">
            <a:avLst/>
          </a:prstGeom>
          <a:solidFill>
            <a:srgbClr val="92D050"/>
          </a:solidFill>
          <a:ln w="25400" algn="ctr">
            <a:solidFill>
              <a:schemeClr val="accent1"/>
            </a:solidFill>
            <a:round/>
            <a:headEnd/>
            <a:tailEnd/>
          </a:ln>
          <a:effectLst/>
        </p:spPr>
        <p:txBody>
          <a:bodyPr wrap="none" anchor="ctr">
            <a:spAutoFit/>
          </a:bodyPr>
          <a:lstStyle/>
          <a:p>
            <a:endParaRPr lang="zh-CN" altLang="en-US"/>
          </a:p>
        </p:txBody>
      </p:sp>
      <p:sp>
        <p:nvSpPr>
          <p:cNvPr id="84" name="Oval 8"/>
          <p:cNvSpPr>
            <a:spLocks noChangeArrowheads="1"/>
          </p:cNvSpPr>
          <p:nvPr/>
        </p:nvSpPr>
        <p:spPr bwMode="auto">
          <a:xfrm>
            <a:off x="3375984" y="5320140"/>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5" name="Oval 8"/>
          <p:cNvSpPr>
            <a:spLocks noChangeArrowheads="1"/>
          </p:cNvSpPr>
          <p:nvPr/>
        </p:nvSpPr>
        <p:spPr bwMode="auto">
          <a:xfrm>
            <a:off x="1928794" y="529964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a:latin typeface="仿宋" pitchFamily="49" charset="-122"/>
                <a:ea typeface="仿宋" pitchFamily="49" charset="-122"/>
              </a:rPr>
              <a:t>用最少的颜色给每个点染色使得相邻的点染的颜色不同。</a:t>
            </a:r>
            <a:endParaRPr lang="en-US" altLang="zh-CN" sz="3200" b="1" dirty="0">
              <a:latin typeface="仿宋" pitchFamily="49" charset="-122"/>
              <a:ea typeface="仿宋" pitchFamily="49" charset="-122"/>
            </a:endParaRPr>
          </a:p>
          <a:p>
            <a:r>
              <a:rPr lang="en-US" altLang="zh-CN" sz="3200" b="1" dirty="0">
                <a:latin typeface="Times New Roman" pitchFamily="18" charset="0"/>
                <a:cs typeface="Times New Roman" pitchFamily="18" charset="0"/>
              </a:rPr>
              <a:t>[</a:t>
            </a:r>
            <a:r>
              <a:rPr lang="zh-CN" altLang="en-US" sz="3200" b="1" dirty="0">
                <a:latin typeface="仿宋" pitchFamily="49" charset="-122"/>
                <a:ea typeface="仿宋" pitchFamily="49" charset="-122"/>
              </a:rPr>
              <a:t>例题</a:t>
            </a:r>
            <a:r>
              <a:rPr lang="en-US" altLang="zh-CN" sz="3200" b="1" dirty="0">
                <a:latin typeface="Times New Roman" pitchFamily="18" charset="0"/>
                <a:cs typeface="Times New Roman" pitchFamily="18" charset="0"/>
              </a:rPr>
              <a:t>] </a:t>
            </a:r>
            <a:r>
              <a:rPr lang="en-US" altLang="zh-CN" sz="3200" b="1" dirty="0"/>
              <a:t> </a:t>
            </a:r>
            <a:r>
              <a:rPr lang="en-US" altLang="zh-CN" sz="3200" dirty="0">
                <a:latin typeface="Times New Roman" pitchFamily="18" charset="0"/>
                <a:cs typeface="Times New Roman" pitchFamily="18" charset="0"/>
              </a:rPr>
              <a:t>HNOI2008</a:t>
            </a:r>
            <a:r>
              <a:rPr lang="en-US" altLang="zh-CN" sz="3200" b="1" dirty="0">
                <a:latin typeface="Times New Roman" pitchFamily="18" charset="0"/>
                <a:cs typeface="Times New Roman" pitchFamily="18" charset="0"/>
              </a:rPr>
              <a:t>《</a:t>
            </a:r>
            <a:r>
              <a:rPr lang="zh-CN" altLang="en-US" sz="3200" b="1" dirty="0">
                <a:latin typeface="仿宋" pitchFamily="49" charset="-122"/>
                <a:ea typeface="仿宋" pitchFamily="49" charset="-122"/>
                <a:cs typeface="Times New Roman" pitchFamily="18" charset="0"/>
              </a:rPr>
              <a:t>神奇的国度</a:t>
            </a:r>
            <a:r>
              <a:rPr lang="en-US" altLang="zh-CN" sz="3200" b="1" dirty="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32" name="内容占位符 6"/>
          <p:cNvSpPr txBox="1">
            <a:spLocks/>
          </p:cNvSpPr>
          <p:nvPr/>
        </p:nvSpPr>
        <p:spPr>
          <a:xfrm>
            <a:off x="500034" y="3500438"/>
            <a:ext cx="8153400" cy="30718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证明： </a:t>
            </a:r>
            <a:endParaRPr kumimoji="0" lang="en-US" altLang="zh-CN"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lvl="0" indent="-320040">
              <a:spcBef>
                <a:spcPts val="700"/>
              </a:spcBef>
              <a:buClr>
                <a:schemeClr val="accent2"/>
              </a:buClr>
              <a:buSzPct val="60000"/>
              <a:buFont typeface="Wingdings"/>
              <a:buChar char=""/>
            </a:pPr>
            <a:r>
              <a:rPr lang="en-US" altLang="zh-CN" sz="3200" b="1" dirty="0">
                <a:latin typeface="Times New Roman" pitchFamily="18" charset="0"/>
                <a:cs typeface="Times New Roman" pitchFamily="18" charset="0"/>
              </a:rPr>
              <a:t>       </a:t>
            </a:r>
            <a:r>
              <a:rPr lang="zh-CN" altLang="en-US" sz="3200" b="1" dirty="0">
                <a:latin typeface="Times New Roman" pitchFamily="18" charset="0"/>
                <a:cs typeface="Times New Roman" pitchFamily="18" charset="0"/>
              </a:rPr>
              <a:t>设使用了</a:t>
            </a:r>
            <a:r>
              <a:rPr lang="en-US" altLang="zh-CN" sz="3200" i="1" dirty="0">
                <a:latin typeface="Times New Roman" pitchFamily="18" charset="0"/>
                <a:cs typeface="Times New Roman" pitchFamily="18" charset="0"/>
              </a:rPr>
              <a:t>T</a:t>
            </a:r>
            <a:r>
              <a:rPr lang="zh-CN" altLang="en-US" sz="3200" b="1" dirty="0">
                <a:latin typeface="Times New Roman" pitchFamily="18" charset="0"/>
                <a:cs typeface="Times New Roman" pitchFamily="18" charset="0"/>
              </a:rPr>
              <a:t>种颜色</a:t>
            </a:r>
            <a:r>
              <a:rPr lang="en-US" altLang="zh-CN" sz="3200" b="1" dirty="0">
                <a:latin typeface="Times New Roman" pitchFamily="18" charset="0"/>
                <a:cs typeface="Times New Roman" pitchFamily="18" charset="0"/>
              </a:rPr>
              <a:t>, </a:t>
            </a:r>
            <a:r>
              <a:rPr lang="zh-CN" altLang="en-US" sz="3200" b="1" dirty="0">
                <a:latin typeface="Times New Roman" pitchFamily="18" charset="0"/>
                <a:cs typeface="Times New Roman" pitchFamily="18" charset="0"/>
              </a:rPr>
              <a:t>则</a:t>
            </a:r>
            <a:r>
              <a:rPr lang="en-US" altLang="zh-CN" sz="3200" i="1" dirty="0">
                <a:latin typeface="Times New Roman" pitchFamily="18" charset="0"/>
                <a:cs typeface="Times New Roman" pitchFamily="18" charset="0"/>
              </a:rPr>
              <a:t>T</a:t>
            </a:r>
            <a:r>
              <a:rPr lang="en-US" altLang="zh-CN" sz="3200" b="1" dirty="0">
                <a:latin typeface="Times New Roman" pitchFamily="18" charset="0"/>
                <a:cs typeface="Times New Roman" pitchFamily="18" charset="0"/>
              </a:rPr>
              <a:t>  ≥ </a:t>
            </a:r>
            <a:r>
              <a:rPr lang="zh-CN" altLang="en-US" sz="3200" b="1" dirty="0">
                <a:latin typeface="Times New Roman" pitchFamily="18" charset="0"/>
                <a:cs typeface="Times New Roman" pitchFamily="18" charset="0"/>
              </a:rPr>
              <a:t>色数</a:t>
            </a:r>
            <a:endParaRPr lang="en-US" altLang="zh-CN" sz="3200" b="1" dirty="0">
              <a:latin typeface="Times New Roman" pitchFamily="18" charset="0"/>
              <a:cs typeface="Times New Roman" pitchFamily="18" charset="0"/>
            </a:endParaRPr>
          </a:p>
          <a:p>
            <a:pPr marL="320040" lvl="0" indent="-320040">
              <a:spcBef>
                <a:spcPts val="700"/>
              </a:spcBef>
              <a:buClr>
                <a:schemeClr val="accent2"/>
              </a:buClr>
              <a:buSzPct val="60000"/>
              <a:buFont typeface="Wingdings"/>
              <a:buChar char=""/>
            </a:pPr>
            <a:r>
              <a:rPr kumimoji="0" lang="en-US" altLang="zh-CN"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altLang="zh-CN" sz="3200" i="1"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a:t>
            </a:r>
            <a:r>
              <a:rPr kumimoji="0" lang="en-US" altLang="zh-CN"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团</a:t>
            </a:r>
            <a:r>
              <a:rPr lang="zh-CN" altLang="en-US" sz="3200" b="1" dirty="0">
                <a:latin typeface="Times New Roman" pitchFamily="18" charset="0"/>
                <a:cs typeface="Times New Roman" pitchFamily="18" charset="0"/>
              </a:rPr>
              <a:t>数 ≤ 色数</a:t>
            </a:r>
            <a:endParaRPr lang="en-US" altLang="zh-CN" sz="3200" b="1" dirty="0">
              <a:latin typeface="Times New Roman" pitchFamily="18" charset="0"/>
              <a:cs typeface="Times New Roman" pitchFamily="18" charset="0"/>
            </a:endParaRPr>
          </a:p>
          <a:p>
            <a:pPr marL="320040" lvl="0" indent="-320040">
              <a:spcBef>
                <a:spcPts val="700"/>
              </a:spcBef>
              <a:buClr>
                <a:schemeClr val="accent2"/>
              </a:buClr>
              <a:buSzPct val="60000"/>
              <a:buFont typeface="Wingdings"/>
              <a:buChar char=""/>
            </a:pPr>
            <a:r>
              <a:rPr kumimoji="0" lang="en-US" altLang="zh-CN"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团数 </a:t>
            </a:r>
            <a:r>
              <a:rPr kumimoji="0" lang="en-US" altLang="zh-CN"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色数 </a:t>
            </a:r>
            <a:r>
              <a:rPr kumimoji="0" lang="en-US" altLang="zh-CN"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altLang="zh-CN" sz="3200" i="1"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altLang="zh-CN"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endParaRPr kumimoji="0" lang="zh-CN" alt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33" name="内容占位符 6"/>
          <p:cNvSpPr txBox="1">
            <a:spLocks/>
          </p:cNvSpPr>
          <p:nvPr/>
        </p:nvSpPr>
        <p:spPr>
          <a:xfrm>
            <a:off x="500034" y="5857892"/>
            <a:ext cx="8153400" cy="714380"/>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zh-CN" altLang="en-US" sz="3200" b="1" baseline="0" dirty="0">
                <a:latin typeface="Times New Roman" pitchFamily="18" charset="0"/>
                <a:cs typeface="Times New Roman" pitchFamily="18" charset="0"/>
              </a:rPr>
              <a:t>时间复杂度：</a:t>
            </a:r>
            <a:r>
              <a:rPr lang="zh-CN" altLang="en-US" sz="3200" b="1" dirty="0">
                <a:latin typeface="Times New Roman" pitchFamily="18" charset="0"/>
                <a:cs typeface="Times New Roman" pitchFamily="18" charset="0"/>
              </a:rPr>
              <a:t> </a:t>
            </a:r>
            <a:r>
              <a:rPr lang="en-US" altLang="zh-CN" sz="3200" i="1" dirty="0">
                <a:latin typeface="Times New Roman" pitchFamily="18" charset="0"/>
                <a:cs typeface="Times New Roman" pitchFamily="18" charset="0"/>
              </a:rPr>
              <a:t>O</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m</a:t>
            </a:r>
            <a:r>
              <a:rPr lang="en-US" altLang="zh-CN" sz="3200" dirty="0">
                <a:latin typeface="Times New Roman" pitchFamily="18" charset="0"/>
                <a:cs typeface="Times New Roman" pitchFamily="18" charset="0"/>
              </a:rPr>
              <a:t> + </a:t>
            </a:r>
            <a:r>
              <a:rPr lang="en-US" altLang="zh-CN" sz="3200" i="1" dirty="0">
                <a:latin typeface="Times New Roman" pitchFamily="18" charset="0"/>
                <a:cs typeface="Times New Roman" pitchFamily="18" charset="0"/>
              </a:rPr>
              <a:t>n</a:t>
            </a:r>
            <a:r>
              <a:rPr lang="en-US" altLang="zh-CN" sz="3200" dirty="0">
                <a:latin typeface="Times New Roman" pitchFamily="18" charset="0"/>
                <a:cs typeface="Times New Roman" pitchFamily="18" charset="0"/>
              </a:rPr>
              <a:t>)</a:t>
            </a:r>
            <a:endParaRPr kumimoji="0" lang="zh-CN" altLang="en-US" sz="32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a:latin typeface="仿宋" pitchFamily="49" charset="-122"/>
                <a:ea typeface="仿宋" pitchFamily="49" charset="-122"/>
              </a:rPr>
              <a:t>用最少的颜色给每个点染色使得相邻的点染的颜色不同。</a:t>
            </a:r>
            <a:endParaRPr lang="en-US" altLang="zh-CN" sz="3200" b="1" dirty="0">
              <a:latin typeface="仿宋" pitchFamily="49" charset="-122"/>
              <a:ea typeface="仿宋" pitchFamily="49" charset="-122"/>
            </a:endParaRPr>
          </a:p>
          <a:p>
            <a:r>
              <a:rPr lang="en-US" altLang="zh-CN" sz="3200" b="1" dirty="0">
                <a:latin typeface="Times New Roman" pitchFamily="18" charset="0"/>
                <a:cs typeface="Times New Roman" pitchFamily="18" charset="0"/>
              </a:rPr>
              <a:t>[</a:t>
            </a:r>
            <a:r>
              <a:rPr lang="zh-CN" altLang="en-US" sz="3200" b="1" dirty="0">
                <a:latin typeface="仿宋" pitchFamily="49" charset="-122"/>
                <a:ea typeface="仿宋" pitchFamily="49" charset="-122"/>
              </a:rPr>
              <a:t>例题</a:t>
            </a:r>
            <a:r>
              <a:rPr lang="en-US" altLang="zh-CN" sz="3200" b="1" dirty="0">
                <a:latin typeface="Times New Roman" pitchFamily="18" charset="0"/>
                <a:cs typeface="Times New Roman" pitchFamily="18" charset="0"/>
              </a:rPr>
              <a:t>] </a:t>
            </a:r>
            <a:r>
              <a:rPr lang="en-US" altLang="zh-CN" sz="3200" b="1" dirty="0"/>
              <a:t> </a:t>
            </a:r>
            <a:r>
              <a:rPr lang="en-US" altLang="zh-CN" sz="3200" dirty="0">
                <a:latin typeface="Times New Roman" pitchFamily="18" charset="0"/>
                <a:cs typeface="Times New Roman" pitchFamily="18" charset="0"/>
              </a:rPr>
              <a:t>HNOI2008</a:t>
            </a:r>
            <a:r>
              <a:rPr lang="en-US" altLang="zh-CN" sz="3200" b="1" dirty="0">
                <a:latin typeface="Times New Roman" pitchFamily="18" charset="0"/>
                <a:cs typeface="Times New Roman" pitchFamily="18" charset="0"/>
              </a:rPr>
              <a:t>《</a:t>
            </a:r>
            <a:r>
              <a:rPr lang="zh-CN" altLang="en-US" sz="3200" b="1" dirty="0">
                <a:latin typeface="仿宋" pitchFamily="49" charset="-122"/>
                <a:ea typeface="仿宋" pitchFamily="49" charset="-122"/>
                <a:cs typeface="Times New Roman" pitchFamily="18" charset="0"/>
              </a:rPr>
              <a:t>神奇的国度</a:t>
            </a:r>
            <a:r>
              <a:rPr lang="en-US" altLang="zh-CN" sz="3200" b="1" dirty="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32" name="内容占位符 6"/>
          <p:cNvSpPr txBox="1">
            <a:spLocks/>
          </p:cNvSpPr>
          <p:nvPr/>
        </p:nvSpPr>
        <p:spPr>
          <a:xfrm>
            <a:off x="500034" y="3500438"/>
            <a:ext cx="8153400" cy="30718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证明： </a:t>
            </a:r>
            <a:endParaRPr kumimoji="0" lang="en-US" altLang="zh-CN"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20040" lvl="0" indent="-320040">
              <a:spcBef>
                <a:spcPts val="700"/>
              </a:spcBef>
              <a:buClr>
                <a:schemeClr val="accent2"/>
              </a:buClr>
              <a:buSzPct val="60000"/>
              <a:buFont typeface="Wingdings"/>
              <a:buChar char=""/>
            </a:pPr>
            <a:r>
              <a:rPr lang="en-US" altLang="zh-CN" sz="3200" b="1" dirty="0">
                <a:latin typeface="Times New Roman" pitchFamily="18" charset="0"/>
                <a:cs typeface="Times New Roman" pitchFamily="18" charset="0"/>
              </a:rPr>
              <a:t>       </a:t>
            </a:r>
            <a:r>
              <a:rPr lang="zh-CN" altLang="en-US" sz="3200" b="1" dirty="0">
                <a:latin typeface="Times New Roman" pitchFamily="18" charset="0"/>
                <a:cs typeface="Times New Roman" pitchFamily="18" charset="0"/>
              </a:rPr>
              <a:t>设使用了</a:t>
            </a:r>
            <a:r>
              <a:rPr lang="en-US" altLang="zh-CN" sz="3200" i="1" dirty="0">
                <a:latin typeface="Times New Roman" pitchFamily="18" charset="0"/>
                <a:cs typeface="Times New Roman" pitchFamily="18" charset="0"/>
              </a:rPr>
              <a:t>T</a:t>
            </a:r>
            <a:r>
              <a:rPr lang="zh-CN" altLang="en-US" sz="3200" b="1" dirty="0">
                <a:latin typeface="Times New Roman" pitchFamily="18" charset="0"/>
                <a:cs typeface="Times New Roman" pitchFamily="18" charset="0"/>
              </a:rPr>
              <a:t>种颜色</a:t>
            </a:r>
            <a:r>
              <a:rPr lang="en-US" altLang="zh-CN" sz="3200" b="1" dirty="0">
                <a:latin typeface="Times New Roman" pitchFamily="18" charset="0"/>
                <a:cs typeface="Times New Roman" pitchFamily="18" charset="0"/>
              </a:rPr>
              <a:t>, </a:t>
            </a:r>
            <a:r>
              <a:rPr lang="zh-CN" altLang="en-US" sz="3200" b="1" dirty="0">
                <a:latin typeface="Times New Roman" pitchFamily="18" charset="0"/>
                <a:cs typeface="Times New Roman" pitchFamily="18" charset="0"/>
              </a:rPr>
              <a:t>则</a:t>
            </a:r>
            <a:r>
              <a:rPr lang="en-US" altLang="zh-CN" sz="3200" i="1" dirty="0">
                <a:latin typeface="Times New Roman" pitchFamily="18" charset="0"/>
                <a:cs typeface="Times New Roman" pitchFamily="18" charset="0"/>
              </a:rPr>
              <a:t>T</a:t>
            </a:r>
            <a:r>
              <a:rPr lang="en-US" altLang="zh-CN" sz="3200" b="1" dirty="0">
                <a:latin typeface="Times New Roman" pitchFamily="18" charset="0"/>
                <a:cs typeface="Times New Roman" pitchFamily="18" charset="0"/>
              </a:rPr>
              <a:t>  ≥ </a:t>
            </a:r>
            <a:r>
              <a:rPr lang="zh-CN" altLang="en-US" sz="3200" b="1" dirty="0">
                <a:latin typeface="Times New Roman" pitchFamily="18" charset="0"/>
                <a:cs typeface="Times New Roman" pitchFamily="18" charset="0"/>
              </a:rPr>
              <a:t>色数</a:t>
            </a:r>
            <a:endParaRPr lang="en-US" altLang="zh-CN" sz="3200" b="1" dirty="0">
              <a:latin typeface="Times New Roman" pitchFamily="18" charset="0"/>
              <a:cs typeface="Times New Roman" pitchFamily="18" charset="0"/>
            </a:endParaRPr>
          </a:p>
          <a:p>
            <a:pPr marL="320040" lvl="0" indent="-320040">
              <a:spcBef>
                <a:spcPts val="700"/>
              </a:spcBef>
              <a:buClr>
                <a:schemeClr val="accent2"/>
              </a:buClr>
              <a:buSzPct val="60000"/>
              <a:buFont typeface="Wingdings"/>
              <a:buChar char=""/>
            </a:pPr>
            <a:r>
              <a:rPr kumimoji="0" lang="en-US" altLang="zh-CN"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altLang="zh-CN" sz="3200" i="1"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a:t>
            </a:r>
            <a:r>
              <a:rPr kumimoji="0" lang="en-US" altLang="zh-CN"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团</a:t>
            </a:r>
            <a:r>
              <a:rPr lang="zh-CN" altLang="en-US" sz="3200" b="1" dirty="0">
                <a:latin typeface="Times New Roman" pitchFamily="18" charset="0"/>
                <a:cs typeface="Times New Roman" pitchFamily="18" charset="0"/>
              </a:rPr>
              <a:t>数 ≤ 色数</a:t>
            </a:r>
            <a:endParaRPr lang="en-US" altLang="zh-CN" sz="3200" b="1" dirty="0">
              <a:latin typeface="Times New Roman" pitchFamily="18" charset="0"/>
              <a:cs typeface="Times New Roman" pitchFamily="18" charset="0"/>
            </a:endParaRPr>
          </a:p>
          <a:p>
            <a:pPr marL="320040" lvl="0" indent="-320040">
              <a:spcBef>
                <a:spcPts val="700"/>
              </a:spcBef>
              <a:buClr>
                <a:schemeClr val="accent2"/>
              </a:buClr>
              <a:buSzPct val="60000"/>
              <a:buFont typeface="Wingdings"/>
              <a:buChar char=""/>
            </a:pPr>
            <a:r>
              <a:rPr kumimoji="0" lang="en-US" altLang="zh-CN"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团数 </a:t>
            </a:r>
            <a:r>
              <a:rPr kumimoji="0" lang="en-US" altLang="zh-CN"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色数 </a:t>
            </a:r>
            <a:r>
              <a:rPr kumimoji="0" lang="en-US" altLang="zh-CN"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altLang="zh-CN" sz="3200" i="1"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altLang="zh-CN"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endParaRPr kumimoji="0" lang="zh-CN" alt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33" name="内容占位符 6"/>
          <p:cNvSpPr txBox="1">
            <a:spLocks/>
          </p:cNvSpPr>
          <p:nvPr/>
        </p:nvSpPr>
        <p:spPr>
          <a:xfrm>
            <a:off x="500034" y="5857892"/>
            <a:ext cx="8153400" cy="714380"/>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zh-CN" altLang="en-US" sz="3200" b="1" baseline="0" dirty="0">
                <a:latin typeface="Times New Roman" pitchFamily="18" charset="0"/>
                <a:cs typeface="Times New Roman" pitchFamily="18" charset="0"/>
              </a:rPr>
              <a:t>时间复杂度：</a:t>
            </a:r>
            <a:r>
              <a:rPr lang="zh-CN" altLang="en-US" sz="3200" b="1" dirty="0">
                <a:latin typeface="Times New Roman" pitchFamily="18" charset="0"/>
                <a:cs typeface="Times New Roman" pitchFamily="18" charset="0"/>
              </a:rPr>
              <a:t> </a:t>
            </a:r>
            <a:r>
              <a:rPr lang="en-US" altLang="zh-CN" sz="3200" i="1" dirty="0">
                <a:latin typeface="Times New Roman" pitchFamily="18" charset="0"/>
                <a:cs typeface="Times New Roman" pitchFamily="18" charset="0"/>
              </a:rPr>
              <a:t>O</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m</a:t>
            </a:r>
            <a:r>
              <a:rPr lang="en-US" altLang="zh-CN" sz="3200" dirty="0">
                <a:latin typeface="Times New Roman" pitchFamily="18" charset="0"/>
                <a:cs typeface="Times New Roman" pitchFamily="18" charset="0"/>
              </a:rPr>
              <a:t> + </a:t>
            </a:r>
            <a:r>
              <a:rPr lang="en-US" altLang="zh-CN" sz="3200" i="1" dirty="0">
                <a:latin typeface="Times New Roman" pitchFamily="18" charset="0"/>
                <a:cs typeface="Times New Roman" pitchFamily="18" charset="0"/>
              </a:rPr>
              <a:t>n</a:t>
            </a:r>
            <a:r>
              <a:rPr lang="en-US" altLang="zh-CN" sz="3200" dirty="0">
                <a:latin typeface="Times New Roman" pitchFamily="18" charset="0"/>
                <a:cs typeface="Times New Roman" pitchFamily="18" charset="0"/>
              </a:rPr>
              <a:t>)</a:t>
            </a:r>
            <a:endParaRPr kumimoji="0" lang="zh-CN" altLang="en-US" sz="32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8" name="内容占位符 6"/>
          <p:cNvSpPr txBox="1">
            <a:spLocks/>
          </p:cNvSpPr>
          <p:nvPr/>
        </p:nvSpPr>
        <p:spPr>
          <a:xfrm>
            <a:off x="5000596" y="4857760"/>
            <a:ext cx="3857684" cy="1214446"/>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lang="zh-CN" altLang="en-US" sz="4000" b="1" dirty="0">
                <a:solidFill>
                  <a:srgbClr val="FF0000"/>
                </a:solidFill>
                <a:latin typeface="仿宋" pitchFamily="49" charset="-122"/>
                <a:ea typeface="仿宋" pitchFamily="49" charset="-122"/>
                <a:cs typeface="Times New Roman" pitchFamily="18" charset="0"/>
              </a:rPr>
              <a:t>团</a:t>
            </a:r>
            <a:r>
              <a:rPr kumimoji="0" lang="zh-CN" altLang="en-US" sz="4000" b="1" u="none" strike="noStrike" kern="1200" cap="none" spc="0" normalizeH="0" baseline="0" noProof="0" dirty="0">
                <a:ln>
                  <a:noFill/>
                </a:ln>
                <a:solidFill>
                  <a:srgbClr val="FF0000"/>
                </a:solidFill>
                <a:effectLst/>
                <a:uLnTx/>
                <a:uFillTx/>
                <a:latin typeface="仿宋" pitchFamily="49" charset="-122"/>
                <a:ea typeface="仿宋" pitchFamily="49" charset="-122"/>
                <a:cs typeface="Times New Roman" pitchFamily="18" charset="0"/>
              </a:rPr>
              <a:t>数 </a:t>
            </a:r>
            <a:r>
              <a:rPr kumimoji="0" lang="en-US" altLang="zh-CN" sz="4000" b="1" u="none" strike="noStrike" kern="1200" cap="none" spc="0" normalizeH="0" baseline="0" noProof="0" dirty="0">
                <a:ln>
                  <a:noFill/>
                </a:ln>
                <a:solidFill>
                  <a:srgbClr val="FF0000"/>
                </a:solidFill>
                <a:effectLst/>
                <a:uLnTx/>
                <a:uFillTx/>
                <a:latin typeface="仿宋" pitchFamily="49" charset="-122"/>
                <a:ea typeface="仿宋" pitchFamily="49" charset="-122"/>
                <a:cs typeface="Times New Roman" pitchFamily="18" charset="0"/>
              </a:rPr>
              <a:t>= </a:t>
            </a:r>
            <a:r>
              <a:rPr kumimoji="0" lang="zh-CN" altLang="en-US" sz="4000" b="1" u="none" strike="noStrike" kern="1200" cap="none" spc="0" normalizeH="0" baseline="0" noProof="0" dirty="0">
                <a:ln>
                  <a:noFill/>
                </a:ln>
                <a:solidFill>
                  <a:srgbClr val="FF0000"/>
                </a:solidFill>
                <a:effectLst/>
                <a:uLnTx/>
                <a:uFillTx/>
                <a:latin typeface="仿宋" pitchFamily="49" charset="-122"/>
                <a:ea typeface="仿宋" pitchFamily="49" charset="-122"/>
                <a:cs typeface="Times New Roman" pitchFamily="18" charset="0"/>
              </a:rPr>
              <a:t>色</a:t>
            </a:r>
            <a:r>
              <a:rPr lang="zh-CN" altLang="en-US" sz="4000" b="1" dirty="0">
                <a:solidFill>
                  <a:srgbClr val="FF0000"/>
                </a:solidFill>
                <a:latin typeface="仿宋" pitchFamily="49" charset="-122"/>
                <a:ea typeface="仿宋" pitchFamily="49" charset="-122"/>
                <a:cs typeface="Times New Roman" pitchFamily="18" charset="0"/>
              </a:rPr>
              <a:t>数</a:t>
            </a:r>
            <a:r>
              <a:rPr kumimoji="0" lang="en-US" altLang="zh-CN" sz="4000" b="1" u="none" strike="noStrike" kern="1200" cap="none" spc="0" normalizeH="0" baseline="0" noProof="0" dirty="0">
                <a:ln>
                  <a:noFill/>
                </a:ln>
                <a:solidFill>
                  <a:srgbClr val="FF0000"/>
                </a:solidFill>
                <a:effectLst/>
                <a:uLnTx/>
                <a:uFillTx/>
                <a:latin typeface="仿宋" pitchFamily="49" charset="-122"/>
                <a:ea typeface="仿宋" pitchFamily="49" charset="-122"/>
                <a:cs typeface="Times New Roman" pitchFamily="18" charset="0"/>
              </a:rPr>
              <a:t>!!!</a:t>
            </a:r>
            <a:r>
              <a:rPr kumimoji="0" lang="zh-CN" altLang="en-US" sz="4000" b="1" u="none" strike="noStrike" kern="1200" cap="none" spc="0" normalizeH="0" baseline="0" noProof="0" dirty="0">
                <a:ln>
                  <a:noFill/>
                </a:ln>
                <a:solidFill>
                  <a:srgbClr val="FF0000"/>
                </a:solidFill>
                <a:effectLst/>
                <a:uLnTx/>
                <a:uFillTx/>
                <a:latin typeface="仿宋" pitchFamily="49" charset="-122"/>
                <a:ea typeface="仿宋" pitchFamily="49" charset="-122"/>
                <a:cs typeface="Times New Roman" pitchFamily="18" charset="0"/>
              </a:rPr>
              <a:t>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图的基本概念</a:t>
            </a:r>
          </a:p>
        </p:txBody>
      </p:sp>
      <p:sp>
        <p:nvSpPr>
          <p:cNvPr id="3" name="内容占位符 2"/>
          <p:cNvSpPr>
            <a:spLocks noGrp="1"/>
          </p:cNvSpPr>
          <p:nvPr>
            <p:ph sz="quarter" idx="1"/>
          </p:nvPr>
        </p:nvSpPr>
        <p:spPr>
          <a:xfrm>
            <a:off x="612648" y="1745972"/>
            <a:ext cx="8153400" cy="2540284"/>
          </a:xfrm>
        </p:spPr>
        <p:txBody>
          <a:bodyPr>
            <a:noAutofit/>
          </a:bodyPr>
          <a:lstStyle/>
          <a:p>
            <a:pPr>
              <a:lnSpc>
                <a:spcPct val="150000"/>
              </a:lnSpc>
              <a:spcBef>
                <a:spcPts val="3600"/>
              </a:spcBef>
            </a:pPr>
            <a:r>
              <a:rPr lang="zh-CN" altLang="en-US" sz="3600" b="1" dirty="0">
                <a:latin typeface="Times New Roman" pitchFamily="18" charset="0"/>
                <a:ea typeface="仿宋" pitchFamily="49" charset="-122"/>
                <a:cs typeface="Times New Roman" pitchFamily="18" charset="0"/>
              </a:rPr>
              <a:t>最小染色</a:t>
            </a:r>
            <a:r>
              <a:rPr lang="en-US" altLang="zh-CN" sz="3200" dirty="0">
                <a:latin typeface="Times New Roman" pitchFamily="18" charset="0"/>
                <a:ea typeface="仿宋" pitchFamily="49" charset="-122"/>
                <a:cs typeface="Times New Roman" pitchFamily="18" charset="0"/>
              </a:rPr>
              <a:t>(minimum coloring)</a:t>
            </a:r>
          </a:p>
          <a:p>
            <a:pPr>
              <a:lnSpc>
                <a:spcPct val="150000"/>
              </a:lnSpc>
              <a:spcBef>
                <a:spcPts val="0"/>
              </a:spcBef>
              <a:buNone/>
            </a:pPr>
            <a:r>
              <a:rPr lang="zh-CN" altLang="en-US" sz="2800"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用最少的颜色给点染色使相邻点颜色不同。</a:t>
            </a:r>
            <a:endParaRPr lang="en-US" altLang="zh-CN" sz="3200" b="1" dirty="0">
              <a:latin typeface="Times New Roman" pitchFamily="18" charset="0"/>
              <a:ea typeface="仿宋" pitchFamily="49" charset="-122"/>
              <a:cs typeface="Times New Roman" pitchFamily="18" charset="0"/>
            </a:endParaRPr>
          </a:p>
          <a:p>
            <a:pPr>
              <a:spcBef>
                <a:spcPts val="0"/>
              </a:spcBef>
              <a:buNone/>
            </a:pPr>
            <a:r>
              <a:rPr lang="en-US" altLang="zh-CN" sz="3200" dirty="0">
                <a:latin typeface="Times New Roman" pitchFamily="18" charset="0"/>
                <a:cs typeface="Times New Roman" pitchFamily="18" charset="0"/>
              </a:rPr>
              <a:t>    </a:t>
            </a:r>
          </a:p>
          <a:p>
            <a:pPr>
              <a:spcBef>
                <a:spcPts val="0"/>
              </a:spcBef>
              <a:buNone/>
            </a:pPr>
            <a:r>
              <a:rPr lang="zh-CN" altLang="en-US" sz="2800" b="1" dirty="0">
                <a:latin typeface="Times New Roman" pitchFamily="18" charset="0"/>
                <a:cs typeface="Times New Roman" pitchFamily="18" charset="0"/>
              </a:rPr>
              <a:t>  </a:t>
            </a:r>
            <a:endParaRPr lang="en-US" altLang="zh-CN" sz="2800" dirty="0">
              <a:latin typeface="Times New Roman" pitchFamily="18" charset="0"/>
              <a:cs typeface="Times New Roman" pitchFamily="18" charset="0"/>
            </a:endParaRPr>
          </a:p>
          <a:p>
            <a:pPr>
              <a:spcBef>
                <a:spcPts val="0"/>
              </a:spcBef>
              <a:buNone/>
            </a:pPr>
            <a:endParaRPr lang="en-US" altLang="zh-CN" sz="2800" b="1" dirty="0">
              <a:latin typeface="Times New Roman" pitchFamily="18" charset="0"/>
              <a:cs typeface="Times New Roman" pitchFamily="18" charset="0"/>
            </a:endParaRPr>
          </a:p>
          <a:p>
            <a:pPr>
              <a:spcBef>
                <a:spcPts val="0"/>
              </a:spcBef>
              <a:buNone/>
            </a:pPr>
            <a:endParaRPr lang="en-US" altLang="zh-CN" sz="2800" dirty="0">
              <a:latin typeface="Times New Roman" pitchFamily="18" charset="0"/>
              <a:cs typeface="Times New Roman" pitchFamily="18" charset="0"/>
            </a:endParaRPr>
          </a:p>
          <a:p>
            <a:pPr>
              <a:spcBef>
                <a:spcPts val="0"/>
              </a:spcBef>
              <a:buNone/>
            </a:pPr>
            <a:r>
              <a:rPr lang="en-US" altLang="zh-CN" sz="3200" dirty="0">
                <a:latin typeface="Times New Roman" pitchFamily="18" charset="0"/>
                <a:cs typeface="Times New Roman" pitchFamily="18" charset="0"/>
              </a:rPr>
              <a:t>    </a:t>
            </a:r>
            <a:endParaRPr lang="en-US" altLang="zh-CN" sz="2800" b="1" dirty="0">
              <a:latin typeface="Times New Roman" pitchFamily="18" charset="0"/>
              <a:cs typeface="Times New Roman" pitchFamily="18" charset="0"/>
            </a:endParaRPr>
          </a:p>
          <a:p>
            <a:pPr>
              <a:spcBef>
                <a:spcPts val="0"/>
              </a:spcBef>
              <a:buNone/>
            </a:pPr>
            <a:r>
              <a:rPr lang="en-US" altLang="zh-CN" sz="2800" dirty="0">
                <a:latin typeface="Times New Roman" pitchFamily="18" charset="0"/>
                <a:cs typeface="Times New Roman" pitchFamily="18" charset="0"/>
              </a:rPr>
              <a:t>    </a:t>
            </a:r>
          </a:p>
          <a:p>
            <a:pPr>
              <a:spcBef>
                <a:spcPts val="0"/>
              </a:spcBef>
              <a:buNone/>
            </a:pPr>
            <a:r>
              <a:rPr lang="en-US" altLang="zh-CN" sz="2800" dirty="0">
                <a:latin typeface="Times New Roman" pitchFamily="18" charset="0"/>
                <a:cs typeface="Times New Roman" pitchFamily="18" charset="0"/>
              </a:rPr>
              <a:t>   </a:t>
            </a:r>
            <a:br>
              <a:rPr lang="en-US" altLang="zh-CN" sz="2800" dirty="0">
                <a:latin typeface="Times New Roman" pitchFamily="18" charset="0"/>
                <a:cs typeface="Times New Roman" pitchFamily="18" charset="0"/>
              </a:rPr>
            </a:br>
            <a:endParaRPr lang="en-US" altLang="zh-CN" sz="2800" dirty="0">
              <a:latin typeface="Times New Roman" pitchFamily="18" charset="0"/>
              <a:cs typeface="Times New Roman" pitchFamily="18" charset="0"/>
            </a:endParaRPr>
          </a:p>
        </p:txBody>
      </p:sp>
      <p:cxnSp>
        <p:nvCxnSpPr>
          <p:cNvPr id="4" name="直接连接符 3"/>
          <p:cNvCxnSpPr>
            <a:endCxn id="10" idx="0"/>
          </p:cNvCxnSpPr>
          <p:nvPr/>
        </p:nvCxnSpPr>
        <p:spPr>
          <a:xfrm rot="16200000" flipH="1">
            <a:off x="4007122" y="4721510"/>
            <a:ext cx="1275718" cy="42554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200000" flipH="1">
            <a:off x="5254201" y="4604188"/>
            <a:ext cx="1275718" cy="68351"/>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200000" flipH="1">
            <a:off x="4650562" y="4168933"/>
            <a:ext cx="1041979" cy="125629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57752" y="5429264"/>
            <a:ext cx="1009038" cy="2857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482132" y="4022021"/>
            <a:ext cx="1354235" cy="153042"/>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286248" y="4071942"/>
            <a:ext cx="285752" cy="285752"/>
          </a:xfrm>
          <a:prstGeom prst="ellipse">
            <a:avLst/>
          </a:prstGeom>
          <a:solidFill>
            <a:srgbClr val="92D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714876" y="5572140"/>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715008" y="3857628"/>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786446" y="5214950"/>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1859" name="Object 3"/>
          <p:cNvGraphicFramePr>
            <a:graphicFrameLocks noChangeAspect="1"/>
          </p:cNvGraphicFramePr>
          <p:nvPr/>
        </p:nvGraphicFramePr>
        <p:xfrm>
          <a:off x="2214563" y="4214813"/>
          <a:ext cx="1293812" cy="714375"/>
        </p:xfrm>
        <a:graphic>
          <a:graphicData uri="http://schemas.openxmlformats.org/presentationml/2006/ole">
            <mc:AlternateContent xmlns:mc="http://schemas.openxmlformats.org/markup-compatibility/2006">
              <mc:Choice xmlns:v="urn:schemas-microsoft-com:vml" Requires="v">
                <p:oleObj spid="_x0000_s134152" name="Equation" r:id="rId4" imgW="368280" imgH="203040" progId="Equation.DSMT4">
                  <p:embed/>
                </p:oleObj>
              </mc:Choice>
              <mc:Fallback>
                <p:oleObj name="Equation" r:id="rId4" imgW="36828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4563" y="4214813"/>
                        <a:ext cx="1293812"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p:nvPr/>
        </p:nvSpPr>
        <p:spPr>
          <a:xfrm>
            <a:off x="2338992" y="5072074"/>
            <a:ext cx="1357322" cy="646331"/>
          </a:xfrm>
          <a:prstGeom prst="rect">
            <a:avLst/>
          </a:prstGeom>
          <a:noFill/>
        </p:spPr>
        <p:txBody>
          <a:bodyPr wrap="square" rtlCol="0">
            <a:spAutoFit/>
          </a:bodyPr>
          <a:lstStyle/>
          <a:p>
            <a:r>
              <a:rPr lang="zh-CN" altLang="en-US" sz="3600" b="1" dirty="0">
                <a:latin typeface="仿宋" pitchFamily="49" charset="-122"/>
                <a:ea typeface="仿宋" pitchFamily="49" charset="-122"/>
              </a:rPr>
              <a:t>色数</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弦图的最大独立集和最小团覆盖</a:t>
            </a: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2500330"/>
          </a:xfrm>
        </p:spPr>
        <p:txBody>
          <a:bodyPr>
            <a:normAutofit/>
          </a:bodyPr>
          <a:lstStyle/>
          <a:p>
            <a:r>
              <a:rPr lang="zh-CN" altLang="en-US" sz="3600" b="1" dirty="0">
                <a:latin typeface="Garamond" pitchFamily="18" charset="0"/>
                <a:ea typeface="仿宋" pitchFamily="49" charset="-122"/>
                <a:cs typeface="Times New Roman" pitchFamily="18" charset="0"/>
              </a:rPr>
              <a:t>最大独立集 </a:t>
            </a:r>
            <a:endParaRPr lang="en-US" altLang="zh-CN" sz="3600" b="1" dirty="0">
              <a:latin typeface="Garamond" pitchFamily="18" charset="0"/>
              <a:ea typeface="仿宋" pitchFamily="49" charset="-122"/>
              <a:cs typeface="Times New Roman" pitchFamily="18" charset="0"/>
            </a:endParaRPr>
          </a:p>
          <a:p>
            <a:r>
              <a:rPr lang="en-US" altLang="zh-CN" sz="3200" b="1" dirty="0">
                <a:latin typeface="Garamond" pitchFamily="18" charset="0"/>
                <a:ea typeface="仿宋" pitchFamily="49" charset="-122"/>
                <a:cs typeface="Times New Roman" pitchFamily="18" charset="0"/>
              </a:rPr>
              <a:t>     </a:t>
            </a:r>
            <a:r>
              <a:rPr lang="zh-CN" altLang="en-US" sz="3200" b="1" dirty="0">
                <a:latin typeface="Garamond" pitchFamily="18" charset="0"/>
                <a:ea typeface="仿宋" pitchFamily="49" charset="-122"/>
                <a:cs typeface="Times New Roman" pitchFamily="18" charset="0"/>
              </a:rPr>
              <a:t>选择最多的点使得任意两个点不相邻。</a:t>
            </a:r>
            <a:endParaRPr lang="en-US" altLang="zh-CN" sz="3200" b="1" dirty="0">
              <a:latin typeface="Garamond" pitchFamily="18" charset="0"/>
              <a:ea typeface="仿宋" pitchFamily="49" charset="-122"/>
              <a:cs typeface="Times New Roman" pitchFamily="18" charset="0"/>
            </a:endParaRPr>
          </a:p>
          <a:p>
            <a:endParaRPr lang="zh-CN" altLang="en-US" sz="2800" b="1" dirty="0">
              <a:latin typeface="Times New Roman" pitchFamily="18" charset="0"/>
              <a:cs typeface="Times New Roman" pitchFamily="18" charset="0"/>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弦图的最大独立集和最小团覆盖</a:t>
            </a: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2500330"/>
          </a:xfrm>
        </p:spPr>
        <p:txBody>
          <a:bodyPr>
            <a:normAutofit/>
          </a:bodyPr>
          <a:lstStyle/>
          <a:p>
            <a:r>
              <a:rPr lang="zh-CN" altLang="en-US" sz="3600" b="1" dirty="0">
                <a:latin typeface="Garamond" pitchFamily="18" charset="0"/>
                <a:ea typeface="仿宋" pitchFamily="49" charset="-122"/>
                <a:cs typeface="Times New Roman" pitchFamily="18" charset="0"/>
              </a:rPr>
              <a:t>最大独立集 </a:t>
            </a:r>
            <a:endParaRPr lang="en-US" altLang="zh-CN" sz="3600" b="1" dirty="0">
              <a:latin typeface="Garamond" pitchFamily="18" charset="0"/>
              <a:ea typeface="仿宋" pitchFamily="49" charset="-122"/>
              <a:cs typeface="Times New Roman" pitchFamily="18" charset="0"/>
            </a:endParaRPr>
          </a:p>
          <a:p>
            <a:r>
              <a:rPr lang="en-US" altLang="zh-CN" sz="3200" b="1" dirty="0">
                <a:latin typeface="Garamond" pitchFamily="18" charset="0"/>
                <a:ea typeface="仿宋" pitchFamily="49" charset="-122"/>
                <a:cs typeface="Times New Roman" pitchFamily="18" charset="0"/>
              </a:rPr>
              <a:t>     </a:t>
            </a:r>
            <a:r>
              <a:rPr lang="zh-CN" altLang="en-US" sz="3200" b="1" dirty="0">
                <a:latin typeface="Garamond" pitchFamily="18" charset="0"/>
                <a:ea typeface="仿宋" pitchFamily="49" charset="-122"/>
                <a:cs typeface="Times New Roman" pitchFamily="18" charset="0"/>
              </a:rPr>
              <a:t>选择最多的点使得任意两个点不相邻。</a:t>
            </a:r>
            <a:endParaRPr lang="en-US" altLang="zh-CN" sz="3200" b="1" dirty="0">
              <a:latin typeface="Garamond" pitchFamily="18" charset="0"/>
              <a:ea typeface="仿宋" pitchFamily="49" charset="-122"/>
              <a:cs typeface="Times New Roman" pitchFamily="18" charset="0"/>
            </a:endParaRPr>
          </a:p>
          <a:p>
            <a:endParaRPr lang="zh-CN" altLang="en-US" sz="2800" b="1" dirty="0">
              <a:latin typeface="Times New Roman" pitchFamily="18" charset="0"/>
              <a:cs typeface="Times New Roman" pitchFamily="18" charset="0"/>
            </a:endParaRPr>
          </a:p>
        </p:txBody>
      </p:sp>
      <p:sp>
        <p:nvSpPr>
          <p:cNvPr id="5" name="内容占位符 6"/>
          <p:cNvSpPr txBox="1">
            <a:spLocks/>
          </p:cNvSpPr>
          <p:nvPr/>
        </p:nvSpPr>
        <p:spPr>
          <a:xfrm>
            <a:off x="500034" y="3143248"/>
            <a:ext cx="8153400" cy="100013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b="1" i="0" u="none" strike="noStrike" kern="1200" cap="none" spc="0" normalizeH="0" baseline="0" noProof="0" dirty="0">
                <a:ln>
                  <a:noFill/>
                </a:ln>
                <a:solidFill>
                  <a:schemeClr val="tx1"/>
                </a:solidFill>
                <a:effectLst/>
                <a:uLnTx/>
                <a:uFillTx/>
                <a:latin typeface="Garamond" pitchFamily="18" charset="0"/>
                <a:ea typeface="仿宋" pitchFamily="49" charset="-122"/>
                <a:cs typeface="Times New Roman" pitchFamily="18" charset="0"/>
              </a:rPr>
              <a:t>Sol</a:t>
            </a:r>
            <a:r>
              <a:rPr kumimoji="0" lang="en-US" altLang="zh-CN" sz="3200" b="0" i="0" u="none" strike="noStrike" kern="1200" cap="none" spc="0" normalizeH="0" baseline="0" noProof="0" dirty="0">
                <a:ln>
                  <a:noFill/>
                </a:ln>
                <a:solidFill>
                  <a:schemeClr val="tx1"/>
                </a:solidFill>
                <a:effectLst/>
                <a:uLnTx/>
                <a:uFillTx/>
                <a:latin typeface="Garamond" pitchFamily="18" charset="0"/>
                <a:ea typeface="仿宋" pitchFamily="49" charset="-122"/>
                <a:cs typeface="Times New Roman" pitchFamily="18" charset="0"/>
              </a:rPr>
              <a:t>  </a:t>
            </a:r>
            <a:r>
              <a:rPr kumimoji="0" lang="zh-CN" altLang="en-US" sz="3200" b="1" i="0" u="none" strike="noStrike" kern="1200" cap="none" spc="0" normalizeH="0" baseline="0" noProof="0" dirty="0">
                <a:ln>
                  <a:noFill/>
                </a:ln>
                <a:solidFill>
                  <a:schemeClr val="tx1"/>
                </a:solidFill>
                <a:effectLst/>
                <a:uLnTx/>
                <a:uFillTx/>
                <a:latin typeface="Garamond" pitchFamily="18" charset="0"/>
                <a:ea typeface="仿宋" pitchFamily="49" charset="-122"/>
                <a:cs typeface="Times New Roman" pitchFamily="18" charset="0"/>
              </a:rPr>
              <a:t>完美消除序列从前往后</a:t>
            </a:r>
            <a:r>
              <a:rPr kumimoji="0" lang="zh-CN" altLang="en-US" sz="3200" b="1" i="0" u="none" strike="noStrike" kern="1200" cap="none" spc="0" normalizeH="0" baseline="0" noProof="0" dirty="0">
                <a:ln>
                  <a:noFill/>
                </a:ln>
                <a:solidFill>
                  <a:srgbClr val="FF0000"/>
                </a:solidFill>
                <a:effectLst/>
                <a:uLnTx/>
                <a:uFillTx/>
                <a:latin typeface="Garamond" pitchFamily="18" charset="0"/>
                <a:ea typeface="仿宋" pitchFamily="49" charset="-122"/>
                <a:cs typeface="Times New Roman" pitchFamily="18" charset="0"/>
              </a:rPr>
              <a:t>能选就选</a:t>
            </a:r>
            <a:r>
              <a:rPr kumimoji="0" lang="zh-CN" altLang="en-US" sz="3200" b="1" i="0" u="none" strike="noStrike" kern="1200" cap="none" spc="0" normalizeH="0" baseline="0" noProof="0" dirty="0">
                <a:ln>
                  <a:noFill/>
                </a:ln>
                <a:solidFill>
                  <a:schemeClr val="tx1"/>
                </a:solidFill>
                <a:effectLst/>
                <a:uLnTx/>
                <a:uFillTx/>
                <a:latin typeface="Garamond" pitchFamily="18" charset="0"/>
                <a:ea typeface="仿宋" pitchFamily="49" charset="-122"/>
                <a:cs typeface="Times New Roman" pitchFamily="18" charset="0"/>
              </a:rPr>
              <a:t>。</a:t>
            </a:r>
            <a:endParaRPr kumimoji="0" lang="en-US" altLang="zh-CN" sz="3200" b="1" i="0" u="none" strike="noStrike" kern="1200" cap="none" spc="0" normalizeH="0" baseline="0" noProof="0" dirty="0">
              <a:ln>
                <a:noFill/>
              </a:ln>
              <a:solidFill>
                <a:schemeClr val="tx1"/>
              </a:solidFill>
              <a:effectLst/>
              <a:uLnTx/>
              <a:uFillTx/>
              <a:latin typeface="Garamond"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33" name="Oval 4"/>
          <p:cNvSpPr>
            <a:spLocks noChangeArrowheads="1"/>
          </p:cNvSpPr>
          <p:nvPr/>
        </p:nvSpPr>
        <p:spPr bwMode="auto">
          <a:xfrm>
            <a:off x="1955800" y="578293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4" name="Oval 5"/>
          <p:cNvSpPr>
            <a:spLocks noChangeArrowheads="1"/>
          </p:cNvSpPr>
          <p:nvPr/>
        </p:nvSpPr>
        <p:spPr bwMode="auto">
          <a:xfrm>
            <a:off x="3394075" y="578293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5" name="Oval 6"/>
          <p:cNvSpPr>
            <a:spLocks noChangeArrowheads="1"/>
          </p:cNvSpPr>
          <p:nvPr/>
        </p:nvSpPr>
        <p:spPr bwMode="auto">
          <a:xfrm>
            <a:off x="3400425" y="433354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6" name="Oval 7"/>
          <p:cNvSpPr>
            <a:spLocks noChangeArrowheads="1"/>
          </p:cNvSpPr>
          <p:nvPr/>
        </p:nvSpPr>
        <p:spPr bwMode="auto">
          <a:xfrm>
            <a:off x="4837113" y="577658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7" name="Oval 8"/>
          <p:cNvSpPr>
            <a:spLocks noChangeArrowheads="1"/>
          </p:cNvSpPr>
          <p:nvPr/>
        </p:nvSpPr>
        <p:spPr bwMode="auto">
          <a:xfrm>
            <a:off x="4843463" y="432719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8" name="Oval 9"/>
          <p:cNvSpPr>
            <a:spLocks noChangeArrowheads="1"/>
          </p:cNvSpPr>
          <p:nvPr/>
        </p:nvSpPr>
        <p:spPr bwMode="auto">
          <a:xfrm>
            <a:off x="6273800" y="434307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39" name="AutoShape 10"/>
          <p:cNvCxnSpPr>
            <a:cxnSpLocks noChangeShapeType="1"/>
            <a:stCxn id="33" idx="6"/>
            <a:endCxn id="34" idx="2"/>
          </p:cNvCxnSpPr>
          <p:nvPr/>
        </p:nvCxnSpPr>
        <p:spPr bwMode="auto">
          <a:xfrm>
            <a:off x="2147888" y="5873420"/>
            <a:ext cx="1233487" cy="0"/>
          </a:xfrm>
          <a:prstGeom prst="straightConnector1">
            <a:avLst/>
          </a:prstGeom>
          <a:noFill/>
          <a:ln w="57150">
            <a:solidFill>
              <a:schemeClr val="accent1"/>
            </a:solidFill>
            <a:round/>
            <a:headEnd/>
            <a:tailEnd/>
          </a:ln>
          <a:effectLst/>
        </p:spPr>
      </p:cxnSp>
      <p:cxnSp>
        <p:nvCxnSpPr>
          <p:cNvPr id="40" name="AutoShape 11"/>
          <p:cNvCxnSpPr>
            <a:cxnSpLocks noChangeShapeType="1"/>
            <a:stCxn id="34" idx="6"/>
            <a:endCxn id="36" idx="2"/>
          </p:cNvCxnSpPr>
          <p:nvPr/>
        </p:nvCxnSpPr>
        <p:spPr bwMode="auto">
          <a:xfrm flipV="1">
            <a:off x="3586163" y="5867070"/>
            <a:ext cx="1238250" cy="6350"/>
          </a:xfrm>
          <a:prstGeom prst="straightConnector1">
            <a:avLst/>
          </a:prstGeom>
          <a:noFill/>
          <a:ln w="57150">
            <a:solidFill>
              <a:schemeClr val="accent1"/>
            </a:solidFill>
            <a:round/>
            <a:headEnd/>
            <a:tailEnd/>
          </a:ln>
          <a:effectLst/>
        </p:spPr>
      </p:cxnSp>
      <p:cxnSp>
        <p:nvCxnSpPr>
          <p:cNvPr id="41" name="AutoShape 12"/>
          <p:cNvCxnSpPr>
            <a:cxnSpLocks noChangeShapeType="1"/>
            <a:stCxn id="35" idx="4"/>
            <a:endCxn id="34" idx="0"/>
          </p:cNvCxnSpPr>
          <p:nvPr/>
        </p:nvCxnSpPr>
        <p:spPr bwMode="auto">
          <a:xfrm flipH="1">
            <a:off x="3484563" y="4525633"/>
            <a:ext cx="6350" cy="1244600"/>
          </a:xfrm>
          <a:prstGeom prst="straightConnector1">
            <a:avLst/>
          </a:prstGeom>
          <a:noFill/>
          <a:ln w="57150">
            <a:solidFill>
              <a:schemeClr val="accent1"/>
            </a:solidFill>
            <a:round/>
            <a:headEnd/>
            <a:tailEnd/>
          </a:ln>
          <a:effectLst/>
        </p:spPr>
      </p:cxnSp>
      <p:cxnSp>
        <p:nvCxnSpPr>
          <p:cNvPr id="42" name="AutoShape 13"/>
          <p:cNvCxnSpPr>
            <a:cxnSpLocks noChangeShapeType="1"/>
            <a:stCxn id="35" idx="6"/>
            <a:endCxn id="37" idx="2"/>
          </p:cNvCxnSpPr>
          <p:nvPr/>
        </p:nvCxnSpPr>
        <p:spPr bwMode="auto">
          <a:xfrm flipV="1">
            <a:off x="3592513" y="4417683"/>
            <a:ext cx="1238250" cy="6350"/>
          </a:xfrm>
          <a:prstGeom prst="straightConnector1">
            <a:avLst/>
          </a:prstGeom>
          <a:noFill/>
          <a:ln w="57150">
            <a:solidFill>
              <a:schemeClr val="accent1"/>
            </a:solidFill>
            <a:round/>
            <a:headEnd/>
            <a:tailEnd/>
          </a:ln>
          <a:effectLst/>
        </p:spPr>
      </p:cxnSp>
      <p:cxnSp>
        <p:nvCxnSpPr>
          <p:cNvPr id="43" name="AutoShape 14"/>
          <p:cNvCxnSpPr>
            <a:cxnSpLocks noChangeShapeType="1"/>
            <a:stCxn id="37" idx="4"/>
            <a:endCxn id="36" idx="0"/>
          </p:cNvCxnSpPr>
          <p:nvPr/>
        </p:nvCxnSpPr>
        <p:spPr bwMode="auto">
          <a:xfrm flipH="1">
            <a:off x="4927600" y="4519283"/>
            <a:ext cx="6350" cy="1244600"/>
          </a:xfrm>
          <a:prstGeom prst="straightConnector1">
            <a:avLst/>
          </a:prstGeom>
          <a:noFill/>
          <a:ln w="57150">
            <a:solidFill>
              <a:schemeClr val="accent1"/>
            </a:solidFill>
            <a:round/>
            <a:headEnd/>
            <a:tailEnd/>
          </a:ln>
          <a:effectLst/>
        </p:spPr>
      </p:cxnSp>
      <p:cxnSp>
        <p:nvCxnSpPr>
          <p:cNvPr id="44" name="AutoShape 15"/>
          <p:cNvCxnSpPr>
            <a:cxnSpLocks noChangeShapeType="1"/>
            <a:stCxn id="37" idx="3"/>
            <a:endCxn id="34" idx="7"/>
          </p:cNvCxnSpPr>
          <p:nvPr/>
        </p:nvCxnSpPr>
        <p:spPr bwMode="auto">
          <a:xfrm flipH="1">
            <a:off x="3546475" y="4492295"/>
            <a:ext cx="1323975" cy="1304925"/>
          </a:xfrm>
          <a:prstGeom prst="straightConnector1">
            <a:avLst/>
          </a:prstGeom>
          <a:noFill/>
          <a:ln w="57150">
            <a:solidFill>
              <a:schemeClr val="accent1"/>
            </a:solidFill>
            <a:round/>
            <a:headEnd/>
            <a:tailEnd/>
          </a:ln>
          <a:effectLst/>
        </p:spPr>
      </p:cxnSp>
      <p:cxnSp>
        <p:nvCxnSpPr>
          <p:cNvPr id="45" name="AutoShape 16"/>
          <p:cNvCxnSpPr>
            <a:cxnSpLocks noChangeShapeType="1"/>
            <a:stCxn id="35" idx="5"/>
            <a:endCxn id="36" idx="1"/>
          </p:cNvCxnSpPr>
          <p:nvPr/>
        </p:nvCxnSpPr>
        <p:spPr bwMode="auto">
          <a:xfrm>
            <a:off x="3552825" y="4498645"/>
            <a:ext cx="1311275" cy="1292225"/>
          </a:xfrm>
          <a:prstGeom prst="straightConnector1">
            <a:avLst/>
          </a:prstGeom>
          <a:noFill/>
          <a:ln w="57150">
            <a:solidFill>
              <a:schemeClr val="accent1"/>
            </a:solidFill>
            <a:round/>
            <a:headEnd/>
            <a:tailEnd/>
          </a:ln>
          <a:effectLst/>
        </p:spPr>
      </p:cxnSp>
      <p:cxnSp>
        <p:nvCxnSpPr>
          <p:cNvPr id="46" name="AutoShape 17"/>
          <p:cNvCxnSpPr>
            <a:cxnSpLocks noChangeShapeType="1"/>
            <a:stCxn id="37" idx="6"/>
            <a:endCxn id="38" idx="2"/>
          </p:cNvCxnSpPr>
          <p:nvPr/>
        </p:nvCxnSpPr>
        <p:spPr bwMode="auto">
          <a:xfrm>
            <a:off x="5035550" y="4417683"/>
            <a:ext cx="1225550" cy="15875"/>
          </a:xfrm>
          <a:prstGeom prst="straightConnector1">
            <a:avLst/>
          </a:prstGeom>
          <a:noFill/>
          <a:ln w="57150">
            <a:solidFill>
              <a:schemeClr val="accent1"/>
            </a:solidFill>
            <a:round/>
            <a:headEnd/>
            <a:tailEnd/>
          </a:ln>
          <a:effectLst/>
        </p:spPr>
      </p:cxnSp>
      <p:cxnSp>
        <p:nvCxnSpPr>
          <p:cNvPr id="47" name="AutoShape 18"/>
          <p:cNvCxnSpPr>
            <a:cxnSpLocks noChangeShapeType="1"/>
            <a:stCxn id="38" idx="3"/>
            <a:endCxn id="36" idx="7"/>
          </p:cNvCxnSpPr>
          <p:nvPr/>
        </p:nvCxnSpPr>
        <p:spPr bwMode="auto">
          <a:xfrm flipH="1">
            <a:off x="4989513" y="4508170"/>
            <a:ext cx="1311275" cy="1282700"/>
          </a:xfrm>
          <a:prstGeom prst="straightConnector1">
            <a:avLst/>
          </a:prstGeom>
          <a:noFill/>
          <a:ln w="57150">
            <a:solidFill>
              <a:schemeClr val="accent1"/>
            </a:solidFill>
            <a:round/>
            <a:headEnd/>
            <a:tailEnd/>
          </a:ln>
          <a:effectLst/>
        </p:spPr>
      </p:cxnSp>
      <p:sp>
        <p:nvSpPr>
          <p:cNvPr id="48" name="Text Box 19"/>
          <p:cNvSpPr txBox="1">
            <a:spLocks noChangeArrowheads="1"/>
          </p:cNvSpPr>
          <p:nvPr/>
        </p:nvSpPr>
        <p:spPr bwMode="auto">
          <a:xfrm>
            <a:off x="1692275" y="533367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49" name="Text Box 20"/>
          <p:cNvSpPr txBox="1">
            <a:spLocks noChangeArrowheads="1"/>
          </p:cNvSpPr>
          <p:nvPr/>
        </p:nvSpPr>
        <p:spPr bwMode="auto">
          <a:xfrm>
            <a:off x="2906713" y="533367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50" name="Text Box 21"/>
          <p:cNvSpPr txBox="1">
            <a:spLocks noChangeArrowheads="1"/>
          </p:cNvSpPr>
          <p:nvPr/>
        </p:nvSpPr>
        <p:spPr bwMode="auto">
          <a:xfrm>
            <a:off x="4887913" y="55067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51" name="Text Box 22"/>
          <p:cNvSpPr txBox="1">
            <a:spLocks noChangeArrowheads="1"/>
          </p:cNvSpPr>
          <p:nvPr/>
        </p:nvSpPr>
        <p:spPr bwMode="auto">
          <a:xfrm>
            <a:off x="2906713" y="38938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52" name="Text Box 23"/>
          <p:cNvSpPr txBox="1">
            <a:spLocks noChangeArrowheads="1"/>
          </p:cNvSpPr>
          <p:nvPr/>
        </p:nvSpPr>
        <p:spPr bwMode="auto">
          <a:xfrm>
            <a:off x="4616450" y="38938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53" name="Text Box 24"/>
          <p:cNvSpPr txBox="1">
            <a:spLocks noChangeArrowheads="1"/>
          </p:cNvSpPr>
          <p:nvPr/>
        </p:nvSpPr>
        <p:spPr bwMode="auto">
          <a:xfrm>
            <a:off x="6192838" y="393825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54" name="Oval 8"/>
          <p:cNvSpPr>
            <a:spLocks noChangeArrowheads="1"/>
          </p:cNvSpPr>
          <p:nvPr/>
        </p:nvSpPr>
        <p:spPr bwMode="auto">
          <a:xfrm>
            <a:off x="6215074" y="429950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55" name="Oval 8"/>
          <p:cNvSpPr>
            <a:spLocks noChangeArrowheads="1"/>
          </p:cNvSpPr>
          <p:nvPr/>
        </p:nvSpPr>
        <p:spPr bwMode="auto">
          <a:xfrm>
            <a:off x="4812818" y="429950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56" name="Oval 8"/>
          <p:cNvSpPr>
            <a:spLocks noChangeArrowheads="1"/>
          </p:cNvSpPr>
          <p:nvPr/>
        </p:nvSpPr>
        <p:spPr bwMode="auto">
          <a:xfrm>
            <a:off x="4839322" y="574876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57" name="Oval 8"/>
          <p:cNvSpPr>
            <a:spLocks noChangeArrowheads="1"/>
          </p:cNvSpPr>
          <p:nvPr/>
        </p:nvSpPr>
        <p:spPr bwMode="auto">
          <a:xfrm>
            <a:off x="3378054" y="4291434"/>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58" name="Oval 8"/>
          <p:cNvSpPr>
            <a:spLocks noChangeArrowheads="1"/>
          </p:cNvSpPr>
          <p:nvPr/>
        </p:nvSpPr>
        <p:spPr bwMode="auto">
          <a:xfrm>
            <a:off x="3375984" y="576202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59" name="Oval 8"/>
          <p:cNvSpPr>
            <a:spLocks noChangeArrowheads="1"/>
          </p:cNvSpPr>
          <p:nvPr/>
        </p:nvSpPr>
        <p:spPr bwMode="auto">
          <a:xfrm>
            <a:off x="1928794" y="574152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0" name="椭圆 59"/>
          <p:cNvSpPr/>
          <p:nvPr/>
        </p:nvSpPr>
        <p:spPr>
          <a:xfrm>
            <a:off x="6117132" y="4169884"/>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286116" y="4188314"/>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838926" y="5625148"/>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弦图的最大独立集和最小团覆盖</a:t>
            </a: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5" name="内容占位符 6"/>
          <p:cNvSpPr txBox="1">
            <a:spLocks/>
          </p:cNvSpPr>
          <p:nvPr/>
        </p:nvSpPr>
        <p:spPr>
          <a:xfrm>
            <a:off x="500034" y="1732918"/>
            <a:ext cx="8153400" cy="150019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6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最小团覆盖</a:t>
            </a:r>
            <a:endParaRPr kumimoji="0" lang="en-US" altLang="zh-CN" sz="36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kumimoji="0" lang="en-US" altLang="zh-CN"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用最少个数的团覆盖所有的点。</a:t>
            </a:r>
            <a:endParaRPr kumimoji="0" lang="en-US" altLang="zh-CN"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弦图的最大独立集和最小团覆盖</a:t>
            </a: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5" name="内容占位符 6"/>
          <p:cNvSpPr txBox="1">
            <a:spLocks/>
          </p:cNvSpPr>
          <p:nvPr/>
        </p:nvSpPr>
        <p:spPr>
          <a:xfrm>
            <a:off x="500034" y="1732918"/>
            <a:ext cx="8153400" cy="150019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6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最小团覆盖</a:t>
            </a:r>
            <a:endParaRPr kumimoji="0" lang="en-US" altLang="zh-CN" sz="36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kumimoji="0" lang="en-US" altLang="zh-CN"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用最少个数的团覆盖所有的点。</a:t>
            </a:r>
            <a:endParaRPr kumimoji="0" lang="en-US" altLang="zh-CN"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9" name="内容占位符 6"/>
          <p:cNvSpPr txBox="1">
            <a:spLocks/>
          </p:cNvSpPr>
          <p:nvPr/>
        </p:nvSpPr>
        <p:spPr>
          <a:xfrm>
            <a:off x="508996" y="3071810"/>
            <a:ext cx="8153400" cy="1428760"/>
          </a:xfrm>
          <a:prstGeom prst="rect">
            <a:avLst/>
          </a:prstGeom>
        </p:spPr>
        <p:txBody>
          <a:bodyPr vert="horz">
            <a:normAutofit/>
          </a:bodyPr>
          <a:lstStyle/>
          <a:p>
            <a:pPr marL="320040" lvl="0" indent="-320040">
              <a:spcBef>
                <a:spcPts val="700"/>
              </a:spcBef>
              <a:buClr>
                <a:schemeClr val="accent2"/>
              </a:buClr>
              <a:buSzPct val="60000"/>
              <a:buFont typeface="Wingdings"/>
              <a:buChar char=""/>
            </a:pPr>
            <a:r>
              <a:rPr kumimoji="0" lang="en-US" altLang="zh-CN" sz="3200" b="1" i="0" u="none" strike="noStrike" kern="1200" cap="none" spc="0" normalizeH="0" baseline="0" noProof="0" dirty="0">
                <a:ln>
                  <a:noFill/>
                </a:ln>
                <a:solidFill>
                  <a:schemeClr val="tx1"/>
                </a:solidFill>
                <a:effectLst/>
                <a:uLnTx/>
                <a:uFillTx/>
                <a:latin typeface="Garamond" pitchFamily="18" charset="0"/>
                <a:ea typeface="仿宋" pitchFamily="49" charset="-122"/>
                <a:cs typeface="Times New Roman" pitchFamily="18" charset="0"/>
              </a:rPr>
              <a:t>Sol</a:t>
            </a:r>
            <a:r>
              <a:rPr kumimoji="0" lang="en-US" altLang="zh-CN" sz="3200" i="0" u="none" strike="noStrike" kern="1200" cap="none" spc="0" normalizeH="0" noProof="0" dirty="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设最大独立集为</a:t>
            </a:r>
            <a:r>
              <a:rPr kumimoji="0" lang="en-US" altLang="zh-CN" sz="320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p</a:t>
            </a:r>
            <a:r>
              <a:rPr kumimoji="0" lang="en-US" altLang="zh-CN" sz="3200"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rPr>
              <a:t>1</a:t>
            </a:r>
            <a:r>
              <a:rPr lang="en-US" altLang="zh-CN" sz="3200" i="1" dirty="0">
                <a:latin typeface="Times New Roman" pitchFamily="18" charset="0"/>
                <a:ea typeface="仿宋" pitchFamily="49" charset="-122"/>
                <a:cs typeface="Times New Roman" pitchFamily="18" charset="0"/>
              </a:rPr>
              <a:t> , p</a:t>
            </a:r>
            <a:r>
              <a:rPr lang="en-US" altLang="zh-CN" sz="3200" i="1" baseline="-25000" dirty="0">
                <a:latin typeface="Times New Roman" pitchFamily="18" charset="0"/>
                <a:ea typeface="仿宋" pitchFamily="49" charset="-122"/>
                <a:cs typeface="Times New Roman" pitchFamily="18" charset="0"/>
              </a:rPr>
              <a:t>2</a:t>
            </a:r>
            <a:r>
              <a:rPr lang="en-US" altLang="zh-CN" sz="3200" i="1" dirty="0">
                <a:latin typeface="Times New Roman" pitchFamily="18" charset="0"/>
                <a:ea typeface="仿宋" pitchFamily="49" charset="-122"/>
                <a:cs typeface="Times New Roman" pitchFamily="18" charset="0"/>
              </a:rPr>
              <a:t> , …, p</a:t>
            </a:r>
            <a:r>
              <a:rPr lang="en-US" altLang="zh-CN" sz="3200" i="1" baseline="-25000" dirty="0">
                <a:latin typeface="Times New Roman" pitchFamily="18" charset="0"/>
                <a:ea typeface="仿宋" pitchFamily="49" charset="-122"/>
                <a:cs typeface="Times New Roman" pitchFamily="18" charset="0"/>
              </a:rPr>
              <a:t>t</a:t>
            </a:r>
            <a:r>
              <a:rPr kumimoji="0" lang="en-US" altLang="zh-CN" sz="320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20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则</a:t>
            </a:r>
            <a:r>
              <a:rPr kumimoji="0" lang="en-US" altLang="zh-CN"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p</a:t>
            </a:r>
            <a:r>
              <a:rPr lang="en-US" altLang="zh-CN" sz="3200" baseline="-25000" dirty="0">
                <a:latin typeface="Times New Roman" pitchFamily="18" charset="0"/>
                <a:ea typeface="仿宋" pitchFamily="49" charset="-122"/>
                <a:cs typeface="Times New Roman" pitchFamily="18" charset="0"/>
              </a:rPr>
              <a:t>1</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N</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p</a:t>
            </a:r>
            <a:r>
              <a:rPr lang="en-US" altLang="zh-CN" sz="3200" baseline="-25000" dirty="0">
                <a:latin typeface="Times New Roman" pitchFamily="18" charset="0"/>
                <a:ea typeface="仿宋" pitchFamily="49" charset="-122"/>
                <a:cs typeface="Times New Roman" pitchFamily="18" charset="0"/>
              </a:rPr>
              <a:t>1</a:t>
            </a:r>
            <a:r>
              <a:rPr lang="en-US" altLang="zh-CN" sz="3200" dirty="0">
                <a:latin typeface="Times New Roman" pitchFamily="18" charset="0"/>
                <a:ea typeface="仿宋" pitchFamily="49" charset="-122"/>
                <a:cs typeface="Times New Roman" pitchFamily="18" charset="0"/>
              </a:rPr>
              <a:t>), </a:t>
            </a:r>
            <a:r>
              <a:rPr lang="zh-CN" altLang="en-US" sz="3200" dirty="0">
                <a:latin typeface="Times New Roman" pitchFamily="18" charset="0"/>
                <a:ea typeface="仿宋" pitchFamily="49" charset="-122"/>
                <a:cs typeface="Times New Roman" pitchFamily="18" charset="0"/>
              </a:rPr>
              <a:t> </a:t>
            </a:r>
            <a:r>
              <a:rPr lang="en-US" altLang="zh-CN" sz="3200" dirty="0">
                <a:latin typeface="Times New Roman" pitchFamily="18" charset="0"/>
                <a:ea typeface="仿宋" pitchFamily="49" charset="-122"/>
                <a:cs typeface="Times New Roman" pitchFamily="18" charset="0"/>
              </a:rPr>
              <a:t>…, </a:t>
            </a:r>
            <a:r>
              <a:rPr lang="en-US" altLang="zh-CN" sz="3200" i="1" dirty="0" err="1">
                <a:latin typeface="Times New Roman" pitchFamily="18" charset="0"/>
                <a:ea typeface="仿宋" pitchFamily="49" charset="-122"/>
                <a:cs typeface="Times New Roman" pitchFamily="18" charset="0"/>
              </a:rPr>
              <a:t>p</a:t>
            </a:r>
            <a:r>
              <a:rPr lang="en-US" altLang="zh-CN" sz="3200" i="1" baseline="-25000" dirty="0" err="1">
                <a:latin typeface="Times New Roman" pitchFamily="18" charset="0"/>
                <a:ea typeface="仿宋" pitchFamily="49" charset="-122"/>
                <a:cs typeface="Times New Roman" pitchFamily="18" charset="0"/>
              </a:rPr>
              <a:t>t</a:t>
            </a:r>
            <a:r>
              <a:rPr lang="en-US" altLang="zh-CN" sz="3200" dirty="0" err="1">
                <a:latin typeface="Times New Roman" pitchFamily="18" charset="0"/>
                <a:ea typeface="仿宋" pitchFamily="49" charset="-122"/>
                <a:cs typeface="Times New Roman" pitchFamily="18" charset="0"/>
              </a:rPr>
              <a:t>∪</a:t>
            </a:r>
            <a:r>
              <a:rPr lang="en-US" altLang="zh-CN" sz="3200" i="1" dirty="0" err="1">
                <a:latin typeface="Times New Roman" pitchFamily="18" charset="0"/>
                <a:ea typeface="仿宋" pitchFamily="49" charset="-122"/>
                <a:cs typeface="Times New Roman" pitchFamily="18" charset="0"/>
              </a:rPr>
              <a:t>N</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p</a:t>
            </a:r>
            <a:r>
              <a:rPr lang="en-US" altLang="zh-CN" sz="3200" i="1" baseline="-25000" dirty="0">
                <a:latin typeface="Times New Roman" pitchFamily="18" charset="0"/>
                <a:ea typeface="仿宋" pitchFamily="49" charset="-122"/>
                <a:cs typeface="Times New Roman" pitchFamily="18" charset="0"/>
              </a:rPr>
              <a:t>t</a:t>
            </a:r>
            <a:r>
              <a:rPr lang="en-US" altLang="zh-CN" sz="3200" dirty="0">
                <a:latin typeface="Times New Roman" pitchFamily="18" charset="0"/>
                <a:ea typeface="仿宋" pitchFamily="49" charset="-122"/>
                <a:cs typeface="Times New Roman" pitchFamily="18" charset="0"/>
              </a:rPr>
              <a:t>)}</a:t>
            </a:r>
            <a:r>
              <a:rPr lang="zh-CN" altLang="en-US" sz="3200" b="1" dirty="0">
                <a:latin typeface="Times New Roman" pitchFamily="18" charset="0"/>
                <a:ea typeface="仿宋" pitchFamily="49" charset="-122"/>
                <a:cs typeface="Times New Roman" pitchFamily="18" charset="0"/>
              </a:rPr>
              <a:t>为最小团覆盖。</a:t>
            </a:r>
            <a:endParaRPr kumimoji="0" lang="en-US" altLang="zh-CN" sz="3200" b="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0" name="Oval 4"/>
          <p:cNvSpPr>
            <a:spLocks noChangeArrowheads="1"/>
          </p:cNvSpPr>
          <p:nvPr/>
        </p:nvSpPr>
        <p:spPr bwMode="auto">
          <a:xfrm>
            <a:off x="1835129" y="610394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2" name="Oval 5"/>
          <p:cNvSpPr>
            <a:spLocks noChangeArrowheads="1"/>
          </p:cNvSpPr>
          <p:nvPr/>
        </p:nvSpPr>
        <p:spPr bwMode="auto">
          <a:xfrm>
            <a:off x="3273404" y="610394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3" name="Oval 6"/>
          <p:cNvSpPr>
            <a:spLocks noChangeArrowheads="1"/>
          </p:cNvSpPr>
          <p:nvPr/>
        </p:nvSpPr>
        <p:spPr bwMode="auto">
          <a:xfrm>
            <a:off x="3279754" y="465455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4" name="Oval 7"/>
          <p:cNvSpPr>
            <a:spLocks noChangeArrowheads="1"/>
          </p:cNvSpPr>
          <p:nvPr/>
        </p:nvSpPr>
        <p:spPr bwMode="auto">
          <a:xfrm>
            <a:off x="4716442" y="609759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5" name="Oval 8"/>
          <p:cNvSpPr>
            <a:spLocks noChangeArrowheads="1"/>
          </p:cNvSpPr>
          <p:nvPr/>
        </p:nvSpPr>
        <p:spPr bwMode="auto">
          <a:xfrm>
            <a:off x="4722792" y="464820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6" name="Oval 9"/>
          <p:cNvSpPr>
            <a:spLocks noChangeArrowheads="1"/>
          </p:cNvSpPr>
          <p:nvPr/>
        </p:nvSpPr>
        <p:spPr bwMode="auto">
          <a:xfrm>
            <a:off x="6153129" y="466408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17" name="AutoShape 10"/>
          <p:cNvCxnSpPr>
            <a:cxnSpLocks noChangeShapeType="1"/>
            <a:stCxn id="10" idx="6"/>
            <a:endCxn id="12" idx="2"/>
          </p:cNvCxnSpPr>
          <p:nvPr/>
        </p:nvCxnSpPr>
        <p:spPr bwMode="auto">
          <a:xfrm>
            <a:off x="2027217" y="6194430"/>
            <a:ext cx="1233487" cy="0"/>
          </a:xfrm>
          <a:prstGeom prst="straightConnector1">
            <a:avLst/>
          </a:prstGeom>
          <a:noFill/>
          <a:ln w="57150">
            <a:solidFill>
              <a:schemeClr val="accent1"/>
            </a:solidFill>
            <a:round/>
            <a:headEnd/>
            <a:tailEnd/>
          </a:ln>
          <a:effectLst/>
        </p:spPr>
      </p:cxnSp>
      <p:cxnSp>
        <p:nvCxnSpPr>
          <p:cNvPr id="18" name="AutoShape 11"/>
          <p:cNvCxnSpPr>
            <a:cxnSpLocks noChangeShapeType="1"/>
            <a:stCxn id="12" idx="6"/>
            <a:endCxn id="14" idx="2"/>
          </p:cNvCxnSpPr>
          <p:nvPr/>
        </p:nvCxnSpPr>
        <p:spPr bwMode="auto">
          <a:xfrm flipV="1">
            <a:off x="3465492" y="6188080"/>
            <a:ext cx="1238250" cy="6350"/>
          </a:xfrm>
          <a:prstGeom prst="straightConnector1">
            <a:avLst/>
          </a:prstGeom>
          <a:noFill/>
          <a:ln w="57150">
            <a:solidFill>
              <a:srgbClr val="FF5050"/>
            </a:solidFill>
            <a:round/>
            <a:headEnd/>
            <a:tailEnd/>
          </a:ln>
          <a:effectLst/>
        </p:spPr>
      </p:cxnSp>
      <p:cxnSp>
        <p:nvCxnSpPr>
          <p:cNvPr id="19" name="AutoShape 12"/>
          <p:cNvCxnSpPr>
            <a:cxnSpLocks noChangeShapeType="1"/>
            <a:stCxn id="13" idx="4"/>
            <a:endCxn id="12" idx="0"/>
          </p:cNvCxnSpPr>
          <p:nvPr/>
        </p:nvCxnSpPr>
        <p:spPr bwMode="auto">
          <a:xfrm flipH="1">
            <a:off x="3363892" y="4846643"/>
            <a:ext cx="6350" cy="1244600"/>
          </a:xfrm>
          <a:prstGeom prst="straightConnector1">
            <a:avLst/>
          </a:prstGeom>
          <a:noFill/>
          <a:ln w="57150">
            <a:solidFill>
              <a:srgbClr val="FF5050"/>
            </a:solidFill>
            <a:round/>
            <a:headEnd/>
            <a:tailEnd/>
          </a:ln>
          <a:effectLst/>
        </p:spPr>
      </p:cxnSp>
      <p:cxnSp>
        <p:nvCxnSpPr>
          <p:cNvPr id="20" name="AutoShape 13"/>
          <p:cNvCxnSpPr>
            <a:cxnSpLocks noChangeShapeType="1"/>
            <a:stCxn id="13" idx="6"/>
            <a:endCxn id="15" idx="2"/>
          </p:cNvCxnSpPr>
          <p:nvPr/>
        </p:nvCxnSpPr>
        <p:spPr bwMode="auto">
          <a:xfrm flipV="1">
            <a:off x="3471842" y="4738693"/>
            <a:ext cx="1238250" cy="6350"/>
          </a:xfrm>
          <a:prstGeom prst="straightConnector1">
            <a:avLst/>
          </a:prstGeom>
          <a:noFill/>
          <a:ln w="57150">
            <a:solidFill>
              <a:schemeClr val="accent1"/>
            </a:solidFill>
            <a:round/>
            <a:headEnd/>
            <a:tailEnd/>
          </a:ln>
          <a:effectLst/>
        </p:spPr>
      </p:cxnSp>
      <p:cxnSp>
        <p:nvCxnSpPr>
          <p:cNvPr id="21" name="AutoShape 14"/>
          <p:cNvCxnSpPr>
            <a:cxnSpLocks noChangeShapeType="1"/>
            <a:stCxn id="15" idx="4"/>
            <a:endCxn id="14" idx="0"/>
          </p:cNvCxnSpPr>
          <p:nvPr/>
        </p:nvCxnSpPr>
        <p:spPr bwMode="auto">
          <a:xfrm flipH="1">
            <a:off x="4806929" y="4840293"/>
            <a:ext cx="6350" cy="1244600"/>
          </a:xfrm>
          <a:prstGeom prst="straightConnector1">
            <a:avLst/>
          </a:prstGeom>
          <a:noFill/>
          <a:ln w="57150">
            <a:solidFill>
              <a:srgbClr val="FF5050"/>
            </a:solidFill>
            <a:round/>
            <a:headEnd/>
            <a:tailEnd/>
          </a:ln>
          <a:effectLst/>
        </p:spPr>
      </p:cxnSp>
      <p:cxnSp>
        <p:nvCxnSpPr>
          <p:cNvPr id="22" name="AutoShape 15"/>
          <p:cNvCxnSpPr>
            <a:cxnSpLocks noChangeShapeType="1"/>
            <a:stCxn id="15" idx="3"/>
            <a:endCxn id="12" idx="7"/>
          </p:cNvCxnSpPr>
          <p:nvPr/>
        </p:nvCxnSpPr>
        <p:spPr bwMode="auto">
          <a:xfrm flipH="1">
            <a:off x="3425804" y="4813305"/>
            <a:ext cx="1323975" cy="1304925"/>
          </a:xfrm>
          <a:prstGeom prst="straightConnector1">
            <a:avLst/>
          </a:prstGeom>
          <a:noFill/>
          <a:ln w="57150">
            <a:solidFill>
              <a:schemeClr val="accent1"/>
            </a:solidFill>
            <a:round/>
            <a:headEnd/>
            <a:tailEnd/>
          </a:ln>
          <a:effectLst/>
        </p:spPr>
      </p:cxnSp>
      <p:cxnSp>
        <p:nvCxnSpPr>
          <p:cNvPr id="23" name="AutoShape 16"/>
          <p:cNvCxnSpPr>
            <a:cxnSpLocks noChangeShapeType="1"/>
            <a:stCxn id="13" idx="5"/>
            <a:endCxn id="14" idx="1"/>
          </p:cNvCxnSpPr>
          <p:nvPr/>
        </p:nvCxnSpPr>
        <p:spPr bwMode="auto">
          <a:xfrm>
            <a:off x="3432154" y="4819655"/>
            <a:ext cx="1311275" cy="1292225"/>
          </a:xfrm>
          <a:prstGeom prst="straightConnector1">
            <a:avLst/>
          </a:prstGeom>
          <a:noFill/>
          <a:ln w="57150">
            <a:solidFill>
              <a:srgbClr val="FF5050"/>
            </a:solidFill>
            <a:round/>
            <a:headEnd/>
            <a:tailEnd/>
          </a:ln>
          <a:effectLst/>
        </p:spPr>
      </p:cxnSp>
      <p:cxnSp>
        <p:nvCxnSpPr>
          <p:cNvPr id="24" name="AutoShape 17"/>
          <p:cNvCxnSpPr>
            <a:cxnSpLocks noChangeShapeType="1"/>
            <a:stCxn id="15" idx="6"/>
            <a:endCxn id="16" idx="2"/>
          </p:cNvCxnSpPr>
          <p:nvPr/>
        </p:nvCxnSpPr>
        <p:spPr bwMode="auto">
          <a:xfrm>
            <a:off x="4914879" y="4738693"/>
            <a:ext cx="1225550" cy="15875"/>
          </a:xfrm>
          <a:prstGeom prst="straightConnector1">
            <a:avLst/>
          </a:prstGeom>
          <a:noFill/>
          <a:ln w="57150">
            <a:solidFill>
              <a:srgbClr val="FF5050"/>
            </a:solidFill>
            <a:round/>
            <a:headEnd/>
            <a:tailEnd/>
          </a:ln>
          <a:effectLst/>
        </p:spPr>
      </p:cxnSp>
      <p:cxnSp>
        <p:nvCxnSpPr>
          <p:cNvPr id="25" name="AutoShape 18"/>
          <p:cNvCxnSpPr>
            <a:cxnSpLocks noChangeShapeType="1"/>
            <a:stCxn id="16" idx="3"/>
            <a:endCxn id="14" idx="7"/>
          </p:cNvCxnSpPr>
          <p:nvPr/>
        </p:nvCxnSpPr>
        <p:spPr bwMode="auto">
          <a:xfrm flipH="1">
            <a:off x="4868842" y="4829180"/>
            <a:ext cx="1311275" cy="1282700"/>
          </a:xfrm>
          <a:prstGeom prst="straightConnector1">
            <a:avLst/>
          </a:prstGeom>
          <a:noFill/>
          <a:ln w="57150">
            <a:solidFill>
              <a:srgbClr val="FF5050"/>
            </a:solidFill>
            <a:round/>
            <a:headEnd/>
            <a:tailEnd/>
          </a:ln>
          <a:effectLst/>
        </p:spPr>
      </p:cxnSp>
      <p:sp>
        <p:nvSpPr>
          <p:cNvPr id="26" name="Text Box 19"/>
          <p:cNvSpPr txBox="1">
            <a:spLocks noChangeArrowheads="1"/>
          </p:cNvSpPr>
          <p:nvPr/>
        </p:nvSpPr>
        <p:spPr bwMode="auto">
          <a:xfrm>
            <a:off x="1571604" y="565468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27" name="Text Box 20"/>
          <p:cNvSpPr txBox="1">
            <a:spLocks noChangeArrowheads="1"/>
          </p:cNvSpPr>
          <p:nvPr/>
        </p:nvSpPr>
        <p:spPr bwMode="auto">
          <a:xfrm>
            <a:off x="2786042" y="565468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28" name="Text Box 21"/>
          <p:cNvSpPr txBox="1">
            <a:spLocks noChangeArrowheads="1"/>
          </p:cNvSpPr>
          <p:nvPr/>
        </p:nvSpPr>
        <p:spPr bwMode="auto">
          <a:xfrm>
            <a:off x="4767242" y="582771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29" name="Text Box 22"/>
          <p:cNvSpPr txBox="1">
            <a:spLocks noChangeArrowheads="1"/>
          </p:cNvSpPr>
          <p:nvPr/>
        </p:nvSpPr>
        <p:spPr bwMode="auto">
          <a:xfrm>
            <a:off x="2786042" y="421481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30" name="Text Box 23"/>
          <p:cNvSpPr txBox="1">
            <a:spLocks noChangeArrowheads="1"/>
          </p:cNvSpPr>
          <p:nvPr/>
        </p:nvSpPr>
        <p:spPr bwMode="auto">
          <a:xfrm>
            <a:off x="4495779" y="421481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31" name="Text Box 24"/>
          <p:cNvSpPr txBox="1">
            <a:spLocks noChangeArrowheads="1"/>
          </p:cNvSpPr>
          <p:nvPr/>
        </p:nvSpPr>
        <p:spPr bwMode="auto">
          <a:xfrm>
            <a:off x="6072167" y="425926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32" name="Oval 8"/>
          <p:cNvSpPr>
            <a:spLocks noChangeArrowheads="1"/>
          </p:cNvSpPr>
          <p:nvPr/>
        </p:nvSpPr>
        <p:spPr bwMode="auto">
          <a:xfrm>
            <a:off x="6094403" y="462051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3" name="Oval 8"/>
          <p:cNvSpPr>
            <a:spLocks noChangeArrowheads="1"/>
          </p:cNvSpPr>
          <p:nvPr/>
        </p:nvSpPr>
        <p:spPr bwMode="auto">
          <a:xfrm>
            <a:off x="4692147" y="462051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4" name="Oval 8"/>
          <p:cNvSpPr>
            <a:spLocks noChangeArrowheads="1"/>
          </p:cNvSpPr>
          <p:nvPr/>
        </p:nvSpPr>
        <p:spPr bwMode="auto">
          <a:xfrm>
            <a:off x="4718651" y="60697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5" name="Oval 8"/>
          <p:cNvSpPr>
            <a:spLocks noChangeArrowheads="1"/>
          </p:cNvSpPr>
          <p:nvPr/>
        </p:nvSpPr>
        <p:spPr bwMode="auto">
          <a:xfrm>
            <a:off x="3257383" y="4612444"/>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6" name="Oval 8"/>
          <p:cNvSpPr>
            <a:spLocks noChangeArrowheads="1"/>
          </p:cNvSpPr>
          <p:nvPr/>
        </p:nvSpPr>
        <p:spPr bwMode="auto">
          <a:xfrm>
            <a:off x="3255313" y="608303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7" name="Oval 8"/>
          <p:cNvSpPr>
            <a:spLocks noChangeArrowheads="1"/>
          </p:cNvSpPr>
          <p:nvPr/>
        </p:nvSpPr>
        <p:spPr bwMode="auto">
          <a:xfrm>
            <a:off x="1808123" y="606253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8" name="椭圆 37"/>
          <p:cNvSpPr/>
          <p:nvPr/>
        </p:nvSpPr>
        <p:spPr>
          <a:xfrm>
            <a:off x="5996461" y="4490894"/>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3165445" y="4509324"/>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718255" y="5946158"/>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弦图的最大独立集和最小团覆盖</a:t>
            </a:r>
          </a:p>
        </p:txBody>
      </p:sp>
      <p:sp>
        <p:nvSpPr>
          <p:cNvPr id="7" name="内容占位符 6"/>
          <p:cNvSpPr>
            <a:spLocks noGrp="1"/>
          </p:cNvSpPr>
          <p:nvPr>
            <p:ph sz="quarter" idx="1"/>
          </p:nvPr>
        </p:nvSpPr>
        <p:spPr>
          <a:xfrm>
            <a:off x="500034" y="1714488"/>
            <a:ext cx="8153400" cy="785818"/>
          </a:xfrm>
        </p:spPr>
        <p:txBody>
          <a:bodyPr>
            <a:normAutofit/>
          </a:bodyPr>
          <a:lstStyle/>
          <a:p>
            <a:r>
              <a:rPr lang="zh-CN" altLang="en-US" sz="3200" b="1" dirty="0">
                <a:latin typeface="仿宋" pitchFamily="49" charset="-122"/>
                <a:ea typeface="仿宋" pitchFamily="49" charset="-122"/>
                <a:cs typeface="Times New Roman" pitchFamily="18" charset="0"/>
              </a:rPr>
              <a:t>证明</a:t>
            </a:r>
            <a:endParaRPr lang="zh-CN" altLang="en-US" sz="2800" b="1" dirty="0">
              <a:latin typeface="仿宋" pitchFamily="49" charset="-122"/>
              <a:ea typeface="仿宋" pitchFamily="49" charset="-122"/>
              <a:cs typeface="Times New Roman" pitchFamily="18" charset="0"/>
            </a:endParaRPr>
          </a:p>
        </p:txBody>
      </p:sp>
      <p:sp>
        <p:nvSpPr>
          <p:cNvPr id="5" name="内容占位符 6"/>
          <p:cNvSpPr txBox="1">
            <a:spLocks/>
          </p:cNvSpPr>
          <p:nvPr/>
        </p:nvSpPr>
        <p:spPr>
          <a:xfrm>
            <a:off x="990600" y="2285992"/>
            <a:ext cx="8153400" cy="2500330"/>
          </a:xfrm>
          <a:prstGeom prst="rect">
            <a:avLst/>
          </a:prstGeom>
        </p:spPr>
        <p:txBody>
          <a:bodyPr vert="horz">
            <a:normAutofit/>
          </a:bodyPr>
          <a:lstStyle/>
          <a:p>
            <a:pPr marL="320040" lvl="0" indent="-320040">
              <a:spcBef>
                <a:spcPts val="700"/>
              </a:spcBef>
              <a:buClr>
                <a:schemeClr val="accent2"/>
              </a:buClr>
              <a:buSzPct val="60000"/>
              <a:buFont typeface="Wingdings"/>
              <a:buChar char=""/>
            </a:pP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p</a:t>
            </a:r>
            <a:r>
              <a:rPr lang="en-US" altLang="zh-CN" sz="3200" baseline="-25000" dirty="0">
                <a:latin typeface="Times New Roman" pitchFamily="18" charset="0"/>
                <a:ea typeface="仿宋" pitchFamily="49" charset="-122"/>
                <a:cs typeface="Times New Roman" pitchFamily="18" charset="0"/>
              </a:rPr>
              <a:t>1</a:t>
            </a:r>
            <a:r>
              <a:rPr lang="en-US" altLang="zh-CN" sz="3200" i="1" dirty="0">
                <a:latin typeface="Times New Roman" pitchFamily="18" charset="0"/>
                <a:ea typeface="仿宋" pitchFamily="49" charset="-122"/>
                <a:cs typeface="Times New Roman" pitchFamily="18" charset="0"/>
              </a:rPr>
              <a:t> , p</a:t>
            </a:r>
            <a:r>
              <a:rPr lang="en-US" altLang="zh-CN" sz="3200" i="1" baseline="-25000" dirty="0">
                <a:latin typeface="Times New Roman" pitchFamily="18" charset="0"/>
                <a:ea typeface="仿宋" pitchFamily="49" charset="-122"/>
                <a:cs typeface="Times New Roman" pitchFamily="18" charset="0"/>
              </a:rPr>
              <a:t>2</a:t>
            </a:r>
            <a:r>
              <a:rPr lang="en-US" altLang="zh-CN" sz="3200" i="1" dirty="0">
                <a:latin typeface="Times New Roman" pitchFamily="18" charset="0"/>
                <a:ea typeface="仿宋" pitchFamily="49" charset="-122"/>
                <a:cs typeface="Times New Roman" pitchFamily="18" charset="0"/>
              </a:rPr>
              <a:t> , …, p</a:t>
            </a:r>
            <a:r>
              <a:rPr lang="en-US" altLang="zh-CN" sz="3200" i="1" baseline="-25000" dirty="0">
                <a:latin typeface="Times New Roman" pitchFamily="18" charset="0"/>
                <a:ea typeface="仿宋" pitchFamily="49" charset="-122"/>
                <a:cs typeface="Times New Roman" pitchFamily="18" charset="0"/>
              </a:rPr>
              <a:t>t</a:t>
            </a:r>
            <a:r>
              <a:rPr lang="en-US" altLang="zh-CN" sz="3200" dirty="0">
                <a:latin typeface="Times New Roman" pitchFamily="18" charset="0"/>
                <a:ea typeface="仿宋" pitchFamily="49" charset="-122"/>
                <a:cs typeface="Times New Roman" pitchFamily="18" charset="0"/>
              </a:rPr>
              <a:t>}</a:t>
            </a:r>
            <a:r>
              <a:rPr lang="zh-CN" altLang="en-US" sz="3200" b="1" dirty="0">
                <a:latin typeface="Times New Roman" pitchFamily="18" charset="0"/>
                <a:ea typeface="仿宋" pitchFamily="49" charset="-122"/>
                <a:cs typeface="Times New Roman" pitchFamily="18" charset="0"/>
              </a:rPr>
              <a:t>为一个独立集。</a:t>
            </a:r>
            <a:endParaRPr lang="en-US" altLang="zh-CN" sz="3200" b="1" dirty="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pPr>
            <a:r>
              <a:rPr kumimoji="0" lang="en-US" altLang="zh-CN" sz="3200" b="1" i="0" u="none" strike="noStrike" kern="1200" cap="none" spc="0" normalizeH="0" noProof="0" dirty="0">
                <a:ln>
                  <a:noFill/>
                </a:ln>
                <a:solidFill>
                  <a:schemeClr val="tx1"/>
                </a:solidFill>
                <a:effectLst/>
                <a:uLnTx/>
                <a:uFillTx/>
                <a:latin typeface="Times New Roman" pitchFamily="18" charset="0"/>
                <a:ea typeface="仿宋" pitchFamily="49" charset="-122"/>
                <a:cs typeface="Times New Roman" pitchFamily="18" charset="0"/>
              </a:rPr>
              <a:t>         </a:t>
            </a:r>
            <a:r>
              <a:rPr lang="en-US" altLang="zh-CN" sz="3200" i="1" dirty="0">
                <a:latin typeface="Times New Roman" pitchFamily="18" charset="0"/>
                <a:ea typeface="仿宋" pitchFamily="49" charset="-122"/>
                <a:cs typeface="Times New Roman" pitchFamily="18" charset="0"/>
              </a:rPr>
              <a:t>t ≤ </a:t>
            </a:r>
            <a:endParaRPr kumimoji="0" lang="zh-CN" altLang="en-US" sz="28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p:txBody>
      </p:sp>
      <p:graphicFrame>
        <p:nvGraphicFramePr>
          <p:cNvPr id="239619" name="Object 3"/>
          <p:cNvGraphicFramePr>
            <a:graphicFrameLocks noChangeAspect="1"/>
          </p:cNvGraphicFramePr>
          <p:nvPr/>
        </p:nvGraphicFramePr>
        <p:xfrm>
          <a:off x="2603418" y="2937359"/>
          <a:ext cx="904875" cy="500062"/>
        </p:xfrm>
        <a:graphic>
          <a:graphicData uri="http://schemas.openxmlformats.org/presentationml/2006/ole">
            <mc:AlternateContent xmlns:mc="http://schemas.openxmlformats.org/markup-compatibility/2006">
              <mc:Choice xmlns:v="urn:schemas-microsoft-com:vml" Requires="v">
                <p:oleObj spid="_x0000_s261128" name="Equation" r:id="rId4" imgW="368280" imgH="203040" progId="Equation.DSMT4">
                  <p:embed/>
                </p:oleObj>
              </mc:Choice>
              <mc:Fallback>
                <p:oleObj name="Equation" r:id="rId4" imgW="36828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3418" y="2937359"/>
                        <a:ext cx="9048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弦图的最大独立集和最小团覆盖</a:t>
            </a:r>
          </a:p>
        </p:txBody>
      </p:sp>
      <p:sp>
        <p:nvSpPr>
          <p:cNvPr id="7" name="内容占位符 6"/>
          <p:cNvSpPr>
            <a:spLocks noGrp="1"/>
          </p:cNvSpPr>
          <p:nvPr>
            <p:ph sz="quarter" idx="1"/>
          </p:nvPr>
        </p:nvSpPr>
        <p:spPr>
          <a:xfrm>
            <a:off x="500034" y="1714488"/>
            <a:ext cx="8153400" cy="785818"/>
          </a:xfrm>
        </p:spPr>
        <p:txBody>
          <a:bodyPr>
            <a:normAutofit/>
          </a:bodyPr>
          <a:lstStyle/>
          <a:p>
            <a:r>
              <a:rPr lang="zh-CN" altLang="en-US" sz="3200" b="1" dirty="0">
                <a:latin typeface="仿宋" pitchFamily="49" charset="-122"/>
                <a:ea typeface="仿宋" pitchFamily="49" charset="-122"/>
                <a:cs typeface="Times New Roman" pitchFamily="18" charset="0"/>
              </a:rPr>
              <a:t>证明</a:t>
            </a:r>
            <a:endParaRPr lang="zh-CN" altLang="en-US" sz="2800" b="1" dirty="0">
              <a:latin typeface="仿宋" pitchFamily="49" charset="-122"/>
              <a:ea typeface="仿宋" pitchFamily="49" charset="-122"/>
              <a:cs typeface="Times New Roman" pitchFamily="18" charset="0"/>
            </a:endParaRPr>
          </a:p>
        </p:txBody>
      </p:sp>
      <p:sp>
        <p:nvSpPr>
          <p:cNvPr id="5" name="内容占位符 6"/>
          <p:cNvSpPr txBox="1">
            <a:spLocks/>
          </p:cNvSpPr>
          <p:nvPr/>
        </p:nvSpPr>
        <p:spPr>
          <a:xfrm>
            <a:off x="990600" y="2285992"/>
            <a:ext cx="8153400" cy="2500330"/>
          </a:xfrm>
          <a:prstGeom prst="rect">
            <a:avLst/>
          </a:prstGeom>
        </p:spPr>
        <p:txBody>
          <a:bodyPr vert="horz">
            <a:normAutofit/>
          </a:bodyPr>
          <a:lstStyle/>
          <a:p>
            <a:pPr marL="320040" lvl="0" indent="-320040">
              <a:spcBef>
                <a:spcPts val="700"/>
              </a:spcBef>
              <a:buClr>
                <a:schemeClr val="accent2"/>
              </a:buClr>
              <a:buSzPct val="60000"/>
              <a:buFont typeface="Wingdings"/>
              <a:buChar char=""/>
            </a:pP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p</a:t>
            </a:r>
            <a:r>
              <a:rPr lang="en-US" altLang="zh-CN" sz="3200" baseline="-25000" dirty="0">
                <a:latin typeface="Times New Roman" pitchFamily="18" charset="0"/>
                <a:ea typeface="仿宋" pitchFamily="49" charset="-122"/>
                <a:cs typeface="Times New Roman" pitchFamily="18" charset="0"/>
              </a:rPr>
              <a:t>1</a:t>
            </a:r>
            <a:r>
              <a:rPr lang="en-US" altLang="zh-CN" sz="3200" i="1" dirty="0">
                <a:latin typeface="Times New Roman" pitchFamily="18" charset="0"/>
                <a:ea typeface="仿宋" pitchFamily="49" charset="-122"/>
                <a:cs typeface="Times New Roman" pitchFamily="18" charset="0"/>
              </a:rPr>
              <a:t> , p</a:t>
            </a:r>
            <a:r>
              <a:rPr lang="en-US" altLang="zh-CN" sz="3200" i="1" baseline="-25000" dirty="0">
                <a:latin typeface="Times New Roman" pitchFamily="18" charset="0"/>
                <a:ea typeface="仿宋" pitchFamily="49" charset="-122"/>
                <a:cs typeface="Times New Roman" pitchFamily="18" charset="0"/>
              </a:rPr>
              <a:t>2</a:t>
            </a:r>
            <a:r>
              <a:rPr lang="en-US" altLang="zh-CN" sz="3200" i="1" dirty="0">
                <a:latin typeface="Times New Roman" pitchFamily="18" charset="0"/>
                <a:ea typeface="仿宋" pitchFamily="49" charset="-122"/>
                <a:cs typeface="Times New Roman" pitchFamily="18" charset="0"/>
              </a:rPr>
              <a:t> , …, p</a:t>
            </a:r>
            <a:r>
              <a:rPr lang="en-US" altLang="zh-CN" sz="3200" i="1" baseline="-25000" dirty="0">
                <a:latin typeface="Times New Roman" pitchFamily="18" charset="0"/>
                <a:ea typeface="仿宋" pitchFamily="49" charset="-122"/>
                <a:cs typeface="Times New Roman" pitchFamily="18" charset="0"/>
              </a:rPr>
              <a:t>t</a:t>
            </a:r>
            <a:r>
              <a:rPr lang="en-US" altLang="zh-CN" sz="3200" dirty="0">
                <a:latin typeface="Times New Roman" pitchFamily="18" charset="0"/>
                <a:ea typeface="仿宋" pitchFamily="49" charset="-122"/>
                <a:cs typeface="Times New Roman" pitchFamily="18" charset="0"/>
              </a:rPr>
              <a:t>}</a:t>
            </a:r>
            <a:r>
              <a:rPr lang="zh-CN" altLang="en-US" sz="3200" b="1" dirty="0">
                <a:latin typeface="Times New Roman" pitchFamily="18" charset="0"/>
                <a:ea typeface="仿宋" pitchFamily="49" charset="-122"/>
                <a:cs typeface="Times New Roman" pitchFamily="18" charset="0"/>
              </a:rPr>
              <a:t>为一个独立集。</a:t>
            </a:r>
            <a:endParaRPr lang="en-US" altLang="zh-CN" sz="3200" b="1" dirty="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pPr>
            <a:r>
              <a:rPr kumimoji="0" lang="en-US" altLang="zh-CN" sz="3200" b="1" i="0" u="none" strike="noStrike" kern="1200" cap="none" spc="0" normalizeH="0" noProof="0" dirty="0">
                <a:ln>
                  <a:noFill/>
                </a:ln>
                <a:solidFill>
                  <a:schemeClr val="tx1"/>
                </a:solidFill>
                <a:effectLst/>
                <a:uLnTx/>
                <a:uFillTx/>
                <a:latin typeface="Times New Roman" pitchFamily="18" charset="0"/>
                <a:ea typeface="仿宋" pitchFamily="49" charset="-122"/>
                <a:cs typeface="Times New Roman" pitchFamily="18" charset="0"/>
              </a:rPr>
              <a:t>         </a:t>
            </a:r>
            <a:r>
              <a:rPr lang="en-US" altLang="zh-CN" sz="3200" i="1" dirty="0">
                <a:latin typeface="Times New Roman" pitchFamily="18" charset="0"/>
                <a:ea typeface="仿宋" pitchFamily="49" charset="-122"/>
                <a:cs typeface="Times New Roman" pitchFamily="18" charset="0"/>
              </a:rPr>
              <a:t>t ≤ </a:t>
            </a:r>
            <a:endParaRPr kumimoji="0" lang="zh-CN" altLang="en-US" sz="28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p:txBody>
      </p:sp>
      <p:graphicFrame>
        <p:nvGraphicFramePr>
          <p:cNvPr id="239619" name="Object 3"/>
          <p:cNvGraphicFramePr>
            <a:graphicFrameLocks noChangeAspect="1"/>
          </p:cNvGraphicFramePr>
          <p:nvPr/>
        </p:nvGraphicFramePr>
        <p:xfrm>
          <a:off x="2603418" y="2937359"/>
          <a:ext cx="904875" cy="500062"/>
        </p:xfrm>
        <a:graphic>
          <a:graphicData uri="http://schemas.openxmlformats.org/presentationml/2006/ole">
            <mc:AlternateContent xmlns:mc="http://schemas.openxmlformats.org/markup-compatibility/2006">
              <mc:Choice xmlns:v="urn:schemas-microsoft-com:vml" Requires="v">
                <p:oleObj spid="_x0000_s262158" name="Equation" r:id="rId4" imgW="368280" imgH="203040" progId="Equation.DSMT4">
                  <p:embed/>
                </p:oleObj>
              </mc:Choice>
              <mc:Fallback>
                <p:oleObj name="Equation" r:id="rId4" imgW="36828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3418" y="2937359"/>
                        <a:ext cx="9048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6"/>
          <p:cNvSpPr txBox="1">
            <a:spLocks/>
          </p:cNvSpPr>
          <p:nvPr/>
        </p:nvSpPr>
        <p:spPr>
          <a:xfrm>
            <a:off x="1000100" y="3357562"/>
            <a:ext cx="8153400" cy="2500330"/>
          </a:xfrm>
          <a:prstGeom prst="rect">
            <a:avLst/>
          </a:prstGeom>
        </p:spPr>
        <p:txBody>
          <a:bodyPr vert="horz">
            <a:normAutofit/>
          </a:bodyPr>
          <a:lstStyle/>
          <a:p>
            <a:pPr marL="320040" indent="-320040">
              <a:spcBef>
                <a:spcPts val="700"/>
              </a:spcBef>
              <a:buClr>
                <a:schemeClr val="accent2"/>
              </a:buClr>
              <a:buSzPct val="60000"/>
              <a:buFont typeface="Wingdings"/>
              <a:buChar char=""/>
            </a:pPr>
            <a:r>
              <a:rPr lang="en-US" altLang="zh-CN" sz="3200" b="1" dirty="0">
                <a:latin typeface="Times New Roman" pitchFamily="18" charset="0"/>
                <a:cs typeface="Times New Roman" pitchFamily="18" charset="0"/>
              </a:rPr>
              <a:t>{</a:t>
            </a:r>
            <a:r>
              <a:rPr lang="en-US" altLang="zh-CN" sz="3200" i="1" dirty="0">
                <a:latin typeface="Times New Roman" pitchFamily="18" charset="0"/>
                <a:ea typeface="仿宋" pitchFamily="49" charset="-122"/>
                <a:cs typeface="Times New Roman" pitchFamily="18" charset="0"/>
              </a:rPr>
              <a:t>p</a:t>
            </a:r>
            <a:r>
              <a:rPr lang="en-US" altLang="zh-CN" sz="3200" baseline="-25000" dirty="0">
                <a:latin typeface="Times New Roman" pitchFamily="18" charset="0"/>
                <a:ea typeface="仿宋" pitchFamily="49" charset="-122"/>
                <a:cs typeface="Times New Roman" pitchFamily="18" charset="0"/>
              </a:rPr>
              <a:t>1</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N</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p</a:t>
            </a:r>
            <a:r>
              <a:rPr lang="en-US" altLang="zh-CN" sz="3200" baseline="-25000" dirty="0">
                <a:latin typeface="Times New Roman" pitchFamily="18" charset="0"/>
                <a:ea typeface="仿宋" pitchFamily="49" charset="-122"/>
                <a:cs typeface="Times New Roman" pitchFamily="18" charset="0"/>
              </a:rPr>
              <a:t>1</a:t>
            </a:r>
            <a:r>
              <a:rPr lang="en-US" altLang="zh-CN" sz="3200" dirty="0">
                <a:latin typeface="Times New Roman" pitchFamily="18" charset="0"/>
                <a:ea typeface="仿宋" pitchFamily="49" charset="-122"/>
                <a:cs typeface="Times New Roman" pitchFamily="18" charset="0"/>
              </a:rPr>
              <a:t>), </a:t>
            </a:r>
            <a:r>
              <a:rPr lang="zh-CN" altLang="en-US" sz="3200" dirty="0">
                <a:latin typeface="Times New Roman" pitchFamily="18" charset="0"/>
                <a:ea typeface="仿宋" pitchFamily="49" charset="-122"/>
                <a:cs typeface="Times New Roman" pitchFamily="18" charset="0"/>
              </a:rPr>
              <a:t> </a:t>
            </a:r>
            <a:r>
              <a:rPr lang="en-US" altLang="zh-CN" sz="3200" dirty="0">
                <a:latin typeface="Times New Roman" pitchFamily="18" charset="0"/>
                <a:ea typeface="仿宋" pitchFamily="49" charset="-122"/>
                <a:cs typeface="Times New Roman" pitchFamily="18" charset="0"/>
              </a:rPr>
              <a:t>…, </a:t>
            </a:r>
            <a:r>
              <a:rPr lang="en-US" altLang="zh-CN" sz="3200" i="1" dirty="0" err="1">
                <a:latin typeface="Times New Roman" pitchFamily="18" charset="0"/>
                <a:ea typeface="仿宋" pitchFamily="49" charset="-122"/>
                <a:cs typeface="Times New Roman" pitchFamily="18" charset="0"/>
              </a:rPr>
              <a:t>p</a:t>
            </a:r>
            <a:r>
              <a:rPr lang="en-US" altLang="zh-CN" sz="3200" i="1" baseline="-25000" dirty="0" err="1">
                <a:latin typeface="Times New Roman" pitchFamily="18" charset="0"/>
                <a:ea typeface="仿宋" pitchFamily="49" charset="-122"/>
                <a:cs typeface="Times New Roman" pitchFamily="18" charset="0"/>
              </a:rPr>
              <a:t>t</a:t>
            </a:r>
            <a:r>
              <a:rPr lang="en-US" altLang="zh-CN" sz="3200" dirty="0" err="1">
                <a:latin typeface="Times New Roman" pitchFamily="18" charset="0"/>
                <a:ea typeface="仿宋" pitchFamily="49" charset="-122"/>
                <a:cs typeface="Times New Roman" pitchFamily="18" charset="0"/>
              </a:rPr>
              <a:t>∪</a:t>
            </a:r>
            <a:r>
              <a:rPr lang="en-US" altLang="zh-CN" sz="3200" i="1" dirty="0" err="1">
                <a:latin typeface="Times New Roman" pitchFamily="18" charset="0"/>
                <a:ea typeface="仿宋" pitchFamily="49" charset="-122"/>
                <a:cs typeface="Times New Roman" pitchFamily="18" charset="0"/>
              </a:rPr>
              <a:t>N</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p</a:t>
            </a:r>
            <a:r>
              <a:rPr lang="en-US" altLang="zh-CN" sz="3200" i="1" baseline="-25000" dirty="0">
                <a:latin typeface="Times New Roman" pitchFamily="18" charset="0"/>
                <a:ea typeface="仿宋" pitchFamily="49" charset="-122"/>
                <a:cs typeface="Times New Roman" pitchFamily="18" charset="0"/>
              </a:rPr>
              <a:t>t</a:t>
            </a:r>
            <a:r>
              <a:rPr lang="en-US" altLang="zh-CN" sz="3200" dirty="0">
                <a:latin typeface="Times New Roman" pitchFamily="18" charset="0"/>
                <a:ea typeface="仿宋" pitchFamily="49" charset="-122"/>
                <a:cs typeface="Times New Roman" pitchFamily="18" charset="0"/>
              </a:rPr>
              <a:t>)}</a:t>
            </a:r>
            <a:r>
              <a:rPr lang="zh-CN" altLang="en-US" sz="3200" b="1" dirty="0">
                <a:latin typeface="Times New Roman" pitchFamily="18" charset="0"/>
                <a:ea typeface="仿宋" pitchFamily="49" charset="-122"/>
                <a:cs typeface="Times New Roman" pitchFamily="18" charset="0"/>
              </a:rPr>
              <a:t>为一个团覆盖。</a:t>
            </a:r>
            <a:endParaRPr lang="en-US" altLang="zh-CN" sz="3200" b="1" dirty="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pPr>
            <a:r>
              <a:rPr kumimoji="0" lang="en-US" altLang="zh-CN" sz="32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a:t>
            </a:r>
            <a:r>
              <a:rPr lang="en-US" altLang="zh-CN" sz="3200" i="1" dirty="0">
                <a:latin typeface="Times New Roman" pitchFamily="18" charset="0"/>
                <a:cs typeface="Times New Roman" pitchFamily="18" charset="0"/>
              </a:rPr>
              <a:t>t ≥  </a:t>
            </a:r>
            <a:endParaRPr kumimoji="0" lang="zh-CN" altLang="en-US" sz="2800" i="1"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graphicFrame>
        <p:nvGraphicFramePr>
          <p:cNvPr id="239620" name="Object 4"/>
          <p:cNvGraphicFramePr>
            <a:graphicFrameLocks noChangeAspect="1"/>
          </p:cNvGraphicFramePr>
          <p:nvPr/>
        </p:nvGraphicFramePr>
        <p:xfrm>
          <a:off x="2587625" y="4013200"/>
          <a:ext cx="873125" cy="500063"/>
        </p:xfrm>
        <a:graphic>
          <a:graphicData uri="http://schemas.openxmlformats.org/presentationml/2006/ole">
            <mc:AlternateContent xmlns:mc="http://schemas.openxmlformats.org/markup-compatibility/2006">
              <mc:Choice xmlns:v="urn:schemas-microsoft-com:vml" Requires="v">
                <p:oleObj spid="_x0000_s262159" name="Equation" r:id="rId6" imgW="355320" imgH="203040" progId="Equation.DSMT4">
                  <p:embed/>
                </p:oleObj>
              </mc:Choice>
              <mc:Fallback>
                <p:oleObj name="Equation" r:id="rId6" imgW="355320" imgH="2030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7625" y="4013200"/>
                        <a:ext cx="87312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弦图的最大独立集和最小团覆盖</a:t>
            </a:r>
          </a:p>
        </p:txBody>
      </p:sp>
      <p:sp>
        <p:nvSpPr>
          <p:cNvPr id="7" name="内容占位符 6"/>
          <p:cNvSpPr>
            <a:spLocks noGrp="1"/>
          </p:cNvSpPr>
          <p:nvPr>
            <p:ph sz="quarter" idx="1"/>
          </p:nvPr>
        </p:nvSpPr>
        <p:spPr>
          <a:xfrm>
            <a:off x="500034" y="1714488"/>
            <a:ext cx="8153400" cy="785818"/>
          </a:xfrm>
        </p:spPr>
        <p:txBody>
          <a:bodyPr>
            <a:normAutofit/>
          </a:bodyPr>
          <a:lstStyle/>
          <a:p>
            <a:r>
              <a:rPr lang="zh-CN" altLang="en-US" sz="3200" b="1" dirty="0">
                <a:latin typeface="仿宋" pitchFamily="49" charset="-122"/>
                <a:ea typeface="仿宋" pitchFamily="49" charset="-122"/>
                <a:cs typeface="Times New Roman" pitchFamily="18" charset="0"/>
              </a:rPr>
              <a:t>证明</a:t>
            </a:r>
            <a:endParaRPr lang="zh-CN" altLang="en-US" sz="2800" b="1" dirty="0">
              <a:latin typeface="仿宋" pitchFamily="49" charset="-122"/>
              <a:ea typeface="仿宋" pitchFamily="49" charset="-122"/>
              <a:cs typeface="Times New Roman" pitchFamily="18" charset="0"/>
            </a:endParaRPr>
          </a:p>
        </p:txBody>
      </p:sp>
      <p:sp>
        <p:nvSpPr>
          <p:cNvPr id="5" name="内容占位符 6"/>
          <p:cNvSpPr txBox="1">
            <a:spLocks/>
          </p:cNvSpPr>
          <p:nvPr/>
        </p:nvSpPr>
        <p:spPr>
          <a:xfrm>
            <a:off x="990600" y="2285992"/>
            <a:ext cx="8153400" cy="2500330"/>
          </a:xfrm>
          <a:prstGeom prst="rect">
            <a:avLst/>
          </a:prstGeom>
        </p:spPr>
        <p:txBody>
          <a:bodyPr vert="horz">
            <a:normAutofit/>
          </a:bodyPr>
          <a:lstStyle/>
          <a:p>
            <a:pPr marL="320040" lvl="0" indent="-320040">
              <a:spcBef>
                <a:spcPts val="700"/>
              </a:spcBef>
              <a:buClr>
                <a:schemeClr val="accent2"/>
              </a:buClr>
              <a:buSzPct val="60000"/>
              <a:buFont typeface="Wingdings"/>
              <a:buChar char=""/>
            </a:pP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p</a:t>
            </a:r>
            <a:r>
              <a:rPr lang="en-US" altLang="zh-CN" sz="3200" baseline="-25000" dirty="0">
                <a:latin typeface="Times New Roman" pitchFamily="18" charset="0"/>
                <a:ea typeface="仿宋" pitchFamily="49" charset="-122"/>
                <a:cs typeface="Times New Roman" pitchFamily="18" charset="0"/>
              </a:rPr>
              <a:t>1</a:t>
            </a:r>
            <a:r>
              <a:rPr lang="en-US" altLang="zh-CN" sz="3200" i="1" dirty="0">
                <a:latin typeface="Times New Roman" pitchFamily="18" charset="0"/>
                <a:ea typeface="仿宋" pitchFamily="49" charset="-122"/>
                <a:cs typeface="Times New Roman" pitchFamily="18" charset="0"/>
              </a:rPr>
              <a:t> , p</a:t>
            </a:r>
            <a:r>
              <a:rPr lang="en-US" altLang="zh-CN" sz="3200" i="1" baseline="-25000" dirty="0">
                <a:latin typeface="Times New Roman" pitchFamily="18" charset="0"/>
                <a:ea typeface="仿宋" pitchFamily="49" charset="-122"/>
                <a:cs typeface="Times New Roman" pitchFamily="18" charset="0"/>
              </a:rPr>
              <a:t>2</a:t>
            </a:r>
            <a:r>
              <a:rPr lang="en-US" altLang="zh-CN" sz="3200" i="1" dirty="0">
                <a:latin typeface="Times New Roman" pitchFamily="18" charset="0"/>
                <a:ea typeface="仿宋" pitchFamily="49" charset="-122"/>
                <a:cs typeface="Times New Roman" pitchFamily="18" charset="0"/>
              </a:rPr>
              <a:t> , …, p</a:t>
            </a:r>
            <a:r>
              <a:rPr lang="en-US" altLang="zh-CN" sz="3200" i="1" baseline="-25000" dirty="0">
                <a:latin typeface="Times New Roman" pitchFamily="18" charset="0"/>
                <a:ea typeface="仿宋" pitchFamily="49" charset="-122"/>
                <a:cs typeface="Times New Roman" pitchFamily="18" charset="0"/>
              </a:rPr>
              <a:t>t</a:t>
            </a:r>
            <a:r>
              <a:rPr lang="en-US" altLang="zh-CN" sz="3200" dirty="0">
                <a:latin typeface="Times New Roman" pitchFamily="18" charset="0"/>
                <a:ea typeface="仿宋" pitchFamily="49" charset="-122"/>
                <a:cs typeface="Times New Roman" pitchFamily="18" charset="0"/>
              </a:rPr>
              <a:t>}</a:t>
            </a:r>
            <a:r>
              <a:rPr lang="zh-CN" altLang="en-US" sz="3200" b="1" dirty="0">
                <a:latin typeface="Times New Roman" pitchFamily="18" charset="0"/>
                <a:ea typeface="仿宋" pitchFamily="49" charset="-122"/>
                <a:cs typeface="Times New Roman" pitchFamily="18" charset="0"/>
              </a:rPr>
              <a:t>为一个独立集。</a:t>
            </a:r>
            <a:endParaRPr lang="en-US" altLang="zh-CN" sz="3200" b="1" dirty="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pPr>
            <a:r>
              <a:rPr kumimoji="0" lang="en-US" altLang="zh-CN" sz="3200" b="1" i="0" u="none" strike="noStrike" kern="1200" cap="none" spc="0" normalizeH="0" noProof="0" dirty="0">
                <a:ln>
                  <a:noFill/>
                </a:ln>
                <a:solidFill>
                  <a:schemeClr val="tx1"/>
                </a:solidFill>
                <a:effectLst/>
                <a:uLnTx/>
                <a:uFillTx/>
                <a:latin typeface="Times New Roman" pitchFamily="18" charset="0"/>
                <a:ea typeface="仿宋" pitchFamily="49" charset="-122"/>
                <a:cs typeface="Times New Roman" pitchFamily="18" charset="0"/>
              </a:rPr>
              <a:t>         </a:t>
            </a:r>
            <a:r>
              <a:rPr lang="en-US" altLang="zh-CN" sz="3200" i="1" dirty="0">
                <a:latin typeface="Times New Roman" pitchFamily="18" charset="0"/>
                <a:ea typeface="仿宋" pitchFamily="49" charset="-122"/>
                <a:cs typeface="Times New Roman" pitchFamily="18" charset="0"/>
              </a:rPr>
              <a:t>t ≤ </a:t>
            </a:r>
            <a:endParaRPr kumimoji="0" lang="zh-CN" altLang="en-US" sz="28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p:txBody>
      </p:sp>
      <p:graphicFrame>
        <p:nvGraphicFramePr>
          <p:cNvPr id="239619" name="Object 3"/>
          <p:cNvGraphicFramePr>
            <a:graphicFrameLocks noChangeAspect="1"/>
          </p:cNvGraphicFramePr>
          <p:nvPr/>
        </p:nvGraphicFramePr>
        <p:xfrm>
          <a:off x="2603418" y="2937359"/>
          <a:ext cx="904875" cy="500062"/>
        </p:xfrm>
        <a:graphic>
          <a:graphicData uri="http://schemas.openxmlformats.org/presentationml/2006/ole">
            <mc:AlternateContent xmlns:mc="http://schemas.openxmlformats.org/markup-compatibility/2006">
              <mc:Choice xmlns:v="urn:schemas-microsoft-com:vml" Requires="v">
                <p:oleObj spid="_x0000_s239644" name="Equation" r:id="rId4" imgW="368280" imgH="203040" progId="Equation.DSMT4">
                  <p:embed/>
                </p:oleObj>
              </mc:Choice>
              <mc:Fallback>
                <p:oleObj name="Equation" r:id="rId4" imgW="368280" imgH="20304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3418" y="2937359"/>
                        <a:ext cx="9048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6"/>
          <p:cNvSpPr txBox="1">
            <a:spLocks/>
          </p:cNvSpPr>
          <p:nvPr/>
        </p:nvSpPr>
        <p:spPr>
          <a:xfrm>
            <a:off x="1000100" y="3357562"/>
            <a:ext cx="8153400" cy="2500330"/>
          </a:xfrm>
          <a:prstGeom prst="rect">
            <a:avLst/>
          </a:prstGeom>
        </p:spPr>
        <p:txBody>
          <a:bodyPr vert="horz">
            <a:normAutofit/>
          </a:bodyPr>
          <a:lstStyle/>
          <a:p>
            <a:pPr marL="320040" indent="-320040">
              <a:spcBef>
                <a:spcPts val="700"/>
              </a:spcBef>
              <a:buClr>
                <a:schemeClr val="accent2"/>
              </a:buClr>
              <a:buSzPct val="60000"/>
              <a:buFont typeface="Wingdings"/>
              <a:buChar char=""/>
            </a:pPr>
            <a:r>
              <a:rPr lang="en-US" altLang="zh-CN" sz="3200" b="1" dirty="0">
                <a:latin typeface="Times New Roman" pitchFamily="18" charset="0"/>
                <a:cs typeface="Times New Roman" pitchFamily="18" charset="0"/>
              </a:rPr>
              <a:t>{</a:t>
            </a:r>
            <a:r>
              <a:rPr lang="en-US" altLang="zh-CN" sz="3200" i="1" dirty="0">
                <a:latin typeface="Times New Roman" pitchFamily="18" charset="0"/>
                <a:ea typeface="仿宋" pitchFamily="49" charset="-122"/>
                <a:cs typeface="Times New Roman" pitchFamily="18" charset="0"/>
              </a:rPr>
              <a:t>p</a:t>
            </a:r>
            <a:r>
              <a:rPr lang="en-US" altLang="zh-CN" sz="3200" baseline="-25000" dirty="0">
                <a:latin typeface="Times New Roman" pitchFamily="18" charset="0"/>
                <a:ea typeface="仿宋" pitchFamily="49" charset="-122"/>
                <a:cs typeface="Times New Roman" pitchFamily="18" charset="0"/>
              </a:rPr>
              <a:t>1</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N</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p</a:t>
            </a:r>
            <a:r>
              <a:rPr lang="en-US" altLang="zh-CN" sz="3200" baseline="-25000" dirty="0">
                <a:latin typeface="Times New Roman" pitchFamily="18" charset="0"/>
                <a:ea typeface="仿宋" pitchFamily="49" charset="-122"/>
                <a:cs typeface="Times New Roman" pitchFamily="18" charset="0"/>
              </a:rPr>
              <a:t>1</a:t>
            </a:r>
            <a:r>
              <a:rPr lang="en-US" altLang="zh-CN" sz="3200" dirty="0">
                <a:latin typeface="Times New Roman" pitchFamily="18" charset="0"/>
                <a:ea typeface="仿宋" pitchFamily="49" charset="-122"/>
                <a:cs typeface="Times New Roman" pitchFamily="18" charset="0"/>
              </a:rPr>
              <a:t>), </a:t>
            </a:r>
            <a:r>
              <a:rPr lang="zh-CN" altLang="en-US" sz="3200" dirty="0">
                <a:latin typeface="Times New Roman" pitchFamily="18" charset="0"/>
                <a:ea typeface="仿宋" pitchFamily="49" charset="-122"/>
                <a:cs typeface="Times New Roman" pitchFamily="18" charset="0"/>
              </a:rPr>
              <a:t> </a:t>
            </a:r>
            <a:r>
              <a:rPr lang="en-US" altLang="zh-CN" sz="3200" dirty="0">
                <a:latin typeface="Times New Roman" pitchFamily="18" charset="0"/>
                <a:ea typeface="仿宋" pitchFamily="49" charset="-122"/>
                <a:cs typeface="Times New Roman" pitchFamily="18" charset="0"/>
              </a:rPr>
              <a:t>…, </a:t>
            </a:r>
            <a:r>
              <a:rPr lang="en-US" altLang="zh-CN" sz="3200" i="1" dirty="0" err="1">
                <a:latin typeface="Times New Roman" pitchFamily="18" charset="0"/>
                <a:ea typeface="仿宋" pitchFamily="49" charset="-122"/>
                <a:cs typeface="Times New Roman" pitchFamily="18" charset="0"/>
              </a:rPr>
              <a:t>p</a:t>
            </a:r>
            <a:r>
              <a:rPr lang="en-US" altLang="zh-CN" sz="3200" i="1" baseline="-25000" dirty="0" err="1">
                <a:latin typeface="Times New Roman" pitchFamily="18" charset="0"/>
                <a:ea typeface="仿宋" pitchFamily="49" charset="-122"/>
                <a:cs typeface="Times New Roman" pitchFamily="18" charset="0"/>
              </a:rPr>
              <a:t>t</a:t>
            </a:r>
            <a:r>
              <a:rPr lang="en-US" altLang="zh-CN" sz="3200" dirty="0" err="1">
                <a:latin typeface="Times New Roman" pitchFamily="18" charset="0"/>
                <a:ea typeface="仿宋" pitchFamily="49" charset="-122"/>
                <a:cs typeface="Times New Roman" pitchFamily="18" charset="0"/>
              </a:rPr>
              <a:t>∪</a:t>
            </a:r>
            <a:r>
              <a:rPr lang="en-US" altLang="zh-CN" sz="3200" i="1" dirty="0" err="1">
                <a:latin typeface="Times New Roman" pitchFamily="18" charset="0"/>
                <a:ea typeface="仿宋" pitchFamily="49" charset="-122"/>
                <a:cs typeface="Times New Roman" pitchFamily="18" charset="0"/>
              </a:rPr>
              <a:t>N</a:t>
            </a:r>
            <a:r>
              <a:rPr lang="en-US" altLang="zh-CN" sz="3200" dirty="0">
                <a:latin typeface="Times New Roman" pitchFamily="18" charset="0"/>
                <a:ea typeface="仿宋" pitchFamily="49" charset="-122"/>
                <a:cs typeface="Times New Roman" pitchFamily="18" charset="0"/>
              </a:rPr>
              <a:t>(</a:t>
            </a:r>
            <a:r>
              <a:rPr lang="en-US" altLang="zh-CN" sz="3200" i="1" dirty="0">
                <a:latin typeface="Times New Roman" pitchFamily="18" charset="0"/>
                <a:ea typeface="仿宋" pitchFamily="49" charset="-122"/>
                <a:cs typeface="Times New Roman" pitchFamily="18" charset="0"/>
              </a:rPr>
              <a:t>p</a:t>
            </a:r>
            <a:r>
              <a:rPr lang="en-US" altLang="zh-CN" sz="3200" i="1" baseline="-25000" dirty="0">
                <a:latin typeface="Times New Roman" pitchFamily="18" charset="0"/>
                <a:ea typeface="仿宋" pitchFamily="49" charset="-122"/>
                <a:cs typeface="Times New Roman" pitchFamily="18" charset="0"/>
              </a:rPr>
              <a:t>t</a:t>
            </a:r>
            <a:r>
              <a:rPr lang="en-US" altLang="zh-CN" sz="3200" dirty="0">
                <a:latin typeface="Times New Roman" pitchFamily="18" charset="0"/>
                <a:ea typeface="仿宋" pitchFamily="49" charset="-122"/>
                <a:cs typeface="Times New Roman" pitchFamily="18" charset="0"/>
              </a:rPr>
              <a:t>)}</a:t>
            </a:r>
            <a:r>
              <a:rPr lang="zh-CN" altLang="en-US" sz="3200" b="1" dirty="0">
                <a:latin typeface="Times New Roman" pitchFamily="18" charset="0"/>
                <a:ea typeface="仿宋" pitchFamily="49" charset="-122"/>
                <a:cs typeface="Times New Roman" pitchFamily="18" charset="0"/>
              </a:rPr>
              <a:t>为一个团覆盖。</a:t>
            </a:r>
            <a:endParaRPr lang="en-US" altLang="zh-CN" sz="3200" b="1" dirty="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pPr>
            <a:r>
              <a:rPr kumimoji="0" lang="en-US" altLang="zh-CN" sz="32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a:t>
            </a:r>
            <a:r>
              <a:rPr lang="en-US" altLang="zh-CN" sz="3200" i="1" dirty="0">
                <a:latin typeface="Times New Roman" pitchFamily="18" charset="0"/>
                <a:cs typeface="Times New Roman" pitchFamily="18" charset="0"/>
              </a:rPr>
              <a:t>t ≥  </a:t>
            </a:r>
            <a:endParaRPr kumimoji="0" lang="zh-CN" altLang="en-US" sz="2800" i="1"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graphicFrame>
        <p:nvGraphicFramePr>
          <p:cNvPr id="239620" name="Object 4"/>
          <p:cNvGraphicFramePr>
            <a:graphicFrameLocks noChangeAspect="1"/>
          </p:cNvGraphicFramePr>
          <p:nvPr/>
        </p:nvGraphicFramePr>
        <p:xfrm>
          <a:off x="2587625" y="4013200"/>
          <a:ext cx="873125" cy="500063"/>
        </p:xfrm>
        <a:graphic>
          <a:graphicData uri="http://schemas.openxmlformats.org/presentationml/2006/ole">
            <mc:AlternateContent xmlns:mc="http://schemas.openxmlformats.org/markup-compatibility/2006">
              <mc:Choice xmlns:v="urn:schemas-microsoft-com:vml" Requires="v">
                <p:oleObj spid="_x0000_s239645" name="Equation" r:id="rId6" imgW="355320" imgH="203040" progId="Equation.DSMT4">
                  <p:embed/>
                </p:oleObj>
              </mc:Choice>
              <mc:Fallback>
                <p:oleObj name="Equation" r:id="rId6" imgW="355320" imgH="20304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7625" y="4013200"/>
                        <a:ext cx="87312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内容占位符 6"/>
          <p:cNvSpPr txBox="1">
            <a:spLocks/>
          </p:cNvSpPr>
          <p:nvPr/>
        </p:nvSpPr>
        <p:spPr>
          <a:xfrm>
            <a:off x="1000100" y="4429132"/>
            <a:ext cx="8153400" cy="2500330"/>
          </a:xfrm>
          <a:prstGeom prst="rect">
            <a:avLst/>
          </a:prstGeom>
        </p:spPr>
        <p:txBody>
          <a:bodyPr vert="horz">
            <a:normAutofit/>
          </a:bodyPr>
          <a:lstStyle/>
          <a:p>
            <a:pPr marL="320040" lvl="0" indent="-320040">
              <a:spcBef>
                <a:spcPts val="700"/>
              </a:spcBef>
              <a:buClr>
                <a:schemeClr val="accent2"/>
              </a:buClr>
              <a:buSzPct val="60000"/>
              <a:buFont typeface="Wingdings"/>
              <a:buChar char=""/>
            </a:pPr>
            <a:r>
              <a:rPr kumimoji="0" lang="zh-CN" altLang="en-US" sz="2800" b="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由</a:t>
            </a:r>
            <a:r>
              <a:rPr kumimoji="0" lang="zh-CN" altLang="en-US" sz="28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2800" b="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知 </a:t>
            </a:r>
          </a:p>
        </p:txBody>
      </p:sp>
      <p:graphicFrame>
        <p:nvGraphicFramePr>
          <p:cNvPr id="239622" name="Object 6"/>
          <p:cNvGraphicFramePr>
            <a:graphicFrameLocks noChangeAspect="1"/>
          </p:cNvGraphicFramePr>
          <p:nvPr/>
        </p:nvGraphicFramePr>
        <p:xfrm>
          <a:off x="1740984" y="4500563"/>
          <a:ext cx="2058987" cy="500062"/>
        </p:xfrm>
        <a:graphic>
          <a:graphicData uri="http://schemas.openxmlformats.org/presentationml/2006/ole">
            <mc:AlternateContent xmlns:mc="http://schemas.openxmlformats.org/markup-compatibility/2006">
              <mc:Choice xmlns:v="urn:schemas-microsoft-com:vml" Requires="v">
                <p:oleObj spid="_x0000_s239646" name="Equation" r:id="rId8" imgW="838080" imgH="203040" progId="Equation.DSMT4">
                  <p:embed/>
                </p:oleObj>
              </mc:Choice>
              <mc:Fallback>
                <p:oleObj name="Equation" r:id="rId8" imgW="838080" imgH="203040" progId="Equation.DSMT4">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0984" y="4500563"/>
                        <a:ext cx="2058987"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9623" name="Object 7"/>
          <p:cNvGraphicFramePr>
            <a:graphicFrameLocks noChangeAspect="1"/>
          </p:cNvGraphicFramePr>
          <p:nvPr/>
        </p:nvGraphicFramePr>
        <p:xfrm>
          <a:off x="4161732" y="4481513"/>
          <a:ext cx="2589213" cy="500062"/>
        </p:xfrm>
        <a:graphic>
          <a:graphicData uri="http://schemas.openxmlformats.org/presentationml/2006/ole">
            <mc:AlternateContent xmlns:mc="http://schemas.openxmlformats.org/markup-compatibility/2006">
              <mc:Choice xmlns:v="urn:schemas-microsoft-com:vml" Requires="v">
                <p:oleObj spid="_x0000_s239647" name="Equation" r:id="rId10" imgW="1054080" imgH="203040" progId="Equation.DSMT4">
                  <p:embed/>
                </p:oleObj>
              </mc:Choice>
              <mc:Fallback>
                <p:oleObj name="Equation" r:id="rId10" imgW="1054080" imgH="203040" progId="Equation.DSMT4">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61732" y="4481513"/>
                        <a:ext cx="2589213"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内容占位符 6"/>
          <p:cNvSpPr txBox="1">
            <a:spLocks/>
          </p:cNvSpPr>
          <p:nvPr/>
        </p:nvSpPr>
        <p:spPr>
          <a:xfrm>
            <a:off x="968418" y="5143512"/>
            <a:ext cx="8153400" cy="1214446"/>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u="none" strike="noStrike" kern="1200" cap="none" spc="0" normalizeH="0" baseline="0" noProof="0" dirty="0">
                <a:ln>
                  <a:noFill/>
                </a:ln>
                <a:solidFill>
                  <a:srgbClr val="FF0000"/>
                </a:solidFill>
                <a:effectLst/>
                <a:uLnTx/>
                <a:uFillTx/>
                <a:latin typeface="仿宋" pitchFamily="49" charset="-122"/>
                <a:ea typeface="仿宋" pitchFamily="49" charset="-122"/>
                <a:cs typeface="Times New Roman" pitchFamily="18" charset="0"/>
              </a:rPr>
              <a:t>最大独立集数 </a:t>
            </a:r>
            <a:r>
              <a:rPr kumimoji="0" lang="en-US" altLang="zh-CN" sz="3200" b="1" u="none" strike="noStrike" kern="1200" cap="none" spc="0" normalizeH="0" baseline="0" noProof="0" dirty="0">
                <a:ln>
                  <a:noFill/>
                </a:ln>
                <a:solidFill>
                  <a:srgbClr val="FF0000"/>
                </a:solidFill>
                <a:effectLst/>
                <a:uLnTx/>
                <a:uFillTx/>
                <a:latin typeface="仿宋" pitchFamily="49" charset="-122"/>
                <a:ea typeface="仿宋" pitchFamily="49" charset="-122"/>
                <a:cs typeface="Times New Roman" pitchFamily="18" charset="0"/>
              </a:rPr>
              <a:t>= </a:t>
            </a:r>
            <a:r>
              <a:rPr lang="zh-CN" altLang="en-US" sz="3200" b="1" dirty="0">
                <a:solidFill>
                  <a:srgbClr val="FF0000"/>
                </a:solidFill>
                <a:latin typeface="仿宋" pitchFamily="49" charset="-122"/>
                <a:ea typeface="仿宋" pitchFamily="49" charset="-122"/>
                <a:cs typeface="Times New Roman" pitchFamily="18" charset="0"/>
              </a:rPr>
              <a:t>最小团覆盖数</a:t>
            </a:r>
            <a:r>
              <a:rPr kumimoji="0" lang="en-US" altLang="zh-CN" sz="3200" b="1" u="none" strike="noStrike" kern="1200" cap="none" spc="0" normalizeH="0" baseline="0" noProof="0" dirty="0">
                <a:ln>
                  <a:noFill/>
                </a:ln>
                <a:solidFill>
                  <a:srgbClr val="FF0000"/>
                </a:solidFill>
                <a:effectLst/>
                <a:uLnTx/>
                <a:uFillTx/>
                <a:latin typeface="仿宋" pitchFamily="49" charset="-122"/>
                <a:ea typeface="仿宋" pitchFamily="49" charset="-122"/>
                <a:cs typeface="Times New Roman" pitchFamily="18" charset="0"/>
              </a:rPr>
              <a:t>!!!</a:t>
            </a:r>
            <a:r>
              <a:rPr kumimoji="0" lang="zh-CN" altLang="en-US" sz="3200" b="1" u="none" strike="noStrike" kern="1200" cap="none" spc="0" normalizeH="0" baseline="0" noProof="0" dirty="0">
                <a:ln>
                  <a:noFill/>
                </a:ln>
                <a:solidFill>
                  <a:srgbClr val="FF0000"/>
                </a:solidFill>
                <a:effectLst/>
                <a:uLnTx/>
                <a:uFillTx/>
                <a:latin typeface="仿宋" pitchFamily="49" charset="-122"/>
                <a:ea typeface="仿宋" pitchFamily="49" charset="-122"/>
                <a:cs typeface="Times New Roman" pitchFamily="18" charset="0"/>
              </a:rPr>
              <a:t> </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完美图与伴完美图</a:t>
            </a:r>
          </a:p>
        </p:txBody>
      </p:sp>
      <p:sp>
        <p:nvSpPr>
          <p:cNvPr id="7" name="内容占位符 6"/>
          <p:cNvSpPr>
            <a:spLocks noGrp="1"/>
          </p:cNvSpPr>
          <p:nvPr>
            <p:ph sz="quarter" idx="1"/>
          </p:nvPr>
        </p:nvSpPr>
        <p:spPr>
          <a:xfrm>
            <a:off x="500034" y="1643050"/>
            <a:ext cx="8153400" cy="2214578"/>
          </a:xfrm>
        </p:spPr>
        <p:txBody>
          <a:bodyPr>
            <a:normAutofit/>
          </a:bodyPr>
          <a:lstStyle/>
          <a:p>
            <a:r>
              <a:rPr lang="zh-CN" altLang="en-US" sz="3600" b="1" dirty="0">
                <a:latin typeface="仿宋" pitchFamily="49" charset="-122"/>
                <a:ea typeface="仿宋" pitchFamily="49" charset="-122"/>
                <a:cs typeface="Times New Roman" pitchFamily="18" charset="0"/>
              </a:rPr>
              <a:t>完美图</a:t>
            </a:r>
            <a:r>
              <a:rPr lang="en-US" altLang="zh-CN" sz="2800" dirty="0">
                <a:latin typeface="Times New Roman" pitchFamily="18" charset="0"/>
                <a:ea typeface="仿宋" pitchFamily="49" charset="-122"/>
                <a:cs typeface="Times New Roman" pitchFamily="18" charset="0"/>
              </a:rPr>
              <a:t>(Perfect Graph)</a:t>
            </a:r>
            <a:r>
              <a:rPr lang="zh-CN" altLang="en-US" sz="3600" b="1" dirty="0">
                <a:latin typeface="仿宋" pitchFamily="49" charset="-122"/>
                <a:ea typeface="仿宋" pitchFamily="49" charset="-122"/>
                <a:cs typeface="Times New Roman" pitchFamily="18" charset="0"/>
              </a:rPr>
              <a:t>的概念</a:t>
            </a:r>
            <a:endParaRPr lang="en-US" altLang="zh-CN" sz="3600" b="1" dirty="0">
              <a:latin typeface="仿宋" pitchFamily="49" charset="-122"/>
              <a:ea typeface="仿宋" pitchFamily="49" charset="-122"/>
              <a:cs typeface="Times New Roman" pitchFamily="18" charset="0"/>
            </a:endParaRPr>
          </a:p>
          <a:p>
            <a:r>
              <a:rPr lang="en-US" altLang="zh-CN" sz="3200" b="1" dirty="0">
                <a:latin typeface="仿宋" pitchFamily="49" charset="-122"/>
                <a:ea typeface="仿宋" pitchFamily="49" charset="-122"/>
                <a:cs typeface="Times New Roman" pitchFamily="18" charset="0"/>
              </a:rPr>
              <a:t>    </a:t>
            </a:r>
            <a:r>
              <a:rPr lang="zh-CN" altLang="en-US" sz="3200" b="1" dirty="0">
                <a:latin typeface="仿宋" pitchFamily="49" charset="-122"/>
                <a:ea typeface="仿宋" pitchFamily="49" charset="-122"/>
                <a:cs typeface="Times New Roman" pitchFamily="18" charset="0"/>
              </a:rPr>
              <a:t>一个图</a:t>
            </a:r>
            <a:r>
              <a:rPr lang="en-US" altLang="zh-CN" sz="3200" i="1" dirty="0">
                <a:latin typeface="Times New Roman" pitchFamily="18" charset="0"/>
                <a:ea typeface="仿宋" pitchFamily="49" charset="-122"/>
                <a:cs typeface="Times New Roman" pitchFamily="18" charset="0"/>
              </a:rPr>
              <a:t>G</a:t>
            </a:r>
            <a:r>
              <a:rPr lang="zh-CN" altLang="en-US" sz="3200" b="1" dirty="0">
                <a:latin typeface="Times New Roman" pitchFamily="18" charset="0"/>
                <a:ea typeface="仿宋" pitchFamily="49" charset="-122"/>
                <a:cs typeface="Times New Roman" pitchFamily="18" charset="0"/>
              </a:rPr>
              <a:t>称为完美图若它的每一个诱导子图都满足                         。</a:t>
            </a:r>
            <a:endParaRPr lang="en-US" altLang="zh-CN" sz="3200" b="1" i="1" dirty="0">
              <a:latin typeface="Times New Roman" pitchFamily="18" charset="0"/>
              <a:ea typeface="仿宋" pitchFamily="49" charset="-122"/>
              <a:cs typeface="Times New Roman" pitchFamily="18" charset="0"/>
            </a:endParaRPr>
          </a:p>
        </p:txBody>
      </p:sp>
      <p:graphicFrame>
        <p:nvGraphicFramePr>
          <p:cNvPr id="349190" name="Object 6"/>
          <p:cNvGraphicFramePr>
            <a:graphicFrameLocks noChangeAspect="1"/>
          </p:cNvGraphicFramePr>
          <p:nvPr/>
        </p:nvGraphicFramePr>
        <p:xfrm>
          <a:off x="3000364" y="2777984"/>
          <a:ext cx="2500329" cy="597530"/>
        </p:xfrm>
        <a:graphic>
          <a:graphicData uri="http://schemas.openxmlformats.org/presentationml/2006/ole">
            <mc:AlternateContent xmlns:mc="http://schemas.openxmlformats.org/markup-compatibility/2006">
              <mc:Choice xmlns:v="urn:schemas-microsoft-com:vml" Requires="v">
                <p:oleObj spid="_x0000_s351240" name="Equation" r:id="rId4" imgW="850680" imgH="203040" progId="Equation.DSMT4">
                  <p:embed/>
                </p:oleObj>
              </mc:Choice>
              <mc:Fallback>
                <p:oleObj name="Equation" r:id="rId4" imgW="85068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64" y="2777984"/>
                        <a:ext cx="2500329" cy="597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完美图与伴完美图</a:t>
            </a:r>
          </a:p>
        </p:txBody>
      </p:sp>
      <p:sp>
        <p:nvSpPr>
          <p:cNvPr id="7" name="内容占位符 6"/>
          <p:cNvSpPr>
            <a:spLocks noGrp="1"/>
          </p:cNvSpPr>
          <p:nvPr>
            <p:ph sz="quarter" idx="1"/>
          </p:nvPr>
        </p:nvSpPr>
        <p:spPr>
          <a:xfrm>
            <a:off x="500034" y="1643050"/>
            <a:ext cx="8153400" cy="2214578"/>
          </a:xfrm>
        </p:spPr>
        <p:txBody>
          <a:bodyPr>
            <a:normAutofit/>
          </a:bodyPr>
          <a:lstStyle/>
          <a:p>
            <a:r>
              <a:rPr lang="zh-CN" altLang="en-US" sz="3600" b="1" dirty="0">
                <a:latin typeface="仿宋" pitchFamily="49" charset="-122"/>
                <a:ea typeface="仿宋" pitchFamily="49" charset="-122"/>
                <a:cs typeface="Times New Roman" pitchFamily="18" charset="0"/>
              </a:rPr>
              <a:t>完美图</a:t>
            </a:r>
            <a:r>
              <a:rPr lang="en-US" altLang="zh-CN" sz="2800" dirty="0">
                <a:latin typeface="Times New Roman" pitchFamily="18" charset="0"/>
                <a:ea typeface="仿宋" pitchFamily="49" charset="-122"/>
                <a:cs typeface="Times New Roman" pitchFamily="18" charset="0"/>
              </a:rPr>
              <a:t>(Perfect Graph)</a:t>
            </a:r>
            <a:r>
              <a:rPr lang="zh-CN" altLang="en-US" sz="3600" b="1" dirty="0">
                <a:latin typeface="仿宋" pitchFamily="49" charset="-122"/>
                <a:ea typeface="仿宋" pitchFamily="49" charset="-122"/>
                <a:cs typeface="Times New Roman" pitchFamily="18" charset="0"/>
              </a:rPr>
              <a:t>的概念</a:t>
            </a:r>
            <a:endParaRPr lang="en-US" altLang="zh-CN" sz="3600" b="1" dirty="0">
              <a:latin typeface="仿宋" pitchFamily="49" charset="-122"/>
              <a:ea typeface="仿宋" pitchFamily="49" charset="-122"/>
              <a:cs typeface="Times New Roman" pitchFamily="18" charset="0"/>
            </a:endParaRPr>
          </a:p>
          <a:p>
            <a:r>
              <a:rPr lang="en-US" altLang="zh-CN" sz="3200" b="1" dirty="0">
                <a:latin typeface="仿宋" pitchFamily="49" charset="-122"/>
                <a:ea typeface="仿宋" pitchFamily="49" charset="-122"/>
                <a:cs typeface="Times New Roman" pitchFamily="18" charset="0"/>
              </a:rPr>
              <a:t>    </a:t>
            </a:r>
            <a:r>
              <a:rPr lang="zh-CN" altLang="en-US" sz="3200" b="1" dirty="0">
                <a:latin typeface="仿宋" pitchFamily="49" charset="-122"/>
                <a:ea typeface="仿宋" pitchFamily="49" charset="-122"/>
                <a:cs typeface="Times New Roman" pitchFamily="18" charset="0"/>
              </a:rPr>
              <a:t>一个图</a:t>
            </a:r>
            <a:r>
              <a:rPr lang="en-US" altLang="zh-CN" sz="3200" i="1" dirty="0">
                <a:latin typeface="Times New Roman" pitchFamily="18" charset="0"/>
                <a:ea typeface="仿宋" pitchFamily="49" charset="-122"/>
                <a:cs typeface="Times New Roman" pitchFamily="18" charset="0"/>
              </a:rPr>
              <a:t>G</a:t>
            </a:r>
            <a:r>
              <a:rPr lang="zh-CN" altLang="en-US" sz="3200" b="1" dirty="0">
                <a:latin typeface="Times New Roman" pitchFamily="18" charset="0"/>
                <a:ea typeface="仿宋" pitchFamily="49" charset="-122"/>
                <a:cs typeface="Times New Roman" pitchFamily="18" charset="0"/>
              </a:rPr>
              <a:t>称为完美图若它的每一个诱导子图都满足                         。</a:t>
            </a:r>
            <a:endParaRPr lang="en-US" altLang="zh-CN" sz="3200" b="1" i="1" dirty="0">
              <a:latin typeface="Times New Roman" pitchFamily="18" charset="0"/>
              <a:ea typeface="仿宋" pitchFamily="49" charset="-122"/>
              <a:cs typeface="Times New Roman" pitchFamily="18" charset="0"/>
            </a:endParaRPr>
          </a:p>
        </p:txBody>
      </p:sp>
      <p:graphicFrame>
        <p:nvGraphicFramePr>
          <p:cNvPr id="349190" name="Object 6"/>
          <p:cNvGraphicFramePr>
            <a:graphicFrameLocks noChangeAspect="1"/>
          </p:cNvGraphicFramePr>
          <p:nvPr/>
        </p:nvGraphicFramePr>
        <p:xfrm>
          <a:off x="3000364" y="2777984"/>
          <a:ext cx="2500329" cy="597530"/>
        </p:xfrm>
        <a:graphic>
          <a:graphicData uri="http://schemas.openxmlformats.org/presentationml/2006/ole">
            <mc:AlternateContent xmlns:mc="http://schemas.openxmlformats.org/markup-compatibility/2006">
              <mc:Choice xmlns:v="urn:schemas-microsoft-com:vml" Requires="v">
                <p:oleObj spid="_x0000_s352270" name="Equation" r:id="rId4" imgW="850680" imgH="203040" progId="Equation.DSMT4">
                  <p:embed/>
                </p:oleObj>
              </mc:Choice>
              <mc:Fallback>
                <p:oleObj name="Equation" r:id="rId4" imgW="85068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64" y="2777984"/>
                        <a:ext cx="2500329" cy="597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内容占位符 6"/>
          <p:cNvSpPr txBox="1">
            <a:spLocks/>
          </p:cNvSpPr>
          <p:nvPr/>
        </p:nvSpPr>
        <p:spPr>
          <a:xfrm>
            <a:off x="500034" y="3434178"/>
            <a:ext cx="8153400" cy="221457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6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rPr>
              <a:t>伴完美图</a:t>
            </a:r>
            <a:r>
              <a:rPr kumimoji="0" lang="en-US" altLang="zh-CN" sz="280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(Co-perfect</a:t>
            </a:r>
            <a:r>
              <a:rPr kumimoji="0" lang="en-US" altLang="zh-CN" sz="2800" i="0" u="none" strike="noStrike" kern="1200" cap="none" spc="0" normalizeH="0" noProof="0" dirty="0">
                <a:ln>
                  <a:noFill/>
                </a:ln>
                <a:solidFill>
                  <a:schemeClr val="tx1"/>
                </a:solidFill>
                <a:effectLst/>
                <a:uLnTx/>
                <a:uFillTx/>
                <a:latin typeface="Times New Roman" pitchFamily="18" charset="0"/>
                <a:ea typeface="仿宋" pitchFamily="49" charset="-122"/>
                <a:cs typeface="Times New Roman" pitchFamily="18" charset="0"/>
              </a:rPr>
              <a:t> </a:t>
            </a:r>
            <a:r>
              <a:rPr lang="en-US" altLang="zh-CN" sz="2800" dirty="0">
                <a:latin typeface="Times New Roman" pitchFamily="18" charset="0"/>
                <a:ea typeface="仿宋" pitchFamily="49" charset="-122"/>
                <a:cs typeface="Times New Roman" pitchFamily="18" charset="0"/>
              </a:rPr>
              <a:t>G</a:t>
            </a:r>
            <a:r>
              <a:rPr kumimoji="0" lang="en-US" altLang="zh-CN" sz="2800" i="0" u="none" strike="noStrike" kern="1200" cap="none" spc="0" normalizeH="0" noProof="0" dirty="0" err="1">
                <a:ln>
                  <a:noFill/>
                </a:ln>
                <a:solidFill>
                  <a:schemeClr val="tx1"/>
                </a:solidFill>
                <a:effectLst/>
                <a:uLnTx/>
                <a:uFillTx/>
                <a:latin typeface="Times New Roman" pitchFamily="18" charset="0"/>
                <a:ea typeface="仿宋" pitchFamily="49" charset="-122"/>
                <a:cs typeface="Times New Roman" pitchFamily="18" charset="0"/>
              </a:rPr>
              <a:t>raph</a:t>
            </a:r>
            <a:r>
              <a:rPr kumimoji="0" lang="en-US" altLang="zh-CN" sz="280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6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rPr>
              <a:t>的概念</a:t>
            </a:r>
            <a:endParaRPr kumimoji="0" lang="en-US" altLang="zh-CN" sz="36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rPr>
              <a:t>    </a:t>
            </a:r>
            <a:r>
              <a:rPr kumimoji="0" lang="zh-CN" altLang="en-US" sz="32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rPr>
              <a:t>一个图</a:t>
            </a:r>
            <a:r>
              <a:rPr kumimoji="0" lang="en-US" altLang="zh-CN" sz="3200" b="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G</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称为完美图若它的每一个诱导子图都满足                         。</a:t>
            </a:r>
            <a:endParaRPr kumimoji="0" lang="en-US" altLang="zh-CN" sz="3200" b="1"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p:txBody>
      </p:sp>
      <p:graphicFrame>
        <p:nvGraphicFramePr>
          <p:cNvPr id="349192" name="Object 8"/>
          <p:cNvGraphicFramePr>
            <a:graphicFrameLocks noChangeAspect="1"/>
          </p:cNvGraphicFramePr>
          <p:nvPr/>
        </p:nvGraphicFramePr>
        <p:xfrm>
          <a:off x="3000364" y="4603690"/>
          <a:ext cx="2549518" cy="618815"/>
        </p:xfrm>
        <a:graphic>
          <a:graphicData uri="http://schemas.openxmlformats.org/presentationml/2006/ole">
            <mc:AlternateContent xmlns:mc="http://schemas.openxmlformats.org/markup-compatibility/2006">
              <mc:Choice xmlns:v="urn:schemas-microsoft-com:vml" Requires="v">
                <p:oleObj spid="_x0000_s352271" name="Equation" r:id="rId6" imgW="838080" imgH="203040" progId="Equation.DSMT4">
                  <p:embed/>
                </p:oleObj>
              </mc:Choice>
              <mc:Fallback>
                <p:oleObj name="Equation" r:id="rId6" imgW="838080" imgH="2030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0364" y="4603690"/>
                        <a:ext cx="2549518" cy="6188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完美图与伴完美图</a:t>
            </a:r>
          </a:p>
        </p:txBody>
      </p:sp>
      <p:sp>
        <p:nvSpPr>
          <p:cNvPr id="7" name="内容占位符 6"/>
          <p:cNvSpPr>
            <a:spLocks noGrp="1"/>
          </p:cNvSpPr>
          <p:nvPr>
            <p:ph sz="quarter" idx="1"/>
          </p:nvPr>
        </p:nvSpPr>
        <p:spPr>
          <a:xfrm>
            <a:off x="500034" y="1643050"/>
            <a:ext cx="8153400" cy="2214578"/>
          </a:xfrm>
        </p:spPr>
        <p:txBody>
          <a:bodyPr>
            <a:normAutofit/>
          </a:bodyPr>
          <a:lstStyle/>
          <a:p>
            <a:r>
              <a:rPr lang="zh-CN" altLang="en-US" sz="3600" b="1" dirty="0">
                <a:latin typeface="仿宋" pitchFamily="49" charset="-122"/>
                <a:ea typeface="仿宋" pitchFamily="49" charset="-122"/>
                <a:cs typeface="Times New Roman" pitchFamily="18" charset="0"/>
              </a:rPr>
              <a:t>完美图</a:t>
            </a:r>
            <a:r>
              <a:rPr lang="en-US" altLang="zh-CN" sz="2800" dirty="0">
                <a:latin typeface="Times New Roman" pitchFamily="18" charset="0"/>
                <a:ea typeface="仿宋" pitchFamily="49" charset="-122"/>
                <a:cs typeface="Times New Roman" pitchFamily="18" charset="0"/>
              </a:rPr>
              <a:t>(Perfect Graph)</a:t>
            </a:r>
            <a:r>
              <a:rPr lang="zh-CN" altLang="en-US" sz="3600" b="1" dirty="0">
                <a:latin typeface="仿宋" pitchFamily="49" charset="-122"/>
                <a:ea typeface="仿宋" pitchFamily="49" charset="-122"/>
                <a:cs typeface="Times New Roman" pitchFamily="18" charset="0"/>
              </a:rPr>
              <a:t>的概念</a:t>
            </a:r>
            <a:endParaRPr lang="en-US" altLang="zh-CN" sz="3600" b="1" dirty="0">
              <a:latin typeface="仿宋" pitchFamily="49" charset="-122"/>
              <a:ea typeface="仿宋" pitchFamily="49" charset="-122"/>
              <a:cs typeface="Times New Roman" pitchFamily="18" charset="0"/>
            </a:endParaRPr>
          </a:p>
          <a:p>
            <a:r>
              <a:rPr lang="en-US" altLang="zh-CN" sz="3200" b="1" dirty="0">
                <a:latin typeface="仿宋" pitchFamily="49" charset="-122"/>
                <a:ea typeface="仿宋" pitchFamily="49" charset="-122"/>
                <a:cs typeface="Times New Roman" pitchFamily="18" charset="0"/>
              </a:rPr>
              <a:t>    </a:t>
            </a:r>
            <a:r>
              <a:rPr lang="zh-CN" altLang="en-US" sz="3200" b="1" dirty="0">
                <a:latin typeface="仿宋" pitchFamily="49" charset="-122"/>
                <a:ea typeface="仿宋" pitchFamily="49" charset="-122"/>
                <a:cs typeface="Times New Roman" pitchFamily="18" charset="0"/>
              </a:rPr>
              <a:t>一个图</a:t>
            </a:r>
            <a:r>
              <a:rPr lang="en-US" altLang="zh-CN" sz="3200" i="1" dirty="0">
                <a:latin typeface="Times New Roman" pitchFamily="18" charset="0"/>
                <a:ea typeface="仿宋" pitchFamily="49" charset="-122"/>
                <a:cs typeface="Times New Roman" pitchFamily="18" charset="0"/>
              </a:rPr>
              <a:t>G</a:t>
            </a:r>
            <a:r>
              <a:rPr lang="zh-CN" altLang="en-US" sz="3200" b="1" dirty="0">
                <a:latin typeface="Times New Roman" pitchFamily="18" charset="0"/>
                <a:ea typeface="仿宋" pitchFamily="49" charset="-122"/>
                <a:cs typeface="Times New Roman" pitchFamily="18" charset="0"/>
              </a:rPr>
              <a:t>称为完美图若它的每一个诱导子图都满足                         。</a:t>
            </a:r>
            <a:endParaRPr lang="en-US" altLang="zh-CN" sz="3200" b="1" i="1" dirty="0">
              <a:latin typeface="Times New Roman" pitchFamily="18" charset="0"/>
              <a:ea typeface="仿宋" pitchFamily="49" charset="-122"/>
              <a:cs typeface="Times New Roman" pitchFamily="18" charset="0"/>
            </a:endParaRPr>
          </a:p>
        </p:txBody>
      </p:sp>
      <p:graphicFrame>
        <p:nvGraphicFramePr>
          <p:cNvPr id="349190" name="Object 6"/>
          <p:cNvGraphicFramePr>
            <a:graphicFrameLocks noChangeAspect="1"/>
          </p:cNvGraphicFramePr>
          <p:nvPr/>
        </p:nvGraphicFramePr>
        <p:xfrm>
          <a:off x="3000364" y="2777984"/>
          <a:ext cx="2500329" cy="597530"/>
        </p:xfrm>
        <a:graphic>
          <a:graphicData uri="http://schemas.openxmlformats.org/presentationml/2006/ole">
            <mc:AlternateContent xmlns:mc="http://schemas.openxmlformats.org/markup-compatibility/2006">
              <mc:Choice xmlns:v="urn:schemas-microsoft-com:vml" Requires="v">
                <p:oleObj spid="_x0000_s349203" name="Equation" r:id="rId4" imgW="850680" imgH="203040" progId="Equation.DSMT4">
                  <p:embed/>
                </p:oleObj>
              </mc:Choice>
              <mc:Fallback>
                <p:oleObj name="Equation" r:id="rId4" imgW="850680" imgH="20304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64" y="2777984"/>
                        <a:ext cx="2500329" cy="597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内容占位符 6"/>
          <p:cNvSpPr txBox="1">
            <a:spLocks/>
          </p:cNvSpPr>
          <p:nvPr/>
        </p:nvSpPr>
        <p:spPr>
          <a:xfrm>
            <a:off x="490566" y="5365900"/>
            <a:ext cx="8153400" cy="1232876"/>
          </a:xfrm>
          <a:prstGeom prst="rect">
            <a:avLst/>
          </a:prstGeom>
        </p:spPr>
        <p:txBody>
          <a:bodyPr vert="horz">
            <a:normAutofit lnSpcReduction="1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600" b="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完美图</a:t>
            </a:r>
            <a:r>
              <a:rPr kumimoji="0" lang="zh-CN" altLang="en-US" sz="3600" b="1" u="none" strike="noStrike" kern="1200" cap="none" spc="0" normalizeH="0" noProof="0" dirty="0">
                <a:ln>
                  <a:noFill/>
                </a:ln>
                <a:solidFill>
                  <a:schemeClr val="tx1"/>
                </a:solidFill>
                <a:effectLst/>
                <a:uLnTx/>
                <a:uFillTx/>
                <a:latin typeface="Times New Roman" pitchFamily="18" charset="0"/>
                <a:ea typeface="仿宋" pitchFamily="49" charset="-122"/>
                <a:cs typeface="Times New Roman" pitchFamily="18" charset="0"/>
              </a:rPr>
              <a:t>  </a:t>
            </a:r>
            <a:r>
              <a:rPr kumimoji="0" lang="en-US" altLang="zh-CN" sz="3600" b="1" u="none" strike="noStrike" kern="1200" cap="none" spc="0" normalizeH="0" noProof="0" dirty="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3600" b="1" u="none" strike="noStrike" kern="1200" cap="none" spc="0" normalizeH="0" noProof="0" dirty="0">
                <a:ln>
                  <a:noFill/>
                </a:ln>
                <a:solidFill>
                  <a:schemeClr val="tx1"/>
                </a:solidFill>
                <a:effectLst/>
                <a:uLnTx/>
                <a:uFillTx/>
                <a:latin typeface="Times New Roman" pitchFamily="18" charset="0"/>
                <a:ea typeface="仿宋" pitchFamily="49" charset="-122"/>
                <a:cs typeface="Times New Roman" pitchFamily="18" charset="0"/>
              </a:rPr>
              <a:t>伴完美图</a:t>
            </a:r>
            <a:endParaRPr kumimoji="0" lang="en-US" altLang="zh-CN" sz="3600" b="1" u="none" strike="noStrike" kern="1200" cap="none" spc="0" normalizeH="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zh-CN" altLang="en-US" sz="3600" b="1" dirty="0">
                <a:latin typeface="Times New Roman" pitchFamily="18" charset="0"/>
                <a:ea typeface="仿宋" pitchFamily="49" charset="-122"/>
                <a:cs typeface="Times New Roman" pitchFamily="18" charset="0"/>
              </a:rPr>
              <a:t>弦图属于完美图。</a:t>
            </a:r>
            <a:endParaRPr kumimoji="0" lang="en-US" altLang="zh-CN" sz="3600" b="1" u="none" strike="noStrike" kern="1200" cap="none" spc="0" normalizeH="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altLang="zh-CN" sz="3200" b="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4" name="内容占位符 6"/>
          <p:cNvSpPr txBox="1">
            <a:spLocks/>
          </p:cNvSpPr>
          <p:nvPr/>
        </p:nvSpPr>
        <p:spPr>
          <a:xfrm>
            <a:off x="500034" y="3434178"/>
            <a:ext cx="8153400" cy="221457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6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rPr>
              <a:t>伴完美图</a:t>
            </a:r>
            <a:r>
              <a:rPr kumimoji="0" lang="en-US" altLang="zh-CN" sz="280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(Co-perfect</a:t>
            </a:r>
            <a:r>
              <a:rPr kumimoji="0" lang="en-US" altLang="zh-CN" sz="2800" i="0" u="none" strike="noStrike" kern="1200" cap="none" spc="0" normalizeH="0" noProof="0" dirty="0">
                <a:ln>
                  <a:noFill/>
                </a:ln>
                <a:solidFill>
                  <a:schemeClr val="tx1"/>
                </a:solidFill>
                <a:effectLst/>
                <a:uLnTx/>
                <a:uFillTx/>
                <a:latin typeface="Times New Roman" pitchFamily="18" charset="0"/>
                <a:ea typeface="仿宋" pitchFamily="49" charset="-122"/>
                <a:cs typeface="Times New Roman" pitchFamily="18" charset="0"/>
              </a:rPr>
              <a:t> </a:t>
            </a:r>
            <a:r>
              <a:rPr lang="en-US" altLang="zh-CN" sz="2800" dirty="0">
                <a:latin typeface="Times New Roman" pitchFamily="18" charset="0"/>
                <a:ea typeface="仿宋" pitchFamily="49" charset="-122"/>
                <a:cs typeface="Times New Roman" pitchFamily="18" charset="0"/>
              </a:rPr>
              <a:t>G</a:t>
            </a:r>
            <a:r>
              <a:rPr kumimoji="0" lang="en-US" altLang="zh-CN" sz="2800" i="0" u="none" strike="noStrike" kern="1200" cap="none" spc="0" normalizeH="0" noProof="0" dirty="0" err="1">
                <a:ln>
                  <a:noFill/>
                </a:ln>
                <a:solidFill>
                  <a:schemeClr val="tx1"/>
                </a:solidFill>
                <a:effectLst/>
                <a:uLnTx/>
                <a:uFillTx/>
                <a:latin typeface="Times New Roman" pitchFamily="18" charset="0"/>
                <a:ea typeface="仿宋" pitchFamily="49" charset="-122"/>
                <a:cs typeface="Times New Roman" pitchFamily="18" charset="0"/>
              </a:rPr>
              <a:t>raph</a:t>
            </a:r>
            <a:r>
              <a:rPr kumimoji="0" lang="en-US" altLang="zh-CN" sz="280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6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rPr>
              <a:t>的概念</a:t>
            </a:r>
            <a:endParaRPr kumimoji="0" lang="en-US" altLang="zh-CN" sz="36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rPr>
              <a:t>    </a:t>
            </a:r>
            <a:r>
              <a:rPr kumimoji="0" lang="zh-CN" altLang="en-US" sz="32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rPr>
              <a:t>一个图</a:t>
            </a:r>
            <a:r>
              <a:rPr kumimoji="0" lang="en-US" altLang="zh-CN" sz="3200" b="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G</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称为完美图若它的每一个诱导子图都满足                         。</a:t>
            </a:r>
            <a:endParaRPr kumimoji="0" lang="en-US" altLang="zh-CN" sz="3200" b="1"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p:txBody>
      </p:sp>
      <p:graphicFrame>
        <p:nvGraphicFramePr>
          <p:cNvPr id="349192" name="Object 8"/>
          <p:cNvGraphicFramePr>
            <a:graphicFrameLocks noChangeAspect="1"/>
          </p:cNvGraphicFramePr>
          <p:nvPr/>
        </p:nvGraphicFramePr>
        <p:xfrm>
          <a:off x="3000364" y="4603690"/>
          <a:ext cx="2549518" cy="618815"/>
        </p:xfrm>
        <a:graphic>
          <a:graphicData uri="http://schemas.openxmlformats.org/presentationml/2006/ole">
            <mc:AlternateContent xmlns:mc="http://schemas.openxmlformats.org/markup-compatibility/2006">
              <mc:Choice xmlns:v="urn:schemas-microsoft-com:vml" Requires="v">
                <p:oleObj spid="_x0000_s349204" name="Equation" r:id="rId6" imgW="838080" imgH="203040" progId="Equation.DSMT4">
                  <p:embed/>
                </p:oleObj>
              </mc:Choice>
              <mc:Fallback>
                <p:oleObj name="Equation" r:id="rId6" imgW="838080" imgH="203040"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0364" y="4603690"/>
                        <a:ext cx="2549518" cy="6188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图的基本概念</a:t>
            </a:r>
          </a:p>
        </p:txBody>
      </p:sp>
      <p:sp>
        <p:nvSpPr>
          <p:cNvPr id="3" name="内容占位符 2"/>
          <p:cNvSpPr>
            <a:spLocks noGrp="1"/>
          </p:cNvSpPr>
          <p:nvPr>
            <p:ph sz="quarter" idx="1"/>
          </p:nvPr>
        </p:nvSpPr>
        <p:spPr>
          <a:xfrm>
            <a:off x="612648" y="1745972"/>
            <a:ext cx="8153400" cy="2540284"/>
          </a:xfrm>
        </p:spPr>
        <p:txBody>
          <a:bodyPr>
            <a:noAutofit/>
          </a:bodyPr>
          <a:lstStyle/>
          <a:p>
            <a:pPr>
              <a:lnSpc>
                <a:spcPct val="150000"/>
              </a:lnSpc>
              <a:spcBef>
                <a:spcPts val="0"/>
              </a:spcBef>
            </a:pPr>
            <a:r>
              <a:rPr lang="zh-CN" altLang="en-US" sz="3600" b="1" dirty="0">
                <a:latin typeface="Times New Roman" pitchFamily="18" charset="0"/>
                <a:ea typeface="仿宋" pitchFamily="49" charset="-122"/>
                <a:cs typeface="Times New Roman" pitchFamily="18" charset="0"/>
              </a:rPr>
              <a:t>最大独立集</a:t>
            </a:r>
            <a:r>
              <a:rPr lang="en-US" altLang="zh-CN" sz="3200" dirty="0">
                <a:latin typeface="Times New Roman" pitchFamily="18" charset="0"/>
                <a:ea typeface="仿宋" pitchFamily="49" charset="-122"/>
                <a:cs typeface="Times New Roman" pitchFamily="18" charset="0"/>
              </a:rPr>
              <a:t>(maximum independent set)</a:t>
            </a:r>
          </a:p>
          <a:p>
            <a:pPr>
              <a:lnSpc>
                <a:spcPct val="150000"/>
              </a:lnSpc>
              <a:spcBef>
                <a:spcPts val="0"/>
              </a:spcBef>
              <a:buNone/>
            </a:pPr>
            <a:r>
              <a:rPr lang="zh-CN" altLang="en-US" sz="2800" b="1"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最大的一个点的子集使任何两个点不相邻。</a:t>
            </a:r>
            <a:endParaRPr lang="en-US" altLang="zh-CN" sz="3200" b="1" dirty="0">
              <a:latin typeface="Times New Roman" pitchFamily="18" charset="0"/>
              <a:ea typeface="仿宋" pitchFamily="49" charset="-122"/>
              <a:cs typeface="Times New Roman" pitchFamily="18" charset="0"/>
            </a:endParaRPr>
          </a:p>
          <a:p>
            <a:pPr>
              <a:spcBef>
                <a:spcPts val="0"/>
              </a:spcBef>
              <a:buNone/>
            </a:pPr>
            <a:r>
              <a:rPr lang="en-US" altLang="zh-CN" sz="3200" dirty="0">
                <a:latin typeface="Times New Roman" pitchFamily="18" charset="0"/>
                <a:cs typeface="Times New Roman" pitchFamily="18" charset="0"/>
              </a:rPr>
              <a:t>    </a:t>
            </a:r>
          </a:p>
          <a:p>
            <a:pPr>
              <a:spcBef>
                <a:spcPts val="0"/>
              </a:spcBef>
              <a:buNone/>
            </a:pPr>
            <a:r>
              <a:rPr lang="zh-CN" altLang="en-US" sz="2800" b="1" dirty="0">
                <a:latin typeface="Times New Roman" pitchFamily="18" charset="0"/>
                <a:cs typeface="Times New Roman" pitchFamily="18" charset="0"/>
              </a:rPr>
              <a:t>  </a:t>
            </a:r>
            <a:endParaRPr lang="en-US" altLang="zh-CN" sz="2800" dirty="0">
              <a:latin typeface="Times New Roman" pitchFamily="18" charset="0"/>
              <a:cs typeface="Times New Roman" pitchFamily="18" charset="0"/>
            </a:endParaRPr>
          </a:p>
          <a:p>
            <a:pPr>
              <a:spcBef>
                <a:spcPts val="0"/>
              </a:spcBef>
              <a:buNone/>
            </a:pPr>
            <a:endParaRPr lang="en-US" altLang="zh-CN" sz="2800" b="1" dirty="0">
              <a:latin typeface="Times New Roman" pitchFamily="18" charset="0"/>
              <a:cs typeface="Times New Roman" pitchFamily="18" charset="0"/>
            </a:endParaRPr>
          </a:p>
          <a:p>
            <a:pPr>
              <a:spcBef>
                <a:spcPts val="0"/>
              </a:spcBef>
              <a:buNone/>
            </a:pPr>
            <a:endParaRPr lang="en-US" altLang="zh-CN" sz="2800" dirty="0">
              <a:latin typeface="Times New Roman" pitchFamily="18" charset="0"/>
              <a:cs typeface="Times New Roman" pitchFamily="18" charset="0"/>
            </a:endParaRPr>
          </a:p>
          <a:p>
            <a:pPr>
              <a:spcBef>
                <a:spcPts val="0"/>
              </a:spcBef>
              <a:buNone/>
            </a:pPr>
            <a:r>
              <a:rPr lang="en-US" altLang="zh-CN" sz="3200" dirty="0">
                <a:latin typeface="Times New Roman" pitchFamily="18" charset="0"/>
                <a:cs typeface="Times New Roman" pitchFamily="18" charset="0"/>
              </a:rPr>
              <a:t>    </a:t>
            </a:r>
            <a:endParaRPr lang="en-US" altLang="zh-CN" sz="2800" b="1" dirty="0">
              <a:latin typeface="Times New Roman" pitchFamily="18" charset="0"/>
              <a:cs typeface="Times New Roman" pitchFamily="18" charset="0"/>
            </a:endParaRPr>
          </a:p>
          <a:p>
            <a:pPr>
              <a:spcBef>
                <a:spcPts val="0"/>
              </a:spcBef>
              <a:buNone/>
            </a:pPr>
            <a:r>
              <a:rPr lang="en-US" altLang="zh-CN" sz="2800" dirty="0">
                <a:latin typeface="Times New Roman" pitchFamily="18" charset="0"/>
                <a:cs typeface="Times New Roman" pitchFamily="18" charset="0"/>
              </a:rPr>
              <a:t>    </a:t>
            </a:r>
          </a:p>
          <a:p>
            <a:pPr>
              <a:spcBef>
                <a:spcPts val="0"/>
              </a:spcBef>
              <a:buNone/>
            </a:pPr>
            <a:r>
              <a:rPr lang="en-US" altLang="zh-CN" sz="2800" dirty="0">
                <a:latin typeface="Times New Roman" pitchFamily="18" charset="0"/>
                <a:cs typeface="Times New Roman" pitchFamily="18" charset="0"/>
              </a:rPr>
              <a:t>   </a:t>
            </a:r>
            <a:br>
              <a:rPr lang="en-US" altLang="zh-CN" sz="2800" dirty="0">
                <a:latin typeface="Times New Roman" pitchFamily="18" charset="0"/>
                <a:cs typeface="Times New Roman" pitchFamily="18" charset="0"/>
              </a:rPr>
            </a:br>
            <a:endParaRPr lang="en-US" altLang="zh-CN" sz="2800" dirty="0">
              <a:latin typeface="Times New Roman" pitchFamily="18" charset="0"/>
              <a:cs typeface="Times New Roman" pitchFamily="18" charset="0"/>
            </a:endParaRPr>
          </a:p>
        </p:txBody>
      </p:sp>
      <p:cxnSp>
        <p:nvCxnSpPr>
          <p:cNvPr id="4" name="直接连接符 3"/>
          <p:cNvCxnSpPr>
            <a:endCxn id="10" idx="0"/>
          </p:cNvCxnSpPr>
          <p:nvPr/>
        </p:nvCxnSpPr>
        <p:spPr>
          <a:xfrm rot="16200000" flipH="1">
            <a:off x="4007122" y="4721510"/>
            <a:ext cx="1275718" cy="42554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200000" flipH="1">
            <a:off x="5254201" y="4604188"/>
            <a:ext cx="1275718" cy="68351"/>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200000" flipH="1">
            <a:off x="4650562" y="4168933"/>
            <a:ext cx="1041979" cy="125629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57752" y="5429264"/>
            <a:ext cx="1009038" cy="2857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482132" y="4022021"/>
            <a:ext cx="1354235" cy="153042"/>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286248" y="4071942"/>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714876" y="5572140"/>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715008" y="3857628"/>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786446" y="5214950"/>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635496" y="3767760"/>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43438" y="5474198"/>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9809" name="Object 1"/>
          <p:cNvGraphicFramePr>
            <a:graphicFrameLocks noChangeAspect="1"/>
          </p:cNvGraphicFramePr>
          <p:nvPr/>
        </p:nvGraphicFramePr>
        <p:xfrm>
          <a:off x="2214546" y="4214818"/>
          <a:ext cx="1293274" cy="714380"/>
        </p:xfrm>
        <a:graphic>
          <a:graphicData uri="http://schemas.openxmlformats.org/presentationml/2006/ole">
            <mc:AlternateContent xmlns:mc="http://schemas.openxmlformats.org/markup-compatibility/2006">
              <mc:Choice xmlns:v="urn:schemas-microsoft-com:vml" Requires="v">
                <p:oleObj spid="_x0000_s119815" name="Equation" r:id="rId4" imgW="368280" imgH="203040" progId="Equation.DSMT4">
                  <p:embed/>
                </p:oleObj>
              </mc:Choice>
              <mc:Fallback>
                <p:oleObj name="Equation" r:id="rId4" imgW="368280" imgH="20304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4546" y="4214818"/>
                        <a:ext cx="1293274"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区间图</a:t>
            </a:r>
          </a:p>
        </p:txBody>
      </p:sp>
      <p:sp>
        <p:nvSpPr>
          <p:cNvPr id="7" name="内容占位符 6"/>
          <p:cNvSpPr>
            <a:spLocks noGrp="1"/>
          </p:cNvSpPr>
          <p:nvPr>
            <p:ph sz="quarter" idx="1"/>
          </p:nvPr>
        </p:nvSpPr>
        <p:spPr>
          <a:xfrm>
            <a:off x="500034" y="1714488"/>
            <a:ext cx="8153400" cy="2643206"/>
          </a:xfrm>
        </p:spPr>
        <p:txBody>
          <a:bodyPr>
            <a:normAutofit/>
          </a:bodyPr>
          <a:lstStyle/>
          <a:p>
            <a:r>
              <a:rPr lang="zh-CN" altLang="en-US" sz="3200" b="1" dirty="0">
                <a:latin typeface="仿宋" pitchFamily="49" charset="-122"/>
                <a:ea typeface="仿宋" pitchFamily="49" charset="-122"/>
                <a:cs typeface="Times New Roman" pitchFamily="18" charset="0"/>
              </a:rPr>
              <a:t>区间图</a:t>
            </a:r>
            <a:r>
              <a:rPr lang="en-US" altLang="zh-CN" sz="3200" dirty="0">
                <a:latin typeface="Times New Roman" pitchFamily="18" charset="0"/>
                <a:ea typeface="仿宋" pitchFamily="49" charset="-122"/>
                <a:cs typeface="Times New Roman" pitchFamily="18" charset="0"/>
              </a:rPr>
              <a:t>(Interval Graph)</a:t>
            </a:r>
            <a:r>
              <a:rPr lang="zh-CN" altLang="en-US" sz="3200" b="1" dirty="0">
                <a:latin typeface="仿宋" pitchFamily="49" charset="-122"/>
                <a:ea typeface="仿宋" pitchFamily="49" charset="-122"/>
                <a:cs typeface="Times New Roman" pitchFamily="18" charset="0"/>
              </a:rPr>
              <a:t>定义</a:t>
            </a:r>
            <a:endParaRPr lang="en-US" altLang="zh-CN" sz="3200" b="1" dirty="0">
              <a:latin typeface="仿宋" pitchFamily="49" charset="-122"/>
              <a:ea typeface="仿宋" pitchFamily="49" charset="-122"/>
              <a:cs typeface="Times New Roman" pitchFamily="18" charset="0"/>
            </a:endParaRPr>
          </a:p>
          <a:p>
            <a:r>
              <a:rPr lang="en-US" altLang="zh-CN" sz="3200" b="1" dirty="0">
                <a:latin typeface="仿宋" pitchFamily="49" charset="-122"/>
                <a:ea typeface="仿宋" pitchFamily="49" charset="-122"/>
                <a:cs typeface="Times New Roman" pitchFamily="18" charset="0"/>
              </a:rPr>
              <a:t>   </a:t>
            </a:r>
            <a:r>
              <a:rPr lang="zh-CN" altLang="en-US" sz="2800" b="1" dirty="0">
                <a:latin typeface="仿宋" pitchFamily="49" charset="-122"/>
                <a:ea typeface="仿宋" pitchFamily="49" charset="-122"/>
                <a:cs typeface="Times New Roman" pitchFamily="18" charset="0"/>
              </a:rPr>
              <a:t>给定一些区间</a:t>
            </a:r>
            <a:r>
              <a:rPr lang="zh-CN" altLang="en-US" sz="2800" dirty="0">
                <a:latin typeface="仿宋" pitchFamily="49" charset="-122"/>
                <a:ea typeface="仿宋" pitchFamily="49" charset="-122"/>
                <a:cs typeface="Times New Roman" pitchFamily="18" charset="0"/>
              </a:rPr>
              <a:t>，</a:t>
            </a:r>
            <a:r>
              <a:rPr lang="zh-CN" altLang="en-US" sz="2800" b="1" dirty="0">
                <a:latin typeface="仿宋" pitchFamily="49" charset="-122"/>
                <a:ea typeface="仿宋" pitchFamily="49" charset="-122"/>
                <a:cs typeface="Times New Roman" pitchFamily="18" charset="0"/>
              </a:rPr>
              <a:t>定义一个相交图为每个顶点表示一个区间，两个点有边当且仅当两个区间的交集非空。</a:t>
            </a:r>
            <a:endParaRPr lang="en-US" altLang="zh-CN" sz="2800" b="1" dirty="0">
              <a:latin typeface="仿宋" pitchFamily="49" charset="-122"/>
              <a:ea typeface="仿宋" pitchFamily="49" charset="-122"/>
              <a:cs typeface="Times New Roman" pitchFamily="18" charset="0"/>
            </a:endParaRPr>
          </a:p>
          <a:p>
            <a:r>
              <a:rPr lang="en-US" altLang="zh-CN" sz="2800" b="1" dirty="0">
                <a:latin typeface="仿宋" pitchFamily="49" charset="-122"/>
                <a:ea typeface="仿宋" pitchFamily="49" charset="-122"/>
                <a:cs typeface="Times New Roman" pitchFamily="18" charset="0"/>
              </a:rPr>
              <a:t>   </a:t>
            </a:r>
            <a:r>
              <a:rPr lang="zh-CN" altLang="en-US" sz="2800" b="1" dirty="0">
                <a:latin typeface="仿宋" pitchFamily="49" charset="-122"/>
                <a:ea typeface="仿宋" pitchFamily="49" charset="-122"/>
                <a:cs typeface="Times New Roman" pitchFamily="18" charset="0"/>
              </a:rPr>
              <a:t>一个图为区间图当它是若干个区间的相交图。</a:t>
            </a:r>
            <a:endParaRPr lang="en-US" altLang="zh-CN" sz="2800" b="1" dirty="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13" name="Line 4"/>
          <p:cNvSpPr>
            <a:spLocks noChangeShapeType="1"/>
          </p:cNvSpPr>
          <p:nvPr/>
        </p:nvSpPr>
        <p:spPr bwMode="auto">
          <a:xfrm>
            <a:off x="685800" y="4819656"/>
            <a:ext cx="1479550" cy="6350"/>
          </a:xfrm>
          <a:prstGeom prst="line">
            <a:avLst/>
          </a:prstGeom>
          <a:noFill/>
          <a:ln w="57150">
            <a:solidFill>
              <a:schemeClr val="accent1"/>
            </a:solidFill>
            <a:round/>
            <a:headEnd type="none" w="sm" len="sm"/>
            <a:tailEnd type="none" w="sm" len="sm"/>
          </a:ln>
          <a:effectLst/>
        </p:spPr>
        <p:txBody>
          <a:bodyPr wrap="none" anchor="ctr"/>
          <a:lstStyle/>
          <a:p>
            <a:endParaRPr lang="zh-CN" altLang="en-US"/>
          </a:p>
        </p:txBody>
      </p:sp>
      <p:sp>
        <p:nvSpPr>
          <p:cNvPr id="14" name="Line 5"/>
          <p:cNvSpPr>
            <a:spLocks noChangeShapeType="1"/>
          </p:cNvSpPr>
          <p:nvPr/>
        </p:nvSpPr>
        <p:spPr bwMode="auto">
          <a:xfrm>
            <a:off x="1327150" y="5200656"/>
            <a:ext cx="1568450" cy="0"/>
          </a:xfrm>
          <a:prstGeom prst="line">
            <a:avLst/>
          </a:prstGeom>
          <a:noFill/>
          <a:ln w="57150">
            <a:solidFill>
              <a:schemeClr val="accent1"/>
            </a:solidFill>
            <a:round/>
            <a:headEnd type="none" w="sm" len="sm"/>
            <a:tailEnd type="none" w="sm" len="sm"/>
          </a:ln>
          <a:effectLst/>
        </p:spPr>
        <p:txBody>
          <a:bodyPr wrap="none" anchor="ctr"/>
          <a:lstStyle/>
          <a:p>
            <a:endParaRPr lang="zh-CN" altLang="en-US"/>
          </a:p>
        </p:txBody>
      </p:sp>
      <p:sp>
        <p:nvSpPr>
          <p:cNvPr id="15" name="Line 6"/>
          <p:cNvSpPr>
            <a:spLocks noChangeShapeType="1"/>
          </p:cNvSpPr>
          <p:nvPr/>
        </p:nvSpPr>
        <p:spPr bwMode="auto">
          <a:xfrm>
            <a:off x="2667000" y="5657856"/>
            <a:ext cx="1828800" cy="0"/>
          </a:xfrm>
          <a:prstGeom prst="line">
            <a:avLst/>
          </a:prstGeom>
          <a:noFill/>
          <a:ln w="57150">
            <a:solidFill>
              <a:schemeClr val="accent1"/>
            </a:solidFill>
            <a:round/>
            <a:headEnd type="none" w="sm" len="sm"/>
            <a:tailEnd type="none" w="sm" len="sm"/>
          </a:ln>
          <a:effectLst/>
        </p:spPr>
        <p:txBody>
          <a:bodyPr wrap="none" anchor="ctr"/>
          <a:lstStyle/>
          <a:p>
            <a:endParaRPr lang="zh-CN" altLang="en-US"/>
          </a:p>
        </p:txBody>
      </p:sp>
      <p:sp>
        <p:nvSpPr>
          <p:cNvPr id="17" name="Line 7"/>
          <p:cNvSpPr>
            <a:spLocks noChangeShapeType="1"/>
          </p:cNvSpPr>
          <p:nvPr/>
        </p:nvSpPr>
        <p:spPr bwMode="auto">
          <a:xfrm>
            <a:off x="4267200" y="6115056"/>
            <a:ext cx="1219200" cy="0"/>
          </a:xfrm>
          <a:prstGeom prst="line">
            <a:avLst/>
          </a:prstGeom>
          <a:noFill/>
          <a:ln w="57150">
            <a:solidFill>
              <a:schemeClr val="accent1"/>
            </a:solidFill>
            <a:round/>
            <a:headEnd type="none" w="sm" len="sm"/>
            <a:tailEnd type="none" w="sm" len="sm"/>
          </a:ln>
          <a:effectLst/>
        </p:spPr>
        <p:txBody>
          <a:bodyPr wrap="none" anchor="ctr"/>
          <a:lstStyle/>
          <a:p>
            <a:endParaRPr lang="zh-CN" altLang="en-US"/>
          </a:p>
        </p:txBody>
      </p:sp>
      <p:sp>
        <p:nvSpPr>
          <p:cNvPr id="18" name="Text Box 8"/>
          <p:cNvSpPr txBox="1">
            <a:spLocks noChangeArrowheads="1"/>
          </p:cNvSpPr>
          <p:nvPr/>
        </p:nvSpPr>
        <p:spPr bwMode="auto">
          <a:xfrm>
            <a:off x="457200" y="4286256"/>
            <a:ext cx="53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r>
              <a:rPr lang="en-US" altLang="zh-TW" dirty="0">
                <a:latin typeface="Times New Roman" pitchFamily="18" charset="0"/>
              </a:rPr>
              <a:t>1</a:t>
            </a:r>
          </a:p>
        </p:txBody>
      </p:sp>
      <p:sp>
        <p:nvSpPr>
          <p:cNvPr id="19" name="Text Box 9"/>
          <p:cNvSpPr txBox="1">
            <a:spLocks noChangeArrowheads="1"/>
          </p:cNvSpPr>
          <p:nvPr/>
        </p:nvSpPr>
        <p:spPr bwMode="auto">
          <a:xfrm>
            <a:off x="990600" y="4972056"/>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2</a:t>
            </a:r>
          </a:p>
        </p:txBody>
      </p:sp>
      <p:sp>
        <p:nvSpPr>
          <p:cNvPr id="20" name="Text Box 10"/>
          <p:cNvSpPr txBox="1">
            <a:spLocks noChangeArrowheads="1"/>
          </p:cNvSpPr>
          <p:nvPr/>
        </p:nvSpPr>
        <p:spPr bwMode="auto">
          <a:xfrm>
            <a:off x="2362200" y="5276856"/>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3</a:t>
            </a:r>
          </a:p>
        </p:txBody>
      </p:sp>
      <p:sp>
        <p:nvSpPr>
          <p:cNvPr id="21" name="Text Box 11"/>
          <p:cNvSpPr txBox="1">
            <a:spLocks noChangeArrowheads="1"/>
          </p:cNvSpPr>
          <p:nvPr/>
        </p:nvSpPr>
        <p:spPr bwMode="auto">
          <a:xfrm>
            <a:off x="1447800" y="5657856"/>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4</a:t>
            </a:r>
          </a:p>
        </p:txBody>
      </p:sp>
      <p:sp>
        <p:nvSpPr>
          <p:cNvPr id="22" name="Text Box 12"/>
          <p:cNvSpPr txBox="1">
            <a:spLocks noChangeArrowheads="1"/>
          </p:cNvSpPr>
          <p:nvPr/>
        </p:nvSpPr>
        <p:spPr bwMode="auto">
          <a:xfrm>
            <a:off x="3962400" y="5734056"/>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5</a:t>
            </a:r>
          </a:p>
        </p:txBody>
      </p:sp>
      <p:sp>
        <p:nvSpPr>
          <p:cNvPr id="23" name="Line 13"/>
          <p:cNvSpPr>
            <a:spLocks noChangeShapeType="1"/>
          </p:cNvSpPr>
          <p:nvPr/>
        </p:nvSpPr>
        <p:spPr bwMode="auto">
          <a:xfrm>
            <a:off x="1905000" y="6038856"/>
            <a:ext cx="1828800" cy="0"/>
          </a:xfrm>
          <a:prstGeom prst="line">
            <a:avLst/>
          </a:prstGeom>
          <a:noFill/>
          <a:ln w="57150">
            <a:solidFill>
              <a:schemeClr val="accent1"/>
            </a:solidFill>
            <a:round/>
            <a:headEnd type="none" w="sm" len="sm"/>
            <a:tailEnd type="none" w="sm" len="sm"/>
          </a:ln>
          <a:effectLst/>
        </p:spPr>
        <p:txBody>
          <a:bodyPr wrap="none" anchor="ctr"/>
          <a:lstStyle/>
          <a:p>
            <a:endParaRPr lang="zh-CN" altLang="en-US"/>
          </a:p>
        </p:txBody>
      </p:sp>
      <p:sp>
        <p:nvSpPr>
          <p:cNvPr id="24" name="Text Box 15"/>
          <p:cNvSpPr txBox="1">
            <a:spLocks noChangeArrowheads="1"/>
          </p:cNvSpPr>
          <p:nvPr/>
        </p:nvSpPr>
        <p:spPr bwMode="auto">
          <a:xfrm>
            <a:off x="5911850" y="6038856"/>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4</a:t>
            </a:r>
          </a:p>
        </p:txBody>
      </p:sp>
      <p:sp>
        <p:nvSpPr>
          <p:cNvPr id="25" name="Oval 17"/>
          <p:cNvSpPr>
            <a:spLocks noChangeArrowheads="1"/>
          </p:cNvSpPr>
          <p:nvPr/>
        </p:nvSpPr>
        <p:spPr bwMode="auto">
          <a:xfrm>
            <a:off x="6248400" y="4667256"/>
            <a:ext cx="304800" cy="304800"/>
          </a:xfrm>
          <a:prstGeom prst="ellipse">
            <a:avLst/>
          </a:prstGeom>
          <a:solidFill>
            <a:srgbClr val="0070C0"/>
          </a:solidFill>
          <a:ln w="38100">
            <a:solidFill>
              <a:schemeClr val="accent1"/>
            </a:solidFill>
            <a:round/>
            <a:headEnd type="none" w="sm" len="sm"/>
            <a:tailEnd type="none" w="sm" len="sm"/>
          </a:ln>
          <a:effectLst/>
        </p:spPr>
        <p:txBody>
          <a:bodyPr wrap="none" anchor="ctr"/>
          <a:lstStyle/>
          <a:p>
            <a:endParaRPr lang="zh-CN" altLang="en-US"/>
          </a:p>
        </p:txBody>
      </p:sp>
      <p:sp>
        <p:nvSpPr>
          <p:cNvPr id="26" name="Oval 18"/>
          <p:cNvSpPr>
            <a:spLocks noChangeArrowheads="1"/>
          </p:cNvSpPr>
          <p:nvPr/>
        </p:nvSpPr>
        <p:spPr bwMode="auto">
          <a:xfrm>
            <a:off x="5562600" y="5353056"/>
            <a:ext cx="304800" cy="304800"/>
          </a:xfrm>
          <a:prstGeom prst="ellipse">
            <a:avLst/>
          </a:prstGeom>
          <a:solidFill>
            <a:srgbClr val="0070C0"/>
          </a:solidFill>
          <a:ln w="38100">
            <a:solidFill>
              <a:schemeClr val="accent1"/>
            </a:solidFill>
            <a:round/>
            <a:headEnd type="none" w="sm" len="sm"/>
            <a:tailEnd type="none" w="sm" len="sm"/>
          </a:ln>
          <a:effectLst/>
        </p:spPr>
        <p:txBody>
          <a:bodyPr wrap="none" anchor="ctr"/>
          <a:lstStyle/>
          <a:p>
            <a:endParaRPr lang="zh-CN" altLang="en-US"/>
          </a:p>
        </p:txBody>
      </p:sp>
      <p:sp>
        <p:nvSpPr>
          <p:cNvPr id="27" name="Oval 19"/>
          <p:cNvSpPr>
            <a:spLocks noChangeArrowheads="1"/>
          </p:cNvSpPr>
          <p:nvPr/>
        </p:nvSpPr>
        <p:spPr bwMode="auto">
          <a:xfrm>
            <a:off x="7010400" y="5353056"/>
            <a:ext cx="304800" cy="304800"/>
          </a:xfrm>
          <a:prstGeom prst="ellipse">
            <a:avLst/>
          </a:prstGeom>
          <a:solidFill>
            <a:srgbClr val="0070C0"/>
          </a:solidFill>
          <a:ln w="38100">
            <a:solidFill>
              <a:schemeClr val="accent1"/>
            </a:solidFill>
            <a:round/>
            <a:headEnd type="none" w="sm" len="sm"/>
            <a:tailEnd type="none" w="sm" len="sm"/>
          </a:ln>
          <a:effectLst/>
        </p:spPr>
        <p:txBody>
          <a:bodyPr wrap="none" anchor="ctr"/>
          <a:lstStyle/>
          <a:p>
            <a:endParaRPr lang="zh-CN" altLang="en-US"/>
          </a:p>
        </p:txBody>
      </p:sp>
      <p:sp>
        <p:nvSpPr>
          <p:cNvPr id="28" name="Oval 20"/>
          <p:cNvSpPr>
            <a:spLocks noChangeArrowheads="1"/>
          </p:cNvSpPr>
          <p:nvPr/>
        </p:nvSpPr>
        <p:spPr bwMode="auto">
          <a:xfrm>
            <a:off x="6248400" y="6038856"/>
            <a:ext cx="304800" cy="304800"/>
          </a:xfrm>
          <a:prstGeom prst="ellipse">
            <a:avLst/>
          </a:prstGeom>
          <a:solidFill>
            <a:srgbClr val="0070C0"/>
          </a:solidFill>
          <a:ln w="38100">
            <a:solidFill>
              <a:schemeClr val="accent1"/>
            </a:solidFill>
            <a:round/>
            <a:headEnd type="none" w="sm" len="sm"/>
            <a:tailEnd type="none" w="sm" len="sm"/>
          </a:ln>
          <a:effectLst/>
        </p:spPr>
        <p:txBody>
          <a:bodyPr wrap="none" anchor="ctr"/>
          <a:lstStyle/>
          <a:p>
            <a:endParaRPr lang="zh-CN" altLang="en-US"/>
          </a:p>
        </p:txBody>
      </p:sp>
      <p:sp>
        <p:nvSpPr>
          <p:cNvPr id="29" name="Oval 21"/>
          <p:cNvSpPr>
            <a:spLocks noChangeArrowheads="1"/>
          </p:cNvSpPr>
          <p:nvPr/>
        </p:nvSpPr>
        <p:spPr bwMode="auto">
          <a:xfrm>
            <a:off x="8382000" y="5353056"/>
            <a:ext cx="304800" cy="304800"/>
          </a:xfrm>
          <a:prstGeom prst="ellipse">
            <a:avLst/>
          </a:prstGeom>
          <a:solidFill>
            <a:srgbClr val="0070C0"/>
          </a:solidFill>
          <a:ln w="38100">
            <a:solidFill>
              <a:schemeClr val="accent1"/>
            </a:solidFill>
            <a:round/>
            <a:headEnd type="none" w="sm" len="sm"/>
            <a:tailEnd type="none" w="sm" len="sm"/>
          </a:ln>
          <a:effectLst/>
        </p:spPr>
        <p:txBody>
          <a:bodyPr wrap="none" anchor="ctr"/>
          <a:lstStyle/>
          <a:p>
            <a:endParaRPr lang="zh-CN" altLang="en-US"/>
          </a:p>
        </p:txBody>
      </p:sp>
      <p:sp>
        <p:nvSpPr>
          <p:cNvPr id="30" name="Line 22"/>
          <p:cNvSpPr>
            <a:spLocks noChangeShapeType="1"/>
          </p:cNvSpPr>
          <p:nvPr/>
        </p:nvSpPr>
        <p:spPr bwMode="auto">
          <a:xfrm flipV="1">
            <a:off x="5791200" y="4895856"/>
            <a:ext cx="457200" cy="457200"/>
          </a:xfrm>
          <a:prstGeom prst="line">
            <a:avLst/>
          </a:prstGeom>
          <a:noFill/>
          <a:ln w="38100">
            <a:solidFill>
              <a:schemeClr val="accent1"/>
            </a:solidFill>
            <a:round/>
            <a:headEnd type="none" w="sm" len="sm"/>
            <a:tailEnd type="none" w="sm" len="sm"/>
          </a:ln>
          <a:effectLst/>
        </p:spPr>
        <p:txBody>
          <a:bodyPr wrap="none" anchor="ctr"/>
          <a:lstStyle/>
          <a:p>
            <a:endParaRPr lang="zh-CN" altLang="en-US"/>
          </a:p>
        </p:txBody>
      </p:sp>
      <p:sp>
        <p:nvSpPr>
          <p:cNvPr id="31" name="Line 23"/>
          <p:cNvSpPr>
            <a:spLocks noChangeShapeType="1"/>
          </p:cNvSpPr>
          <p:nvPr/>
        </p:nvSpPr>
        <p:spPr bwMode="auto">
          <a:xfrm>
            <a:off x="6553200" y="4895856"/>
            <a:ext cx="533400" cy="457200"/>
          </a:xfrm>
          <a:prstGeom prst="line">
            <a:avLst/>
          </a:prstGeom>
          <a:noFill/>
          <a:ln w="38100">
            <a:solidFill>
              <a:schemeClr val="accent1"/>
            </a:solidFill>
            <a:round/>
            <a:headEnd type="none" w="sm" len="sm"/>
            <a:tailEnd type="none" w="sm" len="sm"/>
          </a:ln>
          <a:effectLst/>
        </p:spPr>
        <p:txBody>
          <a:bodyPr wrap="none" anchor="ctr"/>
          <a:lstStyle/>
          <a:p>
            <a:endParaRPr lang="zh-CN" altLang="en-US"/>
          </a:p>
        </p:txBody>
      </p:sp>
      <p:sp>
        <p:nvSpPr>
          <p:cNvPr id="32" name="Line 24"/>
          <p:cNvSpPr>
            <a:spLocks noChangeShapeType="1"/>
          </p:cNvSpPr>
          <p:nvPr/>
        </p:nvSpPr>
        <p:spPr bwMode="auto">
          <a:xfrm>
            <a:off x="5791200" y="5657856"/>
            <a:ext cx="457200" cy="457200"/>
          </a:xfrm>
          <a:prstGeom prst="line">
            <a:avLst/>
          </a:prstGeom>
          <a:noFill/>
          <a:ln w="38100">
            <a:solidFill>
              <a:schemeClr val="accent1"/>
            </a:solidFill>
            <a:round/>
            <a:headEnd type="none" w="sm" len="sm"/>
            <a:tailEnd type="none" w="sm" len="sm"/>
          </a:ln>
          <a:effectLst/>
        </p:spPr>
        <p:txBody>
          <a:bodyPr wrap="none" anchor="ctr"/>
          <a:lstStyle/>
          <a:p>
            <a:endParaRPr lang="zh-CN" altLang="en-US"/>
          </a:p>
        </p:txBody>
      </p:sp>
      <p:sp>
        <p:nvSpPr>
          <p:cNvPr id="33" name="Line 25"/>
          <p:cNvSpPr>
            <a:spLocks noChangeShapeType="1"/>
          </p:cNvSpPr>
          <p:nvPr/>
        </p:nvSpPr>
        <p:spPr bwMode="auto">
          <a:xfrm flipV="1">
            <a:off x="6553200" y="5657856"/>
            <a:ext cx="533400" cy="457200"/>
          </a:xfrm>
          <a:prstGeom prst="line">
            <a:avLst/>
          </a:prstGeom>
          <a:noFill/>
          <a:ln w="38100">
            <a:solidFill>
              <a:schemeClr val="accent1"/>
            </a:solidFill>
            <a:round/>
            <a:headEnd type="none" w="sm" len="sm"/>
            <a:tailEnd type="none" w="sm" len="sm"/>
          </a:ln>
          <a:effectLst/>
        </p:spPr>
        <p:txBody>
          <a:bodyPr wrap="none" anchor="ctr"/>
          <a:lstStyle/>
          <a:p>
            <a:endParaRPr lang="zh-CN" altLang="en-US"/>
          </a:p>
        </p:txBody>
      </p:sp>
      <p:sp>
        <p:nvSpPr>
          <p:cNvPr id="34" name="Line 26"/>
          <p:cNvSpPr>
            <a:spLocks noChangeShapeType="1"/>
          </p:cNvSpPr>
          <p:nvPr/>
        </p:nvSpPr>
        <p:spPr bwMode="auto">
          <a:xfrm>
            <a:off x="7315200" y="5505456"/>
            <a:ext cx="1066800" cy="0"/>
          </a:xfrm>
          <a:prstGeom prst="line">
            <a:avLst/>
          </a:prstGeom>
          <a:noFill/>
          <a:ln w="38100">
            <a:solidFill>
              <a:schemeClr val="accent1"/>
            </a:solidFill>
            <a:round/>
            <a:headEnd type="none" w="sm" len="sm"/>
            <a:tailEnd type="none" w="sm" len="sm"/>
          </a:ln>
          <a:effectLst/>
        </p:spPr>
        <p:txBody>
          <a:bodyPr wrap="none" anchor="ctr"/>
          <a:lstStyle/>
          <a:p>
            <a:endParaRPr lang="zh-CN" altLang="en-US"/>
          </a:p>
        </p:txBody>
      </p:sp>
      <p:sp>
        <p:nvSpPr>
          <p:cNvPr id="35" name="Text Box 27"/>
          <p:cNvSpPr txBox="1">
            <a:spLocks noChangeArrowheads="1"/>
          </p:cNvSpPr>
          <p:nvPr/>
        </p:nvSpPr>
        <p:spPr bwMode="auto">
          <a:xfrm>
            <a:off x="5121275" y="5318131"/>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1</a:t>
            </a:r>
          </a:p>
        </p:txBody>
      </p:sp>
      <p:sp>
        <p:nvSpPr>
          <p:cNvPr id="36" name="Text Box 28"/>
          <p:cNvSpPr txBox="1">
            <a:spLocks noChangeArrowheads="1"/>
          </p:cNvSpPr>
          <p:nvPr/>
        </p:nvSpPr>
        <p:spPr bwMode="auto">
          <a:xfrm>
            <a:off x="5867400" y="4514856"/>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2</a:t>
            </a:r>
          </a:p>
        </p:txBody>
      </p:sp>
      <p:sp>
        <p:nvSpPr>
          <p:cNvPr id="37" name="Text Box 29"/>
          <p:cNvSpPr txBox="1">
            <a:spLocks noChangeArrowheads="1"/>
          </p:cNvSpPr>
          <p:nvPr/>
        </p:nvSpPr>
        <p:spPr bwMode="auto">
          <a:xfrm>
            <a:off x="6673850" y="5200656"/>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3</a:t>
            </a:r>
          </a:p>
        </p:txBody>
      </p:sp>
      <p:sp>
        <p:nvSpPr>
          <p:cNvPr id="38" name="Text Box 30"/>
          <p:cNvSpPr txBox="1">
            <a:spLocks noChangeArrowheads="1"/>
          </p:cNvSpPr>
          <p:nvPr/>
        </p:nvSpPr>
        <p:spPr bwMode="auto">
          <a:xfrm>
            <a:off x="7985125" y="4978406"/>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5</a:t>
            </a:r>
          </a:p>
        </p:txBody>
      </p:sp>
      <p:sp>
        <p:nvSpPr>
          <p:cNvPr id="39" name="Line 31"/>
          <p:cNvSpPr>
            <a:spLocks noChangeShapeType="1"/>
          </p:cNvSpPr>
          <p:nvPr/>
        </p:nvSpPr>
        <p:spPr bwMode="auto">
          <a:xfrm>
            <a:off x="6400800" y="4978406"/>
            <a:ext cx="0" cy="1060450"/>
          </a:xfrm>
          <a:prstGeom prst="line">
            <a:avLst/>
          </a:prstGeom>
          <a:noFill/>
          <a:ln w="38100">
            <a:solidFill>
              <a:schemeClr val="accent1"/>
            </a:solidFill>
            <a:round/>
            <a:headEnd type="none" w="sm" len="sm"/>
            <a:tailEnd type="none" w="sm" len="sm"/>
          </a:ln>
          <a:effectLst/>
        </p:spPr>
        <p:txBody>
          <a:bodyPr wrap="none" anchor="ctr"/>
          <a:lstStyle/>
          <a:p>
            <a:endParaRPr lang="zh-CN" altLang="en-US"/>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rPr>
              <a:t>区间图</a:t>
            </a:r>
            <a:endParaRPr kumimoji="0" lang="zh-CN" altLang="en-US" sz="4000" b="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endParaRPr>
          </a:p>
        </p:txBody>
      </p:sp>
      <p:sp>
        <p:nvSpPr>
          <p:cNvPr id="7" name="内容占位符 6"/>
          <p:cNvSpPr>
            <a:spLocks noGrp="1"/>
          </p:cNvSpPr>
          <p:nvPr>
            <p:ph sz="quarter" idx="1"/>
          </p:nvPr>
        </p:nvSpPr>
        <p:spPr>
          <a:xfrm>
            <a:off x="500034" y="1714488"/>
            <a:ext cx="8153400" cy="928694"/>
          </a:xfrm>
        </p:spPr>
        <p:txBody>
          <a:bodyPr>
            <a:normAutofit/>
          </a:bodyPr>
          <a:lstStyle/>
          <a:p>
            <a:r>
              <a:rPr lang="zh-CN" altLang="en-US" sz="3200" b="1" dirty="0">
                <a:latin typeface="仿宋" pitchFamily="49" charset="-122"/>
                <a:ea typeface="仿宋" pitchFamily="49" charset="-122"/>
                <a:cs typeface="Times New Roman" pitchFamily="18" charset="0"/>
              </a:rPr>
              <a:t>区间图一定是弦图。</a:t>
            </a:r>
            <a:endParaRPr lang="en-US" altLang="zh-CN" sz="3200" b="1" dirty="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40" name="内容占位符 6"/>
          <p:cNvSpPr txBox="1">
            <a:spLocks/>
          </p:cNvSpPr>
          <p:nvPr/>
        </p:nvSpPr>
        <p:spPr>
          <a:xfrm>
            <a:off x="500034" y="2357430"/>
            <a:ext cx="8153400" cy="414340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rPr>
              <a:t>证明：</a:t>
            </a:r>
            <a:endParaRPr kumimoji="0" lang="en-US" altLang="zh-CN"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lang="en-US" altLang="zh-CN" sz="2800" b="1" dirty="0">
                <a:latin typeface="仿宋" pitchFamily="49" charset="-122"/>
                <a:ea typeface="仿宋" pitchFamily="49" charset="-122"/>
                <a:cs typeface="Times New Roman" pitchFamily="18" charset="0"/>
              </a:rPr>
              <a:t>   </a:t>
            </a:r>
            <a:r>
              <a:rPr lang="zh-CN" altLang="en-US" sz="2800" b="1" dirty="0">
                <a:latin typeface="仿宋" pitchFamily="49" charset="-122"/>
                <a:ea typeface="仿宋" pitchFamily="49" charset="-122"/>
                <a:cs typeface="Times New Roman" pitchFamily="18" charset="0"/>
              </a:rPr>
              <a:t>若区间图中存在一个长度 </a:t>
            </a:r>
            <a:r>
              <a:rPr lang="en-US" altLang="zh-CN" sz="2800" b="1" dirty="0">
                <a:latin typeface="Times New Roman" pitchFamily="18" charset="0"/>
                <a:ea typeface="仿宋" pitchFamily="49" charset="-122"/>
                <a:cs typeface="Times New Roman" pitchFamily="18" charset="0"/>
              </a:rPr>
              <a:t>&gt; </a:t>
            </a:r>
            <a:r>
              <a:rPr lang="en-US" altLang="zh-CN" sz="2800" dirty="0">
                <a:latin typeface="Times New Roman" pitchFamily="18" charset="0"/>
                <a:ea typeface="仿宋" pitchFamily="49" charset="-122"/>
                <a:cs typeface="Times New Roman" pitchFamily="18" charset="0"/>
              </a:rPr>
              <a:t>3</a:t>
            </a:r>
            <a:r>
              <a:rPr lang="zh-CN" altLang="en-US" sz="2800" b="1" dirty="0">
                <a:latin typeface="Times New Roman" pitchFamily="18" charset="0"/>
                <a:ea typeface="仿宋" pitchFamily="49" charset="-122"/>
                <a:cs typeface="Times New Roman" pitchFamily="18" charset="0"/>
              </a:rPr>
              <a:t>的无弦环 </a:t>
            </a:r>
            <a:r>
              <a:rPr lang="en-US" altLang="zh-CN"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v</a:t>
            </a:r>
            <a:r>
              <a:rPr lang="en-US" altLang="zh-CN" sz="2800" baseline="-25000" dirty="0">
                <a:latin typeface="Times New Roman" pitchFamily="18" charset="0"/>
                <a:ea typeface="仿宋" pitchFamily="49" charset="-122"/>
                <a:cs typeface="Times New Roman" pitchFamily="18" charset="0"/>
              </a:rPr>
              <a:t>0</a:t>
            </a:r>
            <a:r>
              <a:rPr lang="en-US" altLang="zh-CN" sz="2800" i="1" dirty="0">
                <a:latin typeface="Times New Roman" pitchFamily="18" charset="0"/>
                <a:ea typeface="仿宋" pitchFamily="49" charset="-122"/>
                <a:cs typeface="Times New Roman" pitchFamily="18" charset="0"/>
              </a:rPr>
              <a:t> ,v</a:t>
            </a:r>
            <a:r>
              <a:rPr lang="en-US" altLang="zh-CN" sz="2800" baseline="-25000" dirty="0">
                <a:latin typeface="Times New Roman" pitchFamily="18" charset="0"/>
                <a:ea typeface="仿宋" pitchFamily="49" charset="-122"/>
                <a:cs typeface="Times New Roman" pitchFamily="18" charset="0"/>
              </a:rPr>
              <a:t>1</a:t>
            </a:r>
            <a:r>
              <a:rPr lang="en-US" altLang="zh-CN" sz="2800" i="1" dirty="0">
                <a:latin typeface="Times New Roman" pitchFamily="18" charset="0"/>
                <a:ea typeface="仿宋" pitchFamily="49" charset="-122"/>
                <a:cs typeface="Times New Roman" pitchFamily="18" charset="0"/>
              </a:rPr>
              <a:t> ,…, v</a:t>
            </a:r>
            <a:r>
              <a:rPr lang="en-US" altLang="zh-CN" sz="2800" i="1" baseline="-25000" dirty="0">
                <a:latin typeface="Times New Roman" pitchFamily="18" charset="0"/>
                <a:ea typeface="仿宋" pitchFamily="49" charset="-122"/>
                <a:cs typeface="Times New Roman" pitchFamily="18" charset="0"/>
              </a:rPr>
              <a:t>l</a:t>
            </a:r>
            <a:r>
              <a:rPr lang="en-US" altLang="zh-CN" sz="2800" baseline="-25000" dirty="0">
                <a:latin typeface="Times New Roman" pitchFamily="18" charset="0"/>
                <a:ea typeface="仿宋" pitchFamily="49" charset="-122"/>
                <a:cs typeface="Times New Roman" pitchFamily="18" charset="0"/>
              </a:rPr>
              <a:t>-1</a:t>
            </a:r>
            <a:r>
              <a:rPr lang="en-US" altLang="zh-CN" sz="2800" i="1" dirty="0">
                <a:latin typeface="Times New Roman" pitchFamily="18" charset="0"/>
                <a:ea typeface="仿宋" pitchFamily="49" charset="-122"/>
                <a:cs typeface="Times New Roman" pitchFamily="18" charset="0"/>
              </a:rPr>
              <a:t> , </a:t>
            </a:r>
            <a:r>
              <a:rPr lang="en-US" altLang="zh-CN" sz="2800" i="1" dirty="0" err="1">
                <a:latin typeface="Times New Roman" pitchFamily="18" charset="0"/>
                <a:ea typeface="仿宋" pitchFamily="49" charset="-122"/>
                <a:cs typeface="Times New Roman" pitchFamily="18" charset="0"/>
              </a:rPr>
              <a:t>v</a:t>
            </a:r>
            <a:r>
              <a:rPr lang="en-US" altLang="zh-CN" sz="2800" i="1" baseline="-25000" dirty="0" err="1">
                <a:latin typeface="Times New Roman" pitchFamily="18" charset="0"/>
                <a:ea typeface="仿宋" pitchFamily="49" charset="-122"/>
                <a:cs typeface="Times New Roman" pitchFamily="18" charset="0"/>
              </a:rPr>
              <a:t>l</a:t>
            </a:r>
            <a:r>
              <a:rPr lang="en-US" altLang="zh-CN" sz="2800" i="1" baseline="-25000" dirty="0">
                <a:latin typeface="Times New Roman" pitchFamily="18" charset="0"/>
                <a:ea typeface="仿宋" pitchFamily="49" charset="-122"/>
                <a:cs typeface="Times New Roman" pitchFamily="18" charset="0"/>
              </a:rPr>
              <a:t> =</a:t>
            </a:r>
            <a:r>
              <a:rPr lang="en-US" altLang="zh-CN" sz="2800" i="1" dirty="0">
                <a:latin typeface="Times New Roman" pitchFamily="18" charset="0"/>
                <a:ea typeface="仿宋" pitchFamily="49" charset="-122"/>
                <a:cs typeface="Times New Roman" pitchFamily="18" charset="0"/>
              </a:rPr>
              <a:t> v</a:t>
            </a:r>
            <a:r>
              <a:rPr lang="en-US" altLang="zh-CN" sz="2800" baseline="-25000" dirty="0">
                <a:latin typeface="Times New Roman" pitchFamily="18" charset="0"/>
                <a:ea typeface="仿宋" pitchFamily="49" charset="-122"/>
                <a:cs typeface="Times New Roman" pitchFamily="18" charset="0"/>
              </a:rPr>
              <a:t>0</a:t>
            </a:r>
            <a:r>
              <a:rPr lang="en-US" altLang="zh-CN" sz="2800" dirty="0">
                <a:latin typeface="Times New Roman" pitchFamily="18" charset="0"/>
                <a:ea typeface="仿宋" pitchFamily="49" charset="-122"/>
                <a:cs typeface="Times New Roman" pitchFamily="18" charset="0"/>
              </a:rPr>
              <a:t>}, </a:t>
            </a:r>
            <a:r>
              <a:rPr lang="en-US" altLang="zh-CN" sz="2800" i="1" dirty="0">
                <a:latin typeface="Times New Roman" pitchFamily="18" charset="0"/>
                <a:ea typeface="仿宋" pitchFamily="49" charset="-122"/>
                <a:cs typeface="Times New Roman" pitchFamily="18" charset="0"/>
              </a:rPr>
              <a:t>l</a:t>
            </a:r>
            <a:r>
              <a:rPr lang="en-US" altLang="zh-CN" sz="2800" dirty="0">
                <a:latin typeface="Times New Roman" pitchFamily="18" charset="0"/>
                <a:ea typeface="仿宋" pitchFamily="49" charset="-122"/>
                <a:cs typeface="Times New Roman" pitchFamily="18" charset="0"/>
              </a:rPr>
              <a:t> &gt; 3</a:t>
            </a:r>
            <a:r>
              <a:rPr lang="zh-CN" altLang="en-US"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设第</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个点对应的区间为</a:t>
            </a:r>
            <a:r>
              <a:rPr lang="en-US" altLang="zh-CN" sz="2800" i="1" dirty="0">
                <a:latin typeface="Times New Roman" pitchFamily="18" charset="0"/>
                <a:ea typeface="仿宋" pitchFamily="49" charset="-122"/>
                <a:cs typeface="Times New Roman" pitchFamily="18" charset="0"/>
              </a:rPr>
              <a:t>I</a:t>
            </a:r>
            <a:r>
              <a:rPr lang="en-US" altLang="zh-CN" sz="2800" i="1" baseline="-25000" dirty="0">
                <a:latin typeface="Times New Roman" pitchFamily="18" charset="0"/>
                <a:ea typeface="仿宋" pitchFamily="49" charset="-122"/>
                <a:cs typeface="Times New Roman" pitchFamily="18" charset="0"/>
              </a:rPr>
              <a:t>i</a:t>
            </a:r>
            <a:r>
              <a:rPr lang="zh-CN" altLang="en-US"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由</a:t>
            </a:r>
            <a:r>
              <a:rPr lang="en-US" altLang="zh-CN" sz="2800" i="1" dirty="0">
                <a:latin typeface="Times New Roman" pitchFamily="18" charset="0"/>
                <a:ea typeface="仿宋" pitchFamily="49" charset="-122"/>
                <a:cs typeface="Times New Roman" pitchFamily="18" charset="0"/>
              </a:rPr>
              <a:t>I</a:t>
            </a:r>
            <a:r>
              <a:rPr lang="en-US" altLang="zh-CN" sz="2800" i="1" baseline="-25000" dirty="0">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与</a:t>
            </a:r>
            <a:r>
              <a:rPr lang="en-US" altLang="zh-CN" sz="2800" i="1" dirty="0">
                <a:latin typeface="Times New Roman" pitchFamily="18" charset="0"/>
                <a:ea typeface="仿宋" pitchFamily="49" charset="-122"/>
                <a:cs typeface="Times New Roman" pitchFamily="18" charset="0"/>
              </a:rPr>
              <a:t>I</a:t>
            </a:r>
            <a:r>
              <a:rPr lang="en-US" altLang="zh-CN" sz="2800" i="1" baseline="-25000" dirty="0">
                <a:latin typeface="Times New Roman" pitchFamily="18" charset="0"/>
                <a:ea typeface="仿宋" pitchFamily="49" charset="-122"/>
                <a:cs typeface="Times New Roman" pitchFamily="18" charset="0"/>
              </a:rPr>
              <a:t>i</a:t>
            </a:r>
            <a:r>
              <a:rPr lang="en-US" altLang="zh-CN" sz="2800" baseline="-25000" dirty="0">
                <a:latin typeface="Times New Roman" pitchFamily="18" charset="0"/>
                <a:ea typeface="仿宋" pitchFamily="49" charset="-122"/>
                <a:cs typeface="Times New Roman" pitchFamily="18" charset="0"/>
              </a:rPr>
              <a:t>+1</a:t>
            </a:r>
            <a:r>
              <a:rPr lang="zh-CN" altLang="en-US" sz="2800" b="1" dirty="0">
                <a:latin typeface="Times New Roman" pitchFamily="18" charset="0"/>
                <a:ea typeface="仿宋" pitchFamily="49" charset="-122"/>
                <a:cs typeface="Times New Roman" pitchFamily="18" charset="0"/>
              </a:rPr>
              <a:t>相交</a:t>
            </a:r>
            <a:r>
              <a:rPr lang="en-US" altLang="zh-CN" sz="2800" b="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取                     </a:t>
            </a:r>
            <a:r>
              <a:rPr lang="zh-CN" altLang="en-US"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由于</a:t>
            </a:r>
            <a:r>
              <a:rPr lang="en-US" altLang="zh-CN" sz="2800" i="1" dirty="0">
                <a:latin typeface="Times New Roman" pitchFamily="18" charset="0"/>
                <a:ea typeface="仿宋" pitchFamily="49" charset="-122"/>
                <a:cs typeface="Times New Roman" pitchFamily="18" charset="0"/>
              </a:rPr>
              <a:t>I</a:t>
            </a:r>
            <a:r>
              <a:rPr lang="en-US" altLang="zh-CN" sz="2800" i="1" baseline="-25000" dirty="0">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与</a:t>
            </a:r>
            <a:r>
              <a:rPr lang="en-US" altLang="zh-CN" sz="2800" i="1" dirty="0">
                <a:latin typeface="Times New Roman" pitchFamily="18" charset="0"/>
                <a:ea typeface="仿宋" pitchFamily="49" charset="-122"/>
                <a:cs typeface="Times New Roman" pitchFamily="18" charset="0"/>
              </a:rPr>
              <a:t>I</a:t>
            </a:r>
            <a:r>
              <a:rPr lang="en-US" altLang="zh-CN" sz="2800" i="1" baseline="-25000" dirty="0">
                <a:latin typeface="Times New Roman" pitchFamily="18" charset="0"/>
                <a:ea typeface="仿宋" pitchFamily="49" charset="-122"/>
                <a:cs typeface="Times New Roman" pitchFamily="18" charset="0"/>
              </a:rPr>
              <a:t>i</a:t>
            </a:r>
            <a:r>
              <a:rPr lang="en-US" altLang="zh-CN" sz="2800" baseline="-25000" dirty="0">
                <a:latin typeface="Times New Roman" pitchFamily="18" charset="0"/>
                <a:ea typeface="仿宋" pitchFamily="49" charset="-122"/>
                <a:cs typeface="Times New Roman" pitchFamily="18" charset="0"/>
              </a:rPr>
              <a:t>+2</a:t>
            </a:r>
            <a:r>
              <a:rPr lang="zh-CN" altLang="en-US" sz="2800" b="1" dirty="0">
                <a:latin typeface="Times New Roman" pitchFamily="18" charset="0"/>
                <a:ea typeface="仿宋" pitchFamily="49" charset="-122"/>
                <a:cs typeface="Times New Roman" pitchFamily="18" charset="0"/>
              </a:rPr>
              <a:t>不相交</a:t>
            </a:r>
            <a:r>
              <a:rPr lang="zh-CN" altLang="en-US"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则</a:t>
            </a:r>
            <a:r>
              <a:rPr lang="en-US" altLang="zh-CN" sz="2800" i="1" dirty="0">
                <a:latin typeface="Times New Roman" pitchFamily="18" charset="0"/>
                <a:ea typeface="仿宋" pitchFamily="49" charset="-122"/>
                <a:cs typeface="Times New Roman" pitchFamily="18" charset="0"/>
              </a:rPr>
              <a:t>p</a:t>
            </a:r>
            <a:r>
              <a:rPr lang="en-US" altLang="zh-CN" sz="2800" i="1" baseline="-25000" dirty="0">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一定严格递增或严格递减。由</a:t>
            </a:r>
            <a:endParaRPr lang="en-US" altLang="zh-CN" sz="2800" b="1" dirty="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pPr>
            <a:r>
              <a:rPr lang="zh-CN" altLang="en-US" sz="2800" b="1" dirty="0">
                <a:latin typeface="Times New Roman" pitchFamily="18" charset="0"/>
                <a:ea typeface="仿宋" pitchFamily="49" charset="-122"/>
                <a:cs typeface="Times New Roman" pitchFamily="18" charset="0"/>
              </a:rPr>
              <a:t>                及              得到            ，与</a:t>
            </a:r>
            <a:r>
              <a:rPr lang="en-US" altLang="zh-CN" sz="2800" i="1" dirty="0">
                <a:latin typeface="Times New Roman" pitchFamily="18" charset="0"/>
                <a:ea typeface="仿宋" pitchFamily="49" charset="-122"/>
                <a:cs typeface="Times New Roman" pitchFamily="18" charset="0"/>
              </a:rPr>
              <a:t>I</a:t>
            </a:r>
            <a:r>
              <a:rPr lang="en-US" altLang="zh-CN" sz="2800" i="1" baseline="-25000" dirty="0">
                <a:latin typeface="Times New Roman" pitchFamily="18" charset="0"/>
                <a:ea typeface="仿宋" pitchFamily="49" charset="-122"/>
                <a:cs typeface="Times New Roman" pitchFamily="18" charset="0"/>
              </a:rPr>
              <a:t>0</a:t>
            </a:r>
            <a:r>
              <a:rPr lang="zh-CN" altLang="en-US" sz="2800" b="1" dirty="0">
                <a:latin typeface="Times New Roman" pitchFamily="18" charset="0"/>
                <a:ea typeface="仿宋" pitchFamily="49" charset="-122"/>
                <a:cs typeface="Times New Roman" pitchFamily="18" charset="0"/>
              </a:rPr>
              <a:t>与</a:t>
            </a:r>
            <a:r>
              <a:rPr lang="en-US" altLang="zh-CN" sz="2800" i="1" dirty="0">
                <a:latin typeface="Times New Roman" pitchFamily="18" charset="0"/>
                <a:ea typeface="仿宋" pitchFamily="49" charset="-122"/>
                <a:cs typeface="Times New Roman" pitchFamily="18" charset="0"/>
              </a:rPr>
              <a:t>I</a:t>
            </a:r>
            <a:r>
              <a:rPr lang="en-US" altLang="zh-CN" sz="2800" baseline="-25000" dirty="0">
                <a:latin typeface="Times New Roman" pitchFamily="18" charset="0"/>
                <a:ea typeface="仿宋" pitchFamily="49" charset="-122"/>
                <a:cs typeface="Times New Roman" pitchFamily="18" charset="0"/>
              </a:rPr>
              <a:t>2</a:t>
            </a:r>
            <a:r>
              <a:rPr lang="zh-CN" altLang="en-US" sz="2800" b="1" dirty="0">
                <a:latin typeface="Times New Roman" pitchFamily="18" charset="0"/>
                <a:ea typeface="仿宋" pitchFamily="49" charset="-122"/>
                <a:cs typeface="Times New Roman" pitchFamily="18" charset="0"/>
              </a:rPr>
              <a:t>不相交矛盾。所以区间图一定是弦图。</a:t>
            </a:r>
            <a:endParaRPr kumimoji="0" lang="en-US" altLang="zh-CN" sz="2800" i="1" u="none" strike="noStrike" kern="1200" cap="none" spc="0" normalizeH="0" baseline="-25000" noProof="0" dirty="0">
              <a:ln>
                <a:noFill/>
              </a:ln>
              <a:solidFill>
                <a:schemeClr val="tx1"/>
              </a:solidFill>
              <a:effectLst/>
              <a:uLnTx/>
              <a:uFillTx/>
              <a:latin typeface="仿宋" pitchFamily="49" charset="-122"/>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graphicFrame>
        <p:nvGraphicFramePr>
          <p:cNvPr id="41" name="对象 40"/>
          <p:cNvGraphicFramePr>
            <a:graphicFrameLocks noChangeAspect="1"/>
          </p:cNvGraphicFramePr>
          <p:nvPr/>
        </p:nvGraphicFramePr>
        <p:xfrm>
          <a:off x="4759810" y="3714752"/>
          <a:ext cx="1796613" cy="513318"/>
        </p:xfrm>
        <a:graphic>
          <a:graphicData uri="http://schemas.openxmlformats.org/presentationml/2006/ole">
            <mc:AlternateContent xmlns:mc="http://schemas.openxmlformats.org/markup-compatibility/2006">
              <mc:Choice xmlns:v="urn:schemas-microsoft-com:vml" Requires="v">
                <p:oleObj spid="_x0000_s257050" name="Equation" r:id="rId4" imgW="799920" imgH="228600" progId="Equation.DSMT4">
                  <p:embed/>
                </p:oleObj>
              </mc:Choice>
              <mc:Fallback>
                <p:oleObj name="Equation" r:id="rId4" imgW="799920" imgH="2286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9810" y="3714752"/>
                        <a:ext cx="1796613" cy="513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7027" name="Object 3"/>
          <p:cNvGraphicFramePr>
            <a:graphicFrameLocks noChangeAspect="1"/>
          </p:cNvGraphicFramePr>
          <p:nvPr/>
        </p:nvGraphicFramePr>
        <p:xfrm>
          <a:off x="935594" y="4675683"/>
          <a:ext cx="1055687" cy="512763"/>
        </p:xfrm>
        <a:graphic>
          <a:graphicData uri="http://schemas.openxmlformats.org/presentationml/2006/ole">
            <mc:AlternateContent xmlns:mc="http://schemas.openxmlformats.org/markup-compatibility/2006">
              <mc:Choice xmlns:v="urn:schemas-microsoft-com:vml" Requires="v">
                <p:oleObj spid="_x0000_s257051" name="Equation" r:id="rId6" imgW="469800" imgH="228600" progId="Equation.DSMT4">
                  <p:embed/>
                </p:oleObj>
              </mc:Choice>
              <mc:Fallback>
                <p:oleObj name="Equation" r:id="rId6" imgW="469800" imgH="2286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594" y="4675683"/>
                        <a:ext cx="1055687"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7028" name="Object 4"/>
          <p:cNvGraphicFramePr>
            <a:graphicFrameLocks noChangeAspect="1"/>
          </p:cNvGraphicFramePr>
          <p:nvPr/>
        </p:nvGraphicFramePr>
        <p:xfrm>
          <a:off x="2363925" y="4656138"/>
          <a:ext cx="1227137" cy="512762"/>
        </p:xfrm>
        <a:graphic>
          <a:graphicData uri="http://schemas.openxmlformats.org/presentationml/2006/ole">
            <mc:AlternateContent xmlns:mc="http://schemas.openxmlformats.org/markup-compatibility/2006">
              <mc:Choice xmlns:v="urn:schemas-microsoft-com:vml" Requires="v">
                <p:oleObj spid="_x0000_s257052" name="Equation" r:id="rId8" imgW="545760" imgH="228600" progId="Equation.DSMT4">
                  <p:embed/>
                </p:oleObj>
              </mc:Choice>
              <mc:Fallback>
                <p:oleObj name="Equation" r:id="rId8" imgW="545760" imgH="2286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3925" y="4656138"/>
                        <a:ext cx="1227137"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7029" name="Object 5"/>
          <p:cNvGraphicFramePr>
            <a:graphicFrameLocks noChangeAspect="1"/>
          </p:cNvGraphicFramePr>
          <p:nvPr/>
        </p:nvGraphicFramePr>
        <p:xfrm>
          <a:off x="4371975" y="4670425"/>
          <a:ext cx="1027113" cy="512763"/>
        </p:xfrm>
        <a:graphic>
          <a:graphicData uri="http://schemas.openxmlformats.org/presentationml/2006/ole">
            <mc:AlternateContent xmlns:mc="http://schemas.openxmlformats.org/markup-compatibility/2006">
              <mc:Choice xmlns:v="urn:schemas-microsoft-com:vml" Requires="v">
                <p:oleObj spid="_x0000_s257053" name="Equation" r:id="rId10" imgW="457200" imgH="228600" progId="Equation.DSMT4">
                  <p:embed/>
                </p:oleObj>
              </mc:Choice>
              <mc:Fallback>
                <p:oleObj name="Equation" r:id="rId10" imgW="457200" imgH="2286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71975" y="4670425"/>
                        <a:ext cx="1027113"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rPr>
              <a:t>经典问题</a:t>
            </a:r>
          </a:p>
        </p:txBody>
      </p:sp>
      <p:sp>
        <p:nvSpPr>
          <p:cNvPr id="7" name="内容占位符 6"/>
          <p:cNvSpPr>
            <a:spLocks noGrp="1"/>
          </p:cNvSpPr>
          <p:nvPr>
            <p:ph sz="quarter" idx="1"/>
          </p:nvPr>
        </p:nvSpPr>
        <p:spPr>
          <a:xfrm>
            <a:off x="500034" y="1714488"/>
            <a:ext cx="8153400" cy="1428760"/>
          </a:xfrm>
        </p:spPr>
        <p:txBody>
          <a:bodyPr>
            <a:normAutofit/>
          </a:bodyPr>
          <a:lstStyle/>
          <a:p>
            <a:r>
              <a:rPr lang="en-US" altLang="zh-CN" sz="3200" b="1" dirty="0">
                <a:latin typeface="Times New Roman" pitchFamily="18" charset="0"/>
                <a:ea typeface="仿宋" pitchFamily="49" charset="-122"/>
                <a:cs typeface="Times New Roman" pitchFamily="18" charset="0"/>
              </a:rPr>
              <a:t>[</a:t>
            </a:r>
            <a:r>
              <a:rPr lang="zh-CN" altLang="en-US" sz="3200" b="1" dirty="0">
                <a:latin typeface="Times New Roman" pitchFamily="18" charset="0"/>
                <a:ea typeface="仿宋" pitchFamily="49" charset="-122"/>
                <a:cs typeface="Times New Roman" pitchFamily="18" charset="0"/>
              </a:rPr>
              <a:t>例题</a:t>
            </a:r>
            <a:r>
              <a:rPr lang="en-US" altLang="zh-CN" sz="3200" dirty="0">
                <a:latin typeface="Times New Roman" pitchFamily="18" charset="0"/>
                <a:ea typeface="仿宋" pitchFamily="49" charset="-122"/>
                <a:cs typeface="Times New Roman" pitchFamily="18" charset="0"/>
              </a:rPr>
              <a:t>1</a:t>
            </a:r>
            <a:r>
              <a:rPr lang="en-US" altLang="zh-CN" sz="3200" b="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给定</a:t>
            </a:r>
            <a:r>
              <a:rPr lang="en-US" altLang="zh-CN" sz="2800" i="1" dirty="0">
                <a:latin typeface="Times New Roman" pitchFamily="18" charset="0"/>
                <a:ea typeface="仿宋" pitchFamily="49" charset="-122"/>
                <a:cs typeface="Times New Roman" pitchFamily="18" charset="0"/>
              </a:rPr>
              <a:t>n</a:t>
            </a:r>
            <a:r>
              <a:rPr lang="zh-CN" altLang="en-US" sz="2800" b="1" dirty="0">
                <a:latin typeface="Times New Roman" pitchFamily="18" charset="0"/>
                <a:ea typeface="仿宋" pitchFamily="49" charset="-122"/>
                <a:cs typeface="Times New Roman" pitchFamily="18" charset="0"/>
              </a:rPr>
              <a:t>个区间</a:t>
            </a:r>
            <a:r>
              <a:rPr lang="zh-CN" altLang="en-US"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要求选择最多的区间</a:t>
            </a:r>
            <a:endParaRPr lang="en-US" altLang="zh-CN" sz="2800" b="1" dirty="0">
              <a:latin typeface="Times New Roman" pitchFamily="18" charset="0"/>
              <a:ea typeface="仿宋" pitchFamily="49" charset="-122"/>
              <a:cs typeface="Times New Roman" pitchFamily="18" charset="0"/>
            </a:endParaRPr>
          </a:p>
          <a:p>
            <a:pPr>
              <a:buNone/>
            </a:pPr>
            <a:r>
              <a:rPr lang="zh-CN" altLang="en-US" sz="2800" b="1" dirty="0">
                <a:latin typeface="Times New Roman" pitchFamily="18" charset="0"/>
                <a:ea typeface="仿宋" pitchFamily="49" charset="-122"/>
                <a:cs typeface="Times New Roman" pitchFamily="18" charset="0"/>
              </a:rPr>
              <a:t>使得区间不互相重叠。</a:t>
            </a:r>
            <a:endParaRPr lang="en-US" altLang="zh-CN" sz="2800" b="1" dirty="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40" name="内容占位符 6"/>
          <p:cNvSpPr txBox="1">
            <a:spLocks/>
          </p:cNvSpPr>
          <p:nvPr/>
        </p:nvSpPr>
        <p:spPr>
          <a:xfrm>
            <a:off x="500034" y="2357430"/>
            <a:ext cx="8153400" cy="414340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sp>
        <p:nvSpPr>
          <p:cNvPr id="8" name="Line 4"/>
          <p:cNvSpPr>
            <a:spLocks noChangeShapeType="1"/>
          </p:cNvSpPr>
          <p:nvPr/>
        </p:nvSpPr>
        <p:spPr bwMode="auto">
          <a:xfrm>
            <a:off x="1890730" y="3390896"/>
            <a:ext cx="1479550" cy="6350"/>
          </a:xfrm>
          <a:prstGeom prst="line">
            <a:avLst/>
          </a:prstGeom>
          <a:noFill/>
          <a:ln w="76200">
            <a:solidFill>
              <a:srgbClr val="FF5050"/>
            </a:solidFill>
            <a:round/>
            <a:headEnd type="none" w="sm" len="sm"/>
            <a:tailEnd type="none" w="sm" len="sm"/>
          </a:ln>
          <a:effectLst/>
        </p:spPr>
        <p:txBody>
          <a:bodyPr wrap="none" anchor="ctr"/>
          <a:lstStyle/>
          <a:p>
            <a:endParaRPr lang="zh-CN" altLang="en-US"/>
          </a:p>
        </p:txBody>
      </p:sp>
      <p:sp>
        <p:nvSpPr>
          <p:cNvPr id="9" name="Line 5"/>
          <p:cNvSpPr>
            <a:spLocks noChangeShapeType="1"/>
          </p:cNvSpPr>
          <p:nvPr/>
        </p:nvSpPr>
        <p:spPr bwMode="auto">
          <a:xfrm>
            <a:off x="2532080" y="3758644"/>
            <a:ext cx="1568450" cy="0"/>
          </a:xfrm>
          <a:prstGeom prst="line">
            <a:avLst/>
          </a:prstGeom>
          <a:noFill/>
          <a:ln w="76200">
            <a:solidFill>
              <a:schemeClr val="accent1"/>
            </a:solidFill>
            <a:round/>
            <a:headEnd type="none" w="sm" len="sm"/>
            <a:tailEnd type="none" w="sm" len="sm"/>
          </a:ln>
          <a:effectLst/>
        </p:spPr>
        <p:txBody>
          <a:bodyPr wrap="none" anchor="ctr"/>
          <a:lstStyle/>
          <a:p>
            <a:endParaRPr lang="zh-CN" altLang="en-US"/>
          </a:p>
        </p:txBody>
      </p:sp>
      <p:sp>
        <p:nvSpPr>
          <p:cNvPr id="10" name="Line 6"/>
          <p:cNvSpPr>
            <a:spLocks noChangeShapeType="1"/>
          </p:cNvSpPr>
          <p:nvPr/>
        </p:nvSpPr>
        <p:spPr bwMode="auto">
          <a:xfrm>
            <a:off x="3871930" y="4043568"/>
            <a:ext cx="1828800" cy="0"/>
          </a:xfrm>
          <a:prstGeom prst="line">
            <a:avLst/>
          </a:prstGeom>
          <a:noFill/>
          <a:ln w="76200">
            <a:solidFill>
              <a:srgbClr val="FF5050"/>
            </a:solidFill>
            <a:round/>
            <a:headEnd type="none" w="sm" len="sm"/>
            <a:tailEnd type="none" w="sm" len="sm"/>
          </a:ln>
          <a:effectLst/>
        </p:spPr>
        <p:txBody>
          <a:bodyPr wrap="none" anchor="ctr"/>
          <a:lstStyle/>
          <a:p>
            <a:endParaRPr lang="zh-CN" altLang="en-US"/>
          </a:p>
        </p:txBody>
      </p:sp>
      <p:sp>
        <p:nvSpPr>
          <p:cNvPr id="11" name="Line 7"/>
          <p:cNvSpPr>
            <a:spLocks noChangeShapeType="1"/>
          </p:cNvSpPr>
          <p:nvPr/>
        </p:nvSpPr>
        <p:spPr bwMode="auto">
          <a:xfrm>
            <a:off x="5996006" y="4381500"/>
            <a:ext cx="1219200" cy="0"/>
          </a:xfrm>
          <a:prstGeom prst="line">
            <a:avLst/>
          </a:prstGeom>
          <a:noFill/>
          <a:ln w="76200">
            <a:solidFill>
              <a:srgbClr val="FF5050"/>
            </a:solidFill>
            <a:round/>
            <a:headEnd type="none" w="sm" len="sm"/>
            <a:tailEnd type="none" w="sm" len="sm"/>
          </a:ln>
          <a:effectLst/>
        </p:spPr>
        <p:txBody>
          <a:bodyPr wrap="none" anchor="ctr"/>
          <a:lstStyle/>
          <a:p>
            <a:endParaRPr lang="zh-CN" altLang="en-US"/>
          </a:p>
        </p:txBody>
      </p:sp>
      <p:sp>
        <p:nvSpPr>
          <p:cNvPr id="17" name="Line 13"/>
          <p:cNvSpPr>
            <a:spLocks noChangeShapeType="1"/>
          </p:cNvSpPr>
          <p:nvPr/>
        </p:nvSpPr>
        <p:spPr bwMode="auto">
          <a:xfrm>
            <a:off x="3109930" y="4384812"/>
            <a:ext cx="1828800" cy="0"/>
          </a:xfrm>
          <a:prstGeom prst="line">
            <a:avLst/>
          </a:prstGeom>
          <a:noFill/>
          <a:ln w="76200">
            <a:solidFill>
              <a:schemeClr val="accent1"/>
            </a:solidFill>
            <a:round/>
            <a:headEnd type="none" w="sm" len="sm"/>
            <a:tailEnd type="none" w="sm" len="sm"/>
          </a:ln>
          <a:effectLst/>
        </p:spPr>
        <p:txBody>
          <a:bodyPr wrap="none" anchor="ctr"/>
          <a:lstStyle/>
          <a:p>
            <a:endParaRPr lang="zh-CN" altLang="en-US"/>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rPr>
              <a:t>经典问题</a:t>
            </a:r>
          </a:p>
        </p:txBody>
      </p:sp>
      <p:sp>
        <p:nvSpPr>
          <p:cNvPr id="7" name="内容占位符 6"/>
          <p:cNvSpPr>
            <a:spLocks noGrp="1"/>
          </p:cNvSpPr>
          <p:nvPr>
            <p:ph sz="quarter" idx="1"/>
          </p:nvPr>
        </p:nvSpPr>
        <p:spPr>
          <a:xfrm>
            <a:off x="500034" y="1714488"/>
            <a:ext cx="8153400" cy="1428760"/>
          </a:xfrm>
        </p:spPr>
        <p:txBody>
          <a:bodyPr>
            <a:normAutofit/>
          </a:bodyPr>
          <a:lstStyle/>
          <a:p>
            <a:r>
              <a:rPr lang="en-US" altLang="zh-CN" sz="3200" b="1" dirty="0">
                <a:latin typeface="Times New Roman" pitchFamily="18" charset="0"/>
                <a:ea typeface="仿宋" pitchFamily="49" charset="-122"/>
                <a:cs typeface="Times New Roman" pitchFamily="18" charset="0"/>
              </a:rPr>
              <a:t>[</a:t>
            </a:r>
            <a:r>
              <a:rPr lang="zh-CN" altLang="en-US" sz="3200" b="1" dirty="0">
                <a:latin typeface="Times New Roman" pitchFamily="18" charset="0"/>
                <a:ea typeface="仿宋" pitchFamily="49" charset="-122"/>
                <a:cs typeface="Times New Roman" pitchFamily="18" charset="0"/>
              </a:rPr>
              <a:t>例题</a:t>
            </a:r>
            <a:r>
              <a:rPr lang="en-US" altLang="zh-CN" sz="3200" dirty="0">
                <a:latin typeface="Times New Roman" pitchFamily="18" charset="0"/>
                <a:ea typeface="仿宋" pitchFamily="49" charset="-122"/>
                <a:cs typeface="Times New Roman" pitchFamily="18" charset="0"/>
              </a:rPr>
              <a:t>1</a:t>
            </a:r>
            <a:r>
              <a:rPr lang="en-US" altLang="zh-CN" sz="3200" b="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给定</a:t>
            </a:r>
            <a:r>
              <a:rPr lang="en-US" altLang="zh-CN" sz="2800" i="1" dirty="0">
                <a:latin typeface="Times New Roman" pitchFamily="18" charset="0"/>
                <a:ea typeface="仿宋" pitchFamily="49" charset="-122"/>
                <a:cs typeface="Times New Roman" pitchFamily="18" charset="0"/>
              </a:rPr>
              <a:t>n</a:t>
            </a:r>
            <a:r>
              <a:rPr lang="zh-CN" altLang="en-US" sz="2800" b="1" dirty="0">
                <a:latin typeface="Times New Roman" pitchFamily="18" charset="0"/>
                <a:ea typeface="仿宋" pitchFamily="49" charset="-122"/>
                <a:cs typeface="Times New Roman" pitchFamily="18" charset="0"/>
              </a:rPr>
              <a:t>个区间</a:t>
            </a:r>
            <a:r>
              <a:rPr lang="zh-CN" altLang="en-US"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要求选择最多的区间</a:t>
            </a:r>
            <a:endParaRPr lang="en-US" altLang="zh-CN" sz="2800" b="1" dirty="0">
              <a:latin typeface="Times New Roman" pitchFamily="18" charset="0"/>
              <a:ea typeface="仿宋" pitchFamily="49" charset="-122"/>
              <a:cs typeface="Times New Roman" pitchFamily="18" charset="0"/>
            </a:endParaRPr>
          </a:p>
          <a:p>
            <a:pPr>
              <a:buNone/>
            </a:pPr>
            <a:r>
              <a:rPr lang="zh-CN" altLang="en-US" sz="2800" b="1" dirty="0">
                <a:latin typeface="Times New Roman" pitchFamily="18" charset="0"/>
                <a:ea typeface="仿宋" pitchFamily="49" charset="-122"/>
                <a:cs typeface="Times New Roman" pitchFamily="18" charset="0"/>
              </a:rPr>
              <a:t>使得区间不互相重叠。</a:t>
            </a:r>
            <a:endParaRPr lang="en-US" altLang="zh-CN" sz="2800" b="1" dirty="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40" name="内容占位符 6"/>
          <p:cNvSpPr txBox="1">
            <a:spLocks/>
          </p:cNvSpPr>
          <p:nvPr/>
        </p:nvSpPr>
        <p:spPr>
          <a:xfrm>
            <a:off x="500034" y="2357430"/>
            <a:ext cx="8153400" cy="414340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sp>
        <p:nvSpPr>
          <p:cNvPr id="8" name="Line 4"/>
          <p:cNvSpPr>
            <a:spLocks noChangeShapeType="1"/>
          </p:cNvSpPr>
          <p:nvPr/>
        </p:nvSpPr>
        <p:spPr bwMode="auto">
          <a:xfrm>
            <a:off x="1890730" y="3390896"/>
            <a:ext cx="1479550" cy="6350"/>
          </a:xfrm>
          <a:prstGeom prst="line">
            <a:avLst/>
          </a:prstGeom>
          <a:noFill/>
          <a:ln w="76200">
            <a:solidFill>
              <a:srgbClr val="FF5050"/>
            </a:solidFill>
            <a:round/>
            <a:headEnd type="none" w="sm" len="sm"/>
            <a:tailEnd type="none" w="sm" len="sm"/>
          </a:ln>
          <a:effectLst/>
        </p:spPr>
        <p:txBody>
          <a:bodyPr wrap="none" anchor="ctr"/>
          <a:lstStyle/>
          <a:p>
            <a:endParaRPr lang="zh-CN" altLang="en-US"/>
          </a:p>
        </p:txBody>
      </p:sp>
      <p:sp>
        <p:nvSpPr>
          <p:cNvPr id="9" name="Line 5"/>
          <p:cNvSpPr>
            <a:spLocks noChangeShapeType="1"/>
          </p:cNvSpPr>
          <p:nvPr/>
        </p:nvSpPr>
        <p:spPr bwMode="auto">
          <a:xfrm>
            <a:off x="2532080" y="3758644"/>
            <a:ext cx="1568450" cy="0"/>
          </a:xfrm>
          <a:prstGeom prst="line">
            <a:avLst/>
          </a:prstGeom>
          <a:noFill/>
          <a:ln w="76200">
            <a:solidFill>
              <a:schemeClr val="accent1"/>
            </a:solidFill>
            <a:round/>
            <a:headEnd type="none" w="sm" len="sm"/>
            <a:tailEnd type="none" w="sm" len="sm"/>
          </a:ln>
          <a:effectLst/>
        </p:spPr>
        <p:txBody>
          <a:bodyPr wrap="none" anchor="ctr"/>
          <a:lstStyle/>
          <a:p>
            <a:endParaRPr lang="zh-CN" altLang="en-US"/>
          </a:p>
        </p:txBody>
      </p:sp>
      <p:sp>
        <p:nvSpPr>
          <p:cNvPr id="10" name="Line 6"/>
          <p:cNvSpPr>
            <a:spLocks noChangeShapeType="1"/>
          </p:cNvSpPr>
          <p:nvPr/>
        </p:nvSpPr>
        <p:spPr bwMode="auto">
          <a:xfrm>
            <a:off x="3871930" y="4043568"/>
            <a:ext cx="1828800" cy="0"/>
          </a:xfrm>
          <a:prstGeom prst="line">
            <a:avLst/>
          </a:prstGeom>
          <a:noFill/>
          <a:ln w="76200">
            <a:solidFill>
              <a:srgbClr val="FF5050"/>
            </a:solidFill>
            <a:round/>
            <a:headEnd type="none" w="sm" len="sm"/>
            <a:tailEnd type="none" w="sm" len="sm"/>
          </a:ln>
          <a:effectLst/>
        </p:spPr>
        <p:txBody>
          <a:bodyPr wrap="none" anchor="ctr"/>
          <a:lstStyle/>
          <a:p>
            <a:endParaRPr lang="zh-CN" altLang="en-US"/>
          </a:p>
        </p:txBody>
      </p:sp>
      <p:sp>
        <p:nvSpPr>
          <p:cNvPr id="11" name="Line 7"/>
          <p:cNvSpPr>
            <a:spLocks noChangeShapeType="1"/>
          </p:cNvSpPr>
          <p:nvPr/>
        </p:nvSpPr>
        <p:spPr bwMode="auto">
          <a:xfrm>
            <a:off x="5996006" y="4381500"/>
            <a:ext cx="1219200" cy="0"/>
          </a:xfrm>
          <a:prstGeom prst="line">
            <a:avLst/>
          </a:prstGeom>
          <a:noFill/>
          <a:ln w="76200">
            <a:solidFill>
              <a:srgbClr val="FF5050"/>
            </a:solidFill>
            <a:round/>
            <a:headEnd type="none" w="sm" len="sm"/>
            <a:tailEnd type="none" w="sm" len="sm"/>
          </a:ln>
          <a:effectLst/>
        </p:spPr>
        <p:txBody>
          <a:bodyPr wrap="none" anchor="ctr"/>
          <a:lstStyle/>
          <a:p>
            <a:endParaRPr lang="zh-CN" altLang="en-US"/>
          </a:p>
        </p:txBody>
      </p:sp>
      <p:sp>
        <p:nvSpPr>
          <p:cNvPr id="17" name="Line 13"/>
          <p:cNvSpPr>
            <a:spLocks noChangeShapeType="1"/>
          </p:cNvSpPr>
          <p:nvPr/>
        </p:nvSpPr>
        <p:spPr bwMode="auto">
          <a:xfrm>
            <a:off x="3109930" y="4384812"/>
            <a:ext cx="1828800" cy="0"/>
          </a:xfrm>
          <a:prstGeom prst="line">
            <a:avLst/>
          </a:prstGeom>
          <a:noFill/>
          <a:ln w="76200">
            <a:solidFill>
              <a:schemeClr val="accent1"/>
            </a:solidFill>
            <a:round/>
            <a:headEnd type="none" w="sm" len="sm"/>
            <a:tailEnd type="none" w="sm" len="sm"/>
          </a:ln>
          <a:effectLst/>
        </p:spPr>
        <p:txBody>
          <a:bodyPr wrap="none" anchor="ctr"/>
          <a:lstStyle/>
          <a:p>
            <a:endParaRPr lang="zh-CN" altLang="en-US"/>
          </a:p>
        </p:txBody>
      </p:sp>
      <p:sp>
        <p:nvSpPr>
          <p:cNvPr id="12" name="TextBox 11"/>
          <p:cNvSpPr txBox="1"/>
          <p:nvPr/>
        </p:nvSpPr>
        <p:spPr>
          <a:xfrm>
            <a:off x="1402224" y="4925809"/>
            <a:ext cx="6170172" cy="646331"/>
          </a:xfrm>
          <a:prstGeom prst="rect">
            <a:avLst/>
          </a:prstGeom>
          <a:noFill/>
        </p:spPr>
        <p:txBody>
          <a:bodyPr wrap="square" rtlCol="0">
            <a:spAutoFit/>
          </a:bodyPr>
          <a:lstStyle/>
          <a:p>
            <a:r>
              <a:rPr lang="zh-CN" altLang="en-US" sz="3600" b="1" dirty="0">
                <a:solidFill>
                  <a:srgbClr val="FF0000"/>
                </a:solidFill>
                <a:latin typeface="仿宋" pitchFamily="49" charset="-122"/>
                <a:ea typeface="仿宋" pitchFamily="49" charset="-122"/>
                <a:cs typeface="Times New Roman" pitchFamily="18" charset="0"/>
              </a:rPr>
              <a:t>区间图的最大独立集</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rPr>
              <a:t>经典问题</a:t>
            </a:r>
          </a:p>
        </p:txBody>
      </p:sp>
      <p:sp>
        <p:nvSpPr>
          <p:cNvPr id="7" name="内容占位符 6"/>
          <p:cNvSpPr>
            <a:spLocks noGrp="1"/>
          </p:cNvSpPr>
          <p:nvPr>
            <p:ph sz="quarter" idx="1"/>
          </p:nvPr>
        </p:nvSpPr>
        <p:spPr>
          <a:xfrm>
            <a:off x="500034" y="1714488"/>
            <a:ext cx="8153400" cy="2286016"/>
          </a:xfrm>
        </p:spPr>
        <p:txBody>
          <a:bodyPr>
            <a:normAutofit/>
          </a:bodyPr>
          <a:lstStyle/>
          <a:p>
            <a:r>
              <a:rPr lang="en-US" altLang="zh-CN" sz="3200" b="1" dirty="0">
                <a:latin typeface="Times New Roman" pitchFamily="18" charset="0"/>
                <a:ea typeface="仿宋" pitchFamily="49" charset="-122"/>
                <a:cs typeface="Times New Roman" pitchFamily="18" charset="0"/>
              </a:rPr>
              <a:t>[</a:t>
            </a:r>
            <a:r>
              <a:rPr lang="zh-CN" altLang="en-US" sz="3200" b="1" dirty="0">
                <a:latin typeface="Times New Roman" pitchFamily="18" charset="0"/>
                <a:ea typeface="仿宋" pitchFamily="49" charset="-122"/>
                <a:cs typeface="Times New Roman" pitchFamily="18" charset="0"/>
              </a:rPr>
              <a:t>例题</a:t>
            </a:r>
            <a:r>
              <a:rPr lang="en-US" altLang="zh-CN" sz="3200" dirty="0">
                <a:latin typeface="Times New Roman" pitchFamily="18" charset="0"/>
                <a:ea typeface="仿宋" pitchFamily="49" charset="-122"/>
                <a:cs typeface="Times New Roman" pitchFamily="18" charset="0"/>
              </a:rPr>
              <a:t>2</a:t>
            </a:r>
            <a:r>
              <a:rPr lang="en-US" altLang="zh-CN" sz="3200" b="1" dirty="0">
                <a:latin typeface="Times New Roman" pitchFamily="18" charset="0"/>
                <a:ea typeface="仿宋" pitchFamily="49" charset="-122"/>
                <a:cs typeface="Times New Roman" pitchFamily="18" charset="0"/>
              </a:rPr>
              <a:t>]  </a:t>
            </a:r>
            <a:r>
              <a:rPr lang="en-US" altLang="zh-CN" sz="3200" dirty="0">
                <a:latin typeface="Times New Roman" pitchFamily="18" charset="0"/>
                <a:ea typeface="仿宋" pitchFamily="49" charset="-122"/>
                <a:cs typeface="Times New Roman" pitchFamily="18" charset="0"/>
              </a:rPr>
              <a:t>Tetris</a:t>
            </a:r>
          </a:p>
          <a:p>
            <a:r>
              <a:rPr lang="en-US" altLang="zh-CN" sz="3200" b="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有</a:t>
            </a:r>
            <a:r>
              <a:rPr lang="en-US" altLang="zh-CN" sz="2800" i="1" dirty="0">
                <a:latin typeface="Times New Roman" pitchFamily="18" charset="0"/>
                <a:ea typeface="仿宋" pitchFamily="49" charset="-122"/>
                <a:cs typeface="Times New Roman" pitchFamily="18" charset="0"/>
              </a:rPr>
              <a:t>n</a:t>
            </a:r>
            <a:r>
              <a:rPr lang="zh-CN" altLang="en-US" sz="2800" b="1" dirty="0">
                <a:latin typeface="Times New Roman" pitchFamily="18" charset="0"/>
                <a:ea typeface="仿宋" pitchFamily="49" charset="-122"/>
                <a:cs typeface="Times New Roman" pitchFamily="18" charset="0"/>
              </a:rPr>
              <a:t>个积木</a:t>
            </a:r>
            <a:r>
              <a:rPr lang="zh-CN" altLang="en-US"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高度均为</a:t>
            </a:r>
            <a:r>
              <a:rPr lang="en-US" altLang="zh-CN" sz="2800" dirty="0">
                <a:latin typeface="Times New Roman" pitchFamily="18" charset="0"/>
                <a:ea typeface="仿宋" pitchFamily="49" charset="-122"/>
                <a:cs typeface="Times New Roman" pitchFamily="18" charset="0"/>
              </a:rPr>
              <a:t>1</a:t>
            </a:r>
            <a:r>
              <a:rPr lang="zh-CN" altLang="en-US"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第</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个积木的宽度范围为</a:t>
            </a:r>
            <a:r>
              <a:rPr lang="en-US" altLang="zh-CN" sz="2800" b="1"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L</a:t>
            </a:r>
            <a:r>
              <a:rPr lang="en-US" altLang="zh-CN" sz="2800" i="1" baseline="-25000" dirty="0">
                <a:latin typeface="Times New Roman" pitchFamily="18" charset="0"/>
                <a:ea typeface="仿宋" pitchFamily="49" charset="-122"/>
                <a:cs typeface="Times New Roman" pitchFamily="18" charset="0"/>
              </a:rPr>
              <a:t>i</a:t>
            </a:r>
            <a:r>
              <a:rPr lang="en-US" altLang="zh-CN" sz="2800" b="1" i="1" baseline="-25000" dirty="0">
                <a:latin typeface="Times New Roman" pitchFamily="18" charset="0"/>
                <a:ea typeface="仿宋" pitchFamily="49" charset="-122"/>
                <a:cs typeface="Times New Roman" pitchFamily="18" charset="0"/>
              </a:rPr>
              <a:t>,</a:t>
            </a:r>
            <a:r>
              <a:rPr lang="en-US" altLang="zh-CN" sz="2800" b="1" i="1" dirty="0">
                <a:latin typeface="Times New Roman" pitchFamily="18" charset="0"/>
                <a:ea typeface="仿宋" pitchFamily="49" charset="-122"/>
                <a:cs typeface="Times New Roman" pitchFamily="18" charset="0"/>
              </a:rPr>
              <a:t> </a:t>
            </a:r>
            <a:r>
              <a:rPr lang="en-US" altLang="zh-CN" sz="2800" b="1" dirty="0">
                <a:latin typeface="Times New Roman" pitchFamily="18" charset="0"/>
                <a:ea typeface="仿宋" pitchFamily="49" charset="-122"/>
                <a:cs typeface="Times New Roman" pitchFamily="18" charset="0"/>
              </a:rPr>
              <a:t> </a:t>
            </a:r>
            <a:r>
              <a:rPr lang="en-US" altLang="zh-CN" sz="2800" i="1" dirty="0" err="1">
                <a:latin typeface="Times New Roman" pitchFamily="18" charset="0"/>
                <a:ea typeface="仿宋" pitchFamily="49" charset="-122"/>
                <a:cs typeface="Times New Roman" pitchFamily="18" charset="0"/>
              </a:rPr>
              <a:t>R</a:t>
            </a:r>
            <a:r>
              <a:rPr lang="en-US" altLang="zh-CN" sz="2800" i="1" baseline="-25000" dirty="0" err="1">
                <a:latin typeface="Times New Roman" pitchFamily="18" charset="0"/>
                <a:ea typeface="仿宋" pitchFamily="49" charset="-122"/>
                <a:cs typeface="Times New Roman" pitchFamily="18" charset="0"/>
              </a:rPr>
              <a:t>i</a:t>
            </a:r>
            <a:r>
              <a:rPr lang="en-US" altLang="zh-CN" sz="2800" b="1" dirty="0">
                <a:latin typeface="Times New Roman" pitchFamily="18" charset="0"/>
                <a:ea typeface="仿宋" pitchFamily="49" charset="-122"/>
                <a:cs typeface="Times New Roman" pitchFamily="18" charset="0"/>
              </a:rPr>
              <a:t>]</a:t>
            </a:r>
            <a:r>
              <a:rPr lang="zh-CN" altLang="en-US"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选择一个积木的下落顺序使得最后积木总高度尽可能小。</a:t>
            </a:r>
            <a:endParaRPr lang="en-US" altLang="zh-CN" sz="2800" b="1" i="1" dirty="0">
              <a:latin typeface="Times New Roman" pitchFamily="18" charset="0"/>
              <a:ea typeface="仿宋" pitchFamily="49" charset="-122"/>
              <a:cs typeface="Times New Roman" pitchFamily="18" charset="0"/>
            </a:endParaRPr>
          </a:p>
          <a:p>
            <a:endParaRPr lang="en-US" altLang="zh-CN" sz="3200" b="1" dirty="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40" name="内容占位符 6"/>
          <p:cNvSpPr txBox="1">
            <a:spLocks/>
          </p:cNvSpPr>
          <p:nvPr/>
        </p:nvSpPr>
        <p:spPr>
          <a:xfrm>
            <a:off x="500034" y="2357430"/>
            <a:ext cx="8153400" cy="414340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pic>
        <p:nvPicPr>
          <p:cNvPr id="258054" name="Picture 6"/>
          <p:cNvPicPr>
            <a:picLocks noChangeAspect="1" noChangeArrowheads="1"/>
          </p:cNvPicPr>
          <p:nvPr/>
        </p:nvPicPr>
        <p:blipFill>
          <a:blip r:embed="rId3"/>
          <a:srcRect/>
          <a:stretch>
            <a:fillRect/>
          </a:stretch>
        </p:blipFill>
        <p:spPr bwMode="auto">
          <a:xfrm>
            <a:off x="1333506" y="3786190"/>
            <a:ext cx="4095750" cy="2495550"/>
          </a:xfrm>
          <a:prstGeom prst="rect">
            <a:avLst/>
          </a:prstGeom>
          <a:noFill/>
          <a:ln w="9525">
            <a:noFill/>
            <a:miter lim="800000"/>
            <a:headEnd/>
            <a:tailEnd/>
          </a:ln>
          <a:effectLst/>
        </p:spPr>
      </p:pic>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rPr>
              <a:t>经典问题</a:t>
            </a:r>
          </a:p>
        </p:txBody>
      </p:sp>
      <p:sp>
        <p:nvSpPr>
          <p:cNvPr id="7" name="内容占位符 6"/>
          <p:cNvSpPr>
            <a:spLocks noGrp="1"/>
          </p:cNvSpPr>
          <p:nvPr>
            <p:ph sz="quarter" idx="1"/>
          </p:nvPr>
        </p:nvSpPr>
        <p:spPr>
          <a:xfrm>
            <a:off x="500034" y="1714488"/>
            <a:ext cx="8153400" cy="2286016"/>
          </a:xfrm>
        </p:spPr>
        <p:txBody>
          <a:bodyPr>
            <a:normAutofit/>
          </a:bodyPr>
          <a:lstStyle/>
          <a:p>
            <a:r>
              <a:rPr lang="en-US" altLang="zh-CN" sz="3200" b="1" dirty="0">
                <a:latin typeface="Times New Roman" pitchFamily="18" charset="0"/>
                <a:ea typeface="仿宋" pitchFamily="49" charset="-122"/>
                <a:cs typeface="Times New Roman" pitchFamily="18" charset="0"/>
              </a:rPr>
              <a:t>[</a:t>
            </a:r>
            <a:r>
              <a:rPr lang="zh-CN" altLang="en-US" sz="3200" b="1" dirty="0">
                <a:latin typeface="Times New Roman" pitchFamily="18" charset="0"/>
                <a:ea typeface="仿宋" pitchFamily="49" charset="-122"/>
                <a:cs typeface="Times New Roman" pitchFamily="18" charset="0"/>
              </a:rPr>
              <a:t>例题</a:t>
            </a:r>
            <a:r>
              <a:rPr lang="en-US" altLang="zh-CN" sz="3200" dirty="0">
                <a:latin typeface="Times New Roman" pitchFamily="18" charset="0"/>
                <a:ea typeface="仿宋" pitchFamily="49" charset="-122"/>
                <a:cs typeface="Times New Roman" pitchFamily="18" charset="0"/>
              </a:rPr>
              <a:t>2</a:t>
            </a:r>
            <a:r>
              <a:rPr lang="en-US" altLang="zh-CN" sz="3200" b="1" dirty="0">
                <a:latin typeface="Times New Roman" pitchFamily="18" charset="0"/>
                <a:ea typeface="仿宋" pitchFamily="49" charset="-122"/>
                <a:cs typeface="Times New Roman" pitchFamily="18" charset="0"/>
              </a:rPr>
              <a:t>]  </a:t>
            </a:r>
            <a:r>
              <a:rPr lang="en-US" altLang="zh-CN" sz="3200" dirty="0">
                <a:latin typeface="Times New Roman" pitchFamily="18" charset="0"/>
                <a:ea typeface="仿宋" pitchFamily="49" charset="-122"/>
                <a:cs typeface="Times New Roman" pitchFamily="18" charset="0"/>
              </a:rPr>
              <a:t>Tetris</a:t>
            </a:r>
          </a:p>
          <a:p>
            <a:r>
              <a:rPr lang="en-US" altLang="zh-CN" sz="3200" b="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有</a:t>
            </a:r>
            <a:r>
              <a:rPr lang="en-US" altLang="zh-CN" sz="2800" i="1" dirty="0">
                <a:latin typeface="Times New Roman" pitchFamily="18" charset="0"/>
                <a:ea typeface="仿宋" pitchFamily="49" charset="-122"/>
                <a:cs typeface="Times New Roman" pitchFamily="18" charset="0"/>
              </a:rPr>
              <a:t>n</a:t>
            </a:r>
            <a:r>
              <a:rPr lang="zh-CN" altLang="en-US" sz="2800" b="1" dirty="0">
                <a:latin typeface="Times New Roman" pitchFamily="18" charset="0"/>
                <a:ea typeface="仿宋" pitchFamily="49" charset="-122"/>
                <a:cs typeface="Times New Roman" pitchFamily="18" charset="0"/>
              </a:rPr>
              <a:t>个积木</a:t>
            </a:r>
            <a:r>
              <a:rPr lang="zh-CN" altLang="en-US"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高度均为</a:t>
            </a:r>
            <a:r>
              <a:rPr lang="en-US" altLang="zh-CN" sz="2800" dirty="0">
                <a:latin typeface="Times New Roman" pitchFamily="18" charset="0"/>
                <a:ea typeface="仿宋" pitchFamily="49" charset="-122"/>
                <a:cs typeface="Times New Roman" pitchFamily="18" charset="0"/>
              </a:rPr>
              <a:t>1</a:t>
            </a:r>
            <a:r>
              <a:rPr lang="zh-CN" altLang="en-US"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第</a:t>
            </a:r>
            <a:r>
              <a:rPr lang="en-US" altLang="zh-CN" sz="2800" i="1" dirty="0" err="1">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个积木的宽度范围为</a:t>
            </a:r>
            <a:r>
              <a:rPr lang="en-US" altLang="zh-CN" sz="2800" b="1"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L</a:t>
            </a:r>
            <a:r>
              <a:rPr lang="en-US" altLang="zh-CN" sz="2800" i="1" baseline="-25000" dirty="0">
                <a:latin typeface="Times New Roman" pitchFamily="18" charset="0"/>
                <a:ea typeface="仿宋" pitchFamily="49" charset="-122"/>
                <a:cs typeface="Times New Roman" pitchFamily="18" charset="0"/>
              </a:rPr>
              <a:t>i</a:t>
            </a:r>
            <a:r>
              <a:rPr lang="en-US" altLang="zh-CN" sz="2800" b="1" i="1" baseline="-25000" dirty="0">
                <a:latin typeface="Times New Roman" pitchFamily="18" charset="0"/>
                <a:ea typeface="仿宋" pitchFamily="49" charset="-122"/>
                <a:cs typeface="Times New Roman" pitchFamily="18" charset="0"/>
              </a:rPr>
              <a:t>,</a:t>
            </a:r>
            <a:r>
              <a:rPr lang="en-US" altLang="zh-CN" sz="2800" b="1" i="1" dirty="0">
                <a:latin typeface="Times New Roman" pitchFamily="18" charset="0"/>
                <a:ea typeface="仿宋" pitchFamily="49" charset="-122"/>
                <a:cs typeface="Times New Roman" pitchFamily="18" charset="0"/>
              </a:rPr>
              <a:t> </a:t>
            </a:r>
            <a:r>
              <a:rPr lang="en-US" altLang="zh-CN" sz="2800" b="1" dirty="0">
                <a:latin typeface="Times New Roman" pitchFamily="18" charset="0"/>
                <a:ea typeface="仿宋" pitchFamily="49" charset="-122"/>
                <a:cs typeface="Times New Roman" pitchFamily="18" charset="0"/>
              </a:rPr>
              <a:t> </a:t>
            </a:r>
            <a:r>
              <a:rPr lang="en-US" altLang="zh-CN" sz="2800" i="1" dirty="0" err="1">
                <a:latin typeface="Times New Roman" pitchFamily="18" charset="0"/>
                <a:ea typeface="仿宋" pitchFamily="49" charset="-122"/>
                <a:cs typeface="Times New Roman" pitchFamily="18" charset="0"/>
              </a:rPr>
              <a:t>R</a:t>
            </a:r>
            <a:r>
              <a:rPr lang="en-US" altLang="zh-CN" sz="2800" i="1" baseline="-25000" dirty="0" err="1">
                <a:latin typeface="Times New Roman" pitchFamily="18" charset="0"/>
                <a:ea typeface="仿宋" pitchFamily="49" charset="-122"/>
                <a:cs typeface="Times New Roman" pitchFamily="18" charset="0"/>
              </a:rPr>
              <a:t>i</a:t>
            </a:r>
            <a:r>
              <a:rPr lang="en-US" altLang="zh-CN" sz="2800" b="1" dirty="0">
                <a:latin typeface="Times New Roman" pitchFamily="18" charset="0"/>
                <a:ea typeface="仿宋" pitchFamily="49" charset="-122"/>
                <a:cs typeface="Times New Roman" pitchFamily="18" charset="0"/>
              </a:rPr>
              <a:t>]</a:t>
            </a:r>
            <a:r>
              <a:rPr lang="zh-CN" altLang="en-US"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选择一个积木的下落顺序使得最后积木总高度尽可能小。</a:t>
            </a:r>
            <a:endParaRPr lang="en-US" altLang="zh-CN" sz="2800" b="1" i="1" dirty="0">
              <a:latin typeface="Times New Roman" pitchFamily="18" charset="0"/>
              <a:ea typeface="仿宋" pitchFamily="49" charset="-122"/>
              <a:cs typeface="Times New Roman" pitchFamily="18" charset="0"/>
            </a:endParaRPr>
          </a:p>
          <a:p>
            <a:endParaRPr lang="en-US" altLang="zh-CN" sz="3200" b="1" dirty="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40" name="内容占位符 6"/>
          <p:cNvSpPr txBox="1">
            <a:spLocks/>
          </p:cNvSpPr>
          <p:nvPr/>
        </p:nvSpPr>
        <p:spPr>
          <a:xfrm>
            <a:off x="500034" y="2357430"/>
            <a:ext cx="8153400" cy="414340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pic>
        <p:nvPicPr>
          <p:cNvPr id="258054" name="Picture 6"/>
          <p:cNvPicPr>
            <a:picLocks noChangeAspect="1" noChangeArrowheads="1"/>
          </p:cNvPicPr>
          <p:nvPr/>
        </p:nvPicPr>
        <p:blipFill>
          <a:blip r:embed="rId3"/>
          <a:srcRect/>
          <a:stretch>
            <a:fillRect/>
          </a:stretch>
        </p:blipFill>
        <p:spPr bwMode="auto">
          <a:xfrm>
            <a:off x="1333506" y="3786190"/>
            <a:ext cx="4095750" cy="2495550"/>
          </a:xfrm>
          <a:prstGeom prst="rect">
            <a:avLst/>
          </a:prstGeom>
          <a:noFill/>
          <a:ln w="9525">
            <a:noFill/>
            <a:miter lim="800000"/>
            <a:headEnd/>
            <a:tailEnd/>
          </a:ln>
          <a:effectLst/>
        </p:spPr>
      </p:pic>
      <p:sp>
        <p:nvSpPr>
          <p:cNvPr id="10" name="TextBox 9"/>
          <p:cNvSpPr txBox="1"/>
          <p:nvPr/>
        </p:nvSpPr>
        <p:spPr>
          <a:xfrm>
            <a:off x="4616934" y="3839198"/>
            <a:ext cx="4169908" cy="646331"/>
          </a:xfrm>
          <a:prstGeom prst="rect">
            <a:avLst/>
          </a:prstGeom>
          <a:noFill/>
        </p:spPr>
        <p:txBody>
          <a:bodyPr wrap="square" rtlCol="0">
            <a:spAutoFit/>
          </a:bodyPr>
          <a:lstStyle/>
          <a:p>
            <a:r>
              <a:rPr lang="zh-CN" altLang="en-US" sz="3600" b="1" dirty="0">
                <a:solidFill>
                  <a:srgbClr val="FF0000"/>
                </a:solidFill>
                <a:latin typeface="仿宋" pitchFamily="49" charset="-122"/>
                <a:ea typeface="仿宋" pitchFamily="49" charset="-122"/>
                <a:cs typeface="Times New Roman" pitchFamily="18" charset="0"/>
              </a:rPr>
              <a:t>区间图的最小染色</a:t>
            </a:r>
          </a:p>
        </p:txBody>
      </p:sp>
      <p:sp>
        <p:nvSpPr>
          <p:cNvPr id="11" name="TextBox 10"/>
          <p:cNvSpPr txBox="1"/>
          <p:nvPr/>
        </p:nvSpPr>
        <p:spPr>
          <a:xfrm>
            <a:off x="4759810" y="4572008"/>
            <a:ext cx="4169908" cy="954107"/>
          </a:xfrm>
          <a:prstGeom prst="rect">
            <a:avLst/>
          </a:prstGeom>
          <a:noFill/>
        </p:spPr>
        <p:txBody>
          <a:bodyPr wrap="square" rtlCol="0">
            <a:spAutoFit/>
          </a:bodyPr>
          <a:lstStyle/>
          <a:p>
            <a:r>
              <a:rPr lang="zh-CN" altLang="en-US" sz="2800" b="1" dirty="0">
                <a:latin typeface="仿宋" pitchFamily="49" charset="-122"/>
                <a:ea typeface="仿宋" pitchFamily="49" charset="-122"/>
                <a:cs typeface="Times New Roman" pitchFamily="18" charset="0"/>
              </a:rPr>
              <a:t>积木下落顺序：按照颜色标号从小到大落下。</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rPr>
              <a:t>区间图</a:t>
            </a:r>
          </a:p>
        </p:txBody>
      </p:sp>
      <p:sp>
        <p:nvSpPr>
          <p:cNvPr id="7" name="内容占位符 6"/>
          <p:cNvSpPr>
            <a:spLocks noGrp="1"/>
          </p:cNvSpPr>
          <p:nvPr>
            <p:ph sz="quarter" idx="1"/>
          </p:nvPr>
        </p:nvSpPr>
        <p:spPr>
          <a:xfrm>
            <a:off x="500034" y="1714488"/>
            <a:ext cx="8153400" cy="2071702"/>
          </a:xfrm>
        </p:spPr>
        <p:txBody>
          <a:bodyPr>
            <a:normAutofit/>
          </a:bodyPr>
          <a:lstStyle/>
          <a:p>
            <a:r>
              <a:rPr lang="zh-CN" altLang="en-US" sz="2800" b="1" dirty="0">
                <a:latin typeface="Times New Roman" pitchFamily="18" charset="0"/>
                <a:ea typeface="仿宋" pitchFamily="49" charset="-122"/>
                <a:cs typeface="Times New Roman" pitchFamily="18" charset="0"/>
              </a:rPr>
              <a:t>给定</a:t>
            </a:r>
            <a:r>
              <a:rPr lang="en-US" altLang="zh-CN" sz="2800" i="1" dirty="0">
                <a:latin typeface="Times New Roman" pitchFamily="18" charset="0"/>
                <a:ea typeface="仿宋" pitchFamily="49" charset="-122"/>
                <a:cs typeface="Times New Roman" pitchFamily="18" charset="0"/>
              </a:rPr>
              <a:t>n</a:t>
            </a:r>
            <a:r>
              <a:rPr lang="zh-CN" altLang="en-US" sz="2800" b="1" dirty="0">
                <a:latin typeface="Times New Roman" pitchFamily="18" charset="0"/>
                <a:ea typeface="仿宋" pitchFamily="49" charset="-122"/>
                <a:cs typeface="Times New Roman" pitchFamily="18" charset="0"/>
              </a:rPr>
              <a:t>个区间</a:t>
            </a:r>
            <a:r>
              <a:rPr lang="zh-CN" altLang="en-US"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所对应的区间图为</a:t>
            </a:r>
            <a:r>
              <a:rPr lang="en-US" altLang="zh-CN" sz="2800" i="1" dirty="0">
                <a:latin typeface="Times New Roman" pitchFamily="18" charset="0"/>
                <a:ea typeface="仿宋" pitchFamily="49" charset="-122"/>
                <a:cs typeface="Times New Roman" pitchFamily="18" charset="0"/>
              </a:rPr>
              <a:t>G</a:t>
            </a:r>
          </a:p>
          <a:p>
            <a:r>
              <a:rPr lang="en-US" altLang="zh-CN" sz="2800" i="1" dirty="0">
                <a:latin typeface="Times New Roman" pitchFamily="18" charset="0"/>
                <a:ea typeface="仿宋" pitchFamily="49" charset="-122"/>
                <a:cs typeface="Times New Roman" pitchFamily="18" charset="0"/>
              </a:rPr>
              <a:t>G</a:t>
            </a:r>
            <a:r>
              <a:rPr lang="zh-CN" altLang="en-US" sz="2800" b="1" dirty="0">
                <a:latin typeface="Times New Roman" pitchFamily="18" charset="0"/>
                <a:ea typeface="仿宋" pitchFamily="49" charset="-122"/>
                <a:cs typeface="Times New Roman" pitchFamily="18" charset="0"/>
              </a:rPr>
              <a:t>的一个完美消除序列：</a:t>
            </a:r>
            <a:endParaRPr lang="en-US" altLang="zh-CN" sz="2800" b="1" dirty="0">
              <a:latin typeface="Times New Roman" pitchFamily="18" charset="0"/>
              <a:ea typeface="仿宋" pitchFamily="49" charset="-122"/>
              <a:cs typeface="Times New Roman" pitchFamily="18" charset="0"/>
            </a:endParaRPr>
          </a:p>
          <a:p>
            <a:pPr>
              <a:buNone/>
            </a:pPr>
            <a:r>
              <a:rPr lang="en-US" altLang="zh-CN" sz="2800" b="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将所有的区间按照右端点从小到大排序。</a:t>
            </a:r>
            <a:endParaRPr lang="en-US" altLang="zh-CN" sz="2800" b="1" dirty="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40" name="内容占位符 6"/>
          <p:cNvSpPr txBox="1">
            <a:spLocks/>
          </p:cNvSpPr>
          <p:nvPr/>
        </p:nvSpPr>
        <p:spPr>
          <a:xfrm>
            <a:off x="500034" y="2357430"/>
            <a:ext cx="8153400" cy="414340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rPr>
              <a:t>区间图</a:t>
            </a:r>
          </a:p>
        </p:txBody>
      </p:sp>
      <p:sp>
        <p:nvSpPr>
          <p:cNvPr id="7" name="内容占位符 6"/>
          <p:cNvSpPr>
            <a:spLocks noGrp="1"/>
          </p:cNvSpPr>
          <p:nvPr>
            <p:ph sz="quarter" idx="1"/>
          </p:nvPr>
        </p:nvSpPr>
        <p:spPr>
          <a:xfrm>
            <a:off x="500034" y="1714488"/>
            <a:ext cx="8153400" cy="2071702"/>
          </a:xfrm>
        </p:spPr>
        <p:txBody>
          <a:bodyPr>
            <a:normAutofit/>
          </a:bodyPr>
          <a:lstStyle/>
          <a:p>
            <a:r>
              <a:rPr lang="zh-CN" altLang="en-US" sz="2800" b="1" dirty="0">
                <a:latin typeface="Times New Roman" pitchFamily="18" charset="0"/>
                <a:ea typeface="仿宋" pitchFamily="49" charset="-122"/>
                <a:cs typeface="Times New Roman" pitchFamily="18" charset="0"/>
              </a:rPr>
              <a:t>给定</a:t>
            </a:r>
            <a:r>
              <a:rPr lang="en-US" altLang="zh-CN" sz="2800" i="1" dirty="0">
                <a:latin typeface="Times New Roman" pitchFamily="18" charset="0"/>
                <a:ea typeface="仿宋" pitchFamily="49" charset="-122"/>
                <a:cs typeface="Times New Roman" pitchFamily="18" charset="0"/>
              </a:rPr>
              <a:t>n</a:t>
            </a:r>
            <a:r>
              <a:rPr lang="zh-CN" altLang="en-US" sz="2800" b="1" dirty="0">
                <a:latin typeface="Times New Roman" pitchFamily="18" charset="0"/>
                <a:ea typeface="仿宋" pitchFamily="49" charset="-122"/>
                <a:cs typeface="Times New Roman" pitchFamily="18" charset="0"/>
              </a:rPr>
              <a:t>个区间</a:t>
            </a:r>
            <a:r>
              <a:rPr lang="zh-CN" altLang="en-US"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所对应的区间图为</a:t>
            </a:r>
            <a:r>
              <a:rPr lang="en-US" altLang="zh-CN" sz="2800" i="1" dirty="0">
                <a:latin typeface="Times New Roman" pitchFamily="18" charset="0"/>
                <a:ea typeface="仿宋" pitchFamily="49" charset="-122"/>
                <a:cs typeface="Times New Roman" pitchFamily="18" charset="0"/>
              </a:rPr>
              <a:t>G</a:t>
            </a:r>
          </a:p>
          <a:p>
            <a:r>
              <a:rPr lang="en-US" altLang="zh-CN" sz="2800" i="1" dirty="0">
                <a:latin typeface="Times New Roman" pitchFamily="18" charset="0"/>
                <a:ea typeface="仿宋" pitchFamily="49" charset="-122"/>
                <a:cs typeface="Times New Roman" pitchFamily="18" charset="0"/>
              </a:rPr>
              <a:t>G</a:t>
            </a:r>
            <a:r>
              <a:rPr lang="zh-CN" altLang="en-US" sz="2800" b="1" dirty="0">
                <a:latin typeface="Times New Roman" pitchFamily="18" charset="0"/>
                <a:ea typeface="仿宋" pitchFamily="49" charset="-122"/>
                <a:cs typeface="Times New Roman" pitchFamily="18" charset="0"/>
              </a:rPr>
              <a:t>的一个完美消除序列：</a:t>
            </a:r>
            <a:endParaRPr lang="en-US" altLang="zh-CN" sz="2800" b="1" dirty="0">
              <a:latin typeface="Times New Roman" pitchFamily="18" charset="0"/>
              <a:ea typeface="仿宋" pitchFamily="49" charset="-122"/>
              <a:cs typeface="Times New Roman" pitchFamily="18" charset="0"/>
            </a:endParaRPr>
          </a:p>
          <a:p>
            <a:pPr>
              <a:buNone/>
            </a:pPr>
            <a:r>
              <a:rPr lang="en-US" altLang="zh-CN" sz="2800" b="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将所有的区间按照右端点从小到大排序。</a:t>
            </a:r>
            <a:endParaRPr lang="en-US" altLang="zh-CN" sz="2800" b="1" dirty="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40" name="内容占位符 6"/>
          <p:cNvSpPr txBox="1">
            <a:spLocks/>
          </p:cNvSpPr>
          <p:nvPr/>
        </p:nvSpPr>
        <p:spPr>
          <a:xfrm>
            <a:off x="500034" y="2357430"/>
            <a:ext cx="8153400" cy="414340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sp>
        <p:nvSpPr>
          <p:cNvPr id="8" name="内容占位符 6"/>
          <p:cNvSpPr txBox="1">
            <a:spLocks/>
          </p:cNvSpPr>
          <p:nvPr/>
        </p:nvSpPr>
        <p:spPr>
          <a:xfrm>
            <a:off x="500034" y="3500438"/>
            <a:ext cx="8153400" cy="257176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例题</a:t>
            </a:r>
            <a:r>
              <a:rPr kumimoji="0" lang="en-US" altLang="zh-CN" sz="32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1</a:t>
            </a:r>
            <a:r>
              <a:rPr kumimoji="0" lang="en-US" altLang="zh-CN"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  </a:t>
            </a:r>
            <a:r>
              <a:rPr kumimoji="0" lang="en-US" altLang="zh-CN"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将所有的区间按照右端点从</a:t>
            </a:r>
            <a:r>
              <a:rPr kumimoji="0" lang="zh-CN" altLang="en-US" sz="2800" b="1" i="0" u="none" strike="noStrike" kern="1200" cap="none" spc="0" normalizeH="0" baseline="0" noProof="0" dirty="0">
                <a:ln>
                  <a:noFill/>
                </a:ln>
                <a:solidFill>
                  <a:srgbClr val="FF0000"/>
                </a:solidFill>
                <a:effectLst/>
                <a:uLnTx/>
                <a:uFillTx/>
                <a:latin typeface="Times New Roman" pitchFamily="18" charset="0"/>
                <a:ea typeface="仿宋" pitchFamily="49" charset="-122"/>
                <a:cs typeface="Times New Roman" pitchFamily="18" charset="0"/>
              </a:rPr>
              <a:t>小</a:t>
            </a: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到</a:t>
            </a:r>
            <a:r>
              <a:rPr kumimoji="0" lang="zh-CN" altLang="en-US" sz="2800" b="1" i="0" u="none" strike="noStrike" kern="1200" cap="none" spc="0" normalizeH="0" baseline="0" noProof="0" dirty="0">
                <a:ln>
                  <a:noFill/>
                </a:ln>
                <a:solidFill>
                  <a:srgbClr val="FF0000"/>
                </a:solidFill>
                <a:effectLst/>
                <a:uLnTx/>
                <a:uFillTx/>
                <a:latin typeface="Times New Roman" pitchFamily="18" charset="0"/>
                <a:ea typeface="仿宋" pitchFamily="49" charset="-122"/>
                <a:cs typeface="Times New Roman" pitchFamily="18" charset="0"/>
              </a:rPr>
              <a:t>大</a:t>
            </a: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排序，依次处理每个区间，如果与已选区间没有重叠则选择该区间。</a:t>
            </a:r>
            <a:endParaRPr kumimoji="0" lang="en-US" altLang="zh-CN"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zh-CN" altLang="en-US" sz="2800" b="1" dirty="0">
                <a:latin typeface="Times New Roman" pitchFamily="18" charset="0"/>
                <a:ea typeface="仿宋" pitchFamily="49" charset="-122"/>
                <a:cs typeface="Times New Roman" pitchFamily="18" charset="0"/>
              </a:rPr>
              <a:t>时间复杂度：</a:t>
            </a:r>
            <a:r>
              <a:rPr lang="en-US" altLang="zh-CN" sz="2800" i="1" dirty="0">
                <a:latin typeface="Times New Roman" pitchFamily="18" charset="0"/>
                <a:ea typeface="仿宋" pitchFamily="49" charset="-122"/>
                <a:cs typeface="Times New Roman" pitchFamily="18" charset="0"/>
              </a:rPr>
              <a:t>O</a:t>
            </a:r>
            <a:r>
              <a:rPr lang="en-US" altLang="zh-CN" sz="2800" b="1"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n</a:t>
            </a:r>
            <a:r>
              <a:rPr lang="en-US" altLang="zh-CN" sz="2800" dirty="0">
                <a:latin typeface="Times New Roman" pitchFamily="18" charset="0"/>
                <a:ea typeface="仿宋" pitchFamily="49" charset="-122"/>
                <a:cs typeface="Times New Roman" pitchFamily="18" charset="0"/>
              </a:rPr>
              <a:t>log</a:t>
            </a:r>
            <a:r>
              <a:rPr lang="en-US" altLang="zh-CN" sz="2800" baseline="-25000" dirty="0">
                <a:latin typeface="Times New Roman" pitchFamily="18" charset="0"/>
                <a:ea typeface="仿宋" pitchFamily="49" charset="-122"/>
                <a:cs typeface="Times New Roman" pitchFamily="18" charset="0"/>
              </a:rPr>
              <a:t>2</a:t>
            </a:r>
            <a:r>
              <a:rPr lang="en-US" altLang="zh-CN" sz="2800" i="1" dirty="0">
                <a:latin typeface="Times New Roman" pitchFamily="18" charset="0"/>
                <a:ea typeface="仿宋" pitchFamily="49" charset="-122"/>
                <a:cs typeface="Times New Roman" pitchFamily="18" charset="0"/>
              </a:rPr>
              <a:t>n</a:t>
            </a:r>
            <a:r>
              <a:rPr lang="en-US" altLang="zh-CN" sz="2800" b="1" dirty="0">
                <a:latin typeface="Times New Roman" pitchFamily="18" charset="0"/>
                <a:ea typeface="仿宋" pitchFamily="49" charset="-122"/>
                <a:cs typeface="Times New Roman" pitchFamily="18" charset="0"/>
              </a:rPr>
              <a:t>)</a:t>
            </a:r>
            <a:endParaRPr kumimoji="0" lang="en-US" altLang="zh-CN" sz="2800" b="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rPr>
              <a:t>区间图</a:t>
            </a:r>
          </a:p>
        </p:txBody>
      </p:sp>
      <p:sp>
        <p:nvSpPr>
          <p:cNvPr id="7" name="内容占位符 6"/>
          <p:cNvSpPr>
            <a:spLocks noGrp="1"/>
          </p:cNvSpPr>
          <p:nvPr>
            <p:ph sz="quarter" idx="1"/>
          </p:nvPr>
        </p:nvSpPr>
        <p:spPr>
          <a:xfrm>
            <a:off x="500034" y="1714488"/>
            <a:ext cx="8153400" cy="2071702"/>
          </a:xfrm>
        </p:spPr>
        <p:txBody>
          <a:bodyPr>
            <a:normAutofit/>
          </a:bodyPr>
          <a:lstStyle/>
          <a:p>
            <a:r>
              <a:rPr lang="zh-CN" altLang="en-US" sz="2800" b="1" dirty="0">
                <a:latin typeface="Times New Roman" pitchFamily="18" charset="0"/>
                <a:ea typeface="仿宋" pitchFamily="49" charset="-122"/>
                <a:cs typeface="Times New Roman" pitchFamily="18" charset="0"/>
              </a:rPr>
              <a:t>给定</a:t>
            </a:r>
            <a:r>
              <a:rPr lang="en-US" altLang="zh-CN" sz="2800" i="1" dirty="0">
                <a:latin typeface="Times New Roman" pitchFamily="18" charset="0"/>
                <a:ea typeface="仿宋" pitchFamily="49" charset="-122"/>
                <a:cs typeface="Times New Roman" pitchFamily="18" charset="0"/>
              </a:rPr>
              <a:t>n</a:t>
            </a:r>
            <a:r>
              <a:rPr lang="zh-CN" altLang="en-US" sz="2800" b="1" dirty="0">
                <a:latin typeface="Times New Roman" pitchFamily="18" charset="0"/>
                <a:ea typeface="仿宋" pitchFamily="49" charset="-122"/>
                <a:cs typeface="Times New Roman" pitchFamily="18" charset="0"/>
              </a:rPr>
              <a:t>个区间</a:t>
            </a:r>
            <a:r>
              <a:rPr lang="zh-CN" altLang="en-US"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所对应的区间图为</a:t>
            </a:r>
            <a:r>
              <a:rPr lang="en-US" altLang="zh-CN" sz="2800" i="1" dirty="0">
                <a:latin typeface="Times New Roman" pitchFamily="18" charset="0"/>
                <a:ea typeface="仿宋" pitchFamily="49" charset="-122"/>
                <a:cs typeface="Times New Roman" pitchFamily="18" charset="0"/>
              </a:rPr>
              <a:t>G</a:t>
            </a:r>
          </a:p>
          <a:p>
            <a:r>
              <a:rPr lang="en-US" altLang="zh-CN" sz="2800" i="1" dirty="0">
                <a:latin typeface="Times New Roman" pitchFamily="18" charset="0"/>
                <a:ea typeface="仿宋" pitchFamily="49" charset="-122"/>
                <a:cs typeface="Times New Roman" pitchFamily="18" charset="0"/>
              </a:rPr>
              <a:t>G</a:t>
            </a:r>
            <a:r>
              <a:rPr lang="zh-CN" altLang="en-US" sz="2800" b="1" dirty="0">
                <a:latin typeface="Times New Roman" pitchFamily="18" charset="0"/>
                <a:ea typeface="仿宋" pitchFamily="49" charset="-122"/>
                <a:cs typeface="Times New Roman" pitchFamily="18" charset="0"/>
              </a:rPr>
              <a:t>的一个完美消除序列：</a:t>
            </a:r>
            <a:endParaRPr lang="en-US" altLang="zh-CN" sz="2800" b="1" dirty="0">
              <a:latin typeface="Times New Roman" pitchFamily="18" charset="0"/>
              <a:ea typeface="仿宋" pitchFamily="49" charset="-122"/>
              <a:cs typeface="Times New Roman" pitchFamily="18" charset="0"/>
            </a:endParaRPr>
          </a:p>
          <a:p>
            <a:pPr>
              <a:buNone/>
            </a:pPr>
            <a:r>
              <a:rPr lang="en-US" altLang="zh-CN" sz="2800" b="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将所有的区间按照右端点从小到大排序。</a:t>
            </a:r>
            <a:endParaRPr lang="en-US" altLang="zh-CN" sz="2800" b="1" dirty="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40" name="内容占位符 6"/>
          <p:cNvSpPr txBox="1">
            <a:spLocks/>
          </p:cNvSpPr>
          <p:nvPr/>
        </p:nvSpPr>
        <p:spPr>
          <a:xfrm>
            <a:off x="500034" y="2357430"/>
            <a:ext cx="8153400" cy="414340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sp>
        <p:nvSpPr>
          <p:cNvPr id="8" name="内容占位符 6"/>
          <p:cNvSpPr txBox="1">
            <a:spLocks/>
          </p:cNvSpPr>
          <p:nvPr/>
        </p:nvSpPr>
        <p:spPr>
          <a:xfrm>
            <a:off x="500034" y="3500438"/>
            <a:ext cx="8153400" cy="257176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例题</a:t>
            </a:r>
            <a:r>
              <a:rPr lang="en-US" altLang="zh-CN" sz="3200" dirty="0">
                <a:latin typeface="Times New Roman" pitchFamily="18" charset="0"/>
                <a:ea typeface="仿宋" pitchFamily="49" charset="-122"/>
                <a:cs typeface="Times New Roman" pitchFamily="18" charset="0"/>
              </a:rPr>
              <a:t>2</a:t>
            </a:r>
            <a:r>
              <a:rPr kumimoji="0" lang="en-US" altLang="zh-CN"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  </a:t>
            </a:r>
            <a:r>
              <a:rPr kumimoji="0" lang="en-US" altLang="zh-CN"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将所有的区间按照右端点从</a:t>
            </a:r>
            <a:r>
              <a:rPr kumimoji="0" lang="zh-CN" altLang="en-US" sz="2800" b="1" i="0" u="none" strike="noStrike" kern="1200" cap="none" spc="0" normalizeH="0" baseline="0" noProof="0" dirty="0">
                <a:ln>
                  <a:noFill/>
                </a:ln>
                <a:solidFill>
                  <a:srgbClr val="FF0000"/>
                </a:solidFill>
                <a:effectLst/>
                <a:uLnTx/>
                <a:uFillTx/>
                <a:latin typeface="Times New Roman" pitchFamily="18" charset="0"/>
                <a:ea typeface="仿宋" pitchFamily="49" charset="-122"/>
                <a:cs typeface="Times New Roman" pitchFamily="18" charset="0"/>
              </a:rPr>
              <a:t>大</a:t>
            </a: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到</a:t>
            </a:r>
            <a:r>
              <a:rPr lang="zh-CN" altLang="en-US" sz="2800" b="1" dirty="0">
                <a:solidFill>
                  <a:srgbClr val="FF0000"/>
                </a:solidFill>
                <a:latin typeface="Times New Roman" pitchFamily="18" charset="0"/>
                <a:ea typeface="仿宋" pitchFamily="49" charset="-122"/>
                <a:cs typeface="Times New Roman" pitchFamily="18" charset="0"/>
              </a:rPr>
              <a:t>小</a:t>
            </a: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排序，依次处理每个区间，选择一个可以染的最小的颜色染色。</a:t>
            </a:r>
            <a:endParaRPr kumimoji="0" lang="en-US" altLang="zh-CN"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zh-CN" altLang="en-US" sz="2800" b="1" dirty="0">
                <a:latin typeface="Times New Roman" pitchFamily="18" charset="0"/>
                <a:ea typeface="仿宋" pitchFamily="49" charset="-122"/>
                <a:cs typeface="Times New Roman" pitchFamily="18" charset="0"/>
              </a:rPr>
              <a:t>线段树或堆维护</a:t>
            </a:r>
            <a:endParaRPr lang="en-US" altLang="zh-CN" sz="2800" b="1" dirty="0">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zh-CN" altLang="en-US" sz="2800" b="1" dirty="0">
                <a:latin typeface="Times New Roman" pitchFamily="18" charset="0"/>
                <a:ea typeface="仿宋" pitchFamily="49" charset="-122"/>
                <a:cs typeface="Times New Roman" pitchFamily="18" charset="0"/>
              </a:rPr>
              <a:t>时间复杂度：</a:t>
            </a:r>
            <a:r>
              <a:rPr lang="en-US" altLang="zh-CN" sz="2800" i="1" dirty="0">
                <a:latin typeface="Times New Roman" pitchFamily="18" charset="0"/>
                <a:ea typeface="仿宋" pitchFamily="49" charset="-122"/>
                <a:cs typeface="Times New Roman" pitchFamily="18" charset="0"/>
              </a:rPr>
              <a:t>O</a:t>
            </a:r>
            <a:r>
              <a:rPr lang="en-US" altLang="zh-CN" sz="2800" b="1"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n</a:t>
            </a:r>
            <a:r>
              <a:rPr lang="en-US" altLang="zh-CN" sz="2800" dirty="0">
                <a:latin typeface="Times New Roman" pitchFamily="18" charset="0"/>
                <a:ea typeface="仿宋" pitchFamily="49" charset="-122"/>
                <a:cs typeface="Times New Roman" pitchFamily="18" charset="0"/>
              </a:rPr>
              <a:t>log</a:t>
            </a:r>
            <a:r>
              <a:rPr lang="en-US" altLang="zh-CN" sz="2800" baseline="-25000" dirty="0">
                <a:latin typeface="Times New Roman" pitchFamily="18" charset="0"/>
                <a:ea typeface="仿宋" pitchFamily="49" charset="-122"/>
                <a:cs typeface="Times New Roman" pitchFamily="18" charset="0"/>
              </a:rPr>
              <a:t>2</a:t>
            </a:r>
            <a:r>
              <a:rPr lang="en-US" altLang="zh-CN" sz="2800" i="1" dirty="0">
                <a:latin typeface="Times New Roman" pitchFamily="18" charset="0"/>
                <a:ea typeface="仿宋" pitchFamily="49" charset="-122"/>
                <a:cs typeface="Times New Roman" pitchFamily="18" charset="0"/>
              </a:rPr>
              <a:t>n</a:t>
            </a:r>
            <a:r>
              <a:rPr lang="en-US" altLang="zh-CN" sz="2800" b="1" dirty="0">
                <a:latin typeface="Times New Roman" pitchFamily="18" charset="0"/>
                <a:ea typeface="仿宋" pitchFamily="49" charset="-122"/>
                <a:cs typeface="Times New Roman" pitchFamily="18" charset="0"/>
              </a:rPr>
              <a:t>)</a:t>
            </a:r>
            <a:endParaRPr kumimoji="0" lang="en-US" altLang="zh-CN" sz="2800" b="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树的分解</a:t>
            </a:r>
            <a:r>
              <a:rPr lang="en-US" altLang="zh-CN" sz="3200" b="1" dirty="0">
                <a:latin typeface="Garamond" pitchFamily="18" charset="0"/>
              </a:rPr>
              <a:t>(Tree Decomposition)</a:t>
            </a:r>
            <a:endParaRPr lang="zh-CN" altLang="en-US" sz="3200" b="1" dirty="0">
              <a:latin typeface="Garamond" pitchFamily="18" charset="0"/>
            </a:endParaRPr>
          </a:p>
        </p:txBody>
      </p:sp>
      <p:sp>
        <p:nvSpPr>
          <p:cNvPr id="4" name="内容占位符 6"/>
          <p:cNvSpPr>
            <a:spLocks noGrp="1"/>
          </p:cNvSpPr>
          <p:nvPr>
            <p:ph sz="quarter" idx="1"/>
          </p:nvPr>
        </p:nvSpPr>
        <p:spPr>
          <a:xfrm>
            <a:off x="500034" y="1714488"/>
            <a:ext cx="8153400" cy="2071702"/>
          </a:xfrm>
        </p:spPr>
        <p:txBody>
          <a:bodyPr>
            <a:normAutofit/>
          </a:bodyPr>
          <a:lstStyle/>
          <a:p>
            <a:r>
              <a:rPr lang="zh-CN" altLang="en-US" sz="3200" b="1" dirty="0">
                <a:latin typeface="Times New Roman" pitchFamily="18" charset="0"/>
                <a:ea typeface="仿宋" pitchFamily="49" charset="-122"/>
                <a:cs typeface="Times New Roman" pitchFamily="18" charset="0"/>
              </a:rPr>
              <a:t>定义</a:t>
            </a:r>
            <a:endParaRPr lang="en-US" altLang="zh-CN" sz="3200" b="1" dirty="0">
              <a:latin typeface="Times New Roman" pitchFamily="18" charset="0"/>
              <a:ea typeface="仿宋" pitchFamily="49" charset="-122"/>
              <a:cs typeface="Times New Roman" pitchFamily="18" charset="0"/>
            </a:endParaRPr>
          </a:p>
          <a:p>
            <a:r>
              <a:rPr lang="zh-CN" altLang="en-US" sz="2800" b="1" dirty="0">
                <a:latin typeface="Times New Roman" pitchFamily="18" charset="0"/>
                <a:ea typeface="仿宋" pitchFamily="49" charset="-122"/>
                <a:cs typeface="Times New Roman" pitchFamily="18" charset="0"/>
              </a:rPr>
              <a:t>对于一个无向图</a:t>
            </a:r>
            <a:r>
              <a:rPr lang="en-US" altLang="zh-CN" sz="2800" i="1" dirty="0">
                <a:latin typeface="Times New Roman" pitchFamily="18" charset="0"/>
                <a:ea typeface="仿宋" pitchFamily="49" charset="-122"/>
                <a:cs typeface="Times New Roman" pitchFamily="18" charset="0"/>
              </a:rPr>
              <a:t>G = </a:t>
            </a:r>
            <a:r>
              <a:rPr lang="en-US" altLang="zh-CN"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V</a:t>
            </a:r>
            <a:r>
              <a:rPr lang="en-US" altLang="zh-CN" sz="2800" dirty="0">
                <a:latin typeface="Times New Roman" pitchFamily="18" charset="0"/>
                <a:ea typeface="仿宋" pitchFamily="49" charset="-122"/>
                <a:cs typeface="Times New Roman" pitchFamily="18" charset="0"/>
              </a:rPr>
              <a:t>, </a:t>
            </a:r>
            <a:r>
              <a:rPr lang="en-US" altLang="zh-CN" sz="2800" i="1" dirty="0">
                <a:latin typeface="Times New Roman" pitchFamily="18" charset="0"/>
                <a:ea typeface="仿宋" pitchFamily="49" charset="-122"/>
                <a:cs typeface="Times New Roman" pitchFamily="18" charset="0"/>
              </a:rPr>
              <a:t>E</a:t>
            </a:r>
            <a:r>
              <a:rPr lang="en-US" altLang="zh-CN" sz="2800"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树的分解定义为</a:t>
            </a:r>
            <a:r>
              <a:rPr lang="en-US" altLang="zh-CN"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X</a:t>
            </a:r>
            <a:r>
              <a:rPr lang="en-US" altLang="zh-CN" sz="2800" dirty="0">
                <a:latin typeface="Times New Roman" pitchFamily="18" charset="0"/>
                <a:ea typeface="仿宋" pitchFamily="49" charset="-122"/>
                <a:cs typeface="Times New Roman" pitchFamily="18" charset="0"/>
              </a:rPr>
              <a:t>, </a:t>
            </a:r>
            <a:r>
              <a:rPr lang="en-US" altLang="zh-CN" sz="2800" i="1" dirty="0">
                <a:latin typeface="Times New Roman" pitchFamily="18" charset="0"/>
                <a:ea typeface="仿宋" pitchFamily="49" charset="-122"/>
                <a:cs typeface="Times New Roman" pitchFamily="18" charset="0"/>
              </a:rPr>
              <a:t>T</a:t>
            </a:r>
            <a:r>
              <a:rPr lang="en-US" altLang="zh-CN" sz="2800" dirty="0">
                <a:latin typeface="Times New Roman" pitchFamily="18" charset="0"/>
                <a:ea typeface="仿宋" pitchFamily="49" charset="-122"/>
                <a:cs typeface="Times New Roman" pitchFamily="18" charset="0"/>
              </a:rPr>
              <a:t>), </a:t>
            </a:r>
            <a:r>
              <a:rPr lang="en-US" altLang="zh-CN" sz="2800" i="1" dirty="0">
                <a:latin typeface="Times New Roman" pitchFamily="18" charset="0"/>
                <a:ea typeface="仿宋" pitchFamily="49" charset="-122"/>
                <a:cs typeface="Times New Roman" pitchFamily="18" charset="0"/>
              </a:rPr>
              <a:t>X</a:t>
            </a:r>
            <a:r>
              <a:rPr lang="zh-CN" altLang="en-US" sz="2800" b="1" i="1" dirty="0">
                <a:latin typeface="Times New Roman" pitchFamily="18" charset="0"/>
                <a:ea typeface="仿宋" pitchFamily="49" charset="-122"/>
                <a:cs typeface="Times New Roman" pitchFamily="18" charset="0"/>
              </a:rPr>
              <a:t> </a:t>
            </a:r>
            <a:r>
              <a:rPr lang="en-US" altLang="zh-CN" sz="2800" b="1" i="1" dirty="0">
                <a:latin typeface="Times New Roman" pitchFamily="18" charset="0"/>
                <a:ea typeface="仿宋" pitchFamily="49" charset="-122"/>
                <a:cs typeface="Times New Roman" pitchFamily="18" charset="0"/>
              </a:rPr>
              <a:t>= </a:t>
            </a:r>
            <a:r>
              <a:rPr lang="en-US" altLang="zh-CN" sz="2800" b="1"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X</a:t>
            </a:r>
            <a:r>
              <a:rPr lang="en-US" altLang="zh-CN" sz="2800" baseline="-25000" dirty="0">
                <a:latin typeface="Times New Roman" pitchFamily="18" charset="0"/>
                <a:ea typeface="仿宋" pitchFamily="49" charset="-122"/>
                <a:cs typeface="Times New Roman" pitchFamily="18" charset="0"/>
              </a:rPr>
              <a:t>1</a:t>
            </a:r>
            <a:r>
              <a:rPr lang="en-US" altLang="zh-CN" sz="2800" i="1" dirty="0">
                <a:latin typeface="Times New Roman" pitchFamily="18" charset="0"/>
                <a:ea typeface="仿宋" pitchFamily="49" charset="-122"/>
                <a:cs typeface="Times New Roman" pitchFamily="18" charset="0"/>
              </a:rPr>
              <a:t> , X</a:t>
            </a:r>
            <a:r>
              <a:rPr lang="en-US" altLang="zh-CN" sz="2800" i="1" baseline="-25000" dirty="0">
                <a:latin typeface="Times New Roman" pitchFamily="18" charset="0"/>
                <a:ea typeface="仿宋" pitchFamily="49" charset="-122"/>
                <a:cs typeface="Times New Roman" pitchFamily="18" charset="0"/>
              </a:rPr>
              <a:t>2</a:t>
            </a:r>
            <a:r>
              <a:rPr lang="en-US" altLang="zh-CN" sz="2800" i="1" dirty="0">
                <a:latin typeface="Times New Roman" pitchFamily="18" charset="0"/>
                <a:ea typeface="仿宋" pitchFamily="49" charset="-122"/>
                <a:cs typeface="Times New Roman" pitchFamily="18" charset="0"/>
              </a:rPr>
              <a:t> , …, </a:t>
            </a:r>
            <a:r>
              <a:rPr lang="en-US" altLang="zh-CN" sz="2800" i="1" dirty="0" err="1">
                <a:latin typeface="Times New Roman" pitchFamily="18" charset="0"/>
                <a:ea typeface="仿宋" pitchFamily="49" charset="-122"/>
                <a:cs typeface="Times New Roman" pitchFamily="18" charset="0"/>
              </a:rPr>
              <a:t>X</a:t>
            </a:r>
            <a:r>
              <a:rPr lang="en-US" altLang="zh-CN" sz="2800" i="1" baseline="-25000" dirty="0" err="1">
                <a:latin typeface="Times New Roman" pitchFamily="18" charset="0"/>
                <a:ea typeface="仿宋" pitchFamily="49" charset="-122"/>
                <a:cs typeface="Times New Roman" pitchFamily="18" charset="0"/>
              </a:rPr>
              <a:t>m</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其中</a:t>
            </a:r>
            <a:r>
              <a:rPr lang="en-US" altLang="zh-CN" sz="2800" i="1" dirty="0">
                <a:latin typeface="Times New Roman" pitchFamily="18" charset="0"/>
                <a:ea typeface="仿宋" pitchFamily="49" charset="-122"/>
                <a:cs typeface="Times New Roman" pitchFamily="18" charset="0"/>
              </a:rPr>
              <a:t>X</a:t>
            </a:r>
            <a:r>
              <a:rPr lang="en-US" altLang="zh-CN" sz="2800" i="1" baseline="-25000" dirty="0">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为</a:t>
            </a:r>
            <a:r>
              <a:rPr lang="en-US" altLang="zh-CN" sz="2800" i="1" dirty="0">
                <a:latin typeface="Times New Roman" pitchFamily="18" charset="0"/>
                <a:ea typeface="仿宋" pitchFamily="49" charset="-122"/>
                <a:cs typeface="Times New Roman" pitchFamily="18" charset="0"/>
              </a:rPr>
              <a:t>V</a:t>
            </a:r>
            <a:r>
              <a:rPr lang="zh-CN" altLang="en-US" sz="2800" b="1" dirty="0">
                <a:latin typeface="Times New Roman" pitchFamily="18" charset="0"/>
                <a:ea typeface="仿宋" pitchFamily="49" charset="-122"/>
                <a:cs typeface="Times New Roman" pitchFamily="18" charset="0"/>
              </a:rPr>
              <a:t>的一个子集，</a:t>
            </a:r>
            <a:r>
              <a:rPr lang="en-US" altLang="zh-CN" sz="2800" i="1" dirty="0">
                <a:latin typeface="Times New Roman" pitchFamily="18" charset="0"/>
                <a:ea typeface="仿宋" pitchFamily="49" charset="-122"/>
                <a:cs typeface="Times New Roman" pitchFamily="18" charset="0"/>
              </a:rPr>
              <a:t>T</a:t>
            </a:r>
            <a:r>
              <a:rPr lang="zh-CN" altLang="en-US" sz="2800" b="1" dirty="0">
                <a:latin typeface="Times New Roman" pitchFamily="18" charset="0"/>
                <a:ea typeface="仿宋" pitchFamily="49" charset="-122"/>
                <a:cs typeface="Times New Roman" pitchFamily="18" charset="0"/>
              </a:rPr>
              <a:t>是一棵树，点集为</a:t>
            </a:r>
            <a:r>
              <a:rPr lang="en-US" altLang="zh-CN" sz="2800" i="1" dirty="0">
                <a:latin typeface="Times New Roman" pitchFamily="18" charset="0"/>
                <a:ea typeface="仿宋" pitchFamily="49" charset="-122"/>
                <a:cs typeface="Times New Roman" pitchFamily="18" charset="0"/>
              </a:rPr>
              <a:t>X</a:t>
            </a:r>
            <a:r>
              <a:rPr lang="zh-CN" altLang="en-US"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T</a:t>
            </a:r>
            <a:r>
              <a:rPr lang="zh-CN" altLang="en-US" sz="2800" b="1" dirty="0">
                <a:latin typeface="Times New Roman" pitchFamily="18" charset="0"/>
                <a:ea typeface="仿宋" pitchFamily="49" charset="-122"/>
                <a:cs typeface="Times New Roman" pitchFamily="18" charset="0"/>
              </a:rPr>
              <a:t>满足以下几个性质</a:t>
            </a:r>
            <a:r>
              <a:rPr lang="zh-CN" altLang="en-US" sz="2800" dirty="0">
                <a:latin typeface="Times New Roman" pitchFamily="18" charset="0"/>
                <a:ea typeface="仿宋" pitchFamily="49" charset="-122"/>
                <a:cs typeface="Times New Roman" pitchFamily="18" charset="0"/>
              </a:rPr>
              <a:t>：</a:t>
            </a:r>
            <a:endParaRPr lang="en-US" altLang="zh-CN" sz="2800" dirty="0">
              <a:latin typeface="Times New Roman" pitchFamily="18" charset="0"/>
              <a:ea typeface="仿宋" pitchFamily="49" charset="-122"/>
              <a:cs typeface="Times New Roman" pitchFamily="18" charset="0"/>
            </a:endParaRPr>
          </a:p>
          <a:p>
            <a:endParaRPr lang="en-US" altLang="zh-CN" sz="2800" dirty="0">
              <a:latin typeface="Times New Roman" pitchFamily="18" charset="0"/>
              <a:ea typeface="仿宋" pitchFamily="49" charset="-122"/>
              <a:cs typeface="Times New Roman" pitchFamily="18" charset="0"/>
            </a:endParaRPr>
          </a:p>
          <a:p>
            <a:endParaRPr lang="zh-CN" altLang="en-US" sz="2800" i="1" baseline="-25000" dirty="0">
              <a:latin typeface="Times New Roman" pitchFamily="18" charset="0"/>
              <a:ea typeface="仿宋" pitchFamily="49" charset="-122"/>
              <a:cs typeface="Times New Roman"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图的基本概念</a:t>
            </a:r>
          </a:p>
        </p:txBody>
      </p:sp>
      <p:sp>
        <p:nvSpPr>
          <p:cNvPr id="3" name="内容占位符 2"/>
          <p:cNvSpPr>
            <a:spLocks noGrp="1"/>
          </p:cNvSpPr>
          <p:nvPr>
            <p:ph sz="quarter" idx="1"/>
          </p:nvPr>
        </p:nvSpPr>
        <p:spPr>
          <a:xfrm>
            <a:off x="612648" y="1745972"/>
            <a:ext cx="8153400" cy="2540284"/>
          </a:xfrm>
        </p:spPr>
        <p:txBody>
          <a:bodyPr>
            <a:noAutofit/>
          </a:bodyPr>
          <a:lstStyle/>
          <a:p>
            <a:pPr>
              <a:lnSpc>
                <a:spcPct val="150000"/>
              </a:lnSpc>
              <a:spcBef>
                <a:spcPts val="0"/>
              </a:spcBef>
            </a:pPr>
            <a:r>
              <a:rPr lang="zh-CN" altLang="en-US" sz="3600" b="1" dirty="0">
                <a:latin typeface="Times New Roman" pitchFamily="18" charset="0"/>
                <a:ea typeface="仿宋" pitchFamily="49" charset="-122"/>
                <a:cs typeface="Times New Roman" pitchFamily="18" charset="0"/>
              </a:rPr>
              <a:t>最小团覆盖</a:t>
            </a:r>
            <a:r>
              <a:rPr lang="en-US" altLang="zh-CN" sz="3200" dirty="0">
                <a:latin typeface="Times New Roman" pitchFamily="18" charset="0"/>
                <a:ea typeface="仿宋" pitchFamily="49" charset="-122"/>
                <a:cs typeface="Times New Roman" pitchFamily="18" charset="0"/>
              </a:rPr>
              <a:t>(minimum clique cover)</a:t>
            </a:r>
          </a:p>
          <a:p>
            <a:pPr>
              <a:lnSpc>
                <a:spcPct val="150000"/>
              </a:lnSpc>
              <a:spcBef>
                <a:spcPts val="0"/>
              </a:spcBef>
              <a:buNone/>
            </a:pPr>
            <a:r>
              <a:rPr lang="zh-CN" altLang="en-US" sz="2800" b="1"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用最少个数的团覆盖所有的点。</a:t>
            </a:r>
            <a:endParaRPr lang="en-US" altLang="zh-CN" sz="3200" b="1" dirty="0">
              <a:latin typeface="Times New Roman" pitchFamily="18" charset="0"/>
              <a:ea typeface="仿宋" pitchFamily="49" charset="-122"/>
              <a:cs typeface="Times New Roman" pitchFamily="18" charset="0"/>
            </a:endParaRPr>
          </a:p>
          <a:p>
            <a:pPr>
              <a:spcBef>
                <a:spcPts val="0"/>
              </a:spcBef>
              <a:buNone/>
            </a:pPr>
            <a:r>
              <a:rPr lang="en-US" altLang="zh-CN" sz="3200" dirty="0">
                <a:latin typeface="Times New Roman" pitchFamily="18" charset="0"/>
                <a:cs typeface="Times New Roman" pitchFamily="18" charset="0"/>
              </a:rPr>
              <a:t>    </a:t>
            </a:r>
          </a:p>
          <a:p>
            <a:pPr>
              <a:spcBef>
                <a:spcPts val="0"/>
              </a:spcBef>
              <a:buNone/>
            </a:pPr>
            <a:r>
              <a:rPr lang="zh-CN" altLang="en-US" sz="2800" b="1" dirty="0">
                <a:latin typeface="Times New Roman" pitchFamily="18" charset="0"/>
                <a:cs typeface="Times New Roman" pitchFamily="18" charset="0"/>
              </a:rPr>
              <a:t>  </a:t>
            </a:r>
            <a:endParaRPr lang="en-US" altLang="zh-CN" sz="2800" dirty="0">
              <a:latin typeface="Times New Roman" pitchFamily="18" charset="0"/>
              <a:cs typeface="Times New Roman" pitchFamily="18" charset="0"/>
            </a:endParaRPr>
          </a:p>
          <a:p>
            <a:pPr>
              <a:spcBef>
                <a:spcPts val="0"/>
              </a:spcBef>
              <a:buNone/>
            </a:pPr>
            <a:endParaRPr lang="en-US" altLang="zh-CN" sz="2800" b="1" dirty="0">
              <a:latin typeface="Times New Roman" pitchFamily="18" charset="0"/>
              <a:cs typeface="Times New Roman" pitchFamily="18" charset="0"/>
            </a:endParaRPr>
          </a:p>
          <a:p>
            <a:pPr>
              <a:spcBef>
                <a:spcPts val="0"/>
              </a:spcBef>
              <a:buNone/>
            </a:pPr>
            <a:endParaRPr lang="en-US" altLang="zh-CN" sz="2800" dirty="0">
              <a:latin typeface="Times New Roman" pitchFamily="18" charset="0"/>
              <a:cs typeface="Times New Roman" pitchFamily="18" charset="0"/>
            </a:endParaRPr>
          </a:p>
          <a:p>
            <a:pPr>
              <a:spcBef>
                <a:spcPts val="0"/>
              </a:spcBef>
              <a:buNone/>
            </a:pPr>
            <a:r>
              <a:rPr lang="en-US" altLang="zh-CN" sz="3200" dirty="0">
                <a:latin typeface="Times New Roman" pitchFamily="18" charset="0"/>
                <a:cs typeface="Times New Roman" pitchFamily="18" charset="0"/>
              </a:rPr>
              <a:t>    </a:t>
            </a:r>
            <a:endParaRPr lang="en-US" altLang="zh-CN" sz="2800" b="1" dirty="0">
              <a:latin typeface="Times New Roman" pitchFamily="18" charset="0"/>
              <a:cs typeface="Times New Roman" pitchFamily="18" charset="0"/>
            </a:endParaRPr>
          </a:p>
          <a:p>
            <a:pPr>
              <a:spcBef>
                <a:spcPts val="0"/>
              </a:spcBef>
              <a:buNone/>
            </a:pPr>
            <a:r>
              <a:rPr lang="en-US" altLang="zh-CN" sz="2800" dirty="0">
                <a:latin typeface="Times New Roman" pitchFamily="18" charset="0"/>
                <a:cs typeface="Times New Roman" pitchFamily="18" charset="0"/>
              </a:rPr>
              <a:t>    </a:t>
            </a:r>
          </a:p>
          <a:p>
            <a:pPr>
              <a:spcBef>
                <a:spcPts val="0"/>
              </a:spcBef>
              <a:buNone/>
            </a:pPr>
            <a:r>
              <a:rPr lang="en-US" altLang="zh-CN" sz="2800" dirty="0">
                <a:latin typeface="Times New Roman" pitchFamily="18" charset="0"/>
                <a:cs typeface="Times New Roman" pitchFamily="18" charset="0"/>
              </a:rPr>
              <a:t>   </a:t>
            </a:r>
            <a:br>
              <a:rPr lang="en-US" altLang="zh-CN" sz="2800" dirty="0">
                <a:latin typeface="Times New Roman" pitchFamily="18" charset="0"/>
                <a:cs typeface="Times New Roman" pitchFamily="18" charset="0"/>
              </a:rPr>
            </a:br>
            <a:endParaRPr lang="en-US" altLang="zh-CN" sz="2800" dirty="0">
              <a:latin typeface="Times New Roman" pitchFamily="18" charset="0"/>
              <a:cs typeface="Times New Roman" pitchFamily="18" charset="0"/>
            </a:endParaRPr>
          </a:p>
        </p:txBody>
      </p:sp>
      <p:cxnSp>
        <p:nvCxnSpPr>
          <p:cNvPr id="4" name="直接连接符 3"/>
          <p:cNvCxnSpPr>
            <a:endCxn id="10" idx="0"/>
          </p:cNvCxnSpPr>
          <p:nvPr/>
        </p:nvCxnSpPr>
        <p:spPr>
          <a:xfrm rot="16200000" flipH="1">
            <a:off x="4007122" y="4721510"/>
            <a:ext cx="1275718" cy="42554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200000" flipH="1">
            <a:off x="5254201" y="4604188"/>
            <a:ext cx="1275718" cy="68351"/>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200000" flipH="1">
            <a:off x="4650562" y="4168933"/>
            <a:ext cx="1041979" cy="125629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57752" y="5429264"/>
            <a:ext cx="1009038" cy="2857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482132" y="4022021"/>
            <a:ext cx="1354235" cy="153042"/>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286248" y="4071942"/>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714876" y="5572140"/>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715008" y="3857628"/>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786446" y="5214950"/>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43438" y="5474198"/>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3511736" y="3778686"/>
            <a:ext cx="2643206" cy="2071702"/>
          </a:xfrm>
          <a:prstGeom prst="rtTriangl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7761" name="Object 1"/>
          <p:cNvGraphicFramePr>
            <a:graphicFrameLocks noChangeAspect="1"/>
          </p:cNvGraphicFramePr>
          <p:nvPr/>
        </p:nvGraphicFramePr>
        <p:xfrm>
          <a:off x="2236788" y="4214813"/>
          <a:ext cx="1249362" cy="714375"/>
        </p:xfrm>
        <a:graphic>
          <a:graphicData uri="http://schemas.openxmlformats.org/presentationml/2006/ole">
            <mc:AlternateContent xmlns:mc="http://schemas.openxmlformats.org/markup-compatibility/2006">
              <mc:Choice xmlns:v="urn:schemas-microsoft-com:vml" Requires="v">
                <p:oleObj spid="_x0000_s117767" name="Equation" r:id="rId4" imgW="355320" imgH="203040" progId="Equation.DSMT4">
                  <p:embed/>
                </p:oleObj>
              </mc:Choice>
              <mc:Fallback>
                <p:oleObj name="Equation" r:id="rId4" imgW="355320" imgH="20304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6788" y="4214813"/>
                        <a:ext cx="1249362"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树的分解</a:t>
            </a:r>
            <a:r>
              <a:rPr lang="en-US" altLang="zh-CN" sz="3200" b="1" dirty="0">
                <a:latin typeface="Garamond" pitchFamily="18" charset="0"/>
              </a:rPr>
              <a:t>(Tree Decomposition)</a:t>
            </a:r>
            <a:endParaRPr lang="zh-CN" altLang="en-US" sz="3200" b="1" dirty="0">
              <a:latin typeface="Garamond" pitchFamily="18" charset="0"/>
            </a:endParaRPr>
          </a:p>
        </p:txBody>
      </p:sp>
      <p:sp>
        <p:nvSpPr>
          <p:cNvPr id="4" name="内容占位符 6"/>
          <p:cNvSpPr>
            <a:spLocks noGrp="1"/>
          </p:cNvSpPr>
          <p:nvPr>
            <p:ph sz="quarter" idx="1"/>
          </p:nvPr>
        </p:nvSpPr>
        <p:spPr>
          <a:xfrm>
            <a:off x="500034" y="1714488"/>
            <a:ext cx="8153400" cy="2071702"/>
          </a:xfrm>
        </p:spPr>
        <p:txBody>
          <a:bodyPr>
            <a:normAutofit/>
          </a:bodyPr>
          <a:lstStyle/>
          <a:p>
            <a:r>
              <a:rPr lang="zh-CN" altLang="en-US" sz="3200" b="1" dirty="0">
                <a:latin typeface="Times New Roman" pitchFamily="18" charset="0"/>
                <a:ea typeface="仿宋" pitchFamily="49" charset="-122"/>
                <a:cs typeface="Times New Roman" pitchFamily="18" charset="0"/>
              </a:rPr>
              <a:t>定义</a:t>
            </a:r>
            <a:endParaRPr lang="en-US" altLang="zh-CN" sz="3200" b="1" dirty="0">
              <a:latin typeface="Times New Roman" pitchFamily="18" charset="0"/>
              <a:ea typeface="仿宋" pitchFamily="49" charset="-122"/>
              <a:cs typeface="Times New Roman" pitchFamily="18" charset="0"/>
            </a:endParaRPr>
          </a:p>
          <a:p>
            <a:r>
              <a:rPr lang="zh-CN" altLang="en-US" sz="2800" b="1" dirty="0">
                <a:latin typeface="Times New Roman" pitchFamily="18" charset="0"/>
                <a:ea typeface="仿宋" pitchFamily="49" charset="-122"/>
                <a:cs typeface="Times New Roman" pitchFamily="18" charset="0"/>
              </a:rPr>
              <a:t>对于一个无向图</a:t>
            </a:r>
            <a:r>
              <a:rPr lang="en-US" altLang="zh-CN" sz="2800" i="1" dirty="0">
                <a:latin typeface="Times New Roman" pitchFamily="18" charset="0"/>
                <a:ea typeface="仿宋" pitchFamily="49" charset="-122"/>
                <a:cs typeface="Times New Roman" pitchFamily="18" charset="0"/>
              </a:rPr>
              <a:t>G = </a:t>
            </a:r>
            <a:r>
              <a:rPr lang="en-US" altLang="zh-CN"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V</a:t>
            </a:r>
            <a:r>
              <a:rPr lang="en-US" altLang="zh-CN" sz="2800" dirty="0">
                <a:latin typeface="Times New Roman" pitchFamily="18" charset="0"/>
                <a:ea typeface="仿宋" pitchFamily="49" charset="-122"/>
                <a:cs typeface="Times New Roman" pitchFamily="18" charset="0"/>
              </a:rPr>
              <a:t>, </a:t>
            </a:r>
            <a:r>
              <a:rPr lang="en-US" altLang="zh-CN" sz="2800" i="1" dirty="0">
                <a:latin typeface="Times New Roman" pitchFamily="18" charset="0"/>
                <a:ea typeface="仿宋" pitchFamily="49" charset="-122"/>
                <a:cs typeface="Times New Roman" pitchFamily="18" charset="0"/>
              </a:rPr>
              <a:t>E</a:t>
            </a:r>
            <a:r>
              <a:rPr lang="en-US" altLang="zh-CN" sz="2800"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树的分解定义为</a:t>
            </a:r>
            <a:r>
              <a:rPr lang="en-US" altLang="zh-CN"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X</a:t>
            </a:r>
            <a:r>
              <a:rPr lang="en-US" altLang="zh-CN" sz="2800" dirty="0">
                <a:latin typeface="Times New Roman" pitchFamily="18" charset="0"/>
                <a:ea typeface="仿宋" pitchFamily="49" charset="-122"/>
                <a:cs typeface="Times New Roman" pitchFamily="18" charset="0"/>
              </a:rPr>
              <a:t>, </a:t>
            </a:r>
            <a:r>
              <a:rPr lang="en-US" altLang="zh-CN" sz="2800" i="1" dirty="0">
                <a:latin typeface="Times New Roman" pitchFamily="18" charset="0"/>
                <a:ea typeface="仿宋" pitchFamily="49" charset="-122"/>
                <a:cs typeface="Times New Roman" pitchFamily="18" charset="0"/>
              </a:rPr>
              <a:t>T</a:t>
            </a:r>
            <a:r>
              <a:rPr lang="en-US" altLang="zh-CN" sz="2800" dirty="0">
                <a:latin typeface="Times New Roman" pitchFamily="18" charset="0"/>
                <a:ea typeface="仿宋" pitchFamily="49" charset="-122"/>
                <a:cs typeface="Times New Roman" pitchFamily="18" charset="0"/>
              </a:rPr>
              <a:t>), </a:t>
            </a:r>
            <a:r>
              <a:rPr lang="en-US" altLang="zh-CN" sz="2800" i="1" dirty="0">
                <a:latin typeface="Times New Roman" pitchFamily="18" charset="0"/>
                <a:ea typeface="仿宋" pitchFamily="49" charset="-122"/>
                <a:cs typeface="Times New Roman" pitchFamily="18" charset="0"/>
              </a:rPr>
              <a:t>X</a:t>
            </a:r>
            <a:r>
              <a:rPr lang="zh-CN" altLang="en-US" sz="2800" b="1" i="1" dirty="0">
                <a:latin typeface="Times New Roman" pitchFamily="18" charset="0"/>
                <a:ea typeface="仿宋" pitchFamily="49" charset="-122"/>
                <a:cs typeface="Times New Roman" pitchFamily="18" charset="0"/>
              </a:rPr>
              <a:t> </a:t>
            </a:r>
            <a:r>
              <a:rPr lang="en-US" altLang="zh-CN" sz="2800" b="1" i="1" dirty="0">
                <a:latin typeface="Times New Roman" pitchFamily="18" charset="0"/>
                <a:ea typeface="仿宋" pitchFamily="49" charset="-122"/>
                <a:cs typeface="Times New Roman" pitchFamily="18" charset="0"/>
              </a:rPr>
              <a:t>= </a:t>
            </a:r>
            <a:r>
              <a:rPr lang="en-US" altLang="zh-CN" sz="2800" b="1"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X</a:t>
            </a:r>
            <a:r>
              <a:rPr lang="en-US" altLang="zh-CN" sz="2800" baseline="-25000" dirty="0">
                <a:latin typeface="Times New Roman" pitchFamily="18" charset="0"/>
                <a:ea typeface="仿宋" pitchFamily="49" charset="-122"/>
                <a:cs typeface="Times New Roman" pitchFamily="18" charset="0"/>
              </a:rPr>
              <a:t>1</a:t>
            </a:r>
            <a:r>
              <a:rPr lang="en-US" altLang="zh-CN" sz="2800" i="1" dirty="0">
                <a:latin typeface="Times New Roman" pitchFamily="18" charset="0"/>
                <a:ea typeface="仿宋" pitchFamily="49" charset="-122"/>
                <a:cs typeface="Times New Roman" pitchFamily="18" charset="0"/>
              </a:rPr>
              <a:t> , X</a:t>
            </a:r>
            <a:r>
              <a:rPr lang="en-US" altLang="zh-CN" sz="2800" i="1" baseline="-25000" dirty="0">
                <a:latin typeface="Times New Roman" pitchFamily="18" charset="0"/>
                <a:ea typeface="仿宋" pitchFamily="49" charset="-122"/>
                <a:cs typeface="Times New Roman" pitchFamily="18" charset="0"/>
              </a:rPr>
              <a:t>2</a:t>
            </a:r>
            <a:r>
              <a:rPr lang="en-US" altLang="zh-CN" sz="2800" i="1" dirty="0">
                <a:latin typeface="Times New Roman" pitchFamily="18" charset="0"/>
                <a:ea typeface="仿宋" pitchFamily="49" charset="-122"/>
                <a:cs typeface="Times New Roman" pitchFamily="18" charset="0"/>
              </a:rPr>
              <a:t> , …, </a:t>
            </a:r>
            <a:r>
              <a:rPr lang="en-US" altLang="zh-CN" sz="2800" i="1" dirty="0" err="1">
                <a:latin typeface="Times New Roman" pitchFamily="18" charset="0"/>
                <a:ea typeface="仿宋" pitchFamily="49" charset="-122"/>
                <a:cs typeface="Times New Roman" pitchFamily="18" charset="0"/>
              </a:rPr>
              <a:t>X</a:t>
            </a:r>
            <a:r>
              <a:rPr lang="en-US" altLang="zh-CN" sz="2800" i="1" baseline="-25000" dirty="0" err="1">
                <a:latin typeface="Times New Roman" pitchFamily="18" charset="0"/>
                <a:ea typeface="仿宋" pitchFamily="49" charset="-122"/>
                <a:cs typeface="Times New Roman" pitchFamily="18" charset="0"/>
              </a:rPr>
              <a:t>m</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其中</a:t>
            </a:r>
            <a:r>
              <a:rPr lang="en-US" altLang="zh-CN" sz="2800" i="1" dirty="0">
                <a:latin typeface="Times New Roman" pitchFamily="18" charset="0"/>
                <a:ea typeface="仿宋" pitchFamily="49" charset="-122"/>
                <a:cs typeface="Times New Roman" pitchFamily="18" charset="0"/>
              </a:rPr>
              <a:t>X</a:t>
            </a:r>
            <a:r>
              <a:rPr lang="en-US" altLang="zh-CN" sz="2800" i="1" baseline="-25000" dirty="0">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为</a:t>
            </a:r>
            <a:r>
              <a:rPr lang="en-US" altLang="zh-CN" sz="2800" i="1" dirty="0">
                <a:latin typeface="Times New Roman" pitchFamily="18" charset="0"/>
                <a:ea typeface="仿宋" pitchFamily="49" charset="-122"/>
                <a:cs typeface="Times New Roman" pitchFamily="18" charset="0"/>
              </a:rPr>
              <a:t>V</a:t>
            </a:r>
            <a:r>
              <a:rPr lang="zh-CN" altLang="en-US" sz="2800" b="1" dirty="0">
                <a:latin typeface="Times New Roman" pitchFamily="18" charset="0"/>
                <a:ea typeface="仿宋" pitchFamily="49" charset="-122"/>
                <a:cs typeface="Times New Roman" pitchFamily="18" charset="0"/>
              </a:rPr>
              <a:t>的一个子集，</a:t>
            </a:r>
            <a:r>
              <a:rPr lang="en-US" altLang="zh-CN" sz="2800" i="1" dirty="0">
                <a:latin typeface="Times New Roman" pitchFamily="18" charset="0"/>
                <a:ea typeface="仿宋" pitchFamily="49" charset="-122"/>
                <a:cs typeface="Times New Roman" pitchFamily="18" charset="0"/>
              </a:rPr>
              <a:t>T</a:t>
            </a:r>
            <a:r>
              <a:rPr lang="zh-CN" altLang="en-US" sz="2800" b="1" dirty="0">
                <a:latin typeface="Times New Roman" pitchFamily="18" charset="0"/>
                <a:ea typeface="仿宋" pitchFamily="49" charset="-122"/>
                <a:cs typeface="Times New Roman" pitchFamily="18" charset="0"/>
              </a:rPr>
              <a:t>是一棵树，点集为</a:t>
            </a:r>
            <a:r>
              <a:rPr lang="en-US" altLang="zh-CN" sz="2800" i="1" dirty="0">
                <a:latin typeface="Times New Roman" pitchFamily="18" charset="0"/>
                <a:ea typeface="仿宋" pitchFamily="49" charset="-122"/>
                <a:cs typeface="Times New Roman" pitchFamily="18" charset="0"/>
              </a:rPr>
              <a:t>X</a:t>
            </a:r>
            <a:r>
              <a:rPr lang="zh-CN" altLang="en-US"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T</a:t>
            </a:r>
            <a:r>
              <a:rPr lang="zh-CN" altLang="en-US" sz="2800" b="1" dirty="0">
                <a:latin typeface="Times New Roman" pitchFamily="18" charset="0"/>
                <a:ea typeface="仿宋" pitchFamily="49" charset="-122"/>
                <a:cs typeface="Times New Roman" pitchFamily="18" charset="0"/>
              </a:rPr>
              <a:t>满足以下几个性质</a:t>
            </a:r>
            <a:r>
              <a:rPr lang="zh-CN" altLang="en-US" sz="2800" dirty="0">
                <a:latin typeface="Times New Roman" pitchFamily="18" charset="0"/>
                <a:ea typeface="仿宋" pitchFamily="49" charset="-122"/>
                <a:cs typeface="Times New Roman" pitchFamily="18" charset="0"/>
              </a:rPr>
              <a:t>：</a:t>
            </a:r>
            <a:endParaRPr lang="en-US" altLang="zh-CN" sz="2800" dirty="0">
              <a:latin typeface="Times New Roman" pitchFamily="18" charset="0"/>
              <a:ea typeface="仿宋" pitchFamily="49" charset="-122"/>
              <a:cs typeface="Times New Roman" pitchFamily="18" charset="0"/>
            </a:endParaRPr>
          </a:p>
          <a:p>
            <a:endParaRPr lang="en-US" altLang="zh-CN" sz="2800" dirty="0">
              <a:latin typeface="Times New Roman" pitchFamily="18" charset="0"/>
              <a:ea typeface="仿宋" pitchFamily="49" charset="-122"/>
              <a:cs typeface="Times New Roman" pitchFamily="18" charset="0"/>
            </a:endParaRPr>
          </a:p>
          <a:p>
            <a:endParaRPr lang="zh-CN" altLang="en-US" sz="2800" i="1" baseline="-25000" dirty="0">
              <a:latin typeface="Times New Roman" pitchFamily="18" charset="0"/>
              <a:ea typeface="仿宋" pitchFamily="49" charset="-122"/>
              <a:cs typeface="Times New Roman"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6" name="内容占位符 6"/>
          <p:cNvSpPr txBox="1">
            <a:spLocks/>
          </p:cNvSpPr>
          <p:nvPr/>
        </p:nvSpPr>
        <p:spPr>
          <a:xfrm>
            <a:off x="990600" y="3143248"/>
            <a:ext cx="8153400" cy="121962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altLang="zh-CN"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lang="en-US" altLang="zh-CN" sz="2800" i="1" dirty="0">
                <a:latin typeface="Times New Roman" pitchFamily="18" charset="0"/>
                <a:ea typeface="仿宋" pitchFamily="49" charset="-122"/>
                <a:cs typeface="Times New Roman" pitchFamily="18" charset="0"/>
              </a:rPr>
              <a:t>X</a:t>
            </a:r>
            <a:r>
              <a:rPr lang="en-US" altLang="zh-CN" sz="2800" baseline="-25000" dirty="0">
                <a:latin typeface="Times New Roman" pitchFamily="18" charset="0"/>
                <a:ea typeface="仿宋" pitchFamily="49" charset="-122"/>
                <a:cs typeface="Times New Roman" pitchFamily="18" charset="0"/>
              </a:rPr>
              <a:t>1</a:t>
            </a:r>
            <a:r>
              <a:rPr lang="en-US" altLang="zh-CN" sz="2800" i="1" dirty="0">
                <a:latin typeface="Times New Roman" pitchFamily="18" charset="0"/>
                <a:ea typeface="仿宋" pitchFamily="49" charset="-122"/>
                <a:cs typeface="Times New Roman" pitchFamily="18" charset="0"/>
              </a:rPr>
              <a:t> </a:t>
            </a:r>
            <a:r>
              <a:rPr lang="en-US" altLang="zh-CN"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 X</a:t>
            </a:r>
            <a:r>
              <a:rPr lang="en-US" altLang="zh-CN" sz="2800" i="1" baseline="-25000" dirty="0">
                <a:latin typeface="Times New Roman" pitchFamily="18" charset="0"/>
                <a:ea typeface="仿宋" pitchFamily="49" charset="-122"/>
                <a:cs typeface="Times New Roman" pitchFamily="18" charset="0"/>
              </a:rPr>
              <a:t>2</a:t>
            </a:r>
            <a:r>
              <a:rPr lang="en-US" altLang="zh-CN" sz="2800" i="1" dirty="0">
                <a:latin typeface="Times New Roman" pitchFamily="18" charset="0"/>
                <a:ea typeface="仿宋" pitchFamily="49" charset="-122"/>
                <a:cs typeface="Times New Roman" pitchFamily="18" charset="0"/>
              </a:rPr>
              <a:t> </a:t>
            </a:r>
            <a:r>
              <a:rPr lang="en-US" altLang="zh-CN" sz="2800" dirty="0">
                <a:latin typeface="Times New Roman" pitchFamily="18" charset="0"/>
                <a:ea typeface="仿宋" pitchFamily="49" charset="-122"/>
                <a:cs typeface="Times New Roman" pitchFamily="18" charset="0"/>
              </a:rPr>
              <a:t>∪ … ∪</a:t>
            </a:r>
            <a:r>
              <a:rPr lang="en-US" altLang="zh-CN" sz="2800" i="1" dirty="0">
                <a:latin typeface="Times New Roman" pitchFamily="18" charset="0"/>
                <a:ea typeface="仿宋" pitchFamily="49" charset="-122"/>
                <a:cs typeface="Times New Roman" pitchFamily="18" charset="0"/>
              </a:rPr>
              <a:t> </a:t>
            </a:r>
            <a:r>
              <a:rPr lang="en-US" altLang="zh-CN" sz="2800" i="1" dirty="0" err="1">
                <a:latin typeface="Times New Roman" pitchFamily="18" charset="0"/>
                <a:ea typeface="仿宋" pitchFamily="49" charset="-122"/>
                <a:cs typeface="Times New Roman" pitchFamily="18" charset="0"/>
              </a:rPr>
              <a:t>X</a:t>
            </a:r>
            <a:r>
              <a:rPr lang="en-US" altLang="zh-CN" sz="2800" i="1" baseline="-25000" dirty="0" err="1">
                <a:latin typeface="Times New Roman" pitchFamily="18" charset="0"/>
                <a:ea typeface="仿宋" pitchFamily="49" charset="-122"/>
                <a:cs typeface="Times New Roman" pitchFamily="18" charset="0"/>
              </a:rPr>
              <a:t>m</a:t>
            </a:r>
            <a:r>
              <a:rPr lang="en-US" altLang="zh-CN" sz="2800" i="1" baseline="-25000" dirty="0">
                <a:latin typeface="Times New Roman" pitchFamily="18" charset="0"/>
                <a:ea typeface="仿宋" pitchFamily="49" charset="-122"/>
                <a:cs typeface="Times New Roman" pitchFamily="18" charset="0"/>
              </a:rPr>
              <a:t> </a:t>
            </a:r>
            <a:r>
              <a:rPr lang="en-US" altLang="zh-CN" sz="2800" i="1" dirty="0">
                <a:latin typeface="Times New Roman" pitchFamily="18" charset="0"/>
                <a:ea typeface="仿宋" pitchFamily="49" charset="-122"/>
                <a:cs typeface="Times New Roman" pitchFamily="18" charset="0"/>
              </a:rPr>
              <a:t>=V</a:t>
            </a: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树的分解</a:t>
            </a:r>
            <a:r>
              <a:rPr lang="en-US" altLang="zh-CN" sz="3200" b="1" dirty="0">
                <a:latin typeface="Garamond" pitchFamily="18" charset="0"/>
              </a:rPr>
              <a:t>(Tree Decomposition)</a:t>
            </a:r>
            <a:endParaRPr lang="zh-CN" altLang="en-US" sz="3200" b="1" dirty="0">
              <a:latin typeface="Garamond" pitchFamily="18" charset="0"/>
            </a:endParaRPr>
          </a:p>
        </p:txBody>
      </p:sp>
      <p:sp>
        <p:nvSpPr>
          <p:cNvPr id="4" name="内容占位符 6"/>
          <p:cNvSpPr>
            <a:spLocks noGrp="1"/>
          </p:cNvSpPr>
          <p:nvPr>
            <p:ph sz="quarter" idx="1"/>
          </p:nvPr>
        </p:nvSpPr>
        <p:spPr>
          <a:xfrm>
            <a:off x="500034" y="1714488"/>
            <a:ext cx="8153400" cy="2071702"/>
          </a:xfrm>
        </p:spPr>
        <p:txBody>
          <a:bodyPr>
            <a:normAutofit/>
          </a:bodyPr>
          <a:lstStyle/>
          <a:p>
            <a:r>
              <a:rPr lang="zh-CN" altLang="en-US" sz="3200" b="1" dirty="0">
                <a:latin typeface="Times New Roman" pitchFamily="18" charset="0"/>
                <a:ea typeface="仿宋" pitchFamily="49" charset="-122"/>
                <a:cs typeface="Times New Roman" pitchFamily="18" charset="0"/>
              </a:rPr>
              <a:t>定义</a:t>
            </a:r>
            <a:endParaRPr lang="en-US" altLang="zh-CN" sz="3200" b="1" dirty="0">
              <a:latin typeface="Times New Roman" pitchFamily="18" charset="0"/>
              <a:ea typeface="仿宋" pitchFamily="49" charset="-122"/>
              <a:cs typeface="Times New Roman" pitchFamily="18" charset="0"/>
            </a:endParaRPr>
          </a:p>
          <a:p>
            <a:r>
              <a:rPr lang="zh-CN" altLang="en-US" sz="2800" b="1" dirty="0">
                <a:latin typeface="Times New Roman" pitchFamily="18" charset="0"/>
                <a:ea typeface="仿宋" pitchFamily="49" charset="-122"/>
                <a:cs typeface="Times New Roman" pitchFamily="18" charset="0"/>
              </a:rPr>
              <a:t>对于一个无向图</a:t>
            </a:r>
            <a:r>
              <a:rPr lang="en-US" altLang="zh-CN" sz="2800" i="1" dirty="0">
                <a:latin typeface="Times New Roman" pitchFamily="18" charset="0"/>
                <a:ea typeface="仿宋" pitchFamily="49" charset="-122"/>
                <a:cs typeface="Times New Roman" pitchFamily="18" charset="0"/>
              </a:rPr>
              <a:t>G = </a:t>
            </a:r>
            <a:r>
              <a:rPr lang="en-US" altLang="zh-CN"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V</a:t>
            </a:r>
            <a:r>
              <a:rPr lang="en-US" altLang="zh-CN" sz="2800" dirty="0">
                <a:latin typeface="Times New Roman" pitchFamily="18" charset="0"/>
                <a:ea typeface="仿宋" pitchFamily="49" charset="-122"/>
                <a:cs typeface="Times New Roman" pitchFamily="18" charset="0"/>
              </a:rPr>
              <a:t>, </a:t>
            </a:r>
            <a:r>
              <a:rPr lang="en-US" altLang="zh-CN" sz="2800" i="1" dirty="0">
                <a:latin typeface="Times New Roman" pitchFamily="18" charset="0"/>
                <a:ea typeface="仿宋" pitchFamily="49" charset="-122"/>
                <a:cs typeface="Times New Roman" pitchFamily="18" charset="0"/>
              </a:rPr>
              <a:t>E</a:t>
            </a:r>
            <a:r>
              <a:rPr lang="en-US" altLang="zh-CN" sz="2800"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树的分解定义为</a:t>
            </a:r>
            <a:r>
              <a:rPr lang="en-US" altLang="zh-CN"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X</a:t>
            </a:r>
            <a:r>
              <a:rPr lang="en-US" altLang="zh-CN" sz="2800" dirty="0">
                <a:latin typeface="Times New Roman" pitchFamily="18" charset="0"/>
                <a:ea typeface="仿宋" pitchFamily="49" charset="-122"/>
                <a:cs typeface="Times New Roman" pitchFamily="18" charset="0"/>
              </a:rPr>
              <a:t>, </a:t>
            </a:r>
            <a:r>
              <a:rPr lang="en-US" altLang="zh-CN" sz="2800" i="1" dirty="0">
                <a:latin typeface="Times New Roman" pitchFamily="18" charset="0"/>
                <a:ea typeface="仿宋" pitchFamily="49" charset="-122"/>
                <a:cs typeface="Times New Roman" pitchFamily="18" charset="0"/>
              </a:rPr>
              <a:t>T</a:t>
            </a:r>
            <a:r>
              <a:rPr lang="en-US" altLang="zh-CN" sz="2800" dirty="0">
                <a:latin typeface="Times New Roman" pitchFamily="18" charset="0"/>
                <a:ea typeface="仿宋" pitchFamily="49" charset="-122"/>
                <a:cs typeface="Times New Roman" pitchFamily="18" charset="0"/>
              </a:rPr>
              <a:t>), </a:t>
            </a:r>
            <a:r>
              <a:rPr lang="en-US" altLang="zh-CN" sz="2800" i="1" dirty="0">
                <a:latin typeface="Times New Roman" pitchFamily="18" charset="0"/>
                <a:ea typeface="仿宋" pitchFamily="49" charset="-122"/>
                <a:cs typeface="Times New Roman" pitchFamily="18" charset="0"/>
              </a:rPr>
              <a:t>X</a:t>
            </a:r>
            <a:r>
              <a:rPr lang="zh-CN" altLang="en-US" sz="2800" b="1" i="1" dirty="0">
                <a:latin typeface="Times New Roman" pitchFamily="18" charset="0"/>
                <a:ea typeface="仿宋" pitchFamily="49" charset="-122"/>
                <a:cs typeface="Times New Roman" pitchFamily="18" charset="0"/>
              </a:rPr>
              <a:t> </a:t>
            </a:r>
            <a:r>
              <a:rPr lang="en-US" altLang="zh-CN" sz="2800" b="1" i="1" dirty="0">
                <a:latin typeface="Times New Roman" pitchFamily="18" charset="0"/>
                <a:ea typeface="仿宋" pitchFamily="49" charset="-122"/>
                <a:cs typeface="Times New Roman" pitchFamily="18" charset="0"/>
              </a:rPr>
              <a:t>= </a:t>
            </a:r>
            <a:r>
              <a:rPr lang="en-US" altLang="zh-CN" sz="2800" b="1"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X</a:t>
            </a:r>
            <a:r>
              <a:rPr lang="en-US" altLang="zh-CN" sz="2800" baseline="-25000" dirty="0">
                <a:latin typeface="Times New Roman" pitchFamily="18" charset="0"/>
                <a:ea typeface="仿宋" pitchFamily="49" charset="-122"/>
                <a:cs typeface="Times New Roman" pitchFamily="18" charset="0"/>
              </a:rPr>
              <a:t>1</a:t>
            </a:r>
            <a:r>
              <a:rPr lang="en-US" altLang="zh-CN" sz="2800" i="1" dirty="0">
                <a:latin typeface="Times New Roman" pitchFamily="18" charset="0"/>
                <a:ea typeface="仿宋" pitchFamily="49" charset="-122"/>
                <a:cs typeface="Times New Roman" pitchFamily="18" charset="0"/>
              </a:rPr>
              <a:t> , X</a:t>
            </a:r>
            <a:r>
              <a:rPr lang="en-US" altLang="zh-CN" sz="2800" i="1" baseline="-25000" dirty="0">
                <a:latin typeface="Times New Roman" pitchFamily="18" charset="0"/>
                <a:ea typeface="仿宋" pitchFamily="49" charset="-122"/>
                <a:cs typeface="Times New Roman" pitchFamily="18" charset="0"/>
              </a:rPr>
              <a:t>2</a:t>
            </a:r>
            <a:r>
              <a:rPr lang="en-US" altLang="zh-CN" sz="2800" i="1" dirty="0">
                <a:latin typeface="Times New Roman" pitchFamily="18" charset="0"/>
                <a:ea typeface="仿宋" pitchFamily="49" charset="-122"/>
                <a:cs typeface="Times New Roman" pitchFamily="18" charset="0"/>
              </a:rPr>
              <a:t> , …, </a:t>
            </a:r>
            <a:r>
              <a:rPr lang="en-US" altLang="zh-CN" sz="2800" i="1" dirty="0" err="1">
                <a:latin typeface="Times New Roman" pitchFamily="18" charset="0"/>
                <a:ea typeface="仿宋" pitchFamily="49" charset="-122"/>
                <a:cs typeface="Times New Roman" pitchFamily="18" charset="0"/>
              </a:rPr>
              <a:t>X</a:t>
            </a:r>
            <a:r>
              <a:rPr lang="en-US" altLang="zh-CN" sz="2800" i="1" baseline="-25000" dirty="0" err="1">
                <a:latin typeface="Times New Roman" pitchFamily="18" charset="0"/>
                <a:ea typeface="仿宋" pitchFamily="49" charset="-122"/>
                <a:cs typeface="Times New Roman" pitchFamily="18" charset="0"/>
              </a:rPr>
              <a:t>m</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其中</a:t>
            </a:r>
            <a:r>
              <a:rPr lang="en-US" altLang="zh-CN" sz="2800" i="1" dirty="0">
                <a:latin typeface="Times New Roman" pitchFamily="18" charset="0"/>
                <a:ea typeface="仿宋" pitchFamily="49" charset="-122"/>
                <a:cs typeface="Times New Roman" pitchFamily="18" charset="0"/>
              </a:rPr>
              <a:t>X</a:t>
            </a:r>
            <a:r>
              <a:rPr lang="en-US" altLang="zh-CN" sz="2800" i="1" baseline="-25000" dirty="0">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为</a:t>
            </a:r>
            <a:r>
              <a:rPr lang="en-US" altLang="zh-CN" sz="2800" i="1" dirty="0">
                <a:latin typeface="Times New Roman" pitchFamily="18" charset="0"/>
                <a:ea typeface="仿宋" pitchFamily="49" charset="-122"/>
                <a:cs typeface="Times New Roman" pitchFamily="18" charset="0"/>
              </a:rPr>
              <a:t>V</a:t>
            </a:r>
            <a:r>
              <a:rPr lang="zh-CN" altLang="en-US" sz="2800" b="1" dirty="0">
                <a:latin typeface="Times New Roman" pitchFamily="18" charset="0"/>
                <a:ea typeface="仿宋" pitchFamily="49" charset="-122"/>
                <a:cs typeface="Times New Roman" pitchFamily="18" charset="0"/>
              </a:rPr>
              <a:t>的一个子集，</a:t>
            </a:r>
            <a:r>
              <a:rPr lang="en-US" altLang="zh-CN" sz="2800" i="1" dirty="0">
                <a:latin typeface="Times New Roman" pitchFamily="18" charset="0"/>
                <a:ea typeface="仿宋" pitchFamily="49" charset="-122"/>
                <a:cs typeface="Times New Roman" pitchFamily="18" charset="0"/>
              </a:rPr>
              <a:t>T</a:t>
            </a:r>
            <a:r>
              <a:rPr lang="zh-CN" altLang="en-US" sz="2800" b="1" dirty="0">
                <a:latin typeface="Times New Roman" pitchFamily="18" charset="0"/>
                <a:ea typeface="仿宋" pitchFamily="49" charset="-122"/>
                <a:cs typeface="Times New Roman" pitchFamily="18" charset="0"/>
              </a:rPr>
              <a:t>是一棵树，点集为</a:t>
            </a:r>
            <a:r>
              <a:rPr lang="en-US" altLang="zh-CN" sz="2800" i="1" dirty="0">
                <a:latin typeface="Times New Roman" pitchFamily="18" charset="0"/>
                <a:ea typeface="仿宋" pitchFamily="49" charset="-122"/>
                <a:cs typeface="Times New Roman" pitchFamily="18" charset="0"/>
              </a:rPr>
              <a:t>X</a:t>
            </a:r>
            <a:r>
              <a:rPr lang="zh-CN" altLang="en-US"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T</a:t>
            </a:r>
            <a:r>
              <a:rPr lang="zh-CN" altLang="en-US" sz="2800" b="1" dirty="0">
                <a:latin typeface="Times New Roman" pitchFamily="18" charset="0"/>
                <a:ea typeface="仿宋" pitchFamily="49" charset="-122"/>
                <a:cs typeface="Times New Roman" pitchFamily="18" charset="0"/>
              </a:rPr>
              <a:t>满足以下几个性质</a:t>
            </a:r>
            <a:r>
              <a:rPr lang="zh-CN" altLang="en-US" sz="2800" dirty="0">
                <a:latin typeface="Times New Roman" pitchFamily="18" charset="0"/>
                <a:ea typeface="仿宋" pitchFamily="49" charset="-122"/>
                <a:cs typeface="Times New Roman" pitchFamily="18" charset="0"/>
              </a:rPr>
              <a:t>：</a:t>
            </a:r>
            <a:endParaRPr lang="en-US" altLang="zh-CN" sz="2800" dirty="0">
              <a:latin typeface="Times New Roman" pitchFamily="18" charset="0"/>
              <a:ea typeface="仿宋" pitchFamily="49" charset="-122"/>
              <a:cs typeface="Times New Roman" pitchFamily="18" charset="0"/>
            </a:endParaRPr>
          </a:p>
          <a:p>
            <a:endParaRPr lang="en-US" altLang="zh-CN" sz="2800" dirty="0">
              <a:latin typeface="Times New Roman" pitchFamily="18" charset="0"/>
              <a:ea typeface="仿宋" pitchFamily="49" charset="-122"/>
              <a:cs typeface="Times New Roman" pitchFamily="18" charset="0"/>
            </a:endParaRPr>
          </a:p>
          <a:p>
            <a:endParaRPr lang="zh-CN" altLang="en-US" sz="2800" i="1" baseline="-25000" dirty="0">
              <a:latin typeface="Times New Roman" pitchFamily="18" charset="0"/>
              <a:ea typeface="仿宋" pitchFamily="49" charset="-122"/>
              <a:cs typeface="Times New Roman"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6" name="内容占位符 6"/>
          <p:cNvSpPr txBox="1">
            <a:spLocks/>
          </p:cNvSpPr>
          <p:nvPr/>
        </p:nvSpPr>
        <p:spPr>
          <a:xfrm>
            <a:off x="990600" y="3143248"/>
            <a:ext cx="8153400" cy="121962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altLang="zh-CN"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lang="en-US" altLang="zh-CN" sz="2800" i="1" dirty="0">
                <a:latin typeface="Times New Roman" pitchFamily="18" charset="0"/>
                <a:ea typeface="仿宋" pitchFamily="49" charset="-122"/>
                <a:cs typeface="Times New Roman" pitchFamily="18" charset="0"/>
              </a:rPr>
              <a:t>X</a:t>
            </a:r>
            <a:r>
              <a:rPr lang="en-US" altLang="zh-CN" sz="2800" baseline="-25000" dirty="0">
                <a:latin typeface="Times New Roman" pitchFamily="18" charset="0"/>
                <a:ea typeface="仿宋" pitchFamily="49" charset="-122"/>
                <a:cs typeface="Times New Roman" pitchFamily="18" charset="0"/>
              </a:rPr>
              <a:t>1</a:t>
            </a:r>
            <a:r>
              <a:rPr lang="en-US" altLang="zh-CN" sz="2800" i="1" dirty="0">
                <a:latin typeface="Times New Roman" pitchFamily="18" charset="0"/>
                <a:ea typeface="仿宋" pitchFamily="49" charset="-122"/>
                <a:cs typeface="Times New Roman" pitchFamily="18" charset="0"/>
              </a:rPr>
              <a:t> </a:t>
            </a:r>
            <a:r>
              <a:rPr lang="en-US" altLang="zh-CN"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 X</a:t>
            </a:r>
            <a:r>
              <a:rPr lang="en-US" altLang="zh-CN" sz="2800" i="1" baseline="-25000" dirty="0">
                <a:latin typeface="Times New Roman" pitchFamily="18" charset="0"/>
                <a:ea typeface="仿宋" pitchFamily="49" charset="-122"/>
                <a:cs typeface="Times New Roman" pitchFamily="18" charset="0"/>
              </a:rPr>
              <a:t>2</a:t>
            </a:r>
            <a:r>
              <a:rPr lang="en-US" altLang="zh-CN" sz="2800" i="1" dirty="0">
                <a:latin typeface="Times New Roman" pitchFamily="18" charset="0"/>
                <a:ea typeface="仿宋" pitchFamily="49" charset="-122"/>
                <a:cs typeface="Times New Roman" pitchFamily="18" charset="0"/>
              </a:rPr>
              <a:t> </a:t>
            </a:r>
            <a:r>
              <a:rPr lang="en-US" altLang="zh-CN" sz="2800" dirty="0">
                <a:latin typeface="Times New Roman" pitchFamily="18" charset="0"/>
                <a:ea typeface="仿宋" pitchFamily="49" charset="-122"/>
                <a:cs typeface="Times New Roman" pitchFamily="18" charset="0"/>
              </a:rPr>
              <a:t>∪ … ∪</a:t>
            </a:r>
            <a:r>
              <a:rPr lang="en-US" altLang="zh-CN" sz="2800" i="1" dirty="0">
                <a:latin typeface="Times New Roman" pitchFamily="18" charset="0"/>
                <a:ea typeface="仿宋" pitchFamily="49" charset="-122"/>
                <a:cs typeface="Times New Roman" pitchFamily="18" charset="0"/>
              </a:rPr>
              <a:t> </a:t>
            </a:r>
            <a:r>
              <a:rPr lang="en-US" altLang="zh-CN" sz="2800" i="1" dirty="0" err="1">
                <a:latin typeface="Times New Roman" pitchFamily="18" charset="0"/>
                <a:ea typeface="仿宋" pitchFamily="49" charset="-122"/>
                <a:cs typeface="Times New Roman" pitchFamily="18" charset="0"/>
              </a:rPr>
              <a:t>X</a:t>
            </a:r>
            <a:r>
              <a:rPr lang="en-US" altLang="zh-CN" sz="2800" i="1" baseline="-25000" dirty="0" err="1">
                <a:latin typeface="Times New Roman" pitchFamily="18" charset="0"/>
                <a:ea typeface="仿宋" pitchFamily="49" charset="-122"/>
                <a:cs typeface="Times New Roman" pitchFamily="18" charset="0"/>
              </a:rPr>
              <a:t>m</a:t>
            </a:r>
            <a:r>
              <a:rPr lang="en-US" altLang="zh-CN" sz="2800" i="1" baseline="-25000" dirty="0">
                <a:latin typeface="Times New Roman" pitchFamily="18" charset="0"/>
                <a:ea typeface="仿宋" pitchFamily="49" charset="-122"/>
                <a:cs typeface="Times New Roman" pitchFamily="18" charset="0"/>
              </a:rPr>
              <a:t> </a:t>
            </a:r>
            <a:r>
              <a:rPr lang="en-US" altLang="zh-CN" sz="2800" i="1" dirty="0">
                <a:latin typeface="Times New Roman" pitchFamily="18" charset="0"/>
                <a:ea typeface="仿宋" pitchFamily="49" charset="-122"/>
                <a:cs typeface="Times New Roman" pitchFamily="18" charset="0"/>
              </a:rPr>
              <a:t>=V</a:t>
            </a: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8" name="内容占位符 6"/>
          <p:cNvSpPr txBox="1">
            <a:spLocks/>
          </p:cNvSpPr>
          <p:nvPr/>
        </p:nvSpPr>
        <p:spPr>
          <a:xfrm>
            <a:off x="1000100" y="3781012"/>
            <a:ext cx="8153400" cy="157681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altLang="zh-CN"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图</a:t>
            </a:r>
            <a:r>
              <a:rPr kumimoji="0" lang="en-US" altLang="zh-CN" sz="28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G</a:t>
            </a:r>
            <a:r>
              <a:rPr kumimoji="0" lang="zh-CN" altLang="en-US" sz="2800" b="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中任何一条边</a:t>
            </a:r>
            <a:r>
              <a:rPr kumimoji="0" lang="en-US" altLang="zh-CN" sz="28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u</a:t>
            </a:r>
            <a:r>
              <a:rPr kumimoji="0" lang="en-US" altLang="zh-CN" sz="28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 </a:t>
            </a:r>
            <a:r>
              <a:rPr kumimoji="0" lang="en-US" altLang="zh-CN" sz="28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2800" b="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存在一个</a:t>
            </a:r>
            <a:r>
              <a:rPr kumimoji="0" lang="en-US" altLang="zh-CN" sz="28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X</a:t>
            </a:r>
            <a:r>
              <a:rPr kumimoji="0" lang="en-US" altLang="zh-CN" sz="280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使得</a:t>
            </a:r>
            <a:r>
              <a:rPr lang="en-US" altLang="zh-CN" sz="2800" i="1" dirty="0">
                <a:latin typeface="Times New Roman" pitchFamily="18" charset="0"/>
                <a:ea typeface="仿宋" pitchFamily="49" charset="-122"/>
                <a:cs typeface="Times New Roman" pitchFamily="18" charset="0"/>
              </a:rPr>
              <a:t>u, v</a:t>
            </a:r>
            <a:r>
              <a:rPr lang="en-US" altLang="zh-CN" sz="2800" dirty="0">
                <a:latin typeface="Times New Roman" pitchFamily="18" charset="0"/>
                <a:ea typeface="仿宋" pitchFamily="49" charset="-122"/>
                <a:cs typeface="Times New Roman" pitchFamily="18" charset="0"/>
              </a:rPr>
              <a:t>∈ </a:t>
            </a:r>
            <a:r>
              <a:rPr lang="en-US" altLang="zh-CN" sz="2800" i="1" dirty="0">
                <a:latin typeface="Times New Roman" pitchFamily="18" charset="0"/>
                <a:ea typeface="仿宋" pitchFamily="49" charset="-122"/>
                <a:cs typeface="Times New Roman" pitchFamily="18" charset="0"/>
              </a:rPr>
              <a:t>X</a:t>
            </a:r>
            <a:r>
              <a:rPr lang="en-US" altLang="zh-CN" sz="2800" i="1" baseline="-25000" dirty="0">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a:t>
            </a:r>
            <a:endParaRPr kumimoji="0" lang="en-US" altLang="zh-CN" sz="280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树的分解</a:t>
            </a:r>
            <a:r>
              <a:rPr lang="en-US" altLang="zh-CN" sz="3200" b="1" dirty="0">
                <a:latin typeface="Garamond" pitchFamily="18" charset="0"/>
              </a:rPr>
              <a:t>(Tree Decomposition)</a:t>
            </a:r>
            <a:endParaRPr lang="zh-CN" altLang="en-US" sz="3200" b="1" dirty="0">
              <a:latin typeface="Garamond" pitchFamily="18" charset="0"/>
            </a:endParaRPr>
          </a:p>
        </p:txBody>
      </p:sp>
      <p:sp>
        <p:nvSpPr>
          <p:cNvPr id="4" name="内容占位符 6"/>
          <p:cNvSpPr>
            <a:spLocks noGrp="1"/>
          </p:cNvSpPr>
          <p:nvPr>
            <p:ph sz="quarter" idx="1"/>
          </p:nvPr>
        </p:nvSpPr>
        <p:spPr>
          <a:xfrm>
            <a:off x="500034" y="1714488"/>
            <a:ext cx="8153400" cy="2071702"/>
          </a:xfrm>
        </p:spPr>
        <p:txBody>
          <a:bodyPr>
            <a:normAutofit/>
          </a:bodyPr>
          <a:lstStyle/>
          <a:p>
            <a:r>
              <a:rPr lang="zh-CN" altLang="en-US" sz="3200" b="1" dirty="0">
                <a:latin typeface="Times New Roman" pitchFamily="18" charset="0"/>
                <a:ea typeface="仿宋" pitchFamily="49" charset="-122"/>
                <a:cs typeface="Times New Roman" pitchFamily="18" charset="0"/>
              </a:rPr>
              <a:t>定义</a:t>
            </a:r>
            <a:endParaRPr lang="en-US" altLang="zh-CN" sz="3200" b="1" dirty="0">
              <a:latin typeface="Times New Roman" pitchFamily="18" charset="0"/>
              <a:ea typeface="仿宋" pitchFamily="49" charset="-122"/>
              <a:cs typeface="Times New Roman" pitchFamily="18" charset="0"/>
            </a:endParaRPr>
          </a:p>
          <a:p>
            <a:r>
              <a:rPr lang="zh-CN" altLang="en-US" sz="2800" b="1" dirty="0">
                <a:latin typeface="Times New Roman" pitchFamily="18" charset="0"/>
                <a:ea typeface="仿宋" pitchFamily="49" charset="-122"/>
                <a:cs typeface="Times New Roman" pitchFamily="18" charset="0"/>
              </a:rPr>
              <a:t>对于一个无向图</a:t>
            </a:r>
            <a:r>
              <a:rPr lang="en-US" altLang="zh-CN" sz="2800" i="1" dirty="0">
                <a:latin typeface="Times New Roman" pitchFamily="18" charset="0"/>
                <a:ea typeface="仿宋" pitchFamily="49" charset="-122"/>
                <a:cs typeface="Times New Roman" pitchFamily="18" charset="0"/>
              </a:rPr>
              <a:t>G = </a:t>
            </a:r>
            <a:r>
              <a:rPr lang="en-US" altLang="zh-CN"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V</a:t>
            </a:r>
            <a:r>
              <a:rPr lang="en-US" altLang="zh-CN" sz="2800" dirty="0">
                <a:latin typeface="Times New Roman" pitchFamily="18" charset="0"/>
                <a:ea typeface="仿宋" pitchFamily="49" charset="-122"/>
                <a:cs typeface="Times New Roman" pitchFamily="18" charset="0"/>
              </a:rPr>
              <a:t>, </a:t>
            </a:r>
            <a:r>
              <a:rPr lang="en-US" altLang="zh-CN" sz="2800" i="1" dirty="0">
                <a:latin typeface="Times New Roman" pitchFamily="18" charset="0"/>
                <a:ea typeface="仿宋" pitchFamily="49" charset="-122"/>
                <a:cs typeface="Times New Roman" pitchFamily="18" charset="0"/>
              </a:rPr>
              <a:t>E</a:t>
            </a:r>
            <a:r>
              <a:rPr lang="en-US" altLang="zh-CN" sz="2800"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树的分解定义为</a:t>
            </a:r>
            <a:r>
              <a:rPr lang="en-US" altLang="zh-CN"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X</a:t>
            </a:r>
            <a:r>
              <a:rPr lang="en-US" altLang="zh-CN" sz="2800" dirty="0">
                <a:latin typeface="Times New Roman" pitchFamily="18" charset="0"/>
                <a:ea typeface="仿宋" pitchFamily="49" charset="-122"/>
                <a:cs typeface="Times New Roman" pitchFamily="18" charset="0"/>
              </a:rPr>
              <a:t>, </a:t>
            </a:r>
            <a:r>
              <a:rPr lang="en-US" altLang="zh-CN" sz="2800" i="1" dirty="0">
                <a:latin typeface="Times New Roman" pitchFamily="18" charset="0"/>
                <a:ea typeface="仿宋" pitchFamily="49" charset="-122"/>
                <a:cs typeface="Times New Roman" pitchFamily="18" charset="0"/>
              </a:rPr>
              <a:t>T</a:t>
            </a:r>
            <a:r>
              <a:rPr lang="en-US" altLang="zh-CN" sz="2800" dirty="0">
                <a:latin typeface="Times New Roman" pitchFamily="18" charset="0"/>
                <a:ea typeface="仿宋" pitchFamily="49" charset="-122"/>
                <a:cs typeface="Times New Roman" pitchFamily="18" charset="0"/>
              </a:rPr>
              <a:t>), </a:t>
            </a:r>
            <a:r>
              <a:rPr lang="en-US" altLang="zh-CN" sz="2800" i="1" dirty="0">
                <a:latin typeface="Times New Roman" pitchFamily="18" charset="0"/>
                <a:ea typeface="仿宋" pitchFamily="49" charset="-122"/>
                <a:cs typeface="Times New Roman" pitchFamily="18" charset="0"/>
              </a:rPr>
              <a:t>X</a:t>
            </a:r>
            <a:r>
              <a:rPr lang="zh-CN" altLang="en-US" sz="2800" b="1" i="1" dirty="0">
                <a:latin typeface="Times New Roman" pitchFamily="18" charset="0"/>
                <a:ea typeface="仿宋" pitchFamily="49" charset="-122"/>
                <a:cs typeface="Times New Roman" pitchFamily="18" charset="0"/>
              </a:rPr>
              <a:t> </a:t>
            </a:r>
            <a:r>
              <a:rPr lang="en-US" altLang="zh-CN" sz="2800" b="1" i="1" dirty="0">
                <a:latin typeface="Times New Roman" pitchFamily="18" charset="0"/>
                <a:ea typeface="仿宋" pitchFamily="49" charset="-122"/>
                <a:cs typeface="Times New Roman" pitchFamily="18" charset="0"/>
              </a:rPr>
              <a:t>= </a:t>
            </a:r>
            <a:r>
              <a:rPr lang="en-US" altLang="zh-CN" sz="2800" b="1"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X</a:t>
            </a:r>
            <a:r>
              <a:rPr lang="en-US" altLang="zh-CN" sz="2800" baseline="-25000" dirty="0">
                <a:latin typeface="Times New Roman" pitchFamily="18" charset="0"/>
                <a:ea typeface="仿宋" pitchFamily="49" charset="-122"/>
                <a:cs typeface="Times New Roman" pitchFamily="18" charset="0"/>
              </a:rPr>
              <a:t>1</a:t>
            </a:r>
            <a:r>
              <a:rPr lang="en-US" altLang="zh-CN" sz="2800" i="1" dirty="0">
                <a:latin typeface="Times New Roman" pitchFamily="18" charset="0"/>
                <a:ea typeface="仿宋" pitchFamily="49" charset="-122"/>
                <a:cs typeface="Times New Roman" pitchFamily="18" charset="0"/>
              </a:rPr>
              <a:t> , X</a:t>
            </a:r>
            <a:r>
              <a:rPr lang="en-US" altLang="zh-CN" sz="2800" i="1" baseline="-25000" dirty="0">
                <a:latin typeface="Times New Roman" pitchFamily="18" charset="0"/>
                <a:ea typeface="仿宋" pitchFamily="49" charset="-122"/>
                <a:cs typeface="Times New Roman" pitchFamily="18" charset="0"/>
              </a:rPr>
              <a:t>2</a:t>
            </a:r>
            <a:r>
              <a:rPr lang="en-US" altLang="zh-CN" sz="2800" i="1" dirty="0">
                <a:latin typeface="Times New Roman" pitchFamily="18" charset="0"/>
                <a:ea typeface="仿宋" pitchFamily="49" charset="-122"/>
                <a:cs typeface="Times New Roman" pitchFamily="18" charset="0"/>
              </a:rPr>
              <a:t> , …, </a:t>
            </a:r>
            <a:r>
              <a:rPr lang="en-US" altLang="zh-CN" sz="2800" i="1" dirty="0" err="1">
                <a:latin typeface="Times New Roman" pitchFamily="18" charset="0"/>
                <a:ea typeface="仿宋" pitchFamily="49" charset="-122"/>
                <a:cs typeface="Times New Roman" pitchFamily="18" charset="0"/>
              </a:rPr>
              <a:t>X</a:t>
            </a:r>
            <a:r>
              <a:rPr lang="en-US" altLang="zh-CN" sz="2800" i="1" baseline="-25000" dirty="0" err="1">
                <a:latin typeface="Times New Roman" pitchFamily="18" charset="0"/>
                <a:ea typeface="仿宋" pitchFamily="49" charset="-122"/>
                <a:cs typeface="Times New Roman" pitchFamily="18" charset="0"/>
              </a:rPr>
              <a:t>m</a:t>
            </a:r>
            <a:r>
              <a:rPr lang="en-US" altLang="zh-CN" sz="2800" b="1"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其中</a:t>
            </a:r>
            <a:r>
              <a:rPr lang="en-US" altLang="zh-CN" sz="2800" i="1" dirty="0">
                <a:latin typeface="Times New Roman" pitchFamily="18" charset="0"/>
                <a:ea typeface="仿宋" pitchFamily="49" charset="-122"/>
                <a:cs typeface="Times New Roman" pitchFamily="18" charset="0"/>
              </a:rPr>
              <a:t>X</a:t>
            </a:r>
            <a:r>
              <a:rPr lang="en-US" altLang="zh-CN" sz="2800" i="1" baseline="-25000" dirty="0">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为</a:t>
            </a:r>
            <a:r>
              <a:rPr lang="en-US" altLang="zh-CN" sz="2800" i="1" dirty="0">
                <a:latin typeface="Times New Roman" pitchFamily="18" charset="0"/>
                <a:ea typeface="仿宋" pitchFamily="49" charset="-122"/>
                <a:cs typeface="Times New Roman" pitchFamily="18" charset="0"/>
              </a:rPr>
              <a:t>V</a:t>
            </a:r>
            <a:r>
              <a:rPr lang="zh-CN" altLang="en-US" sz="2800" b="1" dirty="0">
                <a:latin typeface="Times New Roman" pitchFamily="18" charset="0"/>
                <a:ea typeface="仿宋" pitchFamily="49" charset="-122"/>
                <a:cs typeface="Times New Roman" pitchFamily="18" charset="0"/>
              </a:rPr>
              <a:t>的一个子集，</a:t>
            </a:r>
            <a:r>
              <a:rPr lang="en-US" altLang="zh-CN" sz="2800" i="1" dirty="0">
                <a:latin typeface="Times New Roman" pitchFamily="18" charset="0"/>
                <a:ea typeface="仿宋" pitchFamily="49" charset="-122"/>
                <a:cs typeface="Times New Roman" pitchFamily="18" charset="0"/>
              </a:rPr>
              <a:t>T</a:t>
            </a:r>
            <a:r>
              <a:rPr lang="zh-CN" altLang="en-US" sz="2800" b="1" dirty="0">
                <a:latin typeface="Times New Roman" pitchFamily="18" charset="0"/>
                <a:ea typeface="仿宋" pitchFamily="49" charset="-122"/>
                <a:cs typeface="Times New Roman" pitchFamily="18" charset="0"/>
              </a:rPr>
              <a:t>是一棵树，点集为</a:t>
            </a:r>
            <a:r>
              <a:rPr lang="en-US" altLang="zh-CN" sz="2800" i="1" dirty="0">
                <a:latin typeface="Times New Roman" pitchFamily="18" charset="0"/>
                <a:ea typeface="仿宋" pitchFamily="49" charset="-122"/>
                <a:cs typeface="Times New Roman" pitchFamily="18" charset="0"/>
              </a:rPr>
              <a:t>X</a:t>
            </a:r>
            <a:r>
              <a:rPr lang="zh-CN" altLang="en-US"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T</a:t>
            </a:r>
            <a:r>
              <a:rPr lang="zh-CN" altLang="en-US" sz="2800" b="1" dirty="0">
                <a:latin typeface="Times New Roman" pitchFamily="18" charset="0"/>
                <a:ea typeface="仿宋" pitchFamily="49" charset="-122"/>
                <a:cs typeface="Times New Roman" pitchFamily="18" charset="0"/>
              </a:rPr>
              <a:t>满足以下几个性质</a:t>
            </a:r>
            <a:r>
              <a:rPr lang="zh-CN" altLang="en-US" sz="2800" dirty="0">
                <a:latin typeface="Times New Roman" pitchFamily="18" charset="0"/>
                <a:ea typeface="仿宋" pitchFamily="49" charset="-122"/>
                <a:cs typeface="Times New Roman" pitchFamily="18" charset="0"/>
              </a:rPr>
              <a:t>：</a:t>
            </a:r>
            <a:endParaRPr lang="en-US" altLang="zh-CN" sz="2800" dirty="0">
              <a:latin typeface="Times New Roman" pitchFamily="18" charset="0"/>
              <a:ea typeface="仿宋" pitchFamily="49" charset="-122"/>
              <a:cs typeface="Times New Roman" pitchFamily="18" charset="0"/>
            </a:endParaRPr>
          </a:p>
          <a:p>
            <a:endParaRPr lang="en-US" altLang="zh-CN" sz="2800" dirty="0">
              <a:latin typeface="Times New Roman" pitchFamily="18" charset="0"/>
              <a:ea typeface="仿宋" pitchFamily="49" charset="-122"/>
              <a:cs typeface="Times New Roman" pitchFamily="18" charset="0"/>
            </a:endParaRPr>
          </a:p>
          <a:p>
            <a:endParaRPr lang="zh-CN" altLang="en-US" sz="2800" i="1" baseline="-25000" dirty="0">
              <a:latin typeface="Times New Roman" pitchFamily="18" charset="0"/>
              <a:ea typeface="仿宋" pitchFamily="49" charset="-122"/>
              <a:cs typeface="Times New Roman"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6" name="内容占位符 6"/>
          <p:cNvSpPr txBox="1">
            <a:spLocks/>
          </p:cNvSpPr>
          <p:nvPr/>
        </p:nvSpPr>
        <p:spPr>
          <a:xfrm>
            <a:off x="990600" y="3143248"/>
            <a:ext cx="8153400" cy="121962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altLang="zh-CN"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lang="en-US" altLang="zh-CN" sz="2800" i="1" dirty="0">
                <a:latin typeface="Times New Roman" pitchFamily="18" charset="0"/>
                <a:ea typeface="仿宋" pitchFamily="49" charset="-122"/>
                <a:cs typeface="Times New Roman" pitchFamily="18" charset="0"/>
              </a:rPr>
              <a:t>X</a:t>
            </a:r>
            <a:r>
              <a:rPr lang="en-US" altLang="zh-CN" sz="2800" baseline="-25000" dirty="0">
                <a:latin typeface="Times New Roman" pitchFamily="18" charset="0"/>
                <a:ea typeface="仿宋" pitchFamily="49" charset="-122"/>
                <a:cs typeface="Times New Roman" pitchFamily="18" charset="0"/>
              </a:rPr>
              <a:t>1</a:t>
            </a:r>
            <a:r>
              <a:rPr lang="en-US" altLang="zh-CN" sz="2800" i="1" dirty="0">
                <a:latin typeface="Times New Roman" pitchFamily="18" charset="0"/>
                <a:ea typeface="仿宋" pitchFamily="49" charset="-122"/>
                <a:cs typeface="Times New Roman" pitchFamily="18" charset="0"/>
              </a:rPr>
              <a:t> </a:t>
            </a:r>
            <a:r>
              <a:rPr lang="en-US" altLang="zh-CN"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 X</a:t>
            </a:r>
            <a:r>
              <a:rPr lang="en-US" altLang="zh-CN" sz="2800" i="1" baseline="-25000" dirty="0">
                <a:latin typeface="Times New Roman" pitchFamily="18" charset="0"/>
                <a:ea typeface="仿宋" pitchFamily="49" charset="-122"/>
                <a:cs typeface="Times New Roman" pitchFamily="18" charset="0"/>
              </a:rPr>
              <a:t>2</a:t>
            </a:r>
            <a:r>
              <a:rPr lang="en-US" altLang="zh-CN" sz="2800" i="1" dirty="0">
                <a:latin typeface="Times New Roman" pitchFamily="18" charset="0"/>
                <a:ea typeface="仿宋" pitchFamily="49" charset="-122"/>
                <a:cs typeface="Times New Roman" pitchFamily="18" charset="0"/>
              </a:rPr>
              <a:t> </a:t>
            </a:r>
            <a:r>
              <a:rPr lang="en-US" altLang="zh-CN" sz="2800" dirty="0">
                <a:latin typeface="Times New Roman" pitchFamily="18" charset="0"/>
                <a:ea typeface="仿宋" pitchFamily="49" charset="-122"/>
                <a:cs typeface="Times New Roman" pitchFamily="18" charset="0"/>
              </a:rPr>
              <a:t>∪ … ∪</a:t>
            </a:r>
            <a:r>
              <a:rPr lang="en-US" altLang="zh-CN" sz="2800" i="1" dirty="0">
                <a:latin typeface="Times New Roman" pitchFamily="18" charset="0"/>
                <a:ea typeface="仿宋" pitchFamily="49" charset="-122"/>
                <a:cs typeface="Times New Roman" pitchFamily="18" charset="0"/>
              </a:rPr>
              <a:t> </a:t>
            </a:r>
            <a:r>
              <a:rPr lang="en-US" altLang="zh-CN" sz="2800" i="1" dirty="0" err="1">
                <a:latin typeface="Times New Roman" pitchFamily="18" charset="0"/>
                <a:ea typeface="仿宋" pitchFamily="49" charset="-122"/>
                <a:cs typeface="Times New Roman" pitchFamily="18" charset="0"/>
              </a:rPr>
              <a:t>X</a:t>
            </a:r>
            <a:r>
              <a:rPr lang="en-US" altLang="zh-CN" sz="2800" i="1" baseline="-25000" dirty="0" err="1">
                <a:latin typeface="Times New Roman" pitchFamily="18" charset="0"/>
                <a:ea typeface="仿宋" pitchFamily="49" charset="-122"/>
                <a:cs typeface="Times New Roman" pitchFamily="18" charset="0"/>
              </a:rPr>
              <a:t>m</a:t>
            </a:r>
            <a:r>
              <a:rPr lang="en-US" altLang="zh-CN" sz="2800" i="1" baseline="-25000" dirty="0">
                <a:latin typeface="Times New Roman" pitchFamily="18" charset="0"/>
                <a:ea typeface="仿宋" pitchFamily="49" charset="-122"/>
                <a:cs typeface="Times New Roman" pitchFamily="18" charset="0"/>
              </a:rPr>
              <a:t> </a:t>
            </a:r>
            <a:r>
              <a:rPr lang="en-US" altLang="zh-CN" sz="2800" i="1" dirty="0">
                <a:latin typeface="Times New Roman" pitchFamily="18" charset="0"/>
                <a:ea typeface="仿宋" pitchFamily="49" charset="-122"/>
                <a:cs typeface="Times New Roman" pitchFamily="18" charset="0"/>
              </a:rPr>
              <a:t>=V</a:t>
            </a: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8" name="内容占位符 6"/>
          <p:cNvSpPr txBox="1">
            <a:spLocks/>
          </p:cNvSpPr>
          <p:nvPr/>
        </p:nvSpPr>
        <p:spPr>
          <a:xfrm>
            <a:off x="1000100" y="3781012"/>
            <a:ext cx="8153400" cy="157681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altLang="zh-CN"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图</a:t>
            </a:r>
            <a:r>
              <a:rPr kumimoji="0" lang="en-US" altLang="zh-CN" sz="28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G</a:t>
            </a:r>
            <a:r>
              <a:rPr kumimoji="0" lang="zh-CN" altLang="en-US" sz="2800" b="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中任何一条边</a:t>
            </a:r>
            <a:r>
              <a:rPr kumimoji="0" lang="en-US" altLang="zh-CN" sz="28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u</a:t>
            </a:r>
            <a:r>
              <a:rPr kumimoji="0" lang="en-US" altLang="zh-CN" sz="28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 </a:t>
            </a:r>
            <a:r>
              <a:rPr kumimoji="0" lang="en-US" altLang="zh-CN" sz="28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2800" b="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存在一个</a:t>
            </a:r>
            <a:r>
              <a:rPr kumimoji="0" lang="en-US" altLang="zh-CN" sz="28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X</a:t>
            </a:r>
            <a:r>
              <a:rPr kumimoji="0" lang="en-US" altLang="zh-CN" sz="280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使得</a:t>
            </a:r>
            <a:r>
              <a:rPr lang="en-US" altLang="zh-CN" sz="2800" i="1" dirty="0">
                <a:latin typeface="Times New Roman" pitchFamily="18" charset="0"/>
                <a:ea typeface="仿宋" pitchFamily="49" charset="-122"/>
                <a:cs typeface="Times New Roman" pitchFamily="18" charset="0"/>
              </a:rPr>
              <a:t>u, v</a:t>
            </a:r>
            <a:r>
              <a:rPr lang="en-US" altLang="zh-CN" sz="2800" dirty="0">
                <a:latin typeface="Times New Roman" pitchFamily="18" charset="0"/>
                <a:ea typeface="仿宋" pitchFamily="49" charset="-122"/>
                <a:cs typeface="Times New Roman" pitchFamily="18" charset="0"/>
              </a:rPr>
              <a:t>∈ </a:t>
            </a:r>
            <a:r>
              <a:rPr lang="en-US" altLang="zh-CN" sz="2800" i="1" dirty="0">
                <a:latin typeface="Times New Roman" pitchFamily="18" charset="0"/>
                <a:ea typeface="仿宋" pitchFamily="49" charset="-122"/>
                <a:cs typeface="Times New Roman" pitchFamily="18" charset="0"/>
              </a:rPr>
              <a:t>X</a:t>
            </a:r>
            <a:r>
              <a:rPr lang="en-US" altLang="zh-CN" sz="2800" i="1" baseline="-25000" dirty="0">
                <a:latin typeface="Times New Roman" pitchFamily="18" charset="0"/>
                <a:ea typeface="仿宋" pitchFamily="49" charset="-122"/>
                <a:cs typeface="Times New Roman" pitchFamily="18" charset="0"/>
              </a:rPr>
              <a:t>i</a:t>
            </a:r>
            <a:r>
              <a:rPr lang="zh-CN" altLang="en-US" sz="2800" b="1" dirty="0">
                <a:latin typeface="Times New Roman" pitchFamily="18" charset="0"/>
                <a:ea typeface="仿宋" pitchFamily="49" charset="-122"/>
                <a:cs typeface="Times New Roman" pitchFamily="18" charset="0"/>
              </a:rPr>
              <a:t>。</a:t>
            </a:r>
            <a:endParaRPr kumimoji="0" lang="en-US" altLang="zh-CN" sz="280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0" name="内容占位符 6"/>
          <p:cNvSpPr txBox="1">
            <a:spLocks/>
          </p:cNvSpPr>
          <p:nvPr/>
        </p:nvSpPr>
        <p:spPr>
          <a:xfrm>
            <a:off x="1000100" y="4423954"/>
            <a:ext cx="8153400" cy="157681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altLang="zh-CN"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对于每一个点</a:t>
            </a:r>
            <a:r>
              <a:rPr kumimoji="0" lang="en-US" altLang="zh-CN" sz="28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v</a:t>
            </a:r>
            <a:r>
              <a:rPr kumimoji="0" lang="zh-CN" altLang="en-US" sz="28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P</a:t>
            </a:r>
            <a:r>
              <a:rPr kumimoji="0" lang="en-US" altLang="zh-CN" sz="28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a:t>
            </a:r>
            <a:r>
              <a:rPr lang="en-US" altLang="zh-CN" sz="2800" b="1" dirty="0">
                <a:latin typeface="Times New Roman" pitchFamily="18" charset="0"/>
                <a:ea typeface="仿宋" pitchFamily="49" charset="-122"/>
                <a:cs typeface="Times New Roman" pitchFamily="18" charset="0"/>
              </a:rPr>
              <a:t>=</a:t>
            </a:r>
            <a:r>
              <a:rPr lang="en-US" altLang="zh-CN"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X</a:t>
            </a:r>
            <a:r>
              <a:rPr lang="en-US" altLang="zh-CN" sz="2800" i="1" baseline="-25000" dirty="0">
                <a:latin typeface="Times New Roman" pitchFamily="18" charset="0"/>
                <a:ea typeface="仿宋" pitchFamily="49" charset="-122"/>
                <a:cs typeface="Times New Roman" pitchFamily="18" charset="0"/>
              </a:rPr>
              <a:t>i</a:t>
            </a:r>
            <a:r>
              <a:rPr lang="en-US" altLang="zh-CN" sz="2800" i="1" dirty="0">
                <a:latin typeface="Times New Roman" pitchFamily="18" charset="0"/>
                <a:ea typeface="仿宋" pitchFamily="49" charset="-122"/>
                <a:cs typeface="Times New Roman" pitchFamily="18" charset="0"/>
              </a:rPr>
              <a:t>  | v</a:t>
            </a:r>
            <a:r>
              <a:rPr lang="en-US" altLang="zh-CN" sz="2800" i="1" baseline="-25000" dirty="0">
                <a:latin typeface="Times New Roman" pitchFamily="18" charset="0"/>
                <a:ea typeface="仿宋" pitchFamily="49" charset="-122"/>
                <a:cs typeface="Times New Roman" pitchFamily="18" charset="0"/>
              </a:rPr>
              <a:t> </a:t>
            </a:r>
            <a:r>
              <a:rPr lang="en-US" altLang="zh-CN"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X</a:t>
            </a:r>
            <a:r>
              <a:rPr lang="en-US" altLang="zh-CN" sz="2800" i="1" baseline="-25000" dirty="0">
                <a:latin typeface="Times New Roman" pitchFamily="18" charset="0"/>
                <a:ea typeface="仿宋" pitchFamily="49" charset="-122"/>
                <a:cs typeface="Times New Roman" pitchFamily="18" charset="0"/>
              </a:rPr>
              <a:t>i</a:t>
            </a:r>
            <a:r>
              <a:rPr lang="en-US" altLang="zh-CN" sz="2800" dirty="0">
                <a:latin typeface="Times New Roman" pitchFamily="18" charset="0"/>
                <a:ea typeface="仿宋" pitchFamily="49" charset="-122"/>
                <a:cs typeface="Times New Roman" pitchFamily="18" charset="0"/>
              </a:rPr>
              <a:t>}</a:t>
            </a:r>
            <a:r>
              <a:rPr lang="zh-CN" altLang="en-US"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则</a:t>
            </a:r>
            <a:r>
              <a:rPr lang="en-US" altLang="zh-CN" sz="2800" i="1" dirty="0">
                <a:latin typeface="Times New Roman" pitchFamily="18" charset="0"/>
                <a:ea typeface="仿宋" pitchFamily="49" charset="-122"/>
                <a:cs typeface="Times New Roman" pitchFamily="18" charset="0"/>
              </a:rPr>
              <a:t>T</a:t>
            </a:r>
            <a:r>
              <a:rPr lang="zh-CN" altLang="en-US" sz="2800" b="1" dirty="0">
                <a:latin typeface="Times New Roman" pitchFamily="18" charset="0"/>
                <a:ea typeface="仿宋" pitchFamily="49" charset="-122"/>
                <a:cs typeface="Times New Roman" pitchFamily="18" charset="0"/>
              </a:rPr>
              <a:t>中</a:t>
            </a:r>
            <a:r>
              <a:rPr lang="en-US" altLang="zh-CN" sz="2800" i="1" dirty="0">
                <a:latin typeface="Times New Roman" pitchFamily="18" charset="0"/>
                <a:ea typeface="仿宋" pitchFamily="49" charset="-122"/>
                <a:cs typeface="Times New Roman" pitchFamily="18" charset="0"/>
              </a:rPr>
              <a:t>P</a:t>
            </a:r>
            <a:r>
              <a:rPr lang="en-US" altLang="zh-CN" sz="2800" dirty="0">
                <a:latin typeface="Times New Roman" pitchFamily="18" charset="0"/>
                <a:ea typeface="仿宋" pitchFamily="49" charset="-122"/>
                <a:cs typeface="Times New Roman" pitchFamily="18" charset="0"/>
              </a:rPr>
              <a:t>(</a:t>
            </a:r>
            <a:r>
              <a:rPr lang="en-US" altLang="zh-CN" sz="2800" i="1" dirty="0">
                <a:latin typeface="Times New Roman" pitchFamily="18" charset="0"/>
                <a:ea typeface="仿宋" pitchFamily="49" charset="-122"/>
                <a:cs typeface="Times New Roman" pitchFamily="18" charset="0"/>
              </a:rPr>
              <a:t>v</a:t>
            </a:r>
            <a:r>
              <a:rPr lang="en-US" altLang="zh-CN" sz="2800" dirty="0">
                <a:latin typeface="Times New Roman" pitchFamily="18" charset="0"/>
                <a:ea typeface="仿宋" pitchFamily="49" charset="-122"/>
                <a:cs typeface="Times New Roman" pitchFamily="18" charset="0"/>
              </a:rPr>
              <a:t>)</a:t>
            </a:r>
            <a:r>
              <a:rPr lang="zh-CN" altLang="en-US" sz="2800" b="1" dirty="0">
                <a:latin typeface="Times New Roman" pitchFamily="18" charset="0"/>
                <a:ea typeface="仿宋" pitchFamily="49" charset="-122"/>
                <a:cs typeface="Times New Roman" pitchFamily="18" charset="0"/>
              </a:rPr>
              <a:t>的诱导子图是连通的。</a:t>
            </a:r>
            <a:endParaRPr kumimoji="0" lang="en-US" altLang="zh-CN" sz="2800" b="1"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行楷" pitchFamily="2" charset="-122"/>
                <a:ea typeface="华文行楷" pitchFamily="2" charset="-122"/>
              </a:rPr>
              <a:t>树的分解</a:t>
            </a:r>
            <a:r>
              <a:rPr lang="en-US" altLang="zh-CN" sz="3200" b="1" dirty="0">
                <a:latin typeface="Garamond" pitchFamily="18" charset="0"/>
              </a:rPr>
              <a:t>(Tree Decomposition)</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pic>
        <p:nvPicPr>
          <p:cNvPr id="11" name="Content Placeholder 3" descr="svg2raster.jpeg"/>
          <p:cNvPicPr>
            <a:picLocks noGrp="1" noChangeAspect="1"/>
          </p:cNvPicPr>
          <p:nvPr>
            <p:ph idx="1"/>
          </p:nvPr>
        </p:nvPicPr>
        <p:blipFill>
          <a:blip r:embed="rId3"/>
          <a:srcRect/>
          <a:stretch>
            <a:fillRect/>
          </a:stretch>
        </p:blipFill>
        <p:spPr>
          <a:xfrm>
            <a:off x="2071670" y="1643050"/>
            <a:ext cx="4000527" cy="4848395"/>
          </a:xfrm>
        </p:spPr>
      </p:pic>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9554" name="Picture 2"/>
          <p:cNvPicPr>
            <a:picLocks noChangeAspect="1" noChangeArrowheads="1"/>
          </p:cNvPicPr>
          <p:nvPr/>
        </p:nvPicPr>
        <p:blipFill>
          <a:blip r:embed="rId3"/>
          <a:srcRect/>
          <a:stretch>
            <a:fillRect/>
          </a:stretch>
        </p:blipFill>
        <p:spPr bwMode="auto">
          <a:xfrm>
            <a:off x="1972933" y="3751838"/>
            <a:ext cx="2527629" cy="2886694"/>
          </a:xfrm>
          <a:prstGeom prst="rect">
            <a:avLst/>
          </a:prstGeom>
          <a:noFill/>
          <a:ln w="9525">
            <a:noFill/>
            <a:miter lim="800000"/>
            <a:headEnd/>
            <a:tailEnd/>
          </a:ln>
          <a:effectLst/>
        </p:spPr>
      </p:pic>
      <p:pic>
        <p:nvPicPr>
          <p:cNvPr id="279555" name="Picture 3"/>
          <p:cNvPicPr>
            <a:picLocks noChangeAspect="1" noChangeArrowheads="1"/>
          </p:cNvPicPr>
          <p:nvPr/>
        </p:nvPicPr>
        <p:blipFill>
          <a:blip r:embed="rId4"/>
          <a:srcRect/>
          <a:stretch>
            <a:fillRect/>
          </a:stretch>
        </p:blipFill>
        <p:spPr bwMode="auto">
          <a:xfrm>
            <a:off x="5382193" y="3817258"/>
            <a:ext cx="1975889" cy="2662250"/>
          </a:xfrm>
          <a:prstGeom prst="rect">
            <a:avLst/>
          </a:prstGeom>
          <a:noFill/>
          <a:ln w="9525">
            <a:noFill/>
            <a:miter lim="800000"/>
            <a:headEnd/>
            <a:tailEnd/>
          </a:ln>
          <a:effectLst/>
        </p:spPr>
      </p:pic>
      <p:sp>
        <p:nvSpPr>
          <p:cNvPr id="2" name="标题 1"/>
          <p:cNvSpPr>
            <a:spLocks noGrp="1"/>
          </p:cNvSpPr>
          <p:nvPr>
            <p:ph type="title"/>
          </p:nvPr>
        </p:nvSpPr>
        <p:spPr/>
        <p:txBody>
          <a:bodyPr>
            <a:normAutofit/>
          </a:bodyPr>
          <a:lstStyle/>
          <a:p>
            <a:r>
              <a:rPr lang="en-US" altLang="zh-CN" sz="4000" b="1" dirty="0">
                <a:latin typeface="Garamond" pitchFamily="18" charset="0"/>
                <a:ea typeface="华文行楷" pitchFamily="2" charset="-122"/>
              </a:rPr>
              <a:t>Clique Tree</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6" name="内容占位符 5"/>
          <p:cNvSpPr>
            <a:spLocks noGrp="1"/>
          </p:cNvSpPr>
          <p:nvPr>
            <p:ph sz="quarter" idx="1"/>
          </p:nvPr>
        </p:nvSpPr>
        <p:spPr>
          <a:xfrm>
            <a:off x="612648" y="1600200"/>
            <a:ext cx="8153400" cy="2686056"/>
          </a:xfrm>
        </p:spPr>
        <p:txBody>
          <a:bodyPr>
            <a:normAutofit lnSpcReduction="10000"/>
          </a:bodyPr>
          <a:lstStyle/>
          <a:p>
            <a:r>
              <a:rPr lang="zh-CN" altLang="en-US" sz="3200" b="1" dirty="0">
                <a:latin typeface="仿宋" pitchFamily="49" charset="-122"/>
                <a:ea typeface="仿宋" pitchFamily="49" charset="-122"/>
              </a:rPr>
              <a:t>一个无向图</a:t>
            </a:r>
            <a:r>
              <a:rPr lang="en-US" altLang="zh-CN" sz="3200" i="1" dirty="0">
                <a:latin typeface="Times New Roman" pitchFamily="18" charset="0"/>
                <a:ea typeface="仿宋" pitchFamily="49" charset="-122"/>
                <a:cs typeface="Times New Roman" pitchFamily="18" charset="0"/>
              </a:rPr>
              <a:t>G</a:t>
            </a:r>
            <a:r>
              <a:rPr lang="zh-CN" altLang="en-US" sz="3200" b="1" dirty="0">
                <a:latin typeface="仿宋" pitchFamily="49" charset="-122"/>
                <a:ea typeface="仿宋" pitchFamily="49" charset="-122"/>
              </a:rPr>
              <a:t>的</a:t>
            </a:r>
            <a:r>
              <a:rPr lang="zh-CN" altLang="en-US" sz="3200" b="1" dirty="0">
                <a:latin typeface="Times New Roman" pitchFamily="18" charset="0"/>
                <a:ea typeface="仿宋" pitchFamily="49" charset="-122"/>
                <a:cs typeface="Times New Roman" pitchFamily="18" charset="0"/>
              </a:rPr>
              <a:t>极大团树</a:t>
            </a:r>
            <a:r>
              <a:rPr lang="en-US" altLang="zh-CN" sz="3200" i="1" dirty="0">
                <a:latin typeface="Times New Roman" pitchFamily="18" charset="0"/>
                <a:ea typeface="仿宋" pitchFamily="49" charset="-122"/>
                <a:cs typeface="Times New Roman" pitchFamily="18" charset="0"/>
              </a:rPr>
              <a:t>T</a:t>
            </a:r>
            <a:r>
              <a:rPr lang="en-US" altLang="zh-CN" sz="3200" dirty="0">
                <a:latin typeface="Times New Roman" pitchFamily="18" charset="0"/>
                <a:ea typeface="仿宋" pitchFamily="49" charset="-122"/>
                <a:cs typeface="Times New Roman" pitchFamily="18" charset="0"/>
              </a:rPr>
              <a:t>(Clique Tree)</a:t>
            </a:r>
            <a:r>
              <a:rPr lang="zh-CN" altLang="en-US" sz="3200" b="1" dirty="0">
                <a:latin typeface="Times New Roman" pitchFamily="18" charset="0"/>
                <a:ea typeface="仿宋" pitchFamily="49" charset="-122"/>
                <a:cs typeface="Times New Roman" pitchFamily="18" charset="0"/>
              </a:rPr>
              <a:t>定义为：</a:t>
            </a:r>
            <a:endParaRPr lang="en-US" altLang="zh-CN" sz="3200" b="1" dirty="0">
              <a:latin typeface="Times New Roman" pitchFamily="18" charset="0"/>
              <a:ea typeface="仿宋" pitchFamily="49" charset="-122"/>
              <a:cs typeface="Times New Roman" pitchFamily="18" charset="0"/>
            </a:endParaRPr>
          </a:p>
          <a:p>
            <a:pPr>
              <a:buNone/>
            </a:pPr>
            <a:r>
              <a:rPr lang="zh-CN" altLang="en-US" sz="3200" b="1" dirty="0">
                <a:latin typeface="仿宋" pitchFamily="49" charset="-122"/>
                <a:ea typeface="仿宋" pitchFamily="49" charset="-122"/>
              </a:rPr>
              <a:t>    </a:t>
            </a:r>
            <a:r>
              <a:rPr lang="en-US" altLang="zh-CN" sz="3200" i="1" dirty="0">
                <a:latin typeface="Times New Roman" pitchFamily="18" charset="0"/>
                <a:ea typeface="仿宋" pitchFamily="49" charset="-122"/>
                <a:cs typeface="Times New Roman" pitchFamily="18" charset="0"/>
              </a:rPr>
              <a:t>T</a:t>
            </a:r>
            <a:r>
              <a:rPr lang="zh-CN" altLang="en-US" sz="3200" b="1" dirty="0">
                <a:latin typeface="Times New Roman" pitchFamily="18" charset="0"/>
                <a:ea typeface="仿宋" pitchFamily="49" charset="-122"/>
                <a:cs typeface="Times New Roman" pitchFamily="18" charset="0"/>
              </a:rPr>
              <a:t>的</a:t>
            </a:r>
            <a:r>
              <a:rPr lang="zh-CN" altLang="en-US" sz="3200" b="1" dirty="0">
                <a:latin typeface="仿宋" pitchFamily="49" charset="-122"/>
                <a:ea typeface="仿宋" pitchFamily="49" charset="-122"/>
              </a:rPr>
              <a:t>顶点为图</a:t>
            </a:r>
            <a:r>
              <a:rPr lang="en-US" altLang="zh-CN" sz="3200" i="1" dirty="0">
                <a:latin typeface="Times New Roman" pitchFamily="18" charset="0"/>
                <a:ea typeface="仿宋" pitchFamily="49" charset="-122"/>
                <a:cs typeface="Times New Roman" pitchFamily="18" charset="0"/>
              </a:rPr>
              <a:t>G</a:t>
            </a:r>
            <a:r>
              <a:rPr lang="zh-CN" altLang="en-US" sz="3200" b="1" dirty="0">
                <a:latin typeface="Times New Roman" pitchFamily="18" charset="0"/>
                <a:ea typeface="仿宋" pitchFamily="49" charset="-122"/>
                <a:cs typeface="Times New Roman" pitchFamily="18" charset="0"/>
              </a:rPr>
              <a:t>的所有极大团  </a:t>
            </a:r>
            <a:endParaRPr lang="en-US" altLang="zh-CN" sz="3200" b="1" dirty="0">
              <a:latin typeface="Times New Roman" pitchFamily="18" charset="0"/>
              <a:ea typeface="仿宋" pitchFamily="49" charset="-122"/>
              <a:cs typeface="Times New Roman" pitchFamily="18" charset="0"/>
            </a:endParaRPr>
          </a:p>
          <a:p>
            <a:pPr>
              <a:buNone/>
            </a:pPr>
            <a:r>
              <a:rPr lang="en-US" altLang="zh-CN" sz="3200" b="1" dirty="0">
                <a:latin typeface="Times New Roman" pitchFamily="18" charset="0"/>
                <a:ea typeface="仿宋" pitchFamily="49" charset="-122"/>
                <a:cs typeface="Times New Roman" pitchFamily="18" charset="0"/>
              </a:rPr>
              <a:t>        </a:t>
            </a:r>
            <a:r>
              <a:rPr lang="zh-CN" altLang="en-US" sz="3200" b="1" dirty="0">
                <a:latin typeface="Times New Roman" pitchFamily="18" charset="0"/>
                <a:ea typeface="仿宋" pitchFamily="49" charset="-122"/>
                <a:cs typeface="Times New Roman" pitchFamily="18" charset="0"/>
              </a:rPr>
              <a:t>包含每个点的所有极大团为</a:t>
            </a:r>
            <a:r>
              <a:rPr lang="en-US" altLang="zh-CN" sz="3200" i="1" dirty="0">
                <a:latin typeface="Times New Roman" pitchFamily="18" charset="0"/>
                <a:ea typeface="仿宋" pitchFamily="49" charset="-122"/>
                <a:cs typeface="Times New Roman" pitchFamily="18" charset="0"/>
              </a:rPr>
              <a:t>T</a:t>
            </a:r>
            <a:r>
              <a:rPr lang="zh-CN" altLang="en-US" sz="3200" b="1" dirty="0">
                <a:latin typeface="Times New Roman" pitchFamily="18" charset="0"/>
                <a:ea typeface="仿宋" pitchFamily="49" charset="-122"/>
                <a:cs typeface="Times New Roman" pitchFamily="18" charset="0"/>
              </a:rPr>
              <a:t>的一个连通子图。</a:t>
            </a:r>
            <a:endParaRPr lang="en-US" altLang="zh-CN" sz="3200" b="1" i="1" dirty="0">
              <a:latin typeface="Times New Roman" pitchFamily="18" charset="0"/>
              <a:ea typeface="仿宋" pitchFamily="49" charset="-122"/>
              <a:cs typeface="Times New Roman" pitchFamily="18" charset="0"/>
            </a:endParaRPr>
          </a:p>
          <a:p>
            <a:pPr>
              <a:buNone/>
            </a:pPr>
            <a:endParaRPr lang="zh-CN" altLang="en-US" sz="2800" b="1" baseline="-25000" dirty="0">
              <a:latin typeface="Times New Roman" pitchFamily="18" charset="0"/>
              <a:ea typeface="仿宋" pitchFamily="49" charset="-122"/>
              <a:cs typeface="Times New Roman" pitchFamily="18" charset="0"/>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a:latin typeface="Garamond" pitchFamily="18" charset="0"/>
                <a:ea typeface="华文行楷" pitchFamily="2" charset="-122"/>
              </a:rPr>
              <a:t>Clique Tree</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7" name="内容占位符 5"/>
          <p:cNvSpPr txBox="1">
            <a:spLocks/>
          </p:cNvSpPr>
          <p:nvPr/>
        </p:nvSpPr>
        <p:spPr>
          <a:xfrm>
            <a:off x="606938" y="314324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3200" b="1"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1" name="内容占位符 5"/>
          <p:cNvSpPr txBox="1">
            <a:spLocks/>
          </p:cNvSpPr>
          <p:nvPr/>
        </p:nvSpPr>
        <p:spPr>
          <a:xfrm>
            <a:off x="597976" y="157450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Clique Tree</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是一种</a:t>
            </a:r>
            <a:r>
              <a:rPr kumimoji="0" lang="en-US" altLang="zh-CN" sz="320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tree decomposition.</a:t>
            </a:r>
            <a:endParaRPr kumimoji="0" lang="zh-CN" altLang="en-US" sz="3200"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a:latin typeface="Garamond" pitchFamily="18" charset="0"/>
                <a:ea typeface="华文行楷" pitchFamily="2" charset="-122"/>
              </a:rPr>
              <a:t>Clique Tree</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6" name="内容占位符 5"/>
          <p:cNvSpPr>
            <a:spLocks noGrp="1"/>
          </p:cNvSpPr>
          <p:nvPr>
            <p:ph sz="quarter" idx="1"/>
          </p:nvPr>
        </p:nvSpPr>
        <p:spPr>
          <a:xfrm>
            <a:off x="612648" y="2249548"/>
            <a:ext cx="8153400" cy="1328734"/>
          </a:xfrm>
        </p:spPr>
        <p:txBody>
          <a:bodyPr>
            <a:normAutofit/>
          </a:bodyPr>
          <a:lstStyle/>
          <a:p>
            <a:r>
              <a:rPr lang="zh-CN" altLang="en-US" sz="3200" b="1" dirty="0">
                <a:latin typeface="Times New Roman" pitchFamily="18" charset="0"/>
                <a:ea typeface="仿宋" pitchFamily="49" charset="-122"/>
                <a:cs typeface="Times New Roman" pitchFamily="18" charset="0"/>
              </a:rPr>
              <a:t>一个无向图</a:t>
            </a:r>
            <a:r>
              <a:rPr lang="en-US" altLang="zh-CN" sz="3200" b="1" i="1" dirty="0">
                <a:latin typeface="Times New Roman" pitchFamily="18" charset="0"/>
                <a:ea typeface="仿宋" pitchFamily="49" charset="-122"/>
                <a:cs typeface="Times New Roman" pitchFamily="18" charset="0"/>
              </a:rPr>
              <a:t>G</a:t>
            </a:r>
            <a:r>
              <a:rPr lang="zh-CN" altLang="en-US" sz="3200" b="1" dirty="0">
                <a:latin typeface="Times New Roman" pitchFamily="18" charset="0"/>
                <a:ea typeface="仿宋" pitchFamily="49" charset="-122"/>
                <a:cs typeface="Times New Roman" pitchFamily="18" charset="0"/>
              </a:rPr>
              <a:t>为</a:t>
            </a:r>
            <a:r>
              <a:rPr lang="zh-CN" altLang="en-US" sz="3200" b="1" dirty="0">
                <a:solidFill>
                  <a:srgbClr val="FF0000"/>
                </a:solidFill>
                <a:latin typeface="Times New Roman" pitchFamily="18" charset="0"/>
                <a:ea typeface="仿宋" pitchFamily="49" charset="-122"/>
                <a:cs typeface="Times New Roman" pitchFamily="18" charset="0"/>
              </a:rPr>
              <a:t>弦图</a:t>
            </a:r>
            <a:r>
              <a:rPr lang="zh-CN" altLang="en-US" sz="3200" b="1" dirty="0">
                <a:latin typeface="Times New Roman" pitchFamily="18" charset="0"/>
                <a:ea typeface="仿宋" pitchFamily="49" charset="-122"/>
                <a:cs typeface="Times New Roman" pitchFamily="18" charset="0"/>
              </a:rPr>
              <a:t>当且仅当它存在一个</a:t>
            </a:r>
            <a:r>
              <a:rPr lang="en-US" altLang="zh-CN" sz="3200" dirty="0">
                <a:latin typeface="Times New Roman" pitchFamily="18" charset="0"/>
                <a:ea typeface="仿宋" pitchFamily="49" charset="-122"/>
                <a:cs typeface="Times New Roman" pitchFamily="18" charset="0"/>
              </a:rPr>
              <a:t>Clique Tree</a:t>
            </a:r>
            <a:r>
              <a:rPr lang="en-US" altLang="zh-CN" sz="3200" b="1" dirty="0">
                <a:latin typeface="Times New Roman" pitchFamily="18" charset="0"/>
                <a:ea typeface="仿宋" pitchFamily="49" charset="-122"/>
                <a:cs typeface="Times New Roman" pitchFamily="18" charset="0"/>
              </a:rPr>
              <a:t>.</a:t>
            </a:r>
            <a:endParaRPr lang="zh-CN" altLang="en-US" sz="3200" b="1" baseline="-25000" dirty="0">
              <a:latin typeface="Times New Roman" pitchFamily="18" charset="0"/>
              <a:ea typeface="仿宋" pitchFamily="49" charset="-122"/>
              <a:cs typeface="Times New Roman" pitchFamily="18" charset="0"/>
            </a:endParaRPr>
          </a:p>
        </p:txBody>
      </p:sp>
      <p:sp>
        <p:nvSpPr>
          <p:cNvPr id="7" name="内容占位符 5"/>
          <p:cNvSpPr txBox="1">
            <a:spLocks/>
          </p:cNvSpPr>
          <p:nvPr/>
        </p:nvSpPr>
        <p:spPr>
          <a:xfrm>
            <a:off x="606938" y="314324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3200" b="1"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1" name="内容占位符 5"/>
          <p:cNvSpPr txBox="1">
            <a:spLocks/>
          </p:cNvSpPr>
          <p:nvPr/>
        </p:nvSpPr>
        <p:spPr>
          <a:xfrm>
            <a:off x="597976" y="157450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Clique Tree</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是一种</a:t>
            </a:r>
            <a:r>
              <a:rPr kumimoji="0" lang="en-US" altLang="zh-CN" sz="320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tree decomposition.</a:t>
            </a:r>
            <a:endParaRPr kumimoji="0" lang="zh-CN" altLang="en-US" sz="3200"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a:latin typeface="Garamond" pitchFamily="18" charset="0"/>
                <a:ea typeface="华文行楷" pitchFamily="2" charset="-122"/>
              </a:rPr>
              <a:t>Clique Tree</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6" name="内容占位符 5"/>
          <p:cNvSpPr>
            <a:spLocks noGrp="1"/>
          </p:cNvSpPr>
          <p:nvPr>
            <p:ph sz="quarter" idx="1"/>
          </p:nvPr>
        </p:nvSpPr>
        <p:spPr>
          <a:xfrm>
            <a:off x="612648" y="2249548"/>
            <a:ext cx="8153400" cy="1328734"/>
          </a:xfrm>
        </p:spPr>
        <p:txBody>
          <a:bodyPr>
            <a:normAutofit/>
          </a:bodyPr>
          <a:lstStyle/>
          <a:p>
            <a:r>
              <a:rPr lang="zh-CN" altLang="en-US" sz="3200" b="1" dirty="0">
                <a:latin typeface="Times New Roman" pitchFamily="18" charset="0"/>
                <a:ea typeface="仿宋" pitchFamily="49" charset="-122"/>
                <a:cs typeface="Times New Roman" pitchFamily="18" charset="0"/>
              </a:rPr>
              <a:t>一个无向图</a:t>
            </a:r>
            <a:r>
              <a:rPr lang="en-US" altLang="zh-CN" sz="3200" b="1" i="1" dirty="0">
                <a:latin typeface="Times New Roman" pitchFamily="18" charset="0"/>
                <a:ea typeface="仿宋" pitchFamily="49" charset="-122"/>
                <a:cs typeface="Times New Roman" pitchFamily="18" charset="0"/>
              </a:rPr>
              <a:t>G</a:t>
            </a:r>
            <a:r>
              <a:rPr lang="zh-CN" altLang="en-US" sz="3200" b="1" dirty="0">
                <a:latin typeface="Times New Roman" pitchFamily="18" charset="0"/>
                <a:ea typeface="仿宋" pitchFamily="49" charset="-122"/>
                <a:cs typeface="Times New Roman" pitchFamily="18" charset="0"/>
              </a:rPr>
              <a:t>为</a:t>
            </a:r>
            <a:r>
              <a:rPr lang="zh-CN" altLang="en-US" sz="3200" b="1" dirty="0">
                <a:solidFill>
                  <a:srgbClr val="FF0000"/>
                </a:solidFill>
                <a:latin typeface="Times New Roman" pitchFamily="18" charset="0"/>
                <a:ea typeface="仿宋" pitchFamily="49" charset="-122"/>
                <a:cs typeface="Times New Roman" pitchFamily="18" charset="0"/>
              </a:rPr>
              <a:t>弦图</a:t>
            </a:r>
            <a:r>
              <a:rPr lang="zh-CN" altLang="en-US" sz="3200" b="1" dirty="0">
                <a:latin typeface="Times New Roman" pitchFamily="18" charset="0"/>
                <a:ea typeface="仿宋" pitchFamily="49" charset="-122"/>
                <a:cs typeface="Times New Roman" pitchFamily="18" charset="0"/>
              </a:rPr>
              <a:t>当且仅当它存在一个</a:t>
            </a:r>
            <a:r>
              <a:rPr lang="en-US" altLang="zh-CN" sz="3200" dirty="0">
                <a:latin typeface="Times New Roman" pitchFamily="18" charset="0"/>
                <a:ea typeface="仿宋" pitchFamily="49" charset="-122"/>
                <a:cs typeface="Times New Roman" pitchFamily="18" charset="0"/>
              </a:rPr>
              <a:t>Clique Tree</a:t>
            </a:r>
            <a:r>
              <a:rPr lang="en-US" altLang="zh-CN" sz="3200" b="1" dirty="0">
                <a:latin typeface="Times New Roman" pitchFamily="18" charset="0"/>
                <a:ea typeface="仿宋" pitchFamily="49" charset="-122"/>
                <a:cs typeface="Times New Roman" pitchFamily="18" charset="0"/>
              </a:rPr>
              <a:t>.</a:t>
            </a:r>
            <a:endParaRPr lang="zh-CN" altLang="en-US" sz="3200" b="1" baseline="-25000" dirty="0">
              <a:latin typeface="Times New Roman" pitchFamily="18" charset="0"/>
              <a:ea typeface="仿宋" pitchFamily="49" charset="-122"/>
              <a:cs typeface="Times New Roman" pitchFamily="18" charset="0"/>
            </a:endParaRPr>
          </a:p>
        </p:txBody>
      </p:sp>
      <p:sp>
        <p:nvSpPr>
          <p:cNvPr id="7" name="内容占位符 5"/>
          <p:cNvSpPr txBox="1">
            <a:spLocks/>
          </p:cNvSpPr>
          <p:nvPr/>
        </p:nvSpPr>
        <p:spPr>
          <a:xfrm>
            <a:off x="606938" y="314324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3200" b="1"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9" name="内容占位符 5"/>
          <p:cNvSpPr txBox="1">
            <a:spLocks/>
          </p:cNvSpPr>
          <p:nvPr/>
        </p:nvSpPr>
        <p:spPr>
          <a:xfrm>
            <a:off x="611228" y="3490082"/>
            <a:ext cx="8153400" cy="314327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构建弦图的一个</a:t>
            </a:r>
            <a:r>
              <a:rPr kumimoji="0" lang="en-US" altLang="zh-CN" sz="320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Clique Tree</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altLang="zh-CN" sz="3200"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找出弦图的所有极大团。</a:t>
            </a:r>
            <a:endParaRPr lang="en-US" altLang="zh-CN" sz="2800" b="1" dirty="0">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altLang="zh-CN" sz="3200" b="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构图      ：极大团为点</a:t>
            </a:r>
            <a:r>
              <a:rPr lang="en-US" altLang="zh-CN" sz="2800" b="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两个点之间的边权为两个极大团的交集的点的个数。</a:t>
            </a:r>
            <a:endParaRPr lang="en-US" altLang="zh-CN" sz="2800" b="1" dirty="0">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altLang="zh-CN" sz="2800" b="1" dirty="0">
                <a:latin typeface="Times New Roman" pitchFamily="18" charset="0"/>
                <a:ea typeface="仿宋" pitchFamily="49" charset="-122"/>
                <a:cs typeface="Times New Roman" pitchFamily="18" charset="0"/>
              </a:rPr>
              <a:t>         </a:t>
            </a:r>
            <a:r>
              <a:rPr lang="zh-CN" altLang="en-US" sz="2800" b="1" dirty="0">
                <a:latin typeface="Times New Roman" pitchFamily="18" charset="0"/>
                <a:ea typeface="仿宋" pitchFamily="49" charset="-122"/>
                <a:cs typeface="Times New Roman" pitchFamily="18" charset="0"/>
              </a:rPr>
              <a:t>求图      的一个最大生成树。</a:t>
            </a:r>
            <a:endParaRPr lang="en-US" altLang="zh-CN" sz="2800" b="1" dirty="0">
              <a:latin typeface="Times New Roman" pitchFamily="18" charset="0"/>
              <a:ea typeface="仿宋" pitchFamily="49" charset="-122"/>
              <a:cs typeface="Times New Roman" pitchFamily="18" charset="0"/>
            </a:endParaRPr>
          </a:p>
        </p:txBody>
      </p:sp>
      <p:graphicFrame>
        <p:nvGraphicFramePr>
          <p:cNvPr id="10" name="对象 9"/>
          <p:cNvGraphicFramePr>
            <a:graphicFrameLocks noChangeAspect="1"/>
          </p:cNvGraphicFramePr>
          <p:nvPr/>
        </p:nvGraphicFramePr>
        <p:xfrm>
          <a:off x="2487046" y="4740769"/>
          <a:ext cx="511631" cy="447677"/>
        </p:xfrm>
        <a:graphic>
          <a:graphicData uri="http://schemas.openxmlformats.org/presentationml/2006/ole">
            <mc:AlternateContent xmlns:mc="http://schemas.openxmlformats.org/markup-compatibility/2006">
              <mc:Choice xmlns:v="urn:schemas-microsoft-com:vml" Requires="v">
                <p:oleObj spid="_x0000_s284686" name="Equation" r:id="rId4" imgW="203040" imgH="177480" progId="Equation.DSMT4">
                  <p:embed/>
                </p:oleObj>
              </mc:Choice>
              <mc:Fallback>
                <p:oleObj name="Equation" r:id="rId4" imgW="203040" imgH="17748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7046" y="4740769"/>
                        <a:ext cx="511631" cy="4476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4675" name="Object 3"/>
          <p:cNvGraphicFramePr>
            <a:graphicFrameLocks noChangeAspect="1"/>
          </p:cNvGraphicFramePr>
          <p:nvPr/>
        </p:nvGraphicFramePr>
        <p:xfrm>
          <a:off x="2590166" y="5685613"/>
          <a:ext cx="512763" cy="447675"/>
        </p:xfrm>
        <a:graphic>
          <a:graphicData uri="http://schemas.openxmlformats.org/presentationml/2006/ole">
            <mc:AlternateContent xmlns:mc="http://schemas.openxmlformats.org/markup-compatibility/2006">
              <mc:Choice xmlns:v="urn:schemas-microsoft-com:vml" Requires="v">
                <p:oleObj spid="_x0000_s284687" name="Equation" r:id="rId6" imgW="203040" imgH="177480" progId="Equation.DSMT4">
                  <p:embed/>
                </p:oleObj>
              </mc:Choice>
              <mc:Fallback>
                <p:oleObj name="Equation" r:id="rId6" imgW="203040" imgH="17748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166" y="5685613"/>
                        <a:ext cx="512763"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内容占位符 5"/>
          <p:cNvSpPr txBox="1">
            <a:spLocks/>
          </p:cNvSpPr>
          <p:nvPr/>
        </p:nvSpPr>
        <p:spPr>
          <a:xfrm>
            <a:off x="597976" y="157450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Clique Tree</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是一种</a:t>
            </a:r>
            <a:r>
              <a:rPr kumimoji="0" lang="en-US" altLang="zh-CN" sz="320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tree decomposition.</a:t>
            </a:r>
            <a:endParaRPr kumimoji="0" lang="zh-CN" altLang="en-US" sz="3200"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a:latin typeface="Garamond" pitchFamily="18" charset="0"/>
                <a:ea typeface="华文行楷" pitchFamily="2" charset="-122"/>
              </a:rPr>
              <a:t>Clique Tree</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6" name="内容占位符 5"/>
          <p:cNvSpPr>
            <a:spLocks noGrp="1"/>
          </p:cNvSpPr>
          <p:nvPr>
            <p:ph sz="quarter" idx="1"/>
          </p:nvPr>
        </p:nvSpPr>
        <p:spPr>
          <a:xfrm>
            <a:off x="612648" y="2249548"/>
            <a:ext cx="8153400" cy="1328734"/>
          </a:xfrm>
        </p:spPr>
        <p:txBody>
          <a:bodyPr>
            <a:normAutofit/>
          </a:bodyPr>
          <a:lstStyle/>
          <a:p>
            <a:r>
              <a:rPr lang="zh-CN" altLang="en-US" sz="3200" b="1" dirty="0">
                <a:latin typeface="Times New Roman" pitchFamily="18" charset="0"/>
                <a:ea typeface="仿宋" pitchFamily="49" charset="-122"/>
                <a:cs typeface="Times New Roman" pitchFamily="18" charset="0"/>
              </a:rPr>
              <a:t>一个无向图</a:t>
            </a:r>
            <a:r>
              <a:rPr lang="en-US" altLang="zh-CN" sz="3200" b="1" i="1" dirty="0">
                <a:latin typeface="Times New Roman" pitchFamily="18" charset="0"/>
                <a:ea typeface="仿宋" pitchFamily="49" charset="-122"/>
                <a:cs typeface="Times New Roman" pitchFamily="18" charset="0"/>
              </a:rPr>
              <a:t>G</a:t>
            </a:r>
            <a:r>
              <a:rPr lang="zh-CN" altLang="en-US" sz="3200" b="1" dirty="0">
                <a:latin typeface="Times New Roman" pitchFamily="18" charset="0"/>
                <a:ea typeface="仿宋" pitchFamily="49" charset="-122"/>
                <a:cs typeface="Times New Roman" pitchFamily="18" charset="0"/>
              </a:rPr>
              <a:t>为</a:t>
            </a:r>
            <a:r>
              <a:rPr lang="zh-CN" altLang="en-US" sz="3200" b="1" dirty="0">
                <a:solidFill>
                  <a:srgbClr val="FF0000"/>
                </a:solidFill>
                <a:latin typeface="Times New Roman" pitchFamily="18" charset="0"/>
                <a:ea typeface="仿宋" pitchFamily="49" charset="-122"/>
                <a:cs typeface="Times New Roman" pitchFamily="18" charset="0"/>
              </a:rPr>
              <a:t>弦图</a:t>
            </a:r>
            <a:r>
              <a:rPr lang="zh-CN" altLang="en-US" sz="3200" b="1" dirty="0">
                <a:latin typeface="Times New Roman" pitchFamily="18" charset="0"/>
                <a:ea typeface="仿宋" pitchFamily="49" charset="-122"/>
                <a:cs typeface="Times New Roman" pitchFamily="18" charset="0"/>
              </a:rPr>
              <a:t>当且仅当它存在一个</a:t>
            </a:r>
            <a:r>
              <a:rPr lang="en-US" altLang="zh-CN" sz="3200" dirty="0">
                <a:latin typeface="Times New Roman" pitchFamily="18" charset="0"/>
                <a:ea typeface="仿宋" pitchFamily="49" charset="-122"/>
                <a:cs typeface="Times New Roman" pitchFamily="18" charset="0"/>
              </a:rPr>
              <a:t>Clique Tree</a:t>
            </a:r>
            <a:r>
              <a:rPr lang="en-US" altLang="zh-CN" sz="3200" b="1" dirty="0">
                <a:latin typeface="Times New Roman" pitchFamily="18" charset="0"/>
                <a:ea typeface="仿宋" pitchFamily="49" charset="-122"/>
                <a:cs typeface="Times New Roman" pitchFamily="18" charset="0"/>
              </a:rPr>
              <a:t>.</a:t>
            </a:r>
            <a:endParaRPr lang="zh-CN" altLang="en-US" sz="3200" b="1" baseline="-25000" dirty="0">
              <a:latin typeface="Times New Roman" pitchFamily="18" charset="0"/>
              <a:ea typeface="仿宋" pitchFamily="49" charset="-122"/>
              <a:cs typeface="Times New Roman" pitchFamily="18" charset="0"/>
            </a:endParaRPr>
          </a:p>
        </p:txBody>
      </p:sp>
      <p:sp>
        <p:nvSpPr>
          <p:cNvPr id="7" name="内容占位符 5"/>
          <p:cNvSpPr txBox="1">
            <a:spLocks/>
          </p:cNvSpPr>
          <p:nvPr/>
        </p:nvSpPr>
        <p:spPr>
          <a:xfrm>
            <a:off x="606938" y="314324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3200" b="1"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1" name="内容占位符 5"/>
          <p:cNvSpPr txBox="1">
            <a:spLocks/>
          </p:cNvSpPr>
          <p:nvPr/>
        </p:nvSpPr>
        <p:spPr>
          <a:xfrm>
            <a:off x="597976" y="157450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Clique Tree</a:t>
            </a:r>
            <a:r>
              <a:rPr kumimoji="0" lang="zh-CN" altLang="en-US" sz="32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是一种</a:t>
            </a:r>
            <a:r>
              <a:rPr kumimoji="0" lang="en-US" altLang="zh-CN" sz="3200"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rPr>
              <a:t>tree decomposition.</a:t>
            </a:r>
            <a:endParaRPr kumimoji="0" lang="zh-CN" altLang="en-US" sz="3200"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pic>
        <p:nvPicPr>
          <p:cNvPr id="286724" name="Picture 4"/>
          <p:cNvPicPr>
            <a:picLocks noChangeAspect="1" noChangeArrowheads="1"/>
          </p:cNvPicPr>
          <p:nvPr/>
        </p:nvPicPr>
        <p:blipFill>
          <a:blip r:embed="rId3"/>
          <a:srcRect/>
          <a:stretch>
            <a:fillRect/>
          </a:stretch>
        </p:blipFill>
        <p:spPr bwMode="auto">
          <a:xfrm>
            <a:off x="1214414" y="3357562"/>
            <a:ext cx="7018013" cy="2839090"/>
          </a:xfrm>
          <a:prstGeom prst="rect">
            <a:avLst/>
          </a:prstGeom>
          <a:noFill/>
          <a:ln w="9525">
            <a:noFill/>
            <a:miter lim="800000"/>
            <a:headEnd/>
            <a:tailEnd/>
          </a:ln>
          <a:effectLst/>
        </p:spPr>
      </p:pic>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a:latin typeface="Garamond" pitchFamily="18" charset="0"/>
                <a:ea typeface="华文行楷" pitchFamily="2" charset="-122"/>
              </a:rPr>
              <a:t>Clique Tree</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6" name="内容占位符 5"/>
          <p:cNvSpPr>
            <a:spLocks noGrp="1"/>
          </p:cNvSpPr>
          <p:nvPr>
            <p:ph sz="quarter" idx="1"/>
          </p:nvPr>
        </p:nvSpPr>
        <p:spPr>
          <a:xfrm>
            <a:off x="612648" y="1743076"/>
            <a:ext cx="8153400" cy="1328734"/>
          </a:xfrm>
        </p:spPr>
        <p:txBody>
          <a:bodyPr>
            <a:normAutofit/>
          </a:bodyPr>
          <a:lstStyle/>
          <a:p>
            <a:r>
              <a:rPr lang="zh-CN" altLang="en-US" sz="3200" b="1" dirty="0">
                <a:latin typeface="Times New Roman" pitchFamily="18" charset="0"/>
                <a:ea typeface="仿宋" pitchFamily="49" charset="-122"/>
                <a:cs typeface="Times New Roman" pitchFamily="18" charset="0"/>
              </a:rPr>
              <a:t>一个无向图</a:t>
            </a:r>
            <a:r>
              <a:rPr lang="en-US" altLang="zh-CN" sz="3200" b="1" i="1" dirty="0">
                <a:latin typeface="Times New Roman" pitchFamily="18" charset="0"/>
                <a:ea typeface="仿宋" pitchFamily="49" charset="-122"/>
                <a:cs typeface="Times New Roman" pitchFamily="18" charset="0"/>
              </a:rPr>
              <a:t>G</a:t>
            </a:r>
            <a:r>
              <a:rPr lang="zh-CN" altLang="en-US" sz="3200" b="1" dirty="0">
                <a:latin typeface="Times New Roman" pitchFamily="18" charset="0"/>
                <a:ea typeface="仿宋" pitchFamily="49" charset="-122"/>
                <a:cs typeface="Times New Roman" pitchFamily="18" charset="0"/>
              </a:rPr>
              <a:t>为</a:t>
            </a:r>
            <a:r>
              <a:rPr lang="zh-CN" altLang="en-US" sz="3200" b="1" dirty="0">
                <a:solidFill>
                  <a:srgbClr val="FF0000"/>
                </a:solidFill>
                <a:latin typeface="Times New Roman" pitchFamily="18" charset="0"/>
                <a:ea typeface="仿宋" pitchFamily="49" charset="-122"/>
                <a:cs typeface="Times New Roman" pitchFamily="18" charset="0"/>
              </a:rPr>
              <a:t>区间图</a:t>
            </a:r>
            <a:r>
              <a:rPr lang="zh-CN" altLang="en-US" sz="3200" b="1" dirty="0">
                <a:latin typeface="Times New Roman" pitchFamily="18" charset="0"/>
                <a:ea typeface="仿宋" pitchFamily="49" charset="-122"/>
                <a:cs typeface="Times New Roman" pitchFamily="18" charset="0"/>
              </a:rPr>
              <a:t>当且仅当它存在一个</a:t>
            </a:r>
            <a:r>
              <a:rPr lang="en-US" altLang="zh-CN" sz="3200" dirty="0">
                <a:latin typeface="Times New Roman" pitchFamily="18" charset="0"/>
                <a:ea typeface="仿宋" pitchFamily="49" charset="-122"/>
                <a:cs typeface="Times New Roman" pitchFamily="18" charset="0"/>
              </a:rPr>
              <a:t>Clique Tree</a:t>
            </a:r>
            <a:r>
              <a:rPr lang="zh-CN" altLang="en-US" sz="3200" b="1" dirty="0">
                <a:latin typeface="Times New Roman" pitchFamily="18" charset="0"/>
                <a:ea typeface="仿宋" pitchFamily="49" charset="-122"/>
                <a:cs typeface="Times New Roman" pitchFamily="18" charset="0"/>
              </a:rPr>
              <a:t>是一条</a:t>
            </a:r>
            <a:r>
              <a:rPr lang="zh-CN" altLang="en-US" sz="3200" b="1" dirty="0">
                <a:solidFill>
                  <a:srgbClr val="FF0000"/>
                </a:solidFill>
                <a:latin typeface="Times New Roman" pitchFamily="18" charset="0"/>
                <a:ea typeface="仿宋" pitchFamily="49" charset="-122"/>
                <a:cs typeface="Times New Roman" pitchFamily="18" charset="0"/>
              </a:rPr>
              <a:t>链</a:t>
            </a:r>
            <a:r>
              <a:rPr lang="zh-CN" altLang="en-US" sz="3200" b="1" dirty="0">
                <a:latin typeface="Times New Roman" pitchFamily="18" charset="0"/>
                <a:ea typeface="仿宋" pitchFamily="49" charset="-122"/>
                <a:cs typeface="Times New Roman" pitchFamily="18" charset="0"/>
              </a:rPr>
              <a:t>。</a:t>
            </a:r>
            <a:endParaRPr lang="zh-CN" altLang="en-US" sz="3200" b="1" baseline="-25000" dirty="0">
              <a:latin typeface="Times New Roman" pitchFamily="18" charset="0"/>
              <a:ea typeface="仿宋" pitchFamily="49" charset="-122"/>
              <a:cs typeface="Times New Roman" pitchFamily="18" charset="0"/>
            </a:endParaRPr>
          </a:p>
        </p:txBody>
      </p:sp>
      <p:sp>
        <p:nvSpPr>
          <p:cNvPr id="7" name="内容占位符 5"/>
          <p:cNvSpPr txBox="1">
            <a:spLocks/>
          </p:cNvSpPr>
          <p:nvPr/>
        </p:nvSpPr>
        <p:spPr>
          <a:xfrm>
            <a:off x="606938" y="314324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3200" b="1"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pic>
        <p:nvPicPr>
          <p:cNvPr id="287748" name="Picture 4"/>
          <p:cNvPicPr>
            <a:picLocks noChangeAspect="1" noChangeArrowheads="1"/>
          </p:cNvPicPr>
          <p:nvPr/>
        </p:nvPicPr>
        <p:blipFill>
          <a:blip r:embed="rId3"/>
          <a:srcRect/>
          <a:stretch>
            <a:fillRect/>
          </a:stretch>
        </p:blipFill>
        <p:spPr bwMode="auto">
          <a:xfrm>
            <a:off x="2192222" y="2857496"/>
            <a:ext cx="4880108" cy="3394858"/>
          </a:xfrm>
          <a:prstGeom prst="rect">
            <a:avLst/>
          </a:prstGeom>
          <a:noFill/>
          <a:ln w="9525">
            <a:noFill/>
            <a:miter lim="800000"/>
            <a:headEnd/>
            <a:tailEnd/>
          </a:ln>
          <a:effectLst/>
        </p:spPr>
      </p:pic>
    </p:spTree>
  </p:cSld>
  <p:clrMapOvr>
    <a:masterClrMapping/>
  </p:clrMapOv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1984</TotalTime>
  <Words>5601</Words>
  <Application>Microsoft Office PowerPoint</Application>
  <PresentationFormat>全屏显示(4:3)</PresentationFormat>
  <Paragraphs>846</Paragraphs>
  <Slides>112</Slides>
  <Notes>112</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112</vt:i4>
      </vt:variant>
    </vt:vector>
  </HeadingPairs>
  <TitlesOfParts>
    <vt:vector size="130" baseType="lpstr">
      <vt:lpstr>Gulim</vt:lpstr>
      <vt:lpstr>HY얕은샘물M</vt:lpstr>
      <vt:lpstr>微軟正黑體</vt:lpstr>
      <vt:lpstr>仿宋</vt:lpstr>
      <vt:lpstr>华文仿宋</vt:lpstr>
      <vt:lpstr>华文行楷</vt:lpstr>
      <vt:lpstr>宋体</vt:lpstr>
      <vt:lpstr>Calibri</vt:lpstr>
      <vt:lpstr>Constantia</vt:lpstr>
      <vt:lpstr>Cooper Black</vt:lpstr>
      <vt:lpstr>Garamond</vt:lpstr>
      <vt:lpstr>Goudy Stout</vt:lpstr>
      <vt:lpstr>Times New Roman</vt:lpstr>
      <vt:lpstr>Tw Cen MT</vt:lpstr>
      <vt:lpstr>Wingdings</vt:lpstr>
      <vt:lpstr>Wingdings 2</vt:lpstr>
      <vt:lpstr>中性</vt:lpstr>
      <vt:lpstr>Equation</vt:lpstr>
      <vt:lpstr>PowerPoint 演示文稿</vt:lpstr>
      <vt:lpstr>图的基本概念</vt:lpstr>
      <vt:lpstr>图的基本概念</vt:lpstr>
      <vt:lpstr>图的基本概念</vt:lpstr>
      <vt:lpstr>图的基本概念</vt:lpstr>
      <vt:lpstr>图的基本概念</vt:lpstr>
      <vt:lpstr>图的基本概念</vt:lpstr>
      <vt:lpstr>图的基本概念</vt:lpstr>
      <vt:lpstr>图的基本概念</vt:lpstr>
      <vt:lpstr>图的基本概念</vt:lpstr>
      <vt:lpstr>图的基本概念</vt:lpstr>
      <vt:lpstr>弦图的概念</vt:lpstr>
      <vt:lpstr>弦图的概念</vt:lpstr>
      <vt:lpstr>弦图的概念</vt:lpstr>
      <vt:lpstr>弦图的判定</vt:lpstr>
      <vt:lpstr>弦图的判定</vt:lpstr>
      <vt:lpstr>弦图的判定</vt:lpstr>
      <vt:lpstr>弦图的判定</vt:lpstr>
      <vt:lpstr>弦图的判定</vt:lpstr>
      <vt:lpstr>弦图的判定</vt:lpstr>
      <vt:lpstr>弦图的判定</vt:lpstr>
      <vt:lpstr>弦图的判定</vt:lpstr>
      <vt:lpstr>求完美消除序列</vt:lpstr>
      <vt:lpstr>求完美消除序列</vt:lpstr>
      <vt:lpstr>求完美消除序列</vt:lpstr>
      <vt:lpstr>LexBFS算法</vt:lpstr>
      <vt:lpstr>LexBFS算法</vt:lpstr>
      <vt:lpstr>LexBFS算法</vt:lpstr>
      <vt:lpstr>LexBFS算法</vt:lpstr>
      <vt:lpstr>LexBFS算法</vt:lpstr>
      <vt:lpstr>LexBFS算法</vt:lpstr>
      <vt:lpstr>LexBFS算法</vt:lpstr>
      <vt:lpstr>LexBFS算法</vt:lpstr>
      <vt:lpstr>LexBFS算法</vt:lpstr>
      <vt:lpstr>MCS算法</vt:lpstr>
      <vt:lpstr>MCS算法</vt:lpstr>
      <vt:lpstr>MCS算法</vt:lpstr>
      <vt:lpstr>MCS算法</vt:lpstr>
      <vt:lpstr>MCS算法</vt:lpstr>
      <vt:lpstr>MCS算法</vt:lpstr>
      <vt:lpstr>MCS算法</vt:lpstr>
      <vt:lpstr>MCS算法</vt:lpstr>
      <vt:lpstr>MCS算法</vt:lpstr>
      <vt:lpstr>MCS算法</vt:lpstr>
      <vt:lpstr>MCS算法</vt:lpstr>
      <vt:lpstr>MCS算法</vt:lpstr>
      <vt:lpstr>弦图的判定</vt:lpstr>
      <vt:lpstr>弦图的判定</vt:lpstr>
      <vt:lpstr>弦图的判定</vt:lpstr>
      <vt:lpstr>弦图的判定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树的分解(Tree Decomposition)</vt:lpstr>
      <vt:lpstr>树的分解(Tree Decomposition)</vt:lpstr>
      <vt:lpstr>树的分解(Tree Decomposition)</vt:lpstr>
      <vt:lpstr>树的分解(Tree Decomposition)</vt:lpstr>
      <vt:lpstr>树的分解(Tree Decomposition)</vt:lpstr>
      <vt:lpstr>Clique Tree</vt:lpstr>
      <vt:lpstr>Clique Tree</vt:lpstr>
      <vt:lpstr>Clique Tree</vt:lpstr>
      <vt:lpstr>Clique Tree</vt:lpstr>
      <vt:lpstr>Clique Tree</vt:lpstr>
      <vt:lpstr>Clique Tree</vt:lpstr>
      <vt:lpstr>区间图的判定</vt:lpstr>
      <vt:lpstr>区间图的判定</vt:lpstr>
      <vt:lpstr>区间图的判定</vt:lpstr>
      <vt:lpstr>区间图的判定</vt:lpstr>
      <vt:lpstr>区间图的判定</vt:lpstr>
      <vt:lpstr>区间图的判定</vt:lpstr>
      <vt:lpstr>区间图的判定</vt:lpstr>
      <vt:lpstr>例</vt:lpstr>
      <vt:lpstr>例</vt:lpstr>
      <vt:lpstr>例</vt:lpstr>
      <vt:lpstr>区间图的判定</vt:lpstr>
      <vt:lpstr>区间图的判定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 Danqi</dc:creator>
  <cp:lastModifiedBy>朱Richard</cp:lastModifiedBy>
  <cp:revision>830</cp:revision>
  <dcterms:created xsi:type="dcterms:W3CDTF">2009-01-11T08:04:42Z</dcterms:created>
  <dcterms:modified xsi:type="dcterms:W3CDTF">2017-11-06T07:59:13Z</dcterms:modified>
</cp:coreProperties>
</file>