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8" r:id="rId10"/>
    <p:sldId id="263" r:id="rId11"/>
    <p:sldId id="269" r:id="rId12"/>
    <p:sldId id="265" r:id="rId13"/>
    <p:sldId id="266" r:id="rId14"/>
    <p:sldId id="270" r:id="rId15"/>
    <p:sldId id="271" r:id="rId16"/>
    <p:sldId id="272" r:id="rId17"/>
    <p:sldId id="273" r:id="rId18"/>
    <p:sldId id="274" r:id="rId19"/>
    <p:sldId id="317" r:id="rId20"/>
    <p:sldId id="275" r:id="rId21"/>
    <p:sldId id="276" r:id="rId22"/>
    <p:sldId id="375" r:id="rId23"/>
    <p:sldId id="277" r:id="rId24"/>
    <p:sldId id="278" r:id="rId25"/>
    <p:sldId id="386" r:id="rId26"/>
    <p:sldId id="279" r:id="rId27"/>
    <p:sldId id="280" r:id="rId28"/>
    <p:sldId id="318" r:id="rId29"/>
    <p:sldId id="319" r:id="rId30"/>
    <p:sldId id="320" r:id="rId31"/>
    <p:sldId id="281" r:id="rId32"/>
    <p:sldId id="321" r:id="rId33"/>
    <p:sldId id="323" r:id="rId34"/>
    <p:sldId id="324" r:id="rId35"/>
    <p:sldId id="325" r:id="rId36"/>
    <p:sldId id="327" r:id="rId37"/>
    <p:sldId id="328" r:id="rId38"/>
    <p:sldId id="329" r:id="rId39"/>
    <p:sldId id="330" r:id="rId40"/>
    <p:sldId id="331" r:id="rId41"/>
    <p:sldId id="356" r:id="rId42"/>
    <p:sldId id="332" r:id="rId43"/>
    <p:sldId id="333" r:id="rId44"/>
    <p:sldId id="334" r:id="rId45"/>
    <p:sldId id="372" r:id="rId46"/>
    <p:sldId id="373" r:id="rId47"/>
    <p:sldId id="374" r:id="rId48"/>
    <p:sldId id="335" r:id="rId49"/>
    <p:sldId id="337" r:id="rId50"/>
    <p:sldId id="338" r:id="rId51"/>
    <p:sldId id="339" r:id="rId52"/>
    <p:sldId id="340" r:id="rId53"/>
    <p:sldId id="341" r:id="rId54"/>
    <p:sldId id="342" r:id="rId55"/>
    <p:sldId id="343" r:id="rId56"/>
    <p:sldId id="344" r:id="rId57"/>
    <p:sldId id="345" r:id="rId58"/>
    <p:sldId id="346" r:id="rId59"/>
    <p:sldId id="349" r:id="rId60"/>
    <p:sldId id="351" r:id="rId61"/>
    <p:sldId id="347" r:id="rId62"/>
    <p:sldId id="348" r:id="rId63"/>
    <p:sldId id="353" r:id="rId64"/>
    <p:sldId id="355" r:id="rId65"/>
    <p:sldId id="352" r:id="rId66"/>
    <p:sldId id="363" r:id="rId67"/>
    <p:sldId id="364" r:id="rId68"/>
    <p:sldId id="365" r:id="rId69"/>
    <p:sldId id="366" r:id="rId70"/>
    <p:sldId id="357" r:id="rId71"/>
    <p:sldId id="358" r:id="rId72"/>
    <p:sldId id="359" r:id="rId73"/>
    <p:sldId id="360" r:id="rId74"/>
    <p:sldId id="361" r:id="rId75"/>
    <p:sldId id="362" r:id="rId76"/>
    <p:sldId id="367" r:id="rId77"/>
    <p:sldId id="368" r:id="rId78"/>
    <p:sldId id="370" r:id="rId79"/>
    <p:sldId id="387" r:id="rId80"/>
    <p:sldId id="388" r:id="rId81"/>
    <p:sldId id="389" r:id="rId82"/>
    <p:sldId id="390" r:id="rId83"/>
    <p:sldId id="391" r:id="rId84"/>
    <p:sldId id="392" r:id="rId85"/>
    <p:sldId id="393" r:id="rId86"/>
    <p:sldId id="394" r:id="rId87"/>
    <p:sldId id="395" r:id="rId88"/>
    <p:sldId id="396" r:id="rId89"/>
    <p:sldId id="397" r:id="rId90"/>
    <p:sldId id="398" r:id="rId91"/>
    <p:sldId id="399" r:id="rId92"/>
    <p:sldId id="400" r:id="rId93"/>
    <p:sldId id="401" r:id="rId94"/>
    <p:sldId id="402" r:id="rId95"/>
    <p:sldId id="403" r:id="rId96"/>
    <p:sldId id="404" r:id="rId97"/>
    <p:sldId id="405" r:id="rId98"/>
    <p:sldId id="406" r:id="rId99"/>
    <p:sldId id="407" r:id="rId100"/>
    <p:sldId id="408" r:id="rId101"/>
    <p:sldId id="409" r:id="rId102"/>
    <p:sldId id="410" r:id="rId103"/>
    <p:sldId id="411" r:id="rId104"/>
    <p:sldId id="412" r:id="rId105"/>
    <p:sldId id="413" r:id="rId106"/>
    <p:sldId id="414" r:id="rId107"/>
    <p:sldId id="415" r:id="rId108"/>
    <p:sldId id="416" r:id="rId109"/>
    <p:sldId id="371"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2702190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326492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97921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408354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144441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292693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267121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256575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203556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144347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C348708-6380-42BB-B6BF-4B799AAA92C5}"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201753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LineDrawing/>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48708-6380-42BB-B6BF-4B799AAA92C5}" type="datetimeFigureOut">
              <a:rPr lang="zh-CN" altLang="en-US" smtClean="0"/>
              <a:t>2016/12/25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875F1-23CA-42CF-AE63-7FD9C5B41948}" type="slidenum">
              <a:rPr lang="zh-CN" altLang="en-US" smtClean="0"/>
              <a:t>‹#›</a:t>
            </a:fld>
            <a:endParaRPr lang="zh-CN" altLang="en-US"/>
          </a:p>
        </p:txBody>
      </p:sp>
    </p:spTree>
    <p:extLst>
      <p:ext uri="{BB962C8B-B14F-4D97-AF65-F5344CB8AC3E}">
        <p14:creationId xmlns:p14="http://schemas.microsoft.com/office/powerpoint/2010/main" val="315801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数学知识</a:t>
            </a:r>
          </a:p>
        </p:txBody>
      </p:sp>
      <p:sp>
        <p:nvSpPr>
          <p:cNvPr id="3" name="副标题 2"/>
          <p:cNvSpPr>
            <a:spLocks noGrp="1"/>
          </p:cNvSpPr>
          <p:nvPr>
            <p:ph type="subTitle" idx="1"/>
          </p:nvPr>
        </p:nvSpPr>
        <p:spPr>
          <a:xfrm>
            <a:off x="1524000" y="4320073"/>
            <a:ext cx="9144000" cy="937727"/>
          </a:xfrm>
        </p:spPr>
        <p:txBody>
          <a:bodyPr/>
          <a:lstStyle/>
          <a:p>
            <a:pPr algn="r"/>
            <a:r>
              <a:rPr lang="zh-CN" altLang="en-US" dirty="0"/>
              <a:t>梁浩</a:t>
            </a:r>
          </a:p>
        </p:txBody>
      </p:sp>
    </p:spTree>
    <p:extLst>
      <p:ext uri="{BB962C8B-B14F-4D97-AF65-F5344CB8AC3E}">
        <p14:creationId xmlns:p14="http://schemas.microsoft.com/office/powerpoint/2010/main" val="1465024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合并同余方程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已知</a:t>
                </a:r>
                <a14:m>
                  <m:oMath xmlns:m="http://schemas.openxmlformats.org/officeDocument/2006/math">
                    <m:r>
                      <a:rPr lang="en-US" altLang="zh-CN" i="1" smtClean="0">
                        <a:latin typeface="Cambria Math" panose="02040503050406030204" pitchFamily="18" charset="0"/>
                      </a:rPr>
                      <m:t>𝑥</m:t>
                    </m:r>
                    <m:r>
                      <a:rPr lang="en-US" altLang="zh-CN" i="1" smtClean="0">
                        <a:latin typeface="Cambria Math" panose="02040503050406030204" pitchFamily="18" charset="0"/>
                      </a:rPr>
                      <m:t>≡</m:t>
                    </m:r>
                    <m:sSub>
                      <m:sSubPr>
                        <m:ctrlPr>
                          <a:rPr lang="en-US" altLang="zh-CN" i="1" smtClean="0">
                            <a:latin typeface="Cambria Math"/>
                          </a:rPr>
                        </m:ctrlPr>
                      </m:sSubPr>
                      <m:e>
                        <m:r>
                          <a:rPr lang="en-US" altLang="zh-CN" i="1" smtClean="0">
                            <a:latin typeface="Cambria Math" panose="02040503050406030204" pitchFamily="18" charset="0"/>
                          </a:rPr>
                          <m:t>𝑏</m:t>
                        </m:r>
                      </m:e>
                      <m:sub>
                        <m:r>
                          <a:rPr lang="en-US" altLang="zh-CN" i="1" smtClean="0">
                            <a:latin typeface="Cambria Math" panose="02040503050406030204" pitchFamily="18" charset="0"/>
                          </a:rPr>
                          <m:t>1</m:t>
                        </m:r>
                      </m:sub>
                    </m:sSub>
                    <m:d>
                      <m:dPr>
                        <m:ctrlPr>
                          <a:rPr lang="en-US" altLang="zh-CN" i="1" smtClean="0">
                            <a:latin typeface="Cambria Math"/>
                          </a:rPr>
                        </m:ctrlPr>
                      </m:dPr>
                      <m:e>
                        <m:func>
                          <m:funcPr>
                            <m:ctrlPr>
                              <a:rPr lang="en-US" altLang="zh-CN" i="1" smtClean="0">
                                <a:latin typeface="Cambria Math"/>
                              </a:rPr>
                            </m:ctrlPr>
                          </m:funcPr>
                          <m:fName>
                            <m:r>
                              <a:rPr lang="en-US" altLang="zh-CN" b="0" i="1" smtClean="0">
                                <a:latin typeface="Cambria Math" panose="02040503050406030204" pitchFamily="18" charset="0"/>
                              </a:rPr>
                              <m:t>𝑚𝑜𝑑</m:t>
                            </m:r>
                          </m:fName>
                          <m:e>
                            <m:sSub>
                              <m:sSubPr>
                                <m:ctrlPr>
                                  <a:rPr lang="en-US" altLang="zh-CN" i="1" smtClean="0">
                                    <a:latin typeface="Cambria Math"/>
                                  </a:rPr>
                                </m:ctrlPr>
                              </m:sSubPr>
                              <m:e>
                                <m:r>
                                  <a:rPr lang="en-US" altLang="zh-CN" i="1" smtClean="0">
                                    <a:latin typeface="Cambria Math" panose="02040503050406030204" pitchFamily="18" charset="0"/>
                                  </a:rPr>
                                  <m:t>𝑎</m:t>
                                </m:r>
                              </m:e>
                              <m:sub>
                                <m:r>
                                  <a:rPr lang="en-US" altLang="zh-CN" i="1" smtClean="0">
                                    <a:latin typeface="Cambria Math" panose="02040503050406030204" pitchFamily="18" charset="0"/>
                                  </a:rPr>
                                  <m:t>1</m:t>
                                </m:r>
                              </m:sub>
                            </m:sSub>
                          </m:e>
                        </m:func>
                      </m:e>
                    </m:d>
                  </m:oMath>
                </a14:m>
                <a:r>
                  <a:rPr lang="zh-CN" altLang="en-US" dirty="0"/>
                  <a:t>，</a:t>
                </a:r>
                <a14:m>
                  <m:oMath xmlns:m="http://schemas.openxmlformats.org/officeDocument/2006/math">
                    <m:r>
                      <a:rPr lang="en-US" altLang="zh-CN" i="1" smtClean="0">
                        <a:latin typeface="Cambria Math" panose="02040503050406030204" pitchFamily="18" charset="0"/>
                      </a:rPr>
                      <m:t>𝑥</m:t>
                    </m:r>
                    <m:r>
                      <a:rPr lang="en-US" altLang="zh-CN" i="1" smtClean="0">
                        <a:latin typeface="Cambria Math" panose="02040503050406030204" pitchFamily="18" charset="0"/>
                      </a:rPr>
                      <m:t>≡</m:t>
                    </m:r>
                    <m:sSub>
                      <m:sSubPr>
                        <m:ctrlPr>
                          <a:rPr lang="en-US" altLang="zh-CN" i="1" smtClean="0">
                            <a:latin typeface="Cambria Math"/>
                          </a:rPr>
                        </m:ctrlPr>
                      </m:sSubPr>
                      <m:e>
                        <m:r>
                          <a:rPr lang="en-US" altLang="zh-CN" i="1" smtClean="0">
                            <a:latin typeface="Cambria Math" panose="02040503050406030204" pitchFamily="18" charset="0"/>
                          </a:rPr>
                          <m:t>𝑏</m:t>
                        </m:r>
                      </m:e>
                      <m:sub>
                        <m:r>
                          <a:rPr lang="en-US" altLang="zh-CN" i="1">
                            <a:latin typeface="Cambria Math" panose="02040503050406030204" pitchFamily="18" charset="0"/>
                          </a:rPr>
                          <m:t>2</m:t>
                        </m:r>
                      </m:sub>
                    </m:sSub>
                    <m:d>
                      <m:dPr>
                        <m:ctrlPr>
                          <a:rPr lang="en-US" altLang="zh-CN" i="1" smtClean="0">
                            <a:latin typeface="Cambria Math"/>
                          </a:rPr>
                        </m:ctrlPr>
                      </m:dPr>
                      <m:e>
                        <m:func>
                          <m:funcPr>
                            <m:ctrlPr>
                              <a:rPr lang="en-US" altLang="zh-CN" i="1" smtClean="0">
                                <a:latin typeface="Cambria Math"/>
                              </a:rPr>
                            </m:ctrlPr>
                          </m:funcPr>
                          <m:fName>
                            <m:r>
                              <a:rPr lang="en-US" altLang="zh-CN" b="0" i="1" smtClean="0">
                                <a:latin typeface="Cambria Math" panose="02040503050406030204" pitchFamily="18" charset="0"/>
                              </a:rPr>
                              <m:t>𝑚𝑜𝑑</m:t>
                            </m:r>
                          </m:fName>
                          <m:e>
                            <m:sSub>
                              <m:sSubPr>
                                <m:ctrlPr>
                                  <a:rPr lang="en-US" altLang="zh-CN" i="1" smtClean="0">
                                    <a:latin typeface="Cambria Math"/>
                                  </a:rPr>
                                </m:ctrlPr>
                              </m:sSubPr>
                              <m:e>
                                <m:r>
                                  <a:rPr lang="en-US" altLang="zh-CN" i="1" smtClean="0">
                                    <a:latin typeface="Cambria Math" panose="02040503050406030204" pitchFamily="18" charset="0"/>
                                  </a:rPr>
                                  <m:t>𝑎</m:t>
                                </m:r>
                              </m:e>
                              <m:sub>
                                <m:r>
                                  <a:rPr lang="en-US" altLang="zh-CN" i="1">
                                    <a:latin typeface="Cambria Math" panose="02040503050406030204" pitchFamily="18" charset="0"/>
                                  </a:rPr>
                                  <m:t>2</m:t>
                                </m:r>
                              </m:sub>
                            </m:sSub>
                          </m:e>
                        </m:func>
                      </m:e>
                    </m:d>
                  </m:oMath>
                </a14:m>
                <a:endParaRPr lang="zh-CN" altLang="en-US" dirty="0"/>
              </a:p>
              <a:p>
                <a:r>
                  <a:rPr lang="zh-CN" altLang="en-US" dirty="0"/>
                  <a:t>求</a:t>
                </a:r>
                <a14:m>
                  <m:oMath xmlns:m="http://schemas.openxmlformats.org/officeDocument/2006/math">
                    <m:r>
                      <a:rPr lang="en-US" altLang="zh-CN" i="1" smtClean="0">
                        <a:latin typeface="Cambria Math" panose="02040503050406030204" pitchFamily="18" charset="0"/>
                      </a:rPr>
                      <m:t>𝑥</m:t>
                    </m:r>
                    <m:r>
                      <a:rPr lang="en-US" altLang="zh-CN" i="1" smtClean="0">
                        <a:latin typeface="Cambria Math" panose="02040503050406030204" pitchFamily="18" charset="0"/>
                      </a:rPr>
                      <m:t>≡ ?</m:t>
                    </m:r>
                    <m:d>
                      <m:dPr>
                        <m:ctrlPr>
                          <a:rPr lang="en-US" altLang="zh-CN" i="1" smtClean="0">
                            <a:latin typeface="Cambria Math"/>
                          </a:rPr>
                        </m:ctrlPr>
                      </m:dPr>
                      <m:e>
                        <m:func>
                          <m:funcPr>
                            <m:ctrlPr>
                              <a:rPr lang="en-US" altLang="zh-CN" i="1" smtClean="0">
                                <a:latin typeface="Cambria Math"/>
                              </a:rPr>
                            </m:ctrlPr>
                          </m:funcPr>
                          <m:fName>
                            <m:r>
                              <a:rPr lang="en-US" altLang="zh-CN" b="0" i="1" smtClean="0">
                                <a:latin typeface="Cambria Math" panose="02040503050406030204" pitchFamily="18" charset="0"/>
                              </a:rPr>
                              <m:t>𝑚𝑜𝑑</m:t>
                            </m:r>
                          </m:fName>
                          <m:e>
                            <m:r>
                              <a:rPr lang="en-US" altLang="zh-CN" b="0" i="1" smtClean="0">
                                <a:latin typeface="Cambria Math" panose="02040503050406030204" pitchFamily="18" charset="0"/>
                              </a:rPr>
                              <m:t>𝑙𝑐𝑚</m:t>
                            </m:r>
                            <m:r>
                              <a:rPr lang="en-US" altLang="zh-CN" b="0" i="1" smtClean="0">
                                <a:latin typeface="Cambria Math" panose="02040503050406030204" pitchFamily="18" charset="0"/>
                              </a:rPr>
                              <m:t>(</m:t>
                            </m:r>
                            <m:sSub>
                              <m:sSubPr>
                                <m:ctrlPr>
                                  <a:rPr lang="en-US" altLang="zh-CN" i="1" smtClean="0">
                                    <a:latin typeface="Cambria Math"/>
                                  </a:rPr>
                                </m:ctrlPr>
                              </m:sSubPr>
                              <m:e>
                                <m:r>
                                  <a:rPr lang="en-US" altLang="zh-CN" i="1" smtClean="0">
                                    <a:latin typeface="Cambria Math" panose="02040503050406030204" pitchFamily="18" charset="0"/>
                                  </a:rPr>
                                  <m:t>𝑎</m:t>
                                </m:r>
                              </m:e>
                              <m:sub>
                                <m:r>
                                  <a:rPr lang="en-US" altLang="zh-CN"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a:rPr>
                                </m:ctrlPr>
                              </m:sSubPr>
                              <m:e>
                                <m:r>
                                  <a:rPr lang="en-US" altLang="zh-CN" i="1" smtClean="0">
                                    <a:latin typeface="Cambria Math" panose="02040503050406030204" pitchFamily="18" charset="0"/>
                                  </a:rPr>
                                  <m:t>𝑎</m:t>
                                </m:r>
                              </m:e>
                              <m:sub>
                                <m:r>
                                  <a:rPr lang="en-US" altLang="zh-CN" b="0" i="1" smtClean="0">
                                    <a:latin typeface="Cambria Math" panose="02040503050406030204" pitchFamily="18" charset="0"/>
                                  </a:rPr>
                                  <m:t>2</m:t>
                                </m:r>
                              </m:sub>
                            </m:sSub>
                          </m:e>
                        </m:func>
                        <m:r>
                          <a:rPr lang="en-US" altLang="zh-CN" b="0" i="1" smtClean="0">
                            <a:latin typeface="Cambria Math" panose="02040503050406030204" pitchFamily="18" charset="0"/>
                          </a:rPr>
                          <m:t>)</m:t>
                        </m:r>
                      </m:e>
                    </m:d>
                  </m:oMath>
                </a14:m>
                <a:endParaRPr lang="en-US" altLang="zh-CN" dirty="0"/>
              </a:p>
              <a:p>
                <a:endParaRPr lang="en-US" altLang="zh-CN" dirty="0"/>
              </a:p>
              <a:p>
                <a:r>
                  <a:rPr lang="zh-CN" altLang="en-US" dirty="0"/>
                  <a:t>可以把同余方程变为</a:t>
                </a:r>
                <a14:m>
                  <m:oMath xmlns:m="http://schemas.openxmlformats.org/officeDocument/2006/math">
                    <m:r>
                      <a:rPr lang="zh-CN" altLang="en-US" i="1" smtClean="0">
                        <a:latin typeface="Cambria Math" panose="02040503050406030204" pitchFamily="18" charset="0"/>
                      </a:rPr>
                      <m:t>𝑥</m:t>
                    </m:r>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𝑡</m:t>
                        </m:r>
                      </m:e>
                      <m:sub>
                        <m:r>
                          <a:rPr lang="zh-CN" altLang="en-US" i="1" smtClean="0">
                            <a:latin typeface="Cambria Math" panose="02040503050406030204" pitchFamily="18" charset="0"/>
                          </a:rPr>
                          <m:t>1</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1</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zh-CN" altLang="en-US" i="1" smtClean="0">
                            <a:latin typeface="Cambria Math" panose="02040503050406030204" pitchFamily="18" charset="0"/>
                          </a:rPr>
                          <m:t>1</m:t>
                        </m:r>
                      </m:sub>
                    </m:sSub>
                  </m:oMath>
                </a14:m>
                <a:r>
                  <a:rPr lang="zh-CN" altLang="en-US" dirty="0"/>
                  <a:t>，</a:t>
                </a:r>
                <a14:m>
                  <m:oMath xmlns:m="http://schemas.openxmlformats.org/officeDocument/2006/math">
                    <m:r>
                      <a:rPr lang="zh-CN" altLang="en-US" i="1" smtClean="0">
                        <a:latin typeface="Cambria Math" panose="02040503050406030204" pitchFamily="18" charset="0"/>
                      </a:rPr>
                      <m:t>𝑥</m:t>
                    </m:r>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𝑡</m:t>
                        </m:r>
                      </m:e>
                      <m:sub>
                        <m:r>
                          <a:rPr lang="en-US" altLang="zh-CN" i="1">
                            <a:latin typeface="Cambria Math" panose="02040503050406030204" pitchFamily="18" charset="0"/>
                          </a:rPr>
                          <m:t>2</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en-US" altLang="zh-CN" i="1">
                            <a:latin typeface="Cambria Math" panose="02040503050406030204" pitchFamily="18" charset="0"/>
                          </a:rPr>
                          <m:t>2</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en-US" altLang="zh-CN" i="1">
                            <a:latin typeface="Cambria Math" panose="02040503050406030204" pitchFamily="18" charset="0"/>
                          </a:rPr>
                          <m:t>2</m:t>
                        </m:r>
                      </m:sub>
                    </m:sSub>
                  </m:oMath>
                </a14:m>
                <a:endParaRPr lang="en-US" altLang="zh-CN" dirty="0"/>
              </a:p>
              <a:p>
                <a:endParaRPr lang="en-US" altLang="zh-CN" dirty="0"/>
              </a:p>
              <a:p>
                <a:r>
                  <a:rPr lang="zh-CN" altLang="en-US" dirty="0"/>
                  <a:t>可以得到</a:t>
                </a:r>
                <a14:m>
                  <m:oMath xmlns:m="http://schemas.openxmlformats.org/officeDocument/2006/math">
                    <m:sSub>
                      <m:sSubPr>
                        <m:ctrlPr>
                          <a:rPr lang="zh-CN" altLang="en-US" i="1" smtClean="0">
                            <a:latin typeface="Cambria Math"/>
                          </a:rPr>
                        </m:ctrlPr>
                      </m:sSubPr>
                      <m:e>
                        <m:r>
                          <a:rPr lang="zh-CN" altLang="en-US" i="1" smtClean="0">
                            <a:latin typeface="Cambria Math" panose="02040503050406030204" pitchFamily="18" charset="0"/>
                          </a:rPr>
                          <m:t>𝑡</m:t>
                        </m:r>
                      </m:e>
                      <m:sub>
                        <m:r>
                          <a:rPr lang="zh-CN" altLang="en-US" i="1" smtClean="0">
                            <a:latin typeface="Cambria Math" panose="02040503050406030204" pitchFamily="18" charset="0"/>
                          </a:rPr>
                          <m:t>1</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1</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zh-CN" altLang="en-US"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𝑡</m:t>
                        </m:r>
                      </m:e>
                      <m:sub>
                        <m:r>
                          <a:rPr lang="en-US" altLang="zh-CN" i="1">
                            <a:latin typeface="Cambria Math" panose="02040503050406030204" pitchFamily="18" charset="0"/>
                          </a:rPr>
                          <m:t>2</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en-US" altLang="zh-CN" i="1">
                            <a:latin typeface="Cambria Math" panose="02040503050406030204" pitchFamily="18" charset="0"/>
                          </a:rPr>
                          <m:t>2</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en-US" altLang="zh-CN" i="1">
                            <a:latin typeface="Cambria Math" panose="02040503050406030204" pitchFamily="18" charset="0"/>
                          </a:rPr>
                          <m:t>2</m:t>
                        </m:r>
                      </m:sub>
                    </m:sSub>
                  </m:oMath>
                </a14:m>
                <a:r>
                  <a:rPr lang="zh-CN" altLang="en-US" dirty="0"/>
                  <a:t>，</a:t>
                </a:r>
                <a:endParaRPr lang="en-US" altLang="zh-CN" dirty="0"/>
              </a:p>
              <a:p>
                <a:r>
                  <a:rPr lang="zh-CN" altLang="en-US" dirty="0"/>
                  <a:t>即</a:t>
                </a:r>
                <a14:m>
                  <m:oMath xmlns:m="http://schemas.openxmlformats.org/officeDocument/2006/math">
                    <m:sSub>
                      <m:sSubPr>
                        <m:ctrlPr>
                          <a:rPr lang="zh-CN" altLang="en-US" i="1" smtClean="0">
                            <a:latin typeface="Cambria Math"/>
                          </a:rPr>
                        </m:ctrlPr>
                      </m:sSubPr>
                      <m:e>
                        <m:r>
                          <a:rPr lang="zh-CN" altLang="en-US" i="1" smtClean="0">
                            <a:latin typeface="Cambria Math" panose="02040503050406030204" pitchFamily="18" charset="0"/>
                          </a:rPr>
                          <m:t>𝑡</m:t>
                        </m:r>
                      </m:e>
                      <m:sub>
                        <m:r>
                          <a:rPr lang="zh-CN" altLang="en-US" i="1" smtClean="0">
                            <a:latin typeface="Cambria Math" panose="02040503050406030204" pitchFamily="18" charset="0"/>
                          </a:rPr>
                          <m:t>1</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𝑡</m:t>
                        </m:r>
                      </m:e>
                      <m:sub>
                        <m:r>
                          <a:rPr lang="en-US" altLang="zh-CN" i="1">
                            <a:latin typeface="Cambria Math" panose="02040503050406030204" pitchFamily="18" charset="0"/>
                          </a:rPr>
                          <m:t>2</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zh-CN" altLang="en-US" i="1" smtClean="0">
                            <a:latin typeface="Cambria Math" panose="02040503050406030204" pitchFamily="18" charset="0"/>
                          </a:rPr>
                          <m:t>1</m:t>
                        </m:r>
                      </m:sub>
                    </m:sSub>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2326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卡特兰数</a:t>
            </a:r>
          </a:p>
        </p:txBody>
      </p:sp>
      <p:sp>
        <p:nvSpPr>
          <p:cNvPr id="3" name="内容占位符 2"/>
          <p:cNvSpPr>
            <a:spLocks noGrp="1"/>
          </p:cNvSpPr>
          <p:nvPr>
            <p:ph idx="1"/>
          </p:nvPr>
        </p:nvSpPr>
        <p:spPr/>
        <p:txBody>
          <a:bodyPr/>
          <a:lstStyle/>
          <a:p>
            <a:r>
              <a:rPr lang="zh-CN" altLang="en-US" dirty="0"/>
              <a:t>在网格中，从</a:t>
            </a:r>
            <a:r>
              <a:rPr lang="en-US" altLang="zh-CN" dirty="0"/>
              <a:t>(0,0)</a:t>
            </a:r>
            <a:r>
              <a:rPr lang="zh-CN" altLang="en-US" dirty="0"/>
              <a:t>走到</a:t>
            </a:r>
            <a:r>
              <a:rPr lang="en-US" altLang="zh-CN" dirty="0"/>
              <a:t>(</a:t>
            </a:r>
            <a:r>
              <a:rPr lang="en-US" altLang="zh-CN" dirty="0" err="1"/>
              <a:t>n,n</a:t>
            </a:r>
            <a:r>
              <a:rPr lang="en-US" altLang="zh-CN" dirty="0"/>
              <a:t>)</a:t>
            </a:r>
            <a:r>
              <a:rPr lang="zh-CN" altLang="en-US" dirty="0"/>
              <a:t>，只能向上或向右走，不能跨过</a:t>
            </a:r>
            <a:r>
              <a:rPr lang="en-US" altLang="zh-CN" dirty="0"/>
              <a:t>y=x</a:t>
            </a:r>
            <a:r>
              <a:rPr lang="zh-CN" altLang="en-US" dirty="0"/>
              <a:t>这条直线，求方案数。</a:t>
            </a:r>
            <a:endParaRPr lang="en-US" altLang="zh-CN" dirty="0"/>
          </a:p>
          <a:p>
            <a:endParaRPr lang="en-US" altLang="zh-CN" dirty="0"/>
          </a:p>
          <a:p>
            <a:r>
              <a:rPr lang="zh-CN" altLang="en-US" dirty="0"/>
              <a:t>直接求解？</a:t>
            </a:r>
            <a:endParaRPr lang="en-US" altLang="zh-CN" dirty="0"/>
          </a:p>
          <a:p>
            <a:endParaRPr lang="en-US" altLang="zh-CN" dirty="0"/>
          </a:p>
          <a:p>
            <a:r>
              <a:rPr lang="zh-CN" altLang="en-US" dirty="0"/>
              <a:t>求跨过</a:t>
            </a:r>
            <a:r>
              <a:rPr lang="en-US" altLang="zh-CN" dirty="0"/>
              <a:t>y=x</a:t>
            </a:r>
            <a:r>
              <a:rPr lang="zh-CN" altLang="en-US" dirty="0"/>
              <a:t>的路径数？</a:t>
            </a:r>
            <a:endParaRPr lang="en-US" altLang="zh-CN" dirty="0"/>
          </a:p>
        </p:txBody>
      </p:sp>
    </p:spTree>
    <p:extLst>
      <p:ext uri="{BB962C8B-B14F-4D97-AF65-F5344CB8AC3E}">
        <p14:creationId xmlns:p14="http://schemas.microsoft.com/office/powerpoint/2010/main" val="11869191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卡特兰数</a:t>
            </a:r>
          </a:p>
        </p:txBody>
      </p:sp>
      <p:sp>
        <p:nvSpPr>
          <p:cNvPr id="3" name="内容占位符 2"/>
          <p:cNvSpPr>
            <a:spLocks noGrp="1"/>
          </p:cNvSpPr>
          <p:nvPr>
            <p:ph idx="1"/>
          </p:nvPr>
        </p:nvSpPr>
        <p:spPr/>
        <p:txBody>
          <a:bodyPr/>
          <a:lstStyle/>
          <a:p>
            <a:r>
              <a:rPr lang="zh-CN" altLang="en-US" dirty="0"/>
              <a:t>在网格中，从</a:t>
            </a:r>
            <a:r>
              <a:rPr lang="en-US" altLang="zh-CN" dirty="0"/>
              <a:t>(0,0)</a:t>
            </a:r>
            <a:r>
              <a:rPr lang="zh-CN" altLang="en-US" dirty="0"/>
              <a:t>走到</a:t>
            </a:r>
            <a:r>
              <a:rPr lang="en-US" altLang="zh-CN" dirty="0"/>
              <a:t>(</a:t>
            </a:r>
            <a:r>
              <a:rPr lang="en-US" altLang="zh-CN" dirty="0" err="1"/>
              <a:t>n,n</a:t>
            </a:r>
            <a:r>
              <a:rPr lang="en-US" altLang="zh-CN" dirty="0"/>
              <a:t>)</a:t>
            </a:r>
            <a:r>
              <a:rPr lang="zh-CN" altLang="en-US" dirty="0"/>
              <a:t>，只能向上或向右走，不能跨过</a:t>
            </a:r>
            <a:r>
              <a:rPr lang="en-US" altLang="zh-CN" dirty="0"/>
              <a:t>y=x</a:t>
            </a:r>
            <a:r>
              <a:rPr lang="zh-CN" altLang="en-US" dirty="0"/>
              <a:t>这条直线，求方案数。</a:t>
            </a:r>
            <a:endParaRPr lang="en-US" altLang="zh-CN" dirty="0"/>
          </a:p>
          <a:p>
            <a:endParaRPr lang="en-US" altLang="zh-CN" dirty="0"/>
          </a:p>
          <a:p>
            <a:r>
              <a:rPr lang="zh-CN" altLang="en-US" dirty="0"/>
              <a:t>直接求解？</a:t>
            </a:r>
            <a:endParaRPr lang="en-US" altLang="zh-CN" dirty="0"/>
          </a:p>
          <a:p>
            <a:endParaRPr lang="en-US" altLang="zh-CN" dirty="0"/>
          </a:p>
          <a:p>
            <a:r>
              <a:rPr lang="zh-CN" altLang="en-US" dirty="0"/>
              <a:t>求跨过</a:t>
            </a:r>
            <a:r>
              <a:rPr lang="en-US" altLang="zh-CN" dirty="0"/>
              <a:t>y=x</a:t>
            </a:r>
            <a:r>
              <a:rPr lang="zh-CN" altLang="en-US" dirty="0"/>
              <a:t>的路径数？</a:t>
            </a:r>
            <a:endParaRPr lang="en-US" altLang="zh-CN" dirty="0"/>
          </a:p>
          <a:p>
            <a:endParaRPr lang="en-US" altLang="zh-CN" dirty="0"/>
          </a:p>
          <a:p>
            <a:r>
              <a:rPr lang="en-US" altLang="zh-CN" dirty="0"/>
              <a:t>C(2n,n)-C(2n,n-1)</a:t>
            </a:r>
          </a:p>
          <a:p>
            <a:endParaRPr lang="en-US" altLang="zh-CN" dirty="0"/>
          </a:p>
          <a:p>
            <a:endParaRPr lang="en-US" altLang="zh-CN" dirty="0"/>
          </a:p>
        </p:txBody>
      </p:sp>
    </p:spTree>
    <p:extLst>
      <p:ext uri="{BB962C8B-B14F-4D97-AF65-F5344CB8AC3E}">
        <p14:creationId xmlns:p14="http://schemas.microsoft.com/office/powerpoint/2010/main" val="186371973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p>
        </p:txBody>
      </p:sp>
      <p:sp>
        <p:nvSpPr>
          <p:cNvPr id="3" name="内容占位符 2"/>
          <p:cNvSpPr>
            <a:spLocks noGrp="1"/>
          </p:cNvSpPr>
          <p:nvPr>
            <p:ph idx="1"/>
          </p:nvPr>
        </p:nvSpPr>
        <p:spPr/>
        <p:txBody>
          <a:bodyPr/>
          <a:lstStyle/>
          <a:p>
            <a:r>
              <a:rPr lang="zh-CN" altLang="en-US" dirty="0"/>
              <a:t>将一个凸</a:t>
            </a:r>
            <a:r>
              <a:rPr lang="en-US" altLang="zh-CN" dirty="0"/>
              <a:t>n</a:t>
            </a:r>
            <a:r>
              <a:rPr lang="zh-CN" altLang="en-US" dirty="0"/>
              <a:t>边形切分成</a:t>
            </a:r>
            <a:r>
              <a:rPr lang="en-US" altLang="zh-CN" dirty="0"/>
              <a:t>n-2</a:t>
            </a:r>
            <a:r>
              <a:rPr lang="zh-CN" altLang="en-US" dirty="0"/>
              <a:t>个三角形，求方案数？</a:t>
            </a:r>
            <a:endParaRPr lang="en-US" altLang="zh-CN" dirty="0"/>
          </a:p>
          <a:p>
            <a:endParaRPr lang="en-US" altLang="zh-CN" dirty="0"/>
          </a:p>
          <a:p>
            <a:r>
              <a:rPr lang="zh-CN" altLang="en-US" dirty="0"/>
              <a:t>点、边互不相同。</a:t>
            </a:r>
          </a:p>
        </p:txBody>
      </p:sp>
    </p:spTree>
    <p:extLst>
      <p:ext uri="{BB962C8B-B14F-4D97-AF65-F5344CB8AC3E}">
        <p14:creationId xmlns:p14="http://schemas.microsoft.com/office/powerpoint/2010/main" val="33153872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a:t>
            </a:r>
          </a:p>
        </p:txBody>
      </p:sp>
      <p:sp>
        <p:nvSpPr>
          <p:cNvPr id="3" name="内容占位符 2"/>
          <p:cNvSpPr>
            <a:spLocks noGrp="1"/>
          </p:cNvSpPr>
          <p:nvPr>
            <p:ph idx="1"/>
          </p:nvPr>
        </p:nvSpPr>
        <p:spPr/>
        <p:txBody>
          <a:bodyPr/>
          <a:lstStyle/>
          <a:p>
            <a:r>
              <a:rPr lang="zh-CN" altLang="en-US" dirty="0"/>
              <a:t>将一个凸</a:t>
            </a:r>
            <a:r>
              <a:rPr lang="en-US" altLang="zh-CN" dirty="0"/>
              <a:t>n</a:t>
            </a:r>
            <a:r>
              <a:rPr lang="zh-CN" altLang="en-US" dirty="0"/>
              <a:t>边形切分成</a:t>
            </a:r>
            <a:r>
              <a:rPr lang="en-US" altLang="zh-CN" dirty="0"/>
              <a:t>n-2</a:t>
            </a:r>
            <a:r>
              <a:rPr lang="zh-CN" altLang="en-US" dirty="0"/>
              <a:t>个三角形，求方案数？</a:t>
            </a:r>
            <a:endParaRPr lang="en-US" altLang="zh-CN" dirty="0"/>
          </a:p>
          <a:p>
            <a:endParaRPr lang="en-US" altLang="zh-CN" dirty="0"/>
          </a:p>
          <a:p>
            <a:r>
              <a:rPr lang="zh-CN" altLang="en-US" dirty="0"/>
              <a:t>定义</a:t>
            </a:r>
            <a:r>
              <a:rPr lang="en-US" altLang="zh-CN" dirty="0" err="1"/>
              <a:t>dp</a:t>
            </a:r>
            <a:r>
              <a:rPr lang="en-US" altLang="zh-CN" dirty="0"/>
              <a:t>[</a:t>
            </a:r>
            <a:r>
              <a:rPr lang="en-US" altLang="zh-CN" dirty="0" err="1"/>
              <a:t>i</a:t>
            </a:r>
            <a:r>
              <a:rPr lang="en-US" altLang="zh-CN" dirty="0"/>
              <a:t>]</a:t>
            </a:r>
            <a:r>
              <a:rPr lang="zh-CN" altLang="en-US" dirty="0"/>
              <a:t>表示</a:t>
            </a:r>
            <a:r>
              <a:rPr lang="en-US" altLang="zh-CN" dirty="0" err="1"/>
              <a:t>i</a:t>
            </a:r>
            <a:r>
              <a:rPr lang="zh-CN" altLang="en-US" dirty="0"/>
              <a:t>边形的切分方案数。特殊的，</a:t>
            </a:r>
            <a:r>
              <a:rPr lang="en-US" altLang="zh-CN" dirty="0" err="1"/>
              <a:t>dp</a:t>
            </a:r>
            <a:r>
              <a:rPr lang="en-US" altLang="zh-CN" dirty="0"/>
              <a:t>[2]=1</a:t>
            </a:r>
            <a:r>
              <a:rPr lang="zh-CN" altLang="en-US" dirty="0"/>
              <a:t>。</a:t>
            </a:r>
            <a:endParaRPr lang="en-US" altLang="zh-CN" dirty="0"/>
          </a:p>
          <a:p>
            <a:endParaRPr lang="en-US" altLang="zh-CN" dirty="0"/>
          </a:p>
          <a:p>
            <a:r>
              <a:rPr lang="zh-CN" altLang="en-US" dirty="0"/>
              <a:t>枚举</a:t>
            </a:r>
            <a:r>
              <a:rPr lang="en-US" altLang="zh-CN" dirty="0"/>
              <a:t>1</a:t>
            </a:r>
            <a:r>
              <a:rPr lang="zh-CN" altLang="en-US" dirty="0"/>
              <a:t>号边所在的三角形的另一个顶点（切下的多边形的边数）。</a:t>
            </a:r>
            <a:endParaRPr lang="en-US" altLang="zh-CN" dirty="0"/>
          </a:p>
          <a:p>
            <a:endParaRPr lang="en-US" altLang="zh-CN" dirty="0"/>
          </a:p>
          <a:p>
            <a:r>
              <a:rPr lang="en-US" altLang="zh-CN" dirty="0" err="1"/>
              <a:t>dp</a:t>
            </a:r>
            <a:r>
              <a:rPr lang="en-US" altLang="zh-CN" dirty="0"/>
              <a:t>[</a:t>
            </a:r>
            <a:r>
              <a:rPr lang="en-US" altLang="zh-CN" dirty="0" err="1"/>
              <a:t>i</a:t>
            </a:r>
            <a:r>
              <a:rPr lang="en-US" altLang="zh-CN" dirty="0"/>
              <a:t>]=</a:t>
            </a:r>
            <a:r>
              <a:rPr lang="en-US" altLang="zh-CN" dirty="0" err="1"/>
              <a:t>dp</a:t>
            </a:r>
            <a:r>
              <a:rPr lang="en-US" altLang="zh-CN" dirty="0"/>
              <a:t>[j]*</a:t>
            </a:r>
            <a:r>
              <a:rPr lang="en-US" altLang="zh-CN" dirty="0" err="1"/>
              <a:t>dp</a:t>
            </a:r>
            <a:r>
              <a:rPr lang="en-US" altLang="zh-CN" dirty="0"/>
              <a:t>[i-j+1]</a:t>
            </a:r>
          </a:p>
        </p:txBody>
      </p:sp>
    </p:spTree>
    <p:extLst>
      <p:ext uri="{BB962C8B-B14F-4D97-AF65-F5344CB8AC3E}">
        <p14:creationId xmlns:p14="http://schemas.microsoft.com/office/powerpoint/2010/main" val="24600082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例题十一</a:t>
            </a:r>
          </a:p>
        </p:txBody>
      </p:sp>
      <p:sp>
        <p:nvSpPr>
          <p:cNvPr id="3" name="内容占位符 2"/>
          <p:cNvSpPr>
            <a:spLocks noGrp="1"/>
          </p:cNvSpPr>
          <p:nvPr>
            <p:ph idx="1"/>
          </p:nvPr>
        </p:nvSpPr>
        <p:spPr/>
        <p:txBody>
          <a:bodyPr/>
          <a:lstStyle/>
          <a:p>
            <a:r>
              <a:rPr lang="zh-CN" altLang="en-US" dirty="0"/>
              <a:t>（</a:t>
            </a:r>
            <a:r>
              <a:rPr lang="en-US" altLang="zh-CN" dirty="0"/>
              <a:t>hdu4372</a:t>
            </a:r>
            <a:r>
              <a:rPr lang="zh-CN" altLang="en-US" dirty="0"/>
              <a:t>）有</a:t>
            </a:r>
            <a:r>
              <a:rPr lang="en-US" altLang="zh-CN" dirty="0"/>
              <a:t>n(&lt;=2000)</a:t>
            </a:r>
            <a:r>
              <a:rPr lang="zh-CN" altLang="en-US" dirty="0"/>
              <a:t>栋楼排成一排，高度恰好是</a:t>
            </a:r>
            <a:r>
              <a:rPr lang="en-US" altLang="zh-CN" dirty="0"/>
              <a:t>1</a:t>
            </a:r>
            <a:r>
              <a:rPr lang="zh-CN" altLang="en-US" dirty="0"/>
              <a:t>至</a:t>
            </a:r>
            <a:r>
              <a:rPr lang="en-US" altLang="zh-CN" dirty="0"/>
              <a:t>n </a:t>
            </a:r>
            <a:r>
              <a:rPr lang="zh-CN" altLang="en-US" dirty="0"/>
              <a:t>且两辆不同。现在从左侧看能看到</a:t>
            </a:r>
            <a:r>
              <a:rPr lang="en-US" altLang="zh-CN" dirty="0"/>
              <a:t>L</a:t>
            </a:r>
            <a:r>
              <a:rPr lang="zh-CN" altLang="en-US" dirty="0"/>
              <a:t>栋，从右边看能看到</a:t>
            </a:r>
            <a:r>
              <a:rPr lang="en-US" altLang="zh-CN" dirty="0"/>
              <a:t>R </a:t>
            </a:r>
            <a:r>
              <a:rPr lang="zh-CN" altLang="en-US" dirty="0"/>
              <a:t>栋，问有多少种可能方案。 </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487549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例题十一</a:t>
            </a:r>
          </a:p>
        </p:txBody>
      </p:sp>
      <p:sp>
        <p:nvSpPr>
          <p:cNvPr id="3" name="内容占位符 2"/>
          <p:cNvSpPr>
            <a:spLocks noGrp="1"/>
          </p:cNvSpPr>
          <p:nvPr>
            <p:ph idx="1"/>
          </p:nvPr>
        </p:nvSpPr>
        <p:spPr/>
        <p:txBody>
          <a:bodyPr/>
          <a:lstStyle/>
          <a:p>
            <a:r>
              <a:rPr lang="zh-CN" altLang="en-US" dirty="0"/>
              <a:t>（</a:t>
            </a:r>
            <a:r>
              <a:rPr lang="en-US" altLang="zh-CN" dirty="0"/>
              <a:t>hdu4372</a:t>
            </a:r>
            <a:r>
              <a:rPr lang="zh-CN" altLang="en-US" dirty="0"/>
              <a:t>）有</a:t>
            </a:r>
            <a:r>
              <a:rPr lang="en-US" altLang="zh-CN" dirty="0"/>
              <a:t>n(&lt;=2000)</a:t>
            </a:r>
            <a:r>
              <a:rPr lang="zh-CN" altLang="en-US" dirty="0"/>
              <a:t>栋楼排成一排，高度恰好是</a:t>
            </a:r>
            <a:r>
              <a:rPr lang="en-US" altLang="zh-CN" dirty="0"/>
              <a:t>1</a:t>
            </a:r>
            <a:r>
              <a:rPr lang="zh-CN" altLang="en-US" dirty="0"/>
              <a:t>至</a:t>
            </a:r>
            <a:r>
              <a:rPr lang="en-US" altLang="zh-CN" dirty="0"/>
              <a:t>n </a:t>
            </a:r>
            <a:r>
              <a:rPr lang="zh-CN" altLang="en-US" dirty="0"/>
              <a:t>且两辆不同。现在从左侧看能看到</a:t>
            </a:r>
            <a:r>
              <a:rPr lang="en-US" altLang="zh-CN" dirty="0"/>
              <a:t>L</a:t>
            </a:r>
            <a:r>
              <a:rPr lang="zh-CN" altLang="en-US" dirty="0"/>
              <a:t>栋，从右边看能看到</a:t>
            </a:r>
            <a:r>
              <a:rPr lang="en-US" altLang="zh-CN" dirty="0"/>
              <a:t>R </a:t>
            </a:r>
            <a:r>
              <a:rPr lang="zh-CN" altLang="en-US" dirty="0"/>
              <a:t>栋，问有多少种可能方案。 </a:t>
            </a:r>
            <a:endParaRPr lang="en-US" altLang="zh-CN" dirty="0"/>
          </a:p>
          <a:p>
            <a:endParaRPr lang="en-US" altLang="zh-CN" dirty="0"/>
          </a:p>
          <a:p>
            <a:r>
              <a:rPr lang="zh-CN" altLang="en-US" dirty="0"/>
              <a:t>枚举最高的楼的位置，就变成左右两个问题，</a:t>
            </a:r>
            <a:r>
              <a:rPr lang="en-US" altLang="zh-CN" dirty="0"/>
              <a:t>w</a:t>
            </a:r>
            <a:r>
              <a:rPr lang="zh-CN" altLang="en-US" dirty="0"/>
              <a:t>个楼，能看到</a:t>
            </a:r>
            <a:r>
              <a:rPr lang="en-US" altLang="zh-CN" dirty="0"/>
              <a:t>t</a:t>
            </a:r>
            <a:r>
              <a:rPr lang="zh-CN" altLang="en-US" dirty="0"/>
              <a:t>个。</a:t>
            </a:r>
            <a:endParaRPr lang="en-US" altLang="zh-CN" dirty="0"/>
          </a:p>
          <a:p>
            <a:r>
              <a:rPr lang="en-US" altLang="zh-CN" dirty="0" err="1"/>
              <a:t>dp</a:t>
            </a:r>
            <a:r>
              <a:rPr lang="en-US" altLang="zh-CN" dirty="0"/>
              <a:t>[</a:t>
            </a:r>
            <a:r>
              <a:rPr lang="en-US" altLang="zh-CN" dirty="0" err="1"/>
              <a:t>i</a:t>
            </a:r>
            <a:r>
              <a:rPr lang="en-US" altLang="zh-CN" dirty="0"/>
              <a:t>][j]</a:t>
            </a:r>
            <a:r>
              <a:rPr lang="zh-CN" altLang="en-US" dirty="0"/>
              <a:t>表示</a:t>
            </a:r>
            <a:r>
              <a:rPr lang="en-US" altLang="zh-CN" dirty="0" err="1"/>
              <a:t>i</a:t>
            </a:r>
            <a:r>
              <a:rPr lang="zh-CN" altLang="en-US" dirty="0"/>
              <a:t>个不同高度的楼，从左边能看到</a:t>
            </a:r>
            <a:r>
              <a:rPr lang="en-US" altLang="zh-CN" dirty="0"/>
              <a:t>j</a:t>
            </a:r>
            <a:r>
              <a:rPr lang="zh-CN" altLang="en-US" dirty="0"/>
              <a:t>个的方案数，枚举最高的楼的位置。</a:t>
            </a:r>
            <a:endParaRPr lang="en-US" altLang="zh-CN" dirty="0"/>
          </a:p>
          <a:p>
            <a:r>
              <a:rPr lang="en-US" altLang="zh-CN" dirty="0" err="1"/>
              <a:t>dp</a:t>
            </a:r>
            <a:r>
              <a:rPr lang="en-US" altLang="zh-CN" dirty="0"/>
              <a:t>[</a:t>
            </a:r>
            <a:r>
              <a:rPr lang="en-US" altLang="zh-CN" dirty="0" err="1"/>
              <a:t>i</a:t>
            </a:r>
            <a:r>
              <a:rPr lang="en-US" altLang="zh-CN" dirty="0"/>
              <a:t>][j]=</a:t>
            </a:r>
            <a:r>
              <a:rPr lang="en-US" altLang="zh-CN" dirty="0" err="1"/>
              <a:t>Σdp</a:t>
            </a:r>
            <a:r>
              <a:rPr lang="en-US" altLang="zh-CN" dirty="0"/>
              <a:t>[k-1][j-1]*C(i-1, k-1)*(</a:t>
            </a:r>
            <a:r>
              <a:rPr lang="en-US" altLang="zh-CN" dirty="0" err="1"/>
              <a:t>i</a:t>
            </a:r>
            <a:r>
              <a:rPr lang="en-US" altLang="zh-CN" dirty="0"/>
              <a:t>-k)!</a:t>
            </a:r>
          </a:p>
          <a:p>
            <a:r>
              <a:rPr lang="en-US" altLang="zh-CN" dirty="0" err="1"/>
              <a:t>ans</a:t>
            </a:r>
            <a:r>
              <a:rPr lang="en-US" altLang="zh-CN" dirty="0"/>
              <a:t>=</a:t>
            </a:r>
            <a:r>
              <a:rPr lang="en-US" altLang="zh-CN" dirty="0" err="1"/>
              <a:t>Σdp</a:t>
            </a:r>
            <a:r>
              <a:rPr lang="en-US" altLang="zh-CN" dirty="0"/>
              <a:t>[i-1][L-1]*C(n,i-1)*</a:t>
            </a:r>
            <a:r>
              <a:rPr lang="en-US" altLang="zh-CN" dirty="0" err="1"/>
              <a:t>dp</a:t>
            </a:r>
            <a:r>
              <a:rPr lang="en-US" altLang="zh-CN" dirty="0"/>
              <a:t>[n-</a:t>
            </a:r>
            <a:r>
              <a:rPr lang="en-US" altLang="zh-CN" dirty="0" err="1"/>
              <a:t>i</a:t>
            </a:r>
            <a:r>
              <a:rPr lang="en-US" altLang="zh-CN" dirty="0"/>
              <a:t>][R-1]</a:t>
            </a:r>
            <a:endParaRPr lang="zh-CN" altLang="en-US" dirty="0"/>
          </a:p>
        </p:txBody>
      </p:sp>
    </p:spTree>
    <p:extLst>
      <p:ext uri="{BB962C8B-B14F-4D97-AF65-F5344CB8AC3E}">
        <p14:creationId xmlns:p14="http://schemas.microsoft.com/office/powerpoint/2010/main" val="33742401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例题十二</a:t>
            </a:r>
          </a:p>
        </p:txBody>
      </p:sp>
      <p:sp>
        <p:nvSpPr>
          <p:cNvPr id="3" name="内容占位符 2"/>
          <p:cNvSpPr>
            <a:spLocks noGrp="1"/>
          </p:cNvSpPr>
          <p:nvPr>
            <p:ph idx="1"/>
          </p:nvPr>
        </p:nvSpPr>
        <p:spPr/>
        <p:txBody>
          <a:bodyPr/>
          <a:lstStyle/>
          <a:p>
            <a:r>
              <a:rPr lang="zh-CN" altLang="en-US" dirty="0"/>
              <a:t>在所有</a:t>
            </a:r>
            <a:r>
              <a:rPr lang="en-US" altLang="zh-CN" dirty="0"/>
              <a:t>n(&lt;=100000)</a:t>
            </a:r>
            <a:r>
              <a:rPr lang="zh-CN" altLang="en-US" dirty="0"/>
              <a:t>排列中，有多少排列存在三元组满足： </a:t>
            </a:r>
          </a:p>
          <a:p>
            <a:r>
              <a:rPr lang="en-US" altLang="zh-CN" dirty="0" err="1"/>
              <a:t>i</a:t>
            </a:r>
            <a:r>
              <a:rPr lang="en-US" altLang="zh-CN" dirty="0"/>
              <a:t>&lt;j&lt;k &amp;&amp; </a:t>
            </a:r>
            <a:r>
              <a:rPr lang="en-US" altLang="zh-CN" dirty="0" err="1"/>
              <a:t>ai</a:t>
            </a:r>
            <a:r>
              <a:rPr lang="en-US" altLang="zh-CN" dirty="0"/>
              <a:t> &lt; </a:t>
            </a:r>
            <a:r>
              <a:rPr lang="en-US" altLang="zh-CN" dirty="0" err="1"/>
              <a:t>ak</a:t>
            </a:r>
            <a:r>
              <a:rPr lang="en-US" altLang="zh-CN" dirty="0"/>
              <a:t> &lt; </a:t>
            </a:r>
            <a:r>
              <a:rPr lang="en-US" altLang="zh-CN" dirty="0" err="1"/>
              <a:t>aj</a:t>
            </a:r>
            <a:r>
              <a:rPr lang="en-US" altLang="zh-CN" dirty="0"/>
              <a:t> </a:t>
            </a:r>
            <a:endParaRPr lang="zh-CN" altLang="en-US" dirty="0"/>
          </a:p>
        </p:txBody>
      </p:sp>
    </p:spTree>
    <p:extLst>
      <p:ext uri="{BB962C8B-B14F-4D97-AF65-F5344CB8AC3E}">
        <p14:creationId xmlns:p14="http://schemas.microsoft.com/office/powerpoint/2010/main" val="4640539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例题十二</a:t>
            </a:r>
          </a:p>
        </p:txBody>
      </p:sp>
      <p:sp>
        <p:nvSpPr>
          <p:cNvPr id="3" name="内容占位符 2"/>
          <p:cNvSpPr>
            <a:spLocks noGrp="1"/>
          </p:cNvSpPr>
          <p:nvPr>
            <p:ph idx="1"/>
          </p:nvPr>
        </p:nvSpPr>
        <p:spPr/>
        <p:txBody>
          <a:bodyPr/>
          <a:lstStyle/>
          <a:p>
            <a:r>
              <a:rPr lang="zh-CN" altLang="en-US" dirty="0"/>
              <a:t>在所有</a:t>
            </a:r>
            <a:r>
              <a:rPr lang="en-US" altLang="zh-CN" dirty="0"/>
              <a:t>n(&lt;=100000)</a:t>
            </a:r>
            <a:r>
              <a:rPr lang="zh-CN" altLang="en-US" dirty="0"/>
              <a:t>排列中，有多少排列存在三元组满足： </a:t>
            </a:r>
          </a:p>
          <a:p>
            <a:r>
              <a:rPr lang="en-US" altLang="zh-CN" dirty="0" err="1"/>
              <a:t>i</a:t>
            </a:r>
            <a:r>
              <a:rPr lang="en-US" altLang="zh-CN" dirty="0"/>
              <a:t>&lt;j&lt;k &amp;&amp; </a:t>
            </a:r>
            <a:r>
              <a:rPr lang="en-US" altLang="zh-CN" dirty="0" err="1"/>
              <a:t>ai</a:t>
            </a:r>
            <a:r>
              <a:rPr lang="en-US" altLang="zh-CN" dirty="0"/>
              <a:t> &lt; </a:t>
            </a:r>
            <a:r>
              <a:rPr lang="en-US" altLang="zh-CN" dirty="0" err="1"/>
              <a:t>ak</a:t>
            </a:r>
            <a:r>
              <a:rPr lang="en-US" altLang="zh-CN" dirty="0"/>
              <a:t> &lt; </a:t>
            </a:r>
            <a:r>
              <a:rPr lang="en-US" altLang="zh-CN" dirty="0" err="1"/>
              <a:t>aj</a:t>
            </a:r>
            <a:endParaRPr lang="en-US" altLang="zh-CN" dirty="0"/>
          </a:p>
          <a:p>
            <a:endParaRPr lang="en-US" altLang="zh-CN" dirty="0"/>
          </a:p>
          <a:p>
            <a:r>
              <a:rPr lang="zh-CN" altLang="en-US" dirty="0"/>
              <a:t>求有多少排列不满足要求。</a:t>
            </a:r>
            <a:endParaRPr lang="en-US" altLang="zh-CN" dirty="0"/>
          </a:p>
          <a:p>
            <a:endParaRPr lang="en-US" altLang="zh-CN" dirty="0"/>
          </a:p>
          <a:p>
            <a:r>
              <a:rPr lang="zh-CN" altLang="en-US" dirty="0"/>
              <a:t>波动数列？</a:t>
            </a:r>
            <a:r>
              <a:rPr lang="en-US" altLang="zh-CN" dirty="0"/>
              <a:t> </a:t>
            </a:r>
            <a:endParaRPr lang="zh-CN" altLang="en-US" dirty="0"/>
          </a:p>
        </p:txBody>
      </p:sp>
    </p:spTree>
    <p:extLst>
      <p:ext uri="{BB962C8B-B14F-4D97-AF65-F5344CB8AC3E}">
        <p14:creationId xmlns:p14="http://schemas.microsoft.com/office/powerpoint/2010/main" val="34050849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例题十二</a:t>
            </a:r>
          </a:p>
        </p:txBody>
      </p:sp>
      <p:sp>
        <p:nvSpPr>
          <p:cNvPr id="3" name="内容占位符 2"/>
          <p:cNvSpPr>
            <a:spLocks noGrp="1"/>
          </p:cNvSpPr>
          <p:nvPr>
            <p:ph idx="1"/>
          </p:nvPr>
        </p:nvSpPr>
        <p:spPr/>
        <p:txBody>
          <a:bodyPr/>
          <a:lstStyle/>
          <a:p>
            <a:r>
              <a:rPr lang="en-US" altLang="zh-CN" dirty="0" err="1"/>
              <a:t>dp</a:t>
            </a:r>
            <a:r>
              <a:rPr lang="en-US" altLang="zh-CN" dirty="0"/>
              <a:t>[</a:t>
            </a:r>
            <a:r>
              <a:rPr lang="en-US" altLang="zh-CN" dirty="0" err="1"/>
              <a:t>i</a:t>
            </a:r>
            <a:r>
              <a:rPr lang="en-US" altLang="zh-CN" dirty="0"/>
              <a:t>][0]</a:t>
            </a:r>
            <a:r>
              <a:rPr lang="zh-CN" altLang="en-US" dirty="0"/>
              <a:t>表示</a:t>
            </a:r>
            <a:r>
              <a:rPr lang="en-US" altLang="zh-CN" dirty="0" err="1"/>
              <a:t>i</a:t>
            </a:r>
            <a:r>
              <a:rPr lang="zh-CN" altLang="en-US" dirty="0"/>
              <a:t>个数，第一个数小于第二个数的波动数列个数。</a:t>
            </a:r>
            <a:endParaRPr lang="en-US" altLang="zh-CN" dirty="0"/>
          </a:p>
          <a:p>
            <a:r>
              <a:rPr lang="en-US" altLang="zh-CN" dirty="0" err="1"/>
              <a:t>dp</a:t>
            </a:r>
            <a:r>
              <a:rPr lang="en-US" altLang="zh-CN" dirty="0"/>
              <a:t>[</a:t>
            </a:r>
            <a:r>
              <a:rPr lang="en-US" altLang="zh-CN" dirty="0" err="1"/>
              <a:t>i</a:t>
            </a:r>
            <a:r>
              <a:rPr lang="en-US" altLang="zh-CN" dirty="0"/>
              <a:t>][1]</a:t>
            </a:r>
            <a:r>
              <a:rPr lang="zh-CN" altLang="en-US" dirty="0"/>
              <a:t>表示</a:t>
            </a:r>
            <a:r>
              <a:rPr lang="en-US" altLang="zh-CN" dirty="0" err="1"/>
              <a:t>i</a:t>
            </a:r>
            <a:r>
              <a:rPr lang="zh-CN" altLang="en-US" dirty="0"/>
              <a:t>个数，第一个数大于第二个数的波动数列个数。</a:t>
            </a:r>
            <a:endParaRPr lang="en-US" altLang="zh-CN" dirty="0"/>
          </a:p>
          <a:p>
            <a:r>
              <a:rPr lang="zh-CN" altLang="en-US" dirty="0"/>
              <a:t>（为了方便，这里让</a:t>
            </a:r>
            <a:r>
              <a:rPr lang="en-US" altLang="zh-CN" dirty="0" err="1"/>
              <a:t>dp</a:t>
            </a:r>
            <a:r>
              <a:rPr lang="en-US" altLang="zh-CN" dirty="0"/>
              <a:t>[0][0]=</a:t>
            </a:r>
            <a:r>
              <a:rPr lang="en-US" altLang="zh-CN" dirty="0" err="1"/>
              <a:t>dp</a:t>
            </a:r>
            <a:r>
              <a:rPr lang="en-US" altLang="zh-CN" dirty="0"/>
              <a:t>[0][1]=</a:t>
            </a:r>
            <a:r>
              <a:rPr lang="en-US" altLang="zh-CN" dirty="0" err="1"/>
              <a:t>dp</a:t>
            </a:r>
            <a:r>
              <a:rPr lang="en-US" altLang="zh-CN" dirty="0"/>
              <a:t>[1][0]=</a:t>
            </a:r>
            <a:r>
              <a:rPr lang="en-US" altLang="zh-CN" dirty="0" err="1"/>
              <a:t>dp</a:t>
            </a:r>
            <a:r>
              <a:rPr lang="en-US" altLang="zh-CN" dirty="0"/>
              <a:t>[1][1]=1</a:t>
            </a:r>
            <a:r>
              <a:rPr lang="zh-CN" altLang="en-US" dirty="0"/>
              <a:t>）</a:t>
            </a:r>
            <a:endParaRPr lang="en-US" altLang="zh-CN" dirty="0"/>
          </a:p>
          <a:p>
            <a:endParaRPr lang="en-US" altLang="zh-CN" dirty="0"/>
          </a:p>
          <a:p>
            <a:r>
              <a:rPr lang="zh-CN" altLang="en-US" dirty="0"/>
              <a:t>枚举最大的元素在哪。</a:t>
            </a:r>
            <a:endParaRPr lang="en-US" altLang="zh-CN" dirty="0"/>
          </a:p>
          <a:p>
            <a:r>
              <a:rPr lang="en-US" altLang="zh-CN" dirty="0" err="1"/>
              <a:t>dp</a:t>
            </a:r>
            <a:r>
              <a:rPr lang="en-US" altLang="zh-CN" dirty="0"/>
              <a:t>[</a:t>
            </a:r>
            <a:r>
              <a:rPr lang="en-US" altLang="zh-CN" dirty="0" err="1"/>
              <a:t>i</a:t>
            </a:r>
            <a:r>
              <a:rPr lang="en-US" altLang="zh-CN" dirty="0"/>
              <a:t>][0]=</a:t>
            </a:r>
            <a:r>
              <a:rPr lang="en-US" altLang="zh-CN" dirty="0" err="1"/>
              <a:t>Σdp</a:t>
            </a:r>
            <a:r>
              <a:rPr lang="en-US" altLang="zh-CN" dirty="0"/>
              <a:t>[j-1][0]*C(i-1, j-1)*</a:t>
            </a:r>
            <a:r>
              <a:rPr lang="en-US" altLang="zh-CN" dirty="0" err="1"/>
              <a:t>dp</a:t>
            </a:r>
            <a:r>
              <a:rPr lang="en-US" altLang="zh-CN" dirty="0"/>
              <a:t>[</a:t>
            </a:r>
            <a:r>
              <a:rPr lang="en-US" altLang="zh-CN" dirty="0" err="1"/>
              <a:t>i</a:t>
            </a:r>
            <a:r>
              <a:rPr lang="en-US" altLang="zh-CN" dirty="0"/>
              <a:t>-j][0]</a:t>
            </a:r>
            <a:r>
              <a:rPr lang="zh-CN" altLang="en-US" dirty="0"/>
              <a:t>    （</a:t>
            </a:r>
            <a:r>
              <a:rPr lang="en-US" altLang="zh-CN" dirty="0"/>
              <a:t>j%2=0</a:t>
            </a:r>
            <a:r>
              <a:rPr lang="zh-CN" altLang="en-US" dirty="0"/>
              <a:t>）</a:t>
            </a:r>
            <a:endParaRPr lang="en-US" altLang="zh-CN" dirty="0"/>
          </a:p>
          <a:p>
            <a:r>
              <a:rPr lang="en-US" altLang="zh-CN" dirty="0" err="1"/>
              <a:t>dp</a:t>
            </a:r>
            <a:r>
              <a:rPr lang="en-US" altLang="zh-CN" dirty="0"/>
              <a:t>[</a:t>
            </a:r>
            <a:r>
              <a:rPr lang="en-US" altLang="zh-CN" dirty="0" err="1"/>
              <a:t>i</a:t>
            </a:r>
            <a:r>
              <a:rPr lang="en-US" altLang="zh-CN" dirty="0"/>
              <a:t>][1]=</a:t>
            </a:r>
            <a:r>
              <a:rPr lang="en-US" altLang="zh-CN" dirty="0" err="1"/>
              <a:t>Σdp</a:t>
            </a:r>
            <a:r>
              <a:rPr lang="en-US" altLang="zh-CN" dirty="0"/>
              <a:t>[j-1][1]*C(i-1, j-1)*</a:t>
            </a:r>
            <a:r>
              <a:rPr lang="en-US" altLang="zh-CN" dirty="0" err="1"/>
              <a:t>dp</a:t>
            </a:r>
            <a:r>
              <a:rPr lang="en-US" altLang="zh-CN" dirty="0"/>
              <a:t>[</a:t>
            </a:r>
            <a:r>
              <a:rPr lang="en-US" altLang="zh-CN" dirty="0" err="1"/>
              <a:t>i</a:t>
            </a:r>
            <a:r>
              <a:rPr lang="en-US" altLang="zh-CN" dirty="0"/>
              <a:t>-j][0]</a:t>
            </a:r>
            <a:r>
              <a:rPr lang="zh-CN" altLang="en-US" dirty="0"/>
              <a:t>    （</a:t>
            </a:r>
            <a:r>
              <a:rPr lang="en-US" altLang="zh-CN" dirty="0"/>
              <a:t>j%2=1</a:t>
            </a:r>
            <a:r>
              <a:rPr lang="zh-CN" altLang="en-US" dirty="0"/>
              <a:t>）</a:t>
            </a:r>
            <a:endParaRPr lang="en-US" altLang="zh-CN" dirty="0"/>
          </a:p>
        </p:txBody>
      </p:sp>
    </p:spTree>
    <p:extLst>
      <p:ext uri="{BB962C8B-B14F-4D97-AF65-F5344CB8AC3E}">
        <p14:creationId xmlns:p14="http://schemas.microsoft.com/office/powerpoint/2010/main" val="27803827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谢谢大家</a:t>
            </a:r>
          </a:p>
        </p:txBody>
      </p:sp>
      <p:sp>
        <p:nvSpPr>
          <p:cNvPr id="5" name="副标题 4"/>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4633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合并同余方程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34956"/>
                <a:ext cx="10515600" cy="4351338"/>
              </a:xfrm>
            </p:spPr>
            <p:txBody>
              <a:bodyPr/>
              <a:lstStyle/>
              <a:p>
                <a:r>
                  <a:rPr lang="zh-CN" altLang="en-US" dirty="0"/>
                  <a:t>扩展欧几里得可以求出</a:t>
                </a:r>
                <a14:m>
                  <m:oMath xmlns:m="http://schemas.openxmlformats.org/officeDocument/2006/math">
                    <m:sSub>
                      <m:sSubPr>
                        <m:ctrlPr>
                          <a:rPr lang="zh-CN" altLang="en-US" i="1" smtClean="0">
                            <a:latin typeface="Cambria Math"/>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1</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1</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𝑘</m:t>
                        </m:r>
                      </m:e>
                      <m:sub>
                        <m:r>
                          <a:rPr lang="zh-CN" altLang="en-US" i="1" smtClean="0">
                            <a:latin typeface="Cambria Math" panose="02040503050406030204" pitchFamily="18" charset="0"/>
                          </a:rPr>
                          <m:t>2</m:t>
                        </m:r>
                      </m:sub>
                    </m:sSub>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2</m:t>
                        </m:r>
                      </m:sub>
                    </m:sSub>
                    <m:r>
                      <a:rPr lang="zh-CN" altLang="en-US" i="1" smtClean="0">
                        <a:latin typeface="Cambria Math" panose="02040503050406030204" pitchFamily="18" charset="0"/>
                      </a:rPr>
                      <m:t>=</m:t>
                    </m:r>
                    <m:r>
                      <a:rPr lang="zh-CN" altLang="en-US" i="1" smtClean="0">
                        <a:latin typeface="Cambria Math" panose="02040503050406030204" pitchFamily="18" charset="0"/>
                      </a:rPr>
                      <m:t>𝑔𝑐𝑑</m:t>
                    </m:r>
                    <m:d>
                      <m:dPr>
                        <m:ctrlPr>
                          <a:rPr lang="zh-CN" altLang="en-US" i="1" smtClean="0">
                            <a:latin typeface="Cambria Math"/>
                          </a:rPr>
                        </m:ctrlPr>
                      </m:dPr>
                      <m:e>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1</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2</m:t>
                            </m:r>
                          </m:sub>
                        </m:sSub>
                      </m:e>
                    </m:d>
                  </m:oMath>
                </a14:m>
                <a:r>
                  <a:rPr lang="zh-CN" altLang="en-US" dirty="0"/>
                  <a:t>的一组解。</a:t>
                </a:r>
                <a:endParaRPr lang="en-US" altLang="zh-CN" dirty="0"/>
              </a:p>
              <a:p>
                <a:r>
                  <a:rPr lang="zh-CN" altLang="en-US" dirty="0"/>
                  <a:t>如果</a:t>
                </a:r>
                <a14:m>
                  <m:oMath xmlns:m="http://schemas.openxmlformats.org/officeDocument/2006/math">
                    <m:sSub>
                      <m:sSubPr>
                        <m:ctrlPr>
                          <a:rPr lang="zh-CN" altLang="en-US" i="1" smtClean="0">
                            <a:latin typeface="Cambria Math"/>
                          </a:rPr>
                        </m:ctrlPr>
                      </m:sSubPr>
                      <m:e>
                        <m:r>
                          <a:rPr lang="zh-CN" altLang="en-US" i="1" smtClean="0">
                            <a:latin typeface="Cambria Math" panose="02040503050406030204" pitchFamily="18" charset="0"/>
                          </a:rPr>
                          <m:t>𝑏</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zh-CN" altLang="en-US" i="1" smtClean="0">
                            <a:latin typeface="Cambria Math" panose="02040503050406030204" pitchFamily="18" charset="0"/>
                          </a:rPr>
                          <m:t>1</m:t>
                        </m:r>
                      </m:sub>
                    </m:sSub>
                    <m:r>
                      <a:rPr lang="zh-CN" altLang="en-US" i="1">
                        <a:latin typeface="Cambria Math" panose="02040503050406030204" pitchFamily="18" charset="0"/>
                      </a:rPr>
                      <m:t>不是</m:t>
                    </m:r>
                    <m:r>
                      <a:rPr lang="zh-CN" altLang="en-US" i="1" smtClean="0">
                        <a:latin typeface="Cambria Math" panose="02040503050406030204" pitchFamily="18" charset="0"/>
                      </a:rPr>
                      <m:t>𝑔𝑐𝑑</m:t>
                    </m:r>
                    <m:d>
                      <m:dPr>
                        <m:ctrlPr>
                          <a:rPr lang="zh-CN" altLang="en-US" i="1" smtClean="0">
                            <a:latin typeface="Cambria Math"/>
                          </a:rPr>
                        </m:ctrlPr>
                      </m:dPr>
                      <m:e>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1</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2</m:t>
                            </m:r>
                          </m:sub>
                        </m:sSub>
                      </m:e>
                    </m:d>
                    <m:r>
                      <a:rPr lang="zh-CN" altLang="en-US" i="1">
                        <a:latin typeface="Cambria Math" panose="02040503050406030204" pitchFamily="18" charset="0"/>
                      </a:rPr>
                      <m:t>的</m:t>
                    </m:r>
                  </m:oMath>
                </a14:m>
                <a:r>
                  <a:rPr lang="zh-CN" altLang="en-US" dirty="0"/>
                  <a:t>倍数，那么原方程组无解。</a:t>
                </a:r>
                <a:endParaRPr lang="en-US" altLang="zh-CN" dirty="0"/>
              </a:p>
              <a:p>
                <a:endParaRPr lang="en-US" altLang="zh-CN" dirty="0"/>
              </a:p>
              <a:p>
                <a:r>
                  <a:rPr lang="zh-CN" altLang="en-US" dirty="0"/>
                  <a:t>否则方程两边同时乘以</a:t>
                </a:r>
                <a14:m>
                  <m:oMath xmlns:m="http://schemas.openxmlformats.org/officeDocument/2006/math">
                    <m:f>
                      <m:fPr>
                        <m:ctrlPr>
                          <a:rPr lang="en-US" altLang="zh-CN" i="1" smtClean="0">
                            <a:latin typeface="Cambria Math"/>
                          </a:rPr>
                        </m:ctrlPr>
                      </m:fPr>
                      <m:num>
                        <m:sSub>
                          <m:sSubPr>
                            <m:ctrlPr>
                              <a:rPr lang="zh-CN" altLang="en-US" i="1" smtClean="0">
                                <a:latin typeface="Cambria Math"/>
                              </a:rPr>
                            </m:ctrlPr>
                          </m:sSubPr>
                          <m:e>
                            <m:r>
                              <a:rPr lang="zh-CN" altLang="en-US" i="1" smtClean="0">
                                <a:latin typeface="Cambria Math" panose="02040503050406030204" pitchFamily="18" charset="0"/>
                              </a:rPr>
                              <m:t>𝑏</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𝑏</m:t>
                            </m:r>
                          </m:e>
                          <m:sub>
                            <m:r>
                              <a:rPr lang="zh-CN" altLang="en-US" i="1" smtClean="0">
                                <a:latin typeface="Cambria Math" panose="02040503050406030204" pitchFamily="18" charset="0"/>
                              </a:rPr>
                              <m:t>1</m:t>
                            </m:r>
                          </m:sub>
                        </m:sSub>
                      </m:num>
                      <m:den>
                        <m:r>
                          <a:rPr lang="zh-CN" altLang="en-US" i="1" smtClean="0">
                            <a:latin typeface="Cambria Math" panose="02040503050406030204" pitchFamily="18" charset="0"/>
                          </a:rPr>
                          <m:t>𝑔𝑐𝑑</m:t>
                        </m:r>
                        <m:d>
                          <m:dPr>
                            <m:ctrlPr>
                              <a:rPr lang="zh-CN" altLang="en-US" i="1" smtClean="0">
                                <a:latin typeface="Cambria Math"/>
                              </a:rPr>
                            </m:ctrlPr>
                          </m:dPr>
                          <m:e>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1</m:t>
                                </m:r>
                              </m:sub>
                            </m:sSub>
                            <m:r>
                              <a:rPr lang="zh-CN" altLang="en-US"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𝑎</m:t>
                                </m:r>
                              </m:e>
                              <m:sub>
                                <m:r>
                                  <a:rPr lang="zh-CN" altLang="en-US" i="1" smtClean="0">
                                    <a:latin typeface="Cambria Math" panose="02040503050406030204" pitchFamily="18" charset="0"/>
                                  </a:rPr>
                                  <m:t>2</m:t>
                                </m:r>
                              </m:sub>
                            </m:sSub>
                          </m:e>
                        </m:d>
                      </m:den>
                    </m:f>
                  </m:oMath>
                </a14:m>
                <a:r>
                  <a:rPr lang="zh-CN" altLang="en-US" dirty="0"/>
                  <a:t>，可以求出</a:t>
                </a:r>
                <a14:m>
                  <m:oMath xmlns:m="http://schemas.openxmlformats.org/officeDocument/2006/math">
                    <m:sSub>
                      <m:sSubPr>
                        <m:ctrlPr>
                          <a:rPr lang="zh-CN" altLang="en-US" i="1" smtClean="0">
                            <a:latin typeface="Cambria Math"/>
                          </a:rPr>
                        </m:ctrlPr>
                      </m:sSubPr>
                      <m:e>
                        <m:r>
                          <a:rPr lang="zh-CN" altLang="en-US" i="1" smtClean="0">
                            <a:latin typeface="Cambria Math" panose="02040503050406030204" pitchFamily="18" charset="0"/>
                          </a:rPr>
                          <m:t>𝑡</m:t>
                        </m:r>
                      </m:e>
                      <m:sub>
                        <m:r>
                          <a:rPr lang="zh-CN" altLang="en-US"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zh-CN" altLang="en-US" i="1" smtClean="0">
                            <a:latin typeface="Cambria Math"/>
                          </a:rPr>
                        </m:ctrlPr>
                      </m:sSubPr>
                      <m:e>
                        <m:r>
                          <a:rPr lang="zh-CN" altLang="en-US" i="1" smtClean="0">
                            <a:latin typeface="Cambria Math" panose="02040503050406030204" pitchFamily="18" charset="0"/>
                          </a:rPr>
                          <m:t>𝑡</m:t>
                        </m:r>
                      </m:e>
                      <m:sub>
                        <m:r>
                          <a:rPr lang="en-US" altLang="zh-CN" i="1">
                            <a:latin typeface="Cambria Math" panose="02040503050406030204" pitchFamily="18" charset="0"/>
                          </a:rPr>
                          <m:t>2</m:t>
                        </m:r>
                      </m:sub>
                    </m:sSub>
                  </m:oMath>
                </a14:m>
                <a:r>
                  <a:rPr lang="zh-CN" altLang="en-US" dirty="0"/>
                  <a:t>的一组解，代回原方程可以求出</a:t>
                </a:r>
                <a14:m>
                  <m:oMath xmlns:m="http://schemas.openxmlformats.org/officeDocument/2006/math">
                    <m:r>
                      <a:rPr lang="en-US" altLang="zh-CN" b="0" i="1" smtClean="0">
                        <a:latin typeface="Cambria Math" panose="02040503050406030204" pitchFamily="18" charset="0"/>
                      </a:rPr>
                      <m:t>𝑥</m:t>
                    </m:r>
                    <m:func>
                      <m:funcPr>
                        <m:ctrlPr>
                          <a:rPr lang="en-US" altLang="zh-CN" i="1" smtClean="0">
                            <a:latin typeface="Cambria Math"/>
                          </a:rPr>
                        </m:ctrlPr>
                      </m:funcPr>
                      <m:fName>
                        <m:r>
                          <a:rPr lang="en-US" altLang="zh-CN" b="0" i="1" smtClean="0">
                            <a:latin typeface="Cambria Math" panose="02040503050406030204" pitchFamily="18" charset="0"/>
                          </a:rPr>
                          <m:t>𝑚𝑜𝑑</m:t>
                        </m:r>
                      </m:fName>
                      <m:e>
                        <m:r>
                          <a:rPr lang="en-US" altLang="zh-CN" b="0" i="1" smtClean="0">
                            <a:latin typeface="Cambria Math" panose="02040503050406030204" pitchFamily="18" charset="0"/>
                          </a:rPr>
                          <m:t>𝑙𝑐𝑚</m:t>
                        </m:r>
                        <m:r>
                          <a:rPr lang="en-US" altLang="zh-CN" b="0" i="1" smtClean="0">
                            <a:latin typeface="Cambria Math" panose="02040503050406030204" pitchFamily="18" charset="0"/>
                          </a:rPr>
                          <m:t>(</m:t>
                        </m:r>
                        <m:sSub>
                          <m:sSubPr>
                            <m:ctrlPr>
                              <a:rPr lang="en-US" altLang="zh-CN" i="1" smtClean="0">
                                <a:latin typeface="Cambria Math"/>
                              </a:rPr>
                            </m:ctrlPr>
                          </m:sSubPr>
                          <m:e>
                            <m:r>
                              <a:rPr lang="en-US" altLang="zh-CN" i="1" smtClean="0">
                                <a:latin typeface="Cambria Math" panose="02040503050406030204" pitchFamily="18" charset="0"/>
                              </a:rPr>
                              <m:t>𝑎</m:t>
                            </m:r>
                          </m:e>
                          <m:sub>
                            <m:r>
                              <a:rPr lang="en-US" altLang="zh-CN"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a:rPr>
                            </m:ctrlPr>
                          </m:sSubPr>
                          <m:e>
                            <m:r>
                              <a:rPr lang="en-US" altLang="zh-CN" i="1" smtClean="0">
                                <a:latin typeface="Cambria Math" panose="02040503050406030204" pitchFamily="18" charset="0"/>
                              </a:rPr>
                              <m:t>𝑎</m:t>
                            </m:r>
                          </m:e>
                          <m:sub>
                            <m:r>
                              <a:rPr lang="en-US" altLang="zh-CN" b="0" i="1" smtClean="0">
                                <a:latin typeface="Cambria Math" panose="02040503050406030204" pitchFamily="18" charset="0"/>
                              </a:rPr>
                              <m:t>2</m:t>
                            </m:r>
                          </m:sub>
                        </m:sSub>
                      </m:e>
                    </m:func>
                    <m:r>
                      <a:rPr lang="en-US" altLang="zh-CN" b="0" i="1" smtClean="0">
                        <a:latin typeface="Cambria Math" panose="02040503050406030204" pitchFamily="18" charset="0"/>
                      </a:rPr>
                      <m:t>)</m:t>
                    </m:r>
                  </m:oMath>
                </a14:m>
                <a:r>
                  <a:rPr lang="zh-CN" altLang="en-US" dirty="0"/>
                  <a:t>的答案。</a:t>
                </a:r>
              </a:p>
              <a:p>
                <a:endParaRPr lang="en-US" altLang="zh-CN" dirty="0"/>
              </a:p>
              <a:p>
                <a:r>
                  <a:rPr lang="zh-CN" altLang="en-US" dirty="0"/>
                  <a:t>当要模的数不是质数时，经常把模数分解，对每一部分分别求答案，最后使用这种方法求出真实答案。</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34956"/>
                <a:ext cx="10515600" cy="4351338"/>
              </a:xfrm>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749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离散模对数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根据欧拉定理，</a:t>
                </a:r>
                <a:r>
                  <a:rPr lang="en-US" altLang="zh-CN" dirty="0"/>
                  <a:t> </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𝑎</m:t>
                        </m:r>
                      </m:e>
                      <m:sup>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d>
                      <m:dPr>
                        <m:ctrlPr>
                          <a:rPr lang="en-US" altLang="zh-CN" b="0" i="1" smtClean="0">
                            <a:latin typeface="Cambria Math"/>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e>
                    </m:d>
                  </m:oMath>
                </a14:m>
                <a:r>
                  <a:rPr lang="zh-CN" altLang="en-US" dirty="0"/>
                  <a:t>。</a:t>
                </a:r>
                <a:endParaRPr lang="en-US" altLang="zh-CN" dirty="0"/>
              </a:p>
              <a:p>
                <a:endParaRPr lang="en-US" altLang="zh-CN" dirty="0"/>
              </a:p>
              <a:p>
                <a:r>
                  <a:rPr lang="en-US" altLang="zh-CN" dirty="0"/>
                  <a:t>φ(p)</a:t>
                </a:r>
                <a:r>
                  <a:rPr lang="zh-CN" altLang="en-US" dirty="0"/>
                  <a:t>就是一个</a:t>
                </a:r>
                <a:r>
                  <a:rPr lang="en-US" altLang="zh-CN" dirty="0"/>
                  <a:t>a</a:t>
                </a:r>
                <a:r>
                  <a:rPr lang="zh-CN" altLang="en-US" dirty="0"/>
                  <a:t>的指数循环节，但不一定是最小的。</a:t>
                </a:r>
                <a:endParaRPr lang="en-US" altLang="zh-CN" dirty="0"/>
              </a:p>
              <a:p>
                <a:endParaRPr lang="en-US" altLang="zh-CN" dirty="0"/>
              </a:p>
              <a:p>
                <a:r>
                  <a:rPr lang="zh-CN" altLang="en-US" dirty="0"/>
                  <a:t>我们把最小的</a:t>
                </a:r>
                <a:r>
                  <a:rPr lang="en-US" altLang="zh-CN" dirty="0"/>
                  <a:t>x</a:t>
                </a:r>
                <a:r>
                  <a:rPr lang="zh-CN" altLang="en-US" dirty="0"/>
                  <a:t>，使得</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d>
                      <m:dPr>
                        <m:ctrlPr>
                          <a:rPr lang="en-US" altLang="zh-CN" b="0" i="1" smtClean="0">
                            <a:latin typeface="Cambria Math"/>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e>
                    </m:d>
                  </m:oMath>
                </a14:m>
                <a:r>
                  <a:rPr lang="zh-CN" altLang="en-US" dirty="0"/>
                  <a:t>称为</a:t>
                </a:r>
                <a:r>
                  <a:rPr lang="en-US" altLang="zh-CN" dirty="0"/>
                  <a:t>a</a:t>
                </a:r>
                <a:r>
                  <a:rPr lang="zh-CN" altLang="en-US" dirty="0"/>
                  <a:t>的指标。</a:t>
                </a:r>
                <a:endParaRPr lang="en-US" altLang="zh-CN" dirty="0"/>
              </a:p>
              <a:p>
                <a:endParaRPr lang="en-US" altLang="zh-CN" dirty="0"/>
              </a:p>
              <a:p>
                <a:r>
                  <a:rPr lang="en-US" altLang="zh-CN" dirty="0"/>
                  <a:t>x</a:t>
                </a:r>
                <a:r>
                  <a:rPr lang="zh-CN" altLang="en-US" dirty="0"/>
                  <a:t>一定是</a:t>
                </a:r>
                <a:r>
                  <a:rPr lang="en-US" altLang="zh-CN" dirty="0"/>
                  <a:t>φ(p)</a:t>
                </a:r>
                <a:r>
                  <a:rPr lang="zh-CN" altLang="en-US" dirty="0"/>
                  <a:t>的约数，枚举判断即可。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0208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离散模对数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指标恰好等于</a:t>
                </a:r>
                <a:r>
                  <a:rPr lang="en-US" altLang="zh-CN" dirty="0"/>
                  <a:t>φ(p)</a:t>
                </a:r>
                <a:r>
                  <a:rPr lang="zh-CN" altLang="en-US" dirty="0"/>
                  <a:t>的</a:t>
                </a:r>
                <a:r>
                  <a:rPr lang="en-US" altLang="zh-CN" dirty="0"/>
                  <a:t>a</a:t>
                </a:r>
                <a:r>
                  <a:rPr lang="zh-CN" altLang="en-US" dirty="0"/>
                  <a:t>我们称之为原根。</a:t>
                </a:r>
                <a:endParaRPr lang="en-US" altLang="zh-CN" dirty="0"/>
              </a:p>
              <a:p>
                <a:endParaRPr lang="en-US" altLang="zh-CN" dirty="0"/>
              </a:p>
              <a:p>
                <a:r>
                  <a:rPr lang="zh-CN" altLang="en-US" dirty="0"/>
                  <a:t>当</a:t>
                </a:r>
                <a:r>
                  <a:rPr lang="en-US" altLang="zh-CN" dirty="0"/>
                  <a:t>p</a:t>
                </a:r>
                <a:r>
                  <a:rPr lang="zh-CN" altLang="en-US" dirty="0"/>
                  <a:t>是质数时，一定存在原根，此时原根的幂次可以遍历</a:t>
                </a:r>
                <a:r>
                  <a:rPr lang="en-US" altLang="zh-CN" dirty="0"/>
                  <a:t>1~p-1</a:t>
                </a:r>
                <a:r>
                  <a:rPr lang="zh-CN" altLang="en-US" dirty="0"/>
                  <a:t>内的所有数。</a:t>
                </a:r>
                <a:endParaRPr lang="en-US" altLang="zh-CN" dirty="0"/>
              </a:p>
              <a:p>
                <a:endParaRPr lang="en-US" altLang="zh-CN" dirty="0"/>
              </a:p>
              <a:p>
                <a:r>
                  <a:rPr lang="zh-CN" altLang="en-US" dirty="0"/>
                  <a:t>最小原根的大小是</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𝑝</m:t>
                        </m:r>
                      </m:e>
                      <m:sup>
                        <m:f>
                          <m:fPr>
                            <m:ctrlPr>
                              <a:rPr lang="en-US" altLang="zh-CN" i="1" smtClean="0">
                                <a:latin typeface="Cambria Math"/>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sup>
                    </m:sSup>
                  </m:oMath>
                </a14:m>
                <a:r>
                  <a:rPr lang="zh-CN" altLang="en-US" dirty="0"/>
                  <a:t>级别的，可以暴力枚举判断。</a:t>
                </a:r>
                <a:endParaRPr lang="en-US" altLang="zh-CN" dirty="0"/>
              </a:p>
              <a:p>
                <a:endParaRPr lang="en-US" altLang="zh-CN" dirty="0"/>
              </a:p>
              <a:p>
                <a:r>
                  <a:rPr lang="zh-CN" altLang="en-US" dirty="0"/>
                  <a:t>当</a:t>
                </a:r>
                <a:r>
                  <a:rPr lang="en-US" altLang="zh-CN" dirty="0"/>
                  <a:t>p</a:t>
                </a:r>
                <a:r>
                  <a:rPr lang="zh-CN" altLang="en-US" dirty="0"/>
                  <a:t>是</a:t>
                </a:r>
                <a:r>
                  <a:rPr lang="en-US" altLang="zh-CN" dirty="0"/>
                  <a:t>1,2,4,m,2m,m^n(m</a:t>
                </a:r>
                <a:r>
                  <a:rPr lang="zh-CN" altLang="en-US" dirty="0"/>
                  <a:t>是奇质数</a:t>
                </a:r>
                <a:r>
                  <a:rPr lang="en-US" altLang="zh-CN" dirty="0"/>
                  <a:t>)</a:t>
                </a:r>
                <a:r>
                  <a:rPr lang="zh-CN" altLang="en-US" dirty="0"/>
                  <a:t>时存在原根，原根的幂次可以遍历所有和</a:t>
                </a:r>
                <a:r>
                  <a:rPr lang="en-US" altLang="zh-CN" dirty="0"/>
                  <a:t>p</a:t>
                </a:r>
                <a:r>
                  <a:rPr lang="zh-CN" altLang="en-US" dirty="0"/>
                  <a:t>互质的数。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322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0566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给出一个方程</a:t>
                </a:r>
                <a14:m>
                  <m:oMath xmlns:m="http://schemas.openxmlformats.org/officeDocument/2006/math">
                    <m:sSup>
                      <m:sSupPr>
                        <m:ctrlPr>
                          <a:rPr lang="zh-CN" altLang="en-US" i="1" smtClean="0">
                            <a:latin typeface="Cambria Math"/>
                          </a:rPr>
                        </m:ctrlPr>
                      </m:sSupPr>
                      <m:e>
                        <m:r>
                          <a:rPr lang="zh-CN" altLang="en-US" i="1" smtClean="0">
                            <a:latin typeface="Cambria Math" panose="02040503050406030204" pitchFamily="18" charset="0"/>
                          </a:rPr>
                          <m:t>𝑥</m:t>
                        </m:r>
                      </m:e>
                      <m:sup>
                        <m:r>
                          <a:rPr lang="zh-CN" altLang="en-US" i="1" smtClean="0">
                            <a:latin typeface="Cambria Math" panose="02040503050406030204" pitchFamily="18" charset="0"/>
                          </a:rPr>
                          <m:t>𝑎</m:t>
                        </m:r>
                      </m:sup>
                    </m:sSup>
                    <m:r>
                      <a:rPr lang="zh-CN" altLang="en-US" i="1" smtClean="0">
                        <a:latin typeface="Cambria Math" panose="02040503050406030204" pitchFamily="18" charset="0"/>
                      </a:rPr>
                      <m:t>≡</m:t>
                    </m:r>
                    <m:r>
                      <a:rPr lang="zh-CN" altLang="en-US" i="1" smtClean="0">
                        <a:latin typeface="Cambria Math" panose="02040503050406030204" pitchFamily="18" charset="0"/>
                      </a:rPr>
                      <m:t>𝑏</m:t>
                    </m:r>
                    <m:r>
                      <a:rPr lang="en-US" altLang="zh-CN" b="0" i="1" smtClean="0">
                        <a:latin typeface="Cambria Math" panose="02040503050406030204" pitchFamily="18" charset="0"/>
                      </a:rPr>
                      <m:t>   </m:t>
                    </m:r>
                    <m:d>
                      <m:dPr>
                        <m:ctrlPr>
                          <a:rPr lang="zh-CN" altLang="en-US" i="1" smtClean="0">
                            <a:latin typeface="Cambria Math"/>
                          </a:rPr>
                        </m:ctrlPr>
                      </m:dPr>
                      <m:e>
                        <m:func>
                          <m:funcPr>
                            <m:ctrlPr>
                              <a:rPr lang="zh-CN" altLang="en-US" i="1" smtClean="0">
                                <a:latin typeface="Cambria Math"/>
                              </a:rPr>
                            </m:ctrlPr>
                          </m:funcPr>
                          <m:fName>
                            <m:r>
                              <m:rPr>
                                <m:sty m:val="p"/>
                              </m:rPr>
                              <a:rPr lang="zh-CN" altLang="en-US" i="1" smtClean="0">
                                <a:latin typeface="Cambria Math" panose="02040503050406030204" pitchFamily="18" charset="0"/>
                              </a:rPr>
                              <m:t>mod</m:t>
                            </m:r>
                          </m:fName>
                          <m:e>
                            <m:r>
                              <a:rPr lang="en-US" altLang="zh-CN" b="0" i="1" smtClean="0">
                                <a:latin typeface="Cambria Math" panose="02040503050406030204" pitchFamily="18" charset="0"/>
                              </a:rPr>
                              <m:t> </m:t>
                            </m:r>
                            <m:r>
                              <a:rPr lang="zh-CN" altLang="en-US" i="1" smtClean="0">
                                <a:latin typeface="Cambria Math" panose="02040503050406030204" pitchFamily="18" charset="0"/>
                              </a:rPr>
                              <m:t>𝑝</m:t>
                            </m:r>
                          </m:e>
                        </m:func>
                      </m:e>
                    </m:d>
                    <m:r>
                      <a:rPr lang="zh-CN" altLang="en-US" i="1">
                        <a:latin typeface="Cambria Math" panose="02040503050406030204" pitchFamily="18" charset="0"/>
                      </a:rPr>
                      <m:t>，</m:t>
                    </m:r>
                  </m:oMath>
                </a14:m>
                <a:r>
                  <a:rPr lang="en-US" altLang="zh-CN" dirty="0"/>
                  <a:t>p</a:t>
                </a:r>
                <a:r>
                  <a:rPr lang="zh-CN" altLang="en-US" dirty="0"/>
                  <a:t>是质数。求</a:t>
                </a:r>
                <a:r>
                  <a:rPr lang="en-US" altLang="zh-CN" dirty="0"/>
                  <a:t>x</a:t>
                </a:r>
                <a:r>
                  <a:rPr lang="zh-CN" altLang="en-US" dirty="0"/>
                  <a:t>在</a:t>
                </a:r>
                <a:r>
                  <a:rPr lang="en-US" altLang="zh-CN" dirty="0"/>
                  <a:t>0~p-1</a:t>
                </a:r>
                <a:r>
                  <a:rPr lang="zh-CN" altLang="en-US" dirty="0"/>
                  <a:t>内的所有解。</a:t>
                </a:r>
                <a:endParaRPr lang="en-US" altLang="zh-CN" dirty="0"/>
              </a:p>
              <a:p>
                <a:r>
                  <a:rPr lang="zh-CN" altLang="en-US" dirty="0"/>
                  <a:t>这里假设</a:t>
                </a:r>
                <a:r>
                  <a:rPr lang="en-US" altLang="zh-CN" dirty="0"/>
                  <a:t>x!=0</a:t>
                </a:r>
                <a:r>
                  <a:rPr lang="zh-CN" altLang="en-US" dirty="0"/>
                  <a:t>，</a:t>
                </a:r>
                <a:r>
                  <a:rPr lang="en-US" altLang="zh-CN" dirty="0"/>
                  <a:t>b!=0</a:t>
                </a:r>
                <a:r>
                  <a:rPr lang="zh-CN" altLang="en-US" dirty="0"/>
                  <a:t>。</a:t>
                </a:r>
                <a:endParaRPr lang="en-US" altLang="zh-CN" dirty="0"/>
              </a:p>
              <a:p>
                <a:endParaRPr lang="en-US" altLang="zh-CN" dirty="0"/>
              </a:p>
              <a:p>
                <a:r>
                  <a:rPr lang="zh-CN" altLang="en-US" dirty="0"/>
                  <a:t>找到</a:t>
                </a:r>
                <a:r>
                  <a:rPr lang="en-US" altLang="zh-CN" dirty="0"/>
                  <a:t>p</a:t>
                </a:r>
                <a:r>
                  <a:rPr lang="zh-CN" altLang="en-US" dirty="0"/>
                  <a:t>的一个原根</a:t>
                </a:r>
                <a:r>
                  <a:rPr lang="en-US" altLang="zh-CN" dirty="0"/>
                  <a:t>g</a:t>
                </a:r>
                <a:r>
                  <a:rPr lang="zh-CN" altLang="en-US" dirty="0"/>
                  <a:t>，假设</a:t>
                </a:r>
                <a14:m>
                  <m:oMath xmlns:m="http://schemas.openxmlformats.org/officeDocument/2006/math">
                    <m:r>
                      <a:rPr lang="zh-CN" altLang="en-US" i="1" smtClean="0">
                        <a:latin typeface="Cambria Math" panose="02040503050406030204" pitchFamily="18" charset="0"/>
                      </a:rPr>
                      <m:t>𝑥</m:t>
                    </m:r>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𝑔</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p>
                    </m:sSup>
                    <m:d>
                      <m:dPr>
                        <m:ctrlPr>
                          <a:rPr lang="zh-CN" altLang="en-US" i="1" smtClean="0">
                            <a:latin typeface="Cambria Math"/>
                          </a:rPr>
                        </m:ctrlPr>
                      </m:dPr>
                      <m:e>
                        <m:func>
                          <m:funcPr>
                            <m:ctrlPr>
                              <a:rPr lang="zh-CN" altLang="en-US" i="1" smtClean="0">
                                <a:latin typeface="Cambria Math"/>
                              </a:rPr>
                            </m:ctrlPr>
                          </m:funcPr>
                          <m:fName>
                            <m:r>
                              <m:rPr>
                                <m:sty m:val="p"/>
                              </m:rPr>
                              <a:rPr lang="zh-CN" altLang="en-US" i="1" smtClean="0">
                                <a:latin typeface="Cambria Math" panose="02040503050406030204" pitchFamily="18" charset="0"/>
                              </a:rPr>
                              <m:t>mod</m:t>
                            </m:r>
                          </m:fName>
                          <m:e>
                            <m:r>
                              <a:rPr lang="zh-CN" altLang="en-US" i="1" smtClean="0">
                                <a:latin typeface="Cambria Math" panose="02040503050406030204" pitchFamily="18" charset="0"/>
                              </a:rPr>
                              <m:t>𝑝</m:t>
                            </m:r>
                          </m:e>
                        </m:func>
                      </m:e>
                    </m:d>
                  </m:oMath>
                </a14:m>
                <a:r>
                  <a:rPr lang="zh-CN" altLang="en-US" dirty="0"/>
                  <a:t>，</a:t>
                </a:r>
                <a14:m>
                  <m:oMath xmlns:m="http://schemas.openxmlformats.org/officeDocument/2006/math">
                    <m:r>
                      <m:rPr>
                        <m:sty m:val="p"/>
                      </m:rPr>
                      <a:rPr lang="en-US" altLang="zh-CN" b="0" i="0" smtClean="0">
                        <a:latin typeface="Cambria Math" panose="02040503050406030204" pitchFamily="18" charset="0"/>
                      </a:rPr>
                      <m:t>b</m:t>
                    </m:r>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𝑔</m:t>
                        </m:r>
                      </m:e>
                      <m:sup>
                        <m:r>
                          <a:rPr lang="zh-CN" altLang="en-US" i="1" smtClean="0">
                            <a:latin typeface="Cambria Math" panose="02040503050406030204" pitchFamily="18" charset="0"/>
                          </a:rPr>
                          <m:t>𝑡</m:t>
                        </m:r>
                        <m:r>
                          <a:rPr lang="en-US" altLang="zh-CN" b="0" i="1" smtClean="0">
                            <a:latin typeface="Cambria Math" panose="02040503050406030204" pitchFamily="18" charset="0"/>
                          </a:rPr>
                          <m:t>2</m:t>
                        </m:r>
                      </m:sup>
                    </m:sSup>
                    <m:d>
                      <m:dPr>
                        <m:ctrlPr>
                          <a:rPr lang="zh-CN" altLang="en-US" i="1" smtClean="0">
                            <a:latin typeface="Cambria Math"/>
                          </a:rPr>
                        </m:ctrlPr>
                      </m:dPr>
                      <m:e>
                        <m:func>
                          <m:funcPr>
                            <m:ctrlPr>
                              <a:rPr lang="zh-CN" altLang="en-US" i="1" smtClean="0">
                                <a:latin typeface="Cambria Math"/>
                              </a:rPr>
                            </m:ctrlPr>
                          </m:funcPr>
                          <m:fName>
                            <m:r>
                              <m:rPr>
                                <m:sty m:val="p"/>
                              </m:rPr>
                              <a:rPr lang="zh-CN" altLang="en-US" i="1" smtClean="0">
                                <a:latin typeface="Cambria Math" panose="02040503050406030204" pitchFamily="18" charset="0"/>
                              </a:rPr>
                              <m:t>mod</m:t>
                            </m:r>
                          </m:fName>
                          <m:e>
                            <m:r>
                              <a:rPr lang="zh-CN" altLang="en-US" i="1" smtClean="0">
                                <a:latin typeface="Cambria Math" panose="02040503050406030204" pitchFamily="18" charset="0"/>
                              </a:rPr>
                              <m:t>𝑝</m:t>
                            </m:r>
                          </m:e>
                        </m:func>
                      </m:e>
                    </m:d>
                    <m:r>
                      <a:rPr lang="zh-CN" altLang="en-US" i="1" smtClean="0">
                        <a:latin typeface="Cambria Math" panose="02040503050406030204" pitchFamily="18" charset="0"/>
                      </a:rPr>
                      <m:t> </m:t>
                    </m:r>
                  </m:oMath>
                </a14:m>
                <a:r>
                  <a:rPr lang="zh-CN" altLang="en-US" dirty="0"/>
                  <a:t>。</a:t>
                </a:r>
                <a:endParaRPr lang="en-US" altLang="zh-CN" dirty="0"/>
              </a:p>
              <a:p>
                <a:r>
                  <a:rPr lang="zh-CN" altLang="en-US" dirty="0"/>
                  <a:t>原方程就是</a:t>
                </a:r>
                <a14:m>
                  <m:oMath xmlns:m="http://schemas.openxmlformats.org/officeDocument/2006/math">
                    <m:sSup>
                      <m:sSupPr>
                        <m:ctrlPr>
                          <a:rPr lang="zh-CN" altLang="en-US" i="1" smtClean="0">
                            <a:latin typeface="Cambria Math"/>
                          </a:rPr>
                        </m:ctrlPr>
                      </m:sSupPr>
                      <m:e>
                        <m:r>
                          <a:rPr lang="zh-CN" altLang="en-US" i="1" smtClean="0">
                            <a:latin typeface="Cambria Math" panose="02040503050406030204" pitchFamily="18" charset="0"/>
                          </a:rPr>
                          <m:t>𝑔</m:t>
                        </m:r>
                      </m:e>
                      <m:sup>
                        <m:r>
                          <a:rPr lang="zh-CN" altLang="en-US" i="1" smtClean="0">
                            <a:latin typeface="Cambria Math" panose="02040503050406030204" pitchFamily="18" charset="0"/>
                          </a:rPr>
                          <m:t>𝑎𝑡</m:t>
                        </m:r>
                        <m:r>
                          <a:rPr lang="en-US" altLang="zh-CN" i="1">
                            <a:latin typeface="Cambria Math" panose="02040503050406030204" pitchFamily="18" charset="0"/>
                          </a:rPr>
                          <m:t>1</m:t>
                        </m:r>
                      </m:sup>
                    </m:sSup>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𝑔</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p>
                    </m:sSup>
                    <m:d>
                      <m:dPr>
                        <m:ctrlPr>
                          <a:rPr lang="zh-CN" altLang="en-US" i="1" smtClean="0">
                            <a:latin typeface="Cambria Math"/>
                          </a:rPr>
                        </m:ctrlPr>
                      </m:dPr>
                      <m:e>
                        <m:func>
                          <m:funcPr>
                            <m:ctrlPr>
                              <a:rPr lang="zh-CN" altLang="en-US" i="1" smtClean="0">
                                <a:latin typeface="Cambria Math"/>
                              </a:rPr>
                            </m:ctrlPr>
                          </m:funcPr>
                          <m:fName>
                            <m:r>
                              <m:rPr>
                                <m:sty m:val="p"/>
                              </m:rPr>
                              <a:rPr lang="zh-CN" altLang="en-US" i="1" smtClean="0">
                                <a:latin typeface="Cambria Math" panose="02040503050406030204" pitchFamily="18" charset="0"/>
                              </a:rPr>
                              <m:t>mod</m:t>
                            </m:r>
                          </m:fName>
                          <m:e>
                            <m:r>
                              <a:rPr lang="zh-CN" altLang="en-US" i="1" smtClean="0">
                                <a:latin typeface="Cambria Math" panose="02040503050406030204" pitchFamily="18" charset="0"/>
                              </a:rPr>
                              <m:t>𝑝</m:t>
                            </m:r>
                          </m:e>
                        </m:func>
                      </m:e>
                    </m:d>
                  </m:oMath>
                </a14:m>
                <a:r>
                  <a:rPr lang="zh-CN" altLang="en-US" dirty="0"/>
                  <a:t>。又因为指数的循环节是</a:t>
                </a:r>
                <a:r>
                  <a:rPr lang="en-US" altLang="zh-CN" dirty="0"/>
                  <a:t>φ(p)</a:t>
                </a:r>
                <a:r>
                  <a:rPr lang="zh-CN" altLang="en-US" dirty="0"/>
                  <a:t>。</a:t>
                </a:r>
                <a:endParaRPr lang="en-US" altLang="zh-CN" dirty="0"/>
              </a:p>
              <a:p>
                <a:endParaRPr lang="en-US" altLang="zh-CN" dirty="0"/>
              </a:p>
              <a:p>
                <a:r>
                  <a:rPr lang="zh-CN" altLang="en-US" dirty="0"/>
                  <a:t>所以有</a:t>
                </a:r>
                <a14:m>
                  <m:oMath xmlns:m="http://schemas.openxmlformats.org/officeDocument/2006/math">
                    <m:r>
                      <a:rPr lang="zh-CN" altLang="en-US" i="1" smtClean="0">
                        <a:latin typeface="Cambria Math" panose="02040503050406030204" pitchFamily="18" charset="0"/>
                      </a:rPr>
                      <m:t>𝑎𝑡</m:t>
                    </m:r>
                    <m:r>
                      <a:rPr lang="en-US" altLang="zh-CN" i="1">
                        <a:latin typeface="Cambria Math" panose="02040503050406030204" pitchFamily="18" charset="0"/>
                      </a:rPr>
                      <m:t>1</m:t>
                    </m:r>
                    <m:r>
                      <a:rPr lang="zh-CN" altLang="en-US"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2</m:t>
                    </m:r>
                    <m:d>
                      <m:dPr>
                        <m:ctrlPr>
                          <a:rPr lang="zh-CN" altLang="en-US" i="1" smtClean="0">
                            <a:latin typeface="Cambria Math"/>
                          </a:rPr>
                        </m:ctrlPr>
                      </m:dPr>
                      <m:e>
                        <m:func>
                          <m:funcPr>
                            <m:ctrlPr>
                              <a:rPr lang="zh-CN" altLang="en-US" i="1" smtClean="0">
                                <a:latin typeface="Cambria Math"/>
                              </a:rPr>
                            </m:ctrlPr>
                          </m:funcPr>
                          <m:fName>
                            <m:r>
                              <m:rPr>
                                <m:sty m:val="p"/>
                              </m:rPr>
                              <a:rPr lang="zh-CN" altLang="en-US" i="1" smtClean="0">
                                <a:latin typeface="Cambria Math" panose="02040503050406030204" pitchFamily="18" charset="0"/>
                              </a:rPr>
                              <m:t>mod</m:t>
                            </m:r>
                          </m:fName>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zh-CN" altLang="en-US" i="1" smtClean="0">
                                <a:latin typeface="Cambria Math" panose="02040503050406030204" pitchFamily="18" charset="0"/>
                              </a:rPr>
                              <m:t>𝑝</m:t>
                            </m:r>
                            <m:r>
                              <a:rPr lang="en-US" altLang="zh-CN" b="0" i="1" smtClean="0">
                                <a:latin typeface="Cambria Math" panose="02040503050406030204" pitchFamily="18" charset="0"/>
                              </a:rPr>
                              <m:t>)</m:t>
                            </m:r>
                          </m:e>
                        </m:func>
                      </m:e>
                    </m:d>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8881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𝑎𝑡</m:t>
                    </m:r>
                    <m:r>
                      <a:rPr lang="en-US" altLang="zh-CN" i="1">
                        <a:latin typeface="Cambria Math" panose="02040503050406030204" pitchFamily="18" charset="0"/>
                      </a:rPr>
                      <m:t>1</m:t>
                    </m:r>
                    <m:r>
                      <a:rPr lang="zh-CN" altLang="en-US"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2</m:t>
                    </m:r>
                    <m:d>
                      <m:dPr>
                        <m:ctrlPr>
                          <a:rPr lang="zh-CN" altLang="en-US" i="1" smtClean="0">
                            <a:latin typeface="Cambria Math"/>
                          </a:rPr>
                        </m:ctrlPr>
                      </m:dPr>
                      <m:e>
                        <m:func>
                          <m:funcPr>
                            <m:ctrlPr>
                              <a:rPr lang="zh-CN" altLang="en-US" i="1" smtClean="0">
                                <a:latin typeface="Cambria Math"/>
                              </a:rPr>
                            </m:ctrlPr>
                          </m:funcPr>
                          <m:fName>
                            <m:r>
                              <m:rPr>
                                <m:sty m:val="p"/>
                              </m:rPr>
                              <a:rPr lang="zh-CN" altLang="en-US" i="1" smtClean="0">
                                <a:latin typeface="Cambria Math" panose="02040503050406030204" pitchFamily="18" charset="0"/>
                              </a:rPr>
                              <m:t>mod</m:t>
                            </m:r>
                          </m:fName>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zh-CN" altLang="en-US" i="1" smtClean="0">
                                <a:latin typeface="Cambria Math" panose="02040503050406030204" pitchFamily="18" charset="0"/>
                              </a:rPr>
                              <m:t>𝑝</m:t>
                            </m:r>
                            <m:r>
                              <a:rPr lang="en-US" altLang="zh-CN" b="0" i="1" smtClean="0">
                                <a:latin typeface="Cambria Math" panose="02040503050406030204" pitchFamily="18" charset="0"/>
                              </a:rPr>
                              <m:t>)</m:t>
                            </m:r>
                          </m:e>
                        </m:func>
                      </m:e>
                    </m:d>
                  </m:oMath>
                </a14:m>
                <a:endParaRPr lang="en-US" altLang="zh-CN" dirty="0"/>
              </a:p>
              <a:p>
                <a14:m>
                  <m:oMath xmlns:m="http://schemas.openxmlformats.org/officeDocument/2006/math">
                    <m:r>
                      <a:rPr lang="zh-CN" altLang="en-US" i="1" smtClean="0">
                        <a:latin typeface="Cambria Math" panose="02040503050406030204" pitchFamily="18" charset="0"/>
                      </a:rPr>
                      <m:t>𝑎𝑡</m:t>
                    </m:r>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m:rPr>
                        <m:sty m:val="p"/>
                      </m:rPr>
                      <a:rPr lang="en-US" altLang="zh-CN" i="1" smtClean="0">
                        <a:latin typeface="Cambria Math" panose="02040503050406030204" pitchFamily="18" charset="0"/>
                      </a:rPr>
                      <m:t>φ</m:t>
                    </m:r>
                    <m:d>
                      <m:dPr>
                        <m:ctrlPr>
                          <a:rPr lang="en-US" altLang="zh-CN" b="0" i="1" smtClean="0">
                            <a:latin typeface="Cambria Math"/>
                          </a:rPr>
                        </m:ctrlPr>
                      </m:dPr>
                      <m:e>
                        <m:r>
                          <a:rPr lang="zh-CN" altLang="en-US"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2</m:t>
                    </m:r>
                  </m:oMath>
                </a14:m>
                <a:endParaRPr lang="en-US" altLang="zh-CN" dirty="0"/>
              </a:p>
              <a:p>
                <a:endParaRPr lang="en-US" altLang="zh-CN" dirty="0"/>
              </a:p>
              <a:p>
                <a:r>
                  <a:rPr lang="zh-CN" altLang="en-US" dirty="0"/>
                  <a:t>我们已知</a:t>
                </a:r>
                <a:r>
                  <a:rPr lang="en-US" altLang="zh-CN" dirty="0"/>
                  <a:t>a,t2</a:t>
                </a:r>
                <a:r>
                  <a:rPr lang="zh-CN" altLang="en-US" dirty="0"/>
                  <a:t>。</a:t>
                </a:r>
                <a:endParaRPr lang="en-US" altLang="zh-CN" dirty="0"/>
              </a:p>
              <a:p>
                <a:r>
                  <a:rPr lang="zh-CN" altLang="en-US" dirty="0"/>
                  <a:t>每个</a:t>
                </a:r>
                <a:r>
                  <a:rPr lang="en-US" altLang="zh-CN" dirty="0"/>
                  <a:t>t1</a:t>
                </a:r>
                <a:r>
                  <a:rPr lang="zh-CN" altLang="en-US" dirty="0"/>
                  <a:t>对应了原来的一个合法的</a:t>
                </a:r>
                <a:r>
                  <a:rPr lang="en-US" altLang="zh-CN" dirty="0"/>
                  <a:t>x</a:t>
                </a:r>
                <a:r>
                  <a:rPr lang="zh-CN" altLang="en-US" dirty="0"/>
                  <a:t>。所以就变成了求方程的</a:t>
                </a:r>
                <a:r>
                  <a:rPr lang="en-US" altLang="zh-CN" dirty="0"/>
                  <a:t>0~φ(p)-1</a:t>
                </a:r>
                <a:r>
                  <a:rPr lang="zh-CN" altLang="en-US" dirty="0"/>
                  <a:t>的解的个数。</a:t>
                </a:r>
                <a:endParaRPr lang="en-US" altLang="zh-CN" dirty="0"/>
              </a:p>
              <a:p>
                <a:endParaRPr lang="en-US" altLang="zh-CN" dirty="0"/>
              </a:p>
              <a:p>
                <a:r>
                  <a:rPr lang="zh-CN" altLang="en-US" dirty="0"/>
                  <a:t>使用扩展欧几里得就好了。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8163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例题一</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sSup>
                      <m:sSupPr>
                        <m:ctrlPr>
                          <a:rPr lang="zh-CN" altLang="en-US" i="1" smtClean="0">
                            <a:latin typeface="Cambria Math"/>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p>
                    </m:sSup>
                    <m:r>
                      <a:rPr lang="zh-CN" altLang="en-US" i="1" smtClean="0">
                        <a:latin typeface="Cambria Math" panose="02040503050406030204" pitchFamily="18" charset="0"/>
                      </a:rPr>
                      <m:t>≡</m:t>
                    </m:r>
                    <m:r>
                      <a:rPr lang="zh-CN" altLang="en-US" i="1" smtClean="0">
                        <a:latin typeface="Cambria Math" panose="02040503050406030204" pitchFamily="18" charset="0"/>
                      </a:rPr>
                      <m:t>𝑏</m:t>
                    </m:r>
                  </m:oMath>
                </a14:m>
                <a:endParaRPr lang="en-US" altLang="zh-CN" dirty="0"/>
              </a:p>
              <a:p>
                <a:r>
                  <a:rPr lang="zh-CN" altLang="en-US" dirty="0"/>
                  <a:t>那么如何求</a:t>
                </a:r>
                <a:r>
                  <a:rPr lang="en-US" altLang="zh-CN" dirty="0"/>
                  <a:t>t2</a:t>
                </a:r>
                <a:r>
                  <a:rPr lang="zh-CN" altLang="en-US" dirty="0"/>
                  <a:t>呢？</a:t>
                </a:r>
                <a:endParaRPr lang="en-US" altLang="zh-CN" dirty="0"/>
              </a:p>
              <a:p>
                <a:endParaRPr lang="en-US" altLang="zh-CN" dirty="0"/>
              </a:p>
              <a:p>
                <a:r>
                  <a:rPr lang="zh-CN" altLang="en-US" dirty="0"/>
                  <a:t>已知</a:t>
                </a:r>
                <a:r>
                  <a:rPr lang="en-US" altLang="zh-CN" dirty="0"/>
                  <a:t>t2</a:t>
                </a:r>
                <a:r>
                  <a:rPr lang="zh-CN" altLang="en-US" dirty="0"/>
                  <a:t>小于</a:t>
                </a:r>
                <a:r>
                  <a:rPr lang="en-US" altLang="zh-CN" dirty="0"/>
                  <a:t>φ(p)</a:t>
                </a:r>
                <a:r>
                  <a:rPr lang="zh-CN" altLang="en-US" dirty="0"/>
                  <a:t>。我们让</a:t>
                </a:r>
                <a:r>
                  <a:rPr lang="en-US" altLang="zh-CN" dirty="0"/>
                  <a:t>r=sqrt(φ(p))</a:t>
                </a:r>
                <a:r>
                  <a:rPr lang="zh-CN" altLang="en-US" dirty="0"/>
                  <a:t>，</a:t>
                </a:r>
                <a:r>
                  <a:rPr lang="en-US" altLang="zh-CN" dirty="0"/>
                  <a:t>t2</a:t>
                </a:r>
                <a:r>
                  <a:rPr lang="zh-CN" altLang="en-US" dirty="0"/>
                  <a:t>一定可以写成</a:t>
                </a:r>
                <a:r>
                  <a:rPr lang="en-US" altLang="zh-CN" dirty="0"/>
                  <a:t>x*</a:t>
                </a:r>
                <a:r>
                  <a:rPr lang="en-US" altLang="zh-CN" dirty="0" err="1"/>
                  <a:t>r+y</a:t>
                </a:r>
                <a:r>
                  <a:rPr lang="zh-CN" altLang="en-US" dirty="0"/>
                  <a:t>，  </a:t>
                </a:r>
                <a:r>
                  <a:rPr lang="en-US" altLang="zh-CN" dirty="0" err="1"/>
                  <a:t>x,y</a:t>
                </a:r>
                <a:r>
                  <a:rPr lang="en-US" altLang="zh-CN" dirty="0"/>
                  <a:t> </a:t>
                </a:r>
                <a:r>
                  <a:rPr lang="zh-CN" altLang="en-US" dirty="0"/>
                  <a:t>均小于</a:t>
                </a:r>
                <a:r>
                  <a:rPr lang="en-US" altLang="zh-CN" dirty="0"/>
                  <a:t>r</a:t>
                </a:r>
                <a:r>
                  <a:rPr lang="zh-CN" altLang="en-US" dirty="0"/>
                  <a:t>。</a:t>
                </a:r>
                <a:endParaRPr lang="en-US" altLang="zh-CN" dirty="0"/>
              </a:p>
              <a:p>
                <a:endParaRPr lang="en-US" altLang="zh-CN" dirty="0"/>
              </a:p>
              <a:p>
                <a14:m>
                  <m:oMath xmlns:m="http://schemas.openxmlformats.org/officeDocument/2006/math">
                    <m:sSup>
                      <m:sSupPr>
                        <m:ctrlPr>
                          <a:rPr lang="zh-CN" altLang="en-US" i="1" smtClean="0">
                            <a:latin typeface="Cambria Math"/>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𝑥𝑟</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p>
                    </m:sSup>
                    <m:r>
                      <a:rPr lang="zh-CN" altLang="en-US" i="1" smtClean="0">
                        <a:latin typeface="Cambria Math" panose="02040503050406030204" pitchFamily="18" charset="0"/>
                      </a:rPr>
                      <m:t>≡</m:t>
                    </m:r>
                    <m:r>
                      <a:rPr lang="zh-CN" altLang="en-US" i="1" smtClean="0">
                        <a:latin typeface="Cambria Math" panose="02040503050406030204" pitchFamily="18" charset="0"/>
                      </a:rPr>
                      <m:t>𝑏</m:t>
                    </m:r>
                  </m:oMath>
                </a14:m>
                <a:r>
                  <a:rPr lang="zh-CN" altLang="en-US" dirty="0"/>
                  <a:t>， </a:t>
                </a:r>
                <a14:m>
                  <m:oMath xmlns:m="http://schemas.openxmlformats.org/officeDocument/2006/math">
                    <m:sSup>
                      <m:sSupPr>
                        <m:ctrlPr>
                          <a:rPr lang="zh-CN" altLang="en-US" i="1" smtClean="0">
                            <a:latin typeface="Cambria Math"/>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𝑦</m:t>
                        </m:r>
                      </m:sup>
                    </m:sSup>
                    <m:r>
                      <a:rPr lang="zh-CN" altLang="en-US" i="1" smtClean="0">
                        <a:latin typeface="Cambria Math" panose="02040503050406030204" pitchFamily="18" charset="0"/>
                      </a:rPr>
                      <m:t>≡</m:t>
                    </m:r>
                    <m:r>
                      <a:rPr lang="zh-CN" altLang="en-US" i="1" smtClean="0">
                        <a:latin typeface="Cambria Math" panose="02040503050406030204" pitchFamily="18" charset="0"/>
                      </a:rPr>
                      <m:t>𝑏</m:t>
                    </m:r>
                    <m:sSup>
                      <m:sSupPr>
                        <m:ctrlPr>
                          <a:rPr lang="zh-CN" altLang="en-US" i="1" smtClean="0">
                            <a:latin typeface="Cambria Math"/>
                          </a:rPr>
                        </m:ctrlPr>
                      </m:sSupPr>
                      <m:e>
                        <m:r>
                          <a:rPr lang="en-US" altLang="zh-CN" b="0" i="1" smtClean="0">
                            <a:latin typeface="Cambria Math" panose="02040503050406030204" pitchFamily="18" charset="0"/>
                          </a:rPr>
                          <m:t>𝑔</m:t>
                        </m:r>
                      </m:e>
                      <m:sup>
                        <m:r>
                          <a:rPr lang="en-US" altLang="zh-CN" i="1">
                            <a:latin typeface="Cambria Math" panose="02040503050406030204" pitchFamily="18" charset="0"/>
                          </a:rPr>
                          <m:t>−</m:t>
                        </m:r>
                        <m:r>
                          <a:rPr lang="en-US" altLang="zh-CN" b="0" i="1" smtClean="0">
                            <a:latin typeface="Cambria Math" panose="02040503050406030204" pitchFamily="18" charset="0"/>
                          </a:rPr>
                          <m:t>𝑥𝑟</m:t>
                        </m:r>
                      </m:sup>
                    </m:sSup>
                  </m:oMath>
                </a14:m>
                <a:r>
                  <a:rPr lang="zh-CN" altLang="en-US" dirty="0"/>
                  <a:t>。我们先预处理出所有的</a:t>
                </a:r>
                <a14:m>
                  <m:oMath xmlns:m="http://schemas.openxmlformats.org/officeDocument/2006/math">
                    <m:sSup>
                      <m:sSupPr>
                        <m:ctrlPr>
                          <a:rPr lang="zh-CN" altLang="en-US" i="1" smtClean="0">
                            <a:latin typeface="Cambria Math"/>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𝑦</m:t>
                        </m:r>
                      </m:sup>
                    </m:sSup>
                    <m:r>
                      <a:rPr lang="zh-CN" altLang="en-US" i="1">
                        <a:latin typeface="Cambria Math" panose="02040503050406030204" pitchFamily="18" charset="0"/>
                      </a:rPr>
                      <m:t>，</m:t>
                    </m:r>
                  </m:oMath>
                </a14:m>
                <a:r>
                  <a:rPr lang="zh-CN" altLang="en-US" dirty="0"/>
                  <a:t>询问时枚举</a:t>
                </a:r>
                <a:r>
                  <a:rPr lang="en-US" altLang="zh-CN" dirty="0"/>
                  <a:t>x</a:t>
                </a:r>
                <a:r>
                  <a:rPr lang="zh-CN" altLang="en-US" dirty="0"/>
                  <a:t>，计算出</a:t>
                </a:r>
                <a14:m>
                  <m:oMath xmlns:m="http://schemas.openxmlformats.org/officeDocument/2006/math">
                    <m:r>
                      <a:rPr lang="zh-CN" altLang="en-US" i="1" smtClean="0">
                        <a:latin typeface="Cambria Math" panose="02040503050406030204" pitchFamily="18" charset="0"/>
                      </a:rPr>
                      <m:t>𝑏</m:t>
                    </m:r>
                    <m:sSup>
                      <m:sSupPr>
                        <m:ctrlPr>
                          <a:rPr lang="zh-CN" altLang="en-US" i="1" smtClean="0">
                            <a:latin typeface="Cambria Math"/>
                          </a:rPr>
                        </m:ctrlPr>
                      </m:sSupPr>
                      <m:e>
                        <m:r>
                          <a:rPr lang="en-US" altLang="zh-CN" b="0" i="1" smtClean="0">
                            <a:latin typeface="Cambria Math" panose="02040503050406030204" pitchFamily="18" charset="0"/>
                          </a:rPr>
                          <m:t>𝑔</m:t>
                        </m:r>
                      </m:e>
                      <m:sup>
                        <m:r>
                          <a:rPr lang="en-US" altLang="zh-CN" i="1">
                            <a:latin typeface="Cambria Math" panose="02040503050406030204" pitchFamily="18" charset="0"/>
                          </a:rPr>
                          <m:t>−</m:t>
                        </m:r>
                        <m:r>
                          <a:rPr lang="en-US" altLang="zh-CN" b="0" i="1" smtClean="0">
                            <a:latin typeface="Cambria Math" panose="02040503050406030204" pitchFamily="18" charset="0"/>
                          </a:rPr>
                          <m:t>𝑥𝑟</m:t>
                        </m:r>
                      </m:sup>
                    </m:sSup>
                  </m:oMath>
                </a14:m>
                <a:r>
                  <a:rPr lang="zh-CN" altLang="en-US" dirty="0"/>
                  <a:t>，在所有的</a:t>
                </a:r>
                <a14:m>
                  <m:oMath xmlns:m="http://schemas.openxmlformats.org/officeDocument/2006/math">
                    <m:sSup>
                      <m:sSupPr>
                        <m:ctrlPr>
                          <a:rPr lang="zh-CN" altLang="en-US" i="1" smtClean="0">
                            <a:latin typeface="Cambria Math"/>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𝑦</m:t>
                        </m:r>
                      </m:sup>
                    </m:sSup>
                  </m:oMath>
                </a14:m>
                <a:r>
                  <a:rPr lang="zh-CN" altLang="en-US" dirty="0"/>
                  <a:t>查找是否有相同的值即可。</a:t>
                </a:r>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695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线性筛</a:t>
            </a:r>
          </a:p>
        </p:txBody>
      </p:sp>
      <p:sp>
        <p:nvSpPr>
          <p:cNvPr id="3" name="内容占位符 2"/>
          <p:cNvSpPr>
            <a:spLocks noGrp="1"/>
          </p:cNvSpPr>
          <p:nvPr>
            <p:ph idx="1"/>
          </p:nvPr>
        </p:nvSpPr>
        <p:spPr/>
        <p:txBody>
          <a:bodyPr>
            <a:normAutofit/>
          </a:bodyPr>
          <a:lstStyle/>
          <a:p>
            <a:pPr marL="0" indent="0">
              <a:buNone/>
            </a:pPr>
            <a:r>
              <a:rPr lang="en-US" altLang="zh-CN" b="1" dirty="0"/>
              <a:t>for</a:t>
            </a:r>
            <a:r>
              <a:rPr lang="en-US" altLang="zh-CN" dirty="0"/>
              <a:t>(</a:t>
            </a:r>
            <a:r>
              <a:rPr lang="en-US" altLang="zh-CN" dirty="0" err="1"/>
              <a:t>i</a:t>
            </a:r>
            <a:r>
              <a:rPr lang="en-US" altLang="zh-CN" dirty="0"/>
              <a:t>=2;i&lt;</a:t>
            </a:r>
            <a:r>
              <a:rPr lang="en-US" altLang="zh-CN" dirty="0" err="1"/>
              <a:t>m;i</a:t>
            </a:r>
            <a:r>
              <a:rPr lang="en-US" altLang="zh-CN" dirty="0"/>
              <a:t>++){</a:t>
            </a:r>
          </a:p>
          <a:p>
            <a:pPr marL="0" indent="0">
              <a:buNone/>
            </a:pPr>
            <a:r>
              <a:rPr lang="en-US" altLang="zh-CN" b="1" dirty="0"/>
              <a:t>    if</a:t>
            </a:r>
            <a:r>
              <a:rPr lang="en-US" altLang="zh-CN" dirty="0"/>
              <a:t>(!a[</a:t>
            </a:r>
            <a:r>
              <a:rPr lang="en-US" altLang="zh-CN" dirty="0" err="1"/>
              <a:t>i</a:t>
            </a:r>
            <a:r>
              <a:rPr lang="en-US" altLang="zh-CN" dirty="0"/>
              <a:t>])</a:t>
            </a:r>
          </a:p>
          <a:p>
            <a:pPr marL="0" indent="0">
              <a:buNone/>
            </a:pPr>
            <a:r>
              <a:rPr lang="en-US" altLang="zh-CN" dirty="0"/>
              <a:t>    prime[</a:t>
            </a:r>
            <a:r>
              <a:rPr lang="en-US" altLang="zh-CN" dirty="0" err="1"/>
              <a:t>num_prime</a:t>
            </a:r>
            <a:r>
              <a:rPr lang="en-US" altLang="zh-CN" dirty="0"/>
              <a:t>++]=</a:t>
            </a:r>
            <a:r>
              <a:rPr lang="en-US" altLang="zh-CN" dirty="0" err="1"/>
              <a:t>i</a:t>
            </a:r>
            <a:r>
              <a:rPr lang="en-US" altLang="zh-CN" dirty="0"/>
              <a:t>;</a:t>
            </a:r>
          </a:p>
          <a:p>
            <a:pPr marL="0" indent="0">
              <a:buNone/>
            </a:pPr>
            <a:r>
              <a:rPr lang="en-US" altLang="zh-CN" b="1" dirty="0"/>
              <a:t>    for</a:t>
            </a:r>
            <a:r>
              <a:rPr lang="en-US" altLang="zh-CN" dirty="0"/>
              <a:t>(j=0;j&lt;</a:t>
            </a:r>
            <a:r>
              <a:rPr lang="en-US" altLang="zh-CN" dirty="0" err="1"/>
              <a:t>num_prime</a:t>
            </a:r>
            <a:r>
              <a:rPr lang="en-US" altLang="zh-CN" dirty="0"/>
              <a:t> &amp;&amp; </a:t>
            </a:r>
            <a:r>
              <a:rPr lang="en-US" altLang="zh-CN" dirty="0" err="1"/>
              <a:t>i</a:t>
            </a:r>
            <a:r>
              <a:rPr lang="en-US" altLang="zh-CN" dirty="0"/>
              <a:t>*prime[j]&lt;</a:t>
            </a:r>
            <a:r>
              <a:rPr lang="en-US" altLang="zh-CN" dirty="0" err="1"/>
              <a:t>m;j</a:t>
            </a:r>
            <a:r>
              <a:rPr lang="en-US" altLang="zh-CN" dirty="0"/>
              <a:t>++){</a:t>
            </a:r>
          </a:p>
          <a:p>
            <a:pPr marL="0" indent="0">
              <a:buNone/>
            </a:pPr>
            <a:r>
              <a:rPr lang="en-US" altLang="zh-CN" dirty="0"/>
              <a:t>        a[</a:t>
            </a:r>
            <a:r>
              <a:rPr lang="en-US" altLang="zh-CN" dirty="0" err="1"/>
              <a:t>i</a:t>
            </a:r>
            <a:r>
              <a:rPr lang="en-US" altLang="zh-CN" dirty="0"/>
              <a:t>*prime[j]]=1;</a:t>
            </a:r>
            <a:endParaRPr lang="zh-CN" altLang="en-US" dirty="0"/>
          </a:p>
          <a:p>
            <a:pPr marL="0" indent="0">
              <a:buNone/>
            </a:pPr>
            <a:r>
              <a:rPr lang="zh-CN" altLang="en-US" dirty="0"/>
              <a:t>        </a:t>
            </a:r>
            <a:r>
              <a:rPr lang="en-US" altLang="zh-CN" b="1" dirty="0"/>
              <a:t>if</a:t>
            </a:r>
            <a:r>
              <a:rPr lang="en-US" altLang="zh-CN" dirty="0"/>
              <a:t>(</a:t>
            </a:r>
            <a:r>
              <a:rPr lang="en-US" altLang="zh-CN" dirty="0" err="1"/>
              <a:t>i%prime</a:t>
            </a:r>
            <a:r>
              <a:rPr lang="en-US" altLang="zh-CN" dirty="0"/>
              <a:t>[j] == 0) </a:t>
            </a:r>
            <a:r>
              <a:rPr lang="en-US" altLang="zh-CN" b="1" dirty="0"/>
              <a:t>break</a:t>
            </a:r>
            <a:r>
              <a:rPr lang="en-US" altLang="zh-CN" dirty="0"/>
              <a:t>;</a:t>
            </a:r>
          </a:p>
          <a:p>
            <a:pPr marL="0" indent="0">
              <a:buNone/>
            </a:pPr>
            <a:r>
              <a:rPr lang="en-US" altLang="zh-CN" dirty="0"/>
              <a:t>    }</a:t>
            </a:r>
          </a:p>
          <a:p>
            <a:pPr marL="0" indent="0">
              <a:buNone/>
            </a:pPr>
            <a:r>
              <a:rPr lang="en-US" altLang="zh-CN" dirty="0"/>
              <a:t>}</a:t>
            </a:r>
          </a:p>
          <a:p>
            <a:pPr marL="0" indent="0">
              <a:buNone/>
            </a:pPr>
            <a:endParaRPr lang="en-US" altLang="zh-CN" dirty="0"/>
          </a:p>
        </p:txBody>
      </p:sp>
    </p:spTree>
    <p:extLst>
      <p:ext uri="{BB962C8B-B14F-4D97-AF65-F5344CB8AC3E}">
        <p14:creationId xmlns:p14="http://schemas.microsoft.com/office/powerpoint/2010/main" val="1471925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线性筛</a:t>
            </a:r>
          </a:p>
        </p:txBody>
      </p:sp>
      <p:sp>
        <p:nvSpPr>
          <p:cNvPr id="3" name="内容占位符 2"/>
          <p:cNvSpPr>
            <a:spLocks noGrp="1"/>
          </p:cNvSpPr>
          <p:nvPr>
            <p:ph idx="1"/>
          </p:nvPr>
        </p:nvSpPr>
        <p:spPr/>
        <p:txBody>
          <a:bodyPr/>
          <a:lstStyle/>
          <a:p>
            <a:r>
              <a:rPr lang="zh-CN" altLang="en-US" dirty="0"/>
              <a:t>每个数只会被自己的最小素因子筛一次，所以复杂度为</a:t>
            </a:r>
            <a:r>
              <a:rPr lang="en-US" altLang="zh-CN" dirty="0"/>
              <a:t>O(n)</a:t>
            </a:r>
            <a:r>
              <a:rPr lang="zh-CN" altLang="en-US" dirty="0"/>
              <a:t>。</a:t>
            </a:r>
            <a:endParaRPr lang="en-US" altLang="zh-CN" dirty="0"/>
          </a:p>
        </p:txBody>
      </p:sp>
    </p:spTree>
    <p:extLst>
      <p:ext uri="{BB962C8B-B14F-4D97-AF65-F5344CB8AC3E}">
        <p14:creationId xmlns:p14="http://schemas.microsoft.com/office/powerpoint/2010/main" val="1713969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数论函数</a:t>
            </a:r>
          </a:p>
        </p:txBody>
      </p:sp>
      <p:sp>
        <p:nvSpPr>
          <p:cNvPr id="3" name="内容占位符 2"/>
          <p:cNvSpPr>
            <a:spLocks noGrp="1"/>
          </p:cNvSpPr>
          <p:nvPr>
            <p:ph idx="1"/>
          </p:nvPr>
        </p:nvSpPr>
        <p:spPr/>
        <p:txBody>
          <a:bodyPr/>
          <a:lstStyle/>
          <a:p>
            <a:r>
              <a:rPr lang="zh-CN" altLang="en-US" dirty="0"/>
              <a:t>在数论上，数论函数（或称算术函数）指定义域为正整数、值域包含于复数的函数，每个数论函数都可视为复数的序列。</a:t>
            </a:r>
          </a:p>
          <a:p>
            <a:endParaRPr lang="zh-CN" altLang="en-US" dirty="0"/>
          </a:p>
        </p:txBody>
      </p:sp>
    </p:spTree>
    <p:extLst>
      <p:ext uri="{BB962C8B-B14F-4D97-AF65-F5344CB8AC3E}">
        <p14:creationId xmlns:p14="http://schemas.microsoft.com/office/powerpoint/2010/main" val="3699638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a:t>
            </a:r>
            <a:r>
              <a:rPr lang="zh-CN" altLang="en-US" dirty="0"/>
              <a:t>中的数学</a:t>
            </a:r>
          </a:p>
        </p:txBody>
      </p:sp>
      <p:sp>
        <p:nvSpPr>
          <p:cNvPr id="3" name="内容占位符 2"/>
          <p:cNvSpPr>
            <a:spLocks noGrp="1"/>
          </p:cNvSpPr>
          <p:nvPr>
            <p:ph idx="1"/>
          </p:nvPr>
        </p:nvSpPr>
        <p:spPr/>
        <p:txBody>
          <a:bodyPr>
            <a:normAutofit lnSpcReduction="10000"/>
          </a:bodyPr>
          <a:lstStyle/>
          <a:p>
            <a:r>
              <a:rPr lang="zh-CN" altLang="en-US" dirty="0"/>
              <a:t>取模、模意义下</a:t>
            </a:r>
            <a:r>
              <a:rPr lang="en-US" altLang="zh-CN" dirty="0"/>
              <a:t>...... </a:t>
            </a:r>
          </a:p>
          <a:p>
            <a:endParaRPr lang="en-US" altLang="zh-CN" dirty="0"/>
          </a:p>
          <a:p>
            <a:r>
              <a:rPr lang="zh-CN" altLang="en-US" dirty="0"/>
              <a:t>排列组合与计数</a:t>
            </a:r>
            <a:endParaRPr lang="en-US" altLang="zh-CN" dirty="0"/>
          </a:p>
          <a:p>
            <a:endParaRPr lang="en-US" altLang="zh-CN" dirty="0"/>
          </a:p>
          <a:p>
            <a:r>
              <a:rPr lang="zh-CN" altLang="en-US" dirty="0"/>
              <a:t>数论函数、莫比乌斯反演</a:t>
            </a:r>
            <a:endParaRPr lang="en-US" altLang="zh-CN" dirty="0"/>
          </a:p>
          <a:p>
            <a:endParaRPr lang="en-US" altLang="zh-CN" dirty="0"/>
          </a:p>
          <a:p>
            <a:r>
              <a:rPr lang="zh-CN" altLang="en-US" dirty="0"/>
              <a:t>矩阵、行列式</a:t>
            </a:r>
            <a:endParaRPr lang="en-US" altLang="zh-CN" dirty="0"/>
          </a:p>
          <a:p>
            <a:endParaRPr lang="en-US" altLang="zh-CN" dirty="0"/>
          </a:p>
          <a:p>
            <a:r>
              <a:rPr lang="en-US" altLang="zh-CN" dirty="0"/>
              <a:t>......</a:t>
            </a:r>
          </a:p>
        </p:txBody>
      </p:sp>
    </p:spTree>
    <p:extLst>
      <p:ext uri="{BB962C8B-B14F-4D97-AF65-F5344CB8AC3E}">
        <p14:creationId xmlns:p14="http://schemas.microsoft.com/office/powerpoint/2010/main" val="3194471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积性函数</a:t>
            </a:r>
          </a:p>
        </p:txBody>
      </p:sp>
      <p:sp>
        <p:nvSpPr>
          <p:cNvPr id="3" name="内容占位符 2"/>
          <p:cNvSpPr>
            <a:spLocks noGrp="1"/>
          </p:cNvSpPr>
          <p:nvPr>
            <p:ph idx="1"/>
          </p:nvPr>
        </p:nvSpPr>
        <p:spPr/>
        <p:txBody>
          <a:bodyPr/>
          <a:lstStyle/>
          <a:p>
            <a:r>
              <a:rPr lang="en-US" altLang="zh-CN" dirty="0" err="1"/>
              <a:t>a,b</a:t>
            </a:r>
            <a:r>
              <a:rPr lang="zh-CN" altLang="en-US" dirty="0"/>
              <a:t>互质时，有</a:t>
            </a:r>
            <a:r>
              <a:rPr lang="en-US" altLang="zh-CN" dirty="0"/>
              <a:t>f(a*b)=f(a)*f(b)</a:t>
            </a:r>
            <a:r>
              <a:rPr lang="zh-CN" altLang="en-US" dirty="0"/>
              <a:t>。</a:t>
            </a:r>
            <a:endParaRPr lang="en-US" altLang="zh-CN" dirty="0"/>
          </a:p>
          <a:p>
            <a:r>
              <a:rPr lang="en-US" altLang="zh-CN" dirty="0"/>
              <a:t>f</a:t>
            </a:r>
            <a:r>
              <a:rPr lang="zh-CN" altLang="en-US" dirty="0"/>
              <a:t>就被称为积性函数。</a:t>
            </a:r>
            <a:endParaRPr lang="en-US" altLang="zh-CN" dirty="0"/>
          </a:p>
          <a:p>
            <a:endParaRPr lang="en-US" altLang="zh-CN" dirty="0"/>
          </a:p>
          <a:p>
            <a:r>
              <a:rPr lang="zh-CN" altLang="en-US" dirty="0"/>
              <a:t>如果</a:t>
            </a:r>
            <a:r>
              <a:rPr lang="en-US" altLang="zh-CN" dirty="0" err="1"/>
              <a:t>a,b</a:t>
            </a:r>
            <a:r>
              <a:rPr lang="zh-CN" altLang="en-US" dirty="0"/>
              <a:t>不互质时也有</a:t>
            </a:r>
            <a:r>
              <a:rPr lang="en-US" altLang="zh-CN" dirty="0"/>
              <a:t>f(a*b)=f(a)*f(b)</a:t>
            </a:r>
            <a:r>
              <a:rPr lang="zh-CN" altLang="en-US" dirty="0"/>
              <a:t>，</a:t>
            </a:r>
            <a:r>
              <a:rPr lang="en-US" altLang="zh-CN" dirty="0"/>
              <a:t>f</a:t>
            </a:r>
            <a:r>
              <a:rPr lang="zh-CN" altLang="en-US" dirty="0"/>
              <a:t>就被称为完全积性函数。</a:t>
            </a:r>
            <a:endParaRPr lang="en-US" altLang="zh-CN" dirty="0"/>
          </a:p>
          <a:p>
            <a:endParaRPr lang="en-US" altLang="zh-CN" dirty="0"/>
          </a:p>
          <a:p>
            <a:r>
              <a:rPr lang="zh-CN" altLang="en-US" dirty="0"/>
              <a:t>积性函数可以通过线性筛求出。</a:t>
            </a:r>
            <a:endParaRPr lang="en-US" altLang="zh-CN" dirty="0"/>
          </a:p>
          <a:p>
            <a:endParaRPr lang="zh-CN" altLang="en-US" dirty="0"/>
          </a:p>
        </p:txBody>
      </p:sp>
    </p:spTree>
    <p:extLst>
      <p:ext uri="{BB962C8B-B14F-4D97-AF65-F5344CB8AC3E}">
        <p14:creationId xmlns:p14="http://schemas.microsoft.com/office/powerpoint/2010/main" val="4259724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积性函数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如果</a:t>
                </a:r>
                <a:r>
                  <a:rPr lang="en-US" altLang="zh-CN" dirty="0"/>
                  <a:t>a</a:t>
                </a:r>
                <a:r>
                  <a:rPr lang="zh-CN" altLang="en-US" dirty="0"/>
                  <a:t>是素数，那么</a:t>
                </a:r>
                <a:r>
                  <a:rPr lang="en-US" altLang="zh-CN" dirty="0"/>
                  <a:t>f(a)</a:t>
                </a:r>
                <a:r>
                  <a:rPr lang="zh-CN" altLang="en-US" dirty="0"/>
                  <a:t>可以由定义求出。</a:t>
                </a:r>
                <a:endParaRPr lang="en-US" altLang="zh-CN" dirty="0"/>
              </a:p>
              <a:p>
                <a:r>
                  <a:rPr lang="zh-CN" altLang="en-US" dirty="0"/>
                  <a:t>否则，在</a:t>
                </a:r>
                <a:r>
                  <a:rPr lang="en-US" altLang="zh-CN" dirty="0"/>
                  <a:t>a</a:t>
                </a:r>
                <a:r>
                  <a:rPr lang="zh-CN" altLang="en-US" dirty="0"/>
                  <a:t>被筛出时，有</a:t>
                </a:r>
                <a:r>
                  <a:rPr lang="en-US" altLang="zh-CN" dirty="0"/>
                  <a:t>a=b*p</a:t>
                </a:r>
                <a:r>
                  <a:rPr lang="zh-CN" altLang="en-US" dirty="0"/>
                  <a:t>。如果</a:t>
                </a:r>
                <a:r>
                  <a:rPr lang="en-US" altLang="zh-CN" dirty="0" err="1"/>
                  <a:t>b,p</a:t>
                </a:r>
                <a:r>
                  <a:rPr lang="zh-CN" altLang="en-US" dirty="0"/>
                  <a:t>互质，那么</a:t>
                </a:r>
                <a:r>
                  <a:rPr lang="en-US" altLang="zh-CN" dirty="0"/>
                  <a:t>f(a)=f(b)*f(p)</a:t>
                </a:r>
                <a:r>
                  <a:rPr lang="zh-CN" altLang="en-US" dirty="0"/>
                  <a:t>。</a:t>
                </a:r>
                <a:endParaRPr lang="en-US" altLang="zh-CN" dirty="0"/>
              </a:p>
              <a:p>
                <a:endParaRPr lang="en-US" altLang="zh-CN" dirty="0"/>
              </a:p>
              <a:p>
                <a:r>
                  <a:rPr lang="zh-CN" altLang="en-US" dirty="0"/>
                  <a:t>如果</a:t>
                </a:r>
                <a:r>
                  <a:rPr lang="en-US" altLang="zh-CN" dirty="0" err="1"/>
                  <a:t>b,p</a:t>
                </a:r>
                <a:r>
                  <a:rPr lang="zh-CN" altLang="en-US" dirty="0"/>
                  <a:t>不互质，有</a:t>
                </a:r>
                <a14:m>
                  <m:oMath xmlns:m="http://schemas.openxmlformats.org/officeDocument/2006/math">
                    <m:r>
                      <a:rPr lang="zh-CN" altLang="en-US" i="1" smtClean="0">
                        <a:latin typeface="Cambria Math" panose="02040503050406030204" pitchFamily="18" charset="0"/>
                      </a:rPr>
                      <m:t>𝑏</m:t>
                    </m:r>
                    <m:r>
                      <a:rPr lang="zh-CN" altLang="en-US" i="1"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𝑝</m:t>
                        </m:r>
                      </m:e>
                      <m:sup>
                        <m:r>
                          <a:rPr lang="zh-CN" altLang="en-US" i="1" smtClean="0">
                            <a:latin typeface="Cambria Math" panose="02040503050406030204" pitchFamily="18" charset="0"/>
                          </a:rPr>
                          <m:t>𝑞</m:t>
                        </m:r>
                      </m:sup>
                    </m:sSup>
                    <m:r>
                      <a:rPr lang="zh-CN" altLang="en-US" i="1" smtClean="0">
                        <a:latin typeface="Cambria Math" panose="02040503050406030204" pitchFamily="18" charset="0"/>
                      </a:rPr>
                      <m:t>𝑘</m:t>
                    </m:r>
                  </m:oMath>
                </a14:m>
                <a:r>
                  <a:rPr lang="zh-CN" altLang="en-US" dirty="0"/>
                  <a:t>，我们只需要对每个数记录它的最小质因子出现了多少次就可以直接得到</a:t>
                </a:r>
                <a:r>
                  <a:rPr lang="en-US" altLang="zh-CN" dirty="0"/>
                  <a:t>q</a:t>
                </a:r>
                <a:r>
                  <a:rPr lang="zh-CN" altLang="en-US" dirty="0"/>
                  <a:t>，也就可以求出</a:t>
                </a:r>
                <a:r>
                  <a:rPr lang="en-US" altLang="zh-CN" dirty="0"/>
                  <a:t>k</a:t>
                </a:r>
                <a:r>
                  <a:rPr lang="zh-CN" altLang="en-US" dirty="0"/>
                  <a:t>。</a:t>
                </a:r>
                <a:endParaRPr lang="en-US" altLang="zh-CN" dirty="0"/>
              </a:p>
              <a:p>
                <a:endParaRPr lang="en-US" altLang="zh-CN" dirty="0"/>
              </a:p>
              <a:p>
                <a:r>
                  <a:rPr lang="zh-CN" altLang="en-US" dirty="0"/>
                  <a:t>此时</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a:rPr>
                        </m:ctrlPr>
                      </m:dPr>
                      <m:e>
                        <m:r>
                          <a:rPr lang="en-US" altLang="zh-CN" b="0" i="1" dirty="0" smtClean="0">
                            <a:latin typeface="Cambria Math" panose="02040503050406030204" pitchFamily="18" charset="0"/>
                          </a:rPr>
                          <m:t>𝑎</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d>
                      <m:dPr>
                        <m:ctrlPr>
                          <a:rPr lang="en-US" altLang="zh-CN" b="0" i="1" dirty="0" smtClean="0">
                            <a:latin typeface="Cambria Math"/>
                          </a:rPr>
                        </m:ctrlPr>
                      </m:dPr>
                      <m:e>
                        <m:r>
                          <a:rPr lang="en-US" altLang="zh-CN" b="0" i="1" dirty="0" smtClean="0">
                            <a:latin typeface="Cambria Math" panose="02040503050406030204" pitchFamily="18" charset="0"/>
                          </a:rPr>
                          <m:t>𝑘</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sSup>
                      <m:sSupPr>
                        <m:ctrlPr>
                          <a:rPr lang="zh-CN" altLang="en-US" i="1" smtClean="0">
                            <a:latin typeface="Cambria Math"/>
                          </a:rPr>
                        </m:ctrlPr>
                      </m:sSupPr>
                      <m:e>
                        <m:r>
                          <a:rPr lang="zh-CN" altLang="en-US" i="1" smtClean="0">
                            <a:latin typeface="Cambria Math" panose="02040503050406030204" pitchFamily="18" charset="0"/>
                          </a:rPr>
                          <m:t>𝑝</m:t>
                        </m:r>
                      </m:e>
                      <m:sup>
                        <m:r>
                          <a:rPr lang="zh-CN" altLang="en-US" i="1" smtClean="0">
                            <a:latin typeface="Cambria Math" panose="02040503050406030204" pitchFamily="18" charset="0"/>
                          </a:rPr>
                          <m:t>𝑞</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oMath>
                </a14:m>
                <a:r>
                  <a:rPr lang="zh-CN" altLang="en-US" dirty="0"/>
                  <a:t>。</a:t>
                </a:r>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30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2113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积性函数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因为</a:t>
                </a:r>
                <a:r>
                  <a:rPr lang="en-US" altLang="zh-CN" dirty="0"/>
                  <a:t>n</a:t>
                </a:r>
                <a:r>
                  <a:rPr lang="zh-CN" altLang="en-US" dirty="0"/>
                  <a:t>以内的质数有</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f>
                      <m:fPr>
                        <m:ctrlPr>
                          <a:rPr lang="en-US" altLang="zh-CN" i="1" dirty="0" smtClean="0">
                            <a:latin typeface="Cambria Math"/>
                          </a:rPr>
                        </m:ctrlPr>
                      </m:fPr>
                      <m:num>
                        <m:r>
                          <a:rPr lang="en-US" altLang="zh-CN" i="1" dirty="0">
                            <a:latin typeface="Cambria Math" panose="02040503050406030204" pitchFamily="18" charset="0"/>
                          </a:rPr>
                          <m:t>𝑛</m:t>
                        </m:r>
                      </m:num>
                      <m:den>
                        <m:func>
                          <m:funcPr>
                            <m:ctrlPr>
                              <a:rPr lang="en-US" altLang="zh-CN" i="1" dirty="0">
                                <a:latin typeface="Cambria Math"/>
                              </a:rPr>
                            </m:ctrlPr>
                          </m:funcPr>
                          <m:fName>
                            <m:r>
                              <m:rPr>
                                <m:sty m:val="p"/>
                              </m:rPr>
                              <a:rPr lang="en-US" altLang="zh-CN" dirty="0">
                                <a:latin typeface="Cambria Math" panose="02040503050406030204" pitchFamily="18" charset="0"/>
                              </a:rPr>
                              <m:t>log</m:t>
                            </m:r>
                          </m:fName>
                          <m:e>
                            <m:r>
                              <a:rPr lang="en-US" altLang="zh-CN" i="1" dirty="0">
                                <a:latin typeface="Cambria Math" panose="02040503050406030204" pitchFamily="18" charset="0"/>
                              </a:rPr>
                              <m:t>𝑛</m:t>
                            </m:r>
                          </m:e>
                        </m:func>
                      </m:den>
                    </m:f>
                    <m:r>
                      <a:rPr lang="en-US" altLang="zh-CN" i="1" dirty="0" smtClean="0">
                        <a:latin typeface="Cambria Math" panose="02040503050406030204" pitchFamily="18" charset="0"/>
                      </a:rPr>
                      <m:t>)</m:t>
                    </m:r>
                  </m:oMath>
                </a14:m>
                <a:r>
                  <a:rPr lang="zh-CN" altLang="en-US" dirty="0"/>
                  <a:t>个，所以只要一个质数的</a:t>
                </a:r>
                <a14:m>
                  <m:oMath xmlns:m="http://schemas.openxmlformats.org/officeDocument/2006/math">
                    <m:r>
                      <a:rPr lang="en-US" altLang="zh-CN" i="1" dirty="0" smtClean="0">
                        <a:latin typeface="Cambria Math" panose="02040503050406030204" pitchFamily="18" charset="0"/>
                      </a:rPr>
                      <m:t>𝑓</m:t>
                    </m:r>
                  </m:oMath>
                </a14:m>
                <a:r>
                  <a:rPr lang="zh-CN" altLang="en-US" dirty="0"/>
                  <a:t>值可以在</a:t>
                </a:r>
                <a14:m>
                  <m:oMath xmlns:m="http://schemas.openxmlformats.org/officeDocument/2006/math">
                    <m:r>
                      <m:rPr>
                        <m:sty m:val="p"/>
                      </m:rPr>
                      <a:rPr lang="en-US" altLang="zh-CN" i="1" dirty="0" smtClean="0">
                        <a:latin typeface="Cambria Math" panose="02040503050406030204" pitchFamily="18" charset="0"/>
                      </a:rPr>
                      <m:t>log</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oMath>
                </a14:m>
                <a:r>
                  <a:rPr lang="zh-CN" altLang="en-US" dirty="0"/>
                  <a:t>的时间内求出，总时间复杂度就是线性的。</a:t>
                </a:r>
                <a:endParaRPr lang="en-US" altLang="zh-CN" dirty="0"/>
              </a:p>
              <a:p>
                <a:endParaRPr lang="zh-CN" altLang="en-US" dirty="0"/>
              </a:p>
              <a:p>
                <a:r>
                  <a:rPr lang="zh-CN" altLang="en-US" dirty="0"/>
                  <a:t>特殊的，如果</a:t>
                </a:r>
                <a14:m>
                  <m:oMath xmlns:m="http://schemas.openxmlformats.org/officeDocument/2006/math">
                    <m:r>
                      <m:rPr>
                        <m:sty m:val="p"/>
                      </m:rPr>
                      <a:rPr lang="en-US" altLang="zh-CN" b="0" i="0" dirty="0" smtClean="0">
                        <a:latin typeface="Cambria Math" panose="02040503050406030204" pitchFamily="18" charset="0"/>
                      </a:rPr>
                      <m:t>a</m:t>
                    </m:r>
                    <m:r>
                      <a:rPr lang="en-US" altLang="zh-CN" b="0" i="0" dirty="0" smtClean="0">
                        <a:latin typeface="Cambria Math" panose="02040503050406030204" pitchFamily="18" charset="0"/>
                      </a:rPr>
                      <m:t>=</m:t>
                    </m:r>
                    <m:sSup>
                      <m:sSupPr>
                        <m:ctrlPr>
                          <a:rPr lang="en-US" altLang="zh-CN" i="1" dirty="0" smtClean="0">
                            <a:latin typeface="Cambria Math"/>
                          </a:rPr>
                        </m:ctrlPr>
                      </m:sSupPr>
                      <m:e>
                        <m:r>
                          <a:rPr lang="en-US" altLang="zh-CN" b="0" i="1" dirty="0" smtClean="0">
                            <a:latin typeface="Cambria Math" panose="02040503050406030204" pitchFamily="18" charset="0"/>
                          </a:rPr>
                          <m:t>𝑝</m:t>
                        </m:r>
                      </m:e>
                      <m:sup>
                        <m:r>
                          <a:rPr lang="en-US" altLang="zh-CN" b="0" i="1" dirty="0" smtClean="0">
                            <a:latin typeface="Cambria Math" panose="02040503050406030204" pitchFamily="18" charset="0"/>
                          </a:rPr>
                          <m:t>𝑘</m:t>
                        </m:r>
                      </m:sup>
                    </m:sSup>
                  </m:oMath>
                </a14:m>
                <a:r>
                  <a:rPr lang="zh-CN" altLang="en-US" dirty="0"/>
                  <a:t>，那么同样可以根据定义直接求。</a:t>
                </a:r>
                <a:endParaRPr lang="en-US" altLang="zh-CN" dirty="0"/>
              </a:p>
              <a:p>
                <a:endParaRPr lang="en-US" altLang="zh-CN" dirty="0"/>
              </a:p>
              <a:p>
                <a:r>
                  <a:rPr lang="zh-CN" altLang="en-US" dirty="0"/>
                  <a:t>因为此时</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&lt;</m:t>
                    </m:r>
                    <m:rad>
                      <m:radPr>
                        <m:degHide m:val="on"/>
                        <m:ctrlPr>
                          <a:rPr lang="en-US" altLang="zh-CN" b="0" i="1" smtClean="0">
                            <a:latin typeface="Cambria Math"/>
                          </a:rPr>
                        </m:ctrlPr>
                      </m:radPr>
                      <m:deg/>
                      <m:e>
                        <m:r>
                          <a:rPr lang="en-US" altLang="zh-CN" b="0" i="1" smtClean="0">
                            <a:latin typeface="Cambria Math" panose="02040503050406030204" pitchFamily="18" charset="0"/>
                          </a:rPr>
                          <m:t>𝑛</m:t>
                        </m:r>
                      </m:e>
                    </m:rad>
                  </m:oMath>
                </a14:m>
                <a:r>
                  <a:rPr lang="zh-CN" altLang="en-US" dirty="0"/>
                  <a:t>，所以</a:t>
                </a:r>
                <a14:m>
                  <m:oMath xmlns:m="http://schemas.openxmlformats.org/officeDocument/2006/math">
                    <m:sSup>
                      <m:sSupPr>
                        <m:ctrlPr>
                          <a:rPr lang="en-US" altLang="zh-CN" i="1" dirty="0">
                            <a:latin typeface="Cambria Math"/>
                          </a:rPr>
                        </m:ctrlPr>
                      </m:sSupPr>
                      <m:e>
                        <m:r>
                          <a:rPr lang="en-US" altLang="zh-CN" i="1" dirty="0">
                            <a:latin typeface="Cambria Math" panose="02040503050406030204" pitchFamily="18" charset="0"/>
                          </a:rPr>
                          <m:t>𝑝</m:t>
                        </m:r>
                      </m:e>
                      <m:sup>
                        <m:r>
                          <a:rPr lang="en-US" altLang="zh-CN" i="1" dirty="0">
                            <a:latin typeface="Cambria Math" panose="02040503050406030204" pitchFamily="18" charset="0"/>
                          </a:rPr>
                          <m:t>𝑘</m:t>
                        </m:r>
                      </m:sup>
                    </m:sSup>
                  </m:oMath>
                </a14:m>
                <a:r>
                  <a:rPr lang="zh-CN" altLang="en-US" dirty="0"/>
                  <a:t>最多有</a:t>
                </a:r>
                <a14:m>
                  <m:oMath xmlns:m="http://schemas.openxmlformats.org/officeDocument/2006/math">
                    <m:r>
                      <m:rPr>
                        <m:sty m:val="p"/>
                      </m:rPr>
                      <a:rPr lang="en-US" altLang="zh-CN" dirty="0">
                        <a:latin typeface="Cambria Math" panose="02040503050406030204" pitchFamily="18" charset="0"/>
                      </a:rPr>
                      <m:t>O</m:t>
                    </m:r>
                    <m:r>
                      <a:rPr lang="en-US" altLang="zh-CN" b="0" i="0" dirty="0" smtClean="0">
                        <a:latin typeface="Cambria Math" panose="02040503050406030204" pitchFamily="18" charset="0"/>
                      </a:rPr>
                      <m:t>(</m:t>
                    </m:r>
                    <m:f>
                      <m:fPr>
                        <m:ctrlPr>
                          <a:rPr lang="en-US" altLang="zh-CN" i="1" dirty="0" smtClean="0">
                            <a:latin typeface="Cambria Math"/>
                          </a:rPr>
                        </m:ctrlPr>
                      </m:fPr>
                      <m:num>
                        <m:rad>
                          <m:radPr>
                            <m:degHide m:val="on"/>
                            <m:ctrlPr>
                              <a:rPr lang="en-US" altLang="zh-CN" i="1" dirty="0" smtClean="0">
                                <a:latin typeface="Cambria Math"/>
                              </a:rPr>
                            </m:ctrlPr>
                          </m:radPr>
                          <m:deg/>
                          <m:e>
                            <m:r>
                              <a:rPr lang="en-US" altLang="zh-CN" b="0" i="1" dirty="0" smtClean="0">
                                <a:latin typeface="Cambria Math" panose="02040503050406030204" pitchFamily="18" charset="0"/>
                              </a:rPr>
                              <m:t>𝑛</m:t>
                            </m:r>
                          </m:e>
                        </m:rad>
                      </m:num>
                      <m:den>
                        <m:func>
                          <m:funcPr>
                            <m:ctrlPr>
                              <a:rPr lang="en-US" altLang="zh-CN" b="0" i="1" dirty="0" smtClean="0">
                                <a:latin typeface="Cambria Math"/>
                              </a:rPr>
                            </m:ctrlPr>
                          </m:funcPr>
                          <m:fName>
                            <m:r>
                              <m:rPr>
                                <m:sty m:val="p"/>
                              </m:rPr>
                              <a:rPr lang="en-US" altLang="zh-CN" b="0" i="0" dirty="0" smtClean="0">
                                <a:latin typeface="Cambria Math" panose="02040503050406030204" pitchFamily="18" charset="0"/>
                              </a:rPr>
                              <m:t>log</m:t>
                            </m:r>
                          </m:fName>
                          <m:e>
                            <m:rad>
                              <m:radPr>
                                <m:degHide m:val="on"/>
                                <m:ctrlPr>
                                  <a:rPr lang="en-US" altLang="zh-CN" b="0" i="1" dirty="0" smtClean="0">
                                    <a:latin typeface="Cambria Math"/>
                                  </a:rPr>
                                </m:ctrlPr>
                              </m:radPr>
                              <m:deg/>
                              <m:e>
                                <m:r>
                                  <a:rPr lang="en-US" altLang="zh-CN" b="0" i="1" dirty="0" smtClean="0">
                                    <a:latin typeface="Cambria Math" panose="02040503050406030204" pitchFamily="18" charset="0"/>
                                  </a:rPr>
                                  <m:t>𝑛</m:t>
                                </m:r>
                              </m:e>
                            </m:rad>
                          </m:e>
                        </m:func>
                      </m:den>
                    </m:f>
                    <m:r>
                      <a:rPr lang="en-US" altLang="zh-CN" b="0" i="1" dirty="0" smtClean="0">
                        <a:latin typeface="Cambria Math" panose="02040503050406030204" pitchFamily="18" charset="0"/>
                      </a:rPr>
                      <m:t>)</m:t>
                    </m:r>
                  </m:oMath>
                </a14:m>
                <a:r>
                  <a:rPr lang="zh-CN" altLang="en-US" dirty="0"/>
                  <a:t>个。</a:t>
                </a:r>
                <a:endParaRPr lang="en-US" altLang="zh-CN" dirty="0"/>
              </a:p>
              <a:p>
                <a:r>
                  <a:rPr lang="zh-CN" altLang="en-US" dirty="0"/>
                  <a:t>复杂度同样是线性的。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644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常见的积性函数</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欧拉函数：</a:t>
                </a:r>
                <a14:m>
                  <m:oMath xmlns:m="http://schemas.openxmlformats.org/officeDocument/2006/math">
                    <m:r>
                      <a:rPr lang="zh-CN" altLang="en-US" i="1" smtClean="0">
                        <a:latin typeface="Cambria Math" panose="02040503050406030204" pitchFamily="18" charset="0"/>
                      </a:rPr>
                      <m:t>𝜑</m:t>
                    </m:r>
                    <m:d>
                      <m:dPr>
                        <m:ctrlPr>
                          <a:rPr lang="zh-CN" altLang="en-US" i="1" smtClean="0">
                            <a:latin typeface="Cambria Math"/>
                          </a:rPr>
                        </m:ctrlPr>
                      </m:dPr>
                      <m:e>
                        <m:r>
                          <a:rPr lang="zh-CN" altLang="en-US" i="1" smtClean="0">
                            <a:latin typeface="Cambria Math" panose="02040503050406030204" pitchFamily="18" charset="0"/>
                          </a:rPr>
                          <m:t>𝑥</m:t>
                        </m:r>
                      </m:e>
                    </m:d>
                    <m:r>
                      <a:rPr lang="zh-CN" altLang="en-US" i="1" smtClean="0">
                        <a:latin typeface="Cambria Math" panose="02040503050406030204" pitchFamily="18" charset="0"/>
                      </a:rPr>
                      <m:t>=</m:t>
                    </m:r>
                    <m:r>
                      <a:rPr lang="zh-CN" altLang="en-US" i="1" smtClean="0">
                        <a:latin typeface="Cambria Math" panose="02040503050406030204" pitchFamily="18" charset="0"/>
                      </a:rPr>
                      <m:t>𝑥</m:t>
                    </m:r>
                    <m:d>
                      <m:dPr>
                        <m:ctrlPr>
                          <a:rPr lang="zh-CN" altLang="en-US" i="1" smtClean="0">
                            <a:latin typeface="Cambria Math"/>
                          </a:rPr>
                        </m:ctrlPr>
                      </m:dPr>
                      <m:e>
                        <m:r>
                          <a:rPr lang="zh-CN" altLang="en-US" i="1" smtClean="0">
                            <a:latin typeface="Cambria Math" panose="02040503050406030204" pitchFamily="18" charset="0"/>
                          </a:rPr>
                          <m:t>1−</m:t>
                        </m:r>
                        <m:f>
                          <m:fPr>
                            <m:ctrlPr>
                              <a:rPr lang="zh-CN" altLang="en-US" i="1" smtClean="0">
                                <a:latin typeface="Cambria Math"/>
                              </a:rPr>
                            </m:ctrlPr>
                          </m:fPr>
                          <m:num>
                            <m:r>
                              <a:rPr lang="zh-CN" altLang="en-US" i="1" smtClean="0">
                                <a:latin typeface="Cambria Math" panose="02040503050406030204" pitchFamily="18" charset="0"/>
                              </a:rPr>
                              <m:t>1</m:t>
                            </m:r>
                          </m:num>
                          <m:den>
                            <m:sSub>
                              <m:sSubPr>
                                <m:ctrlPr>
                                  <a:rPr lang="zh-CN" altLang="en-US" i="1" smtClean="0">
                                    <a:latin typeface="Cambria Math"/>
                                  </a:rPr>
                                </m:ctrlPr>
                              </m:sSubPr>
                              <m:e>
                                <m:r>
                                  <a:rPr lang="zh-CN" altLang="en-US" i="1" smtClean="0">
                                    <a:latin typeface="Cambria Math" panose="02040503050406030204" pitchFamily="18" charset="0"/>
                                  </a:rPr>
                                  <m:t>𝑝</m:t>
                                </m:r>
                              </m:e>
                              <m:sub>
                                <m:r>
                                  <a:rPr lang="zh-CN" altLang="en-US" i="1" smtClean="0">
                                    <a:latin typeface="Cambria Math" panose="02040503050406030204" pitchFamily="18" charset="0"/>
                                  </a:rPr>
                                  <m:t>1</m:t>
                                </m:r>
                              </m:sub>
                            </m:sSub>
                          </m:den>
                        </m:f>
                      </m:e>
                    </m:d>
                    <m:d>
                      <m:dPr>
                        <m:ctrlPr>
                          <a:rPr lang="zh-CN" altLang="en-US" i="1" smtClean="0">
                            <a:latin typeface="Cambria Math"/>
                          </a:rPr>
                        </m:ctrlPr>
                      </m:dPr>
                      <m:e>
                        <m:r>
                          <a:rPr lang="zh-CN" altLang="en-US" i="1" smtClean="0">
                            <a:latin typeface="Cambria Math" panose="02040503050406030204" pitchFamily="18" charset="0"/>
                          </a:rPr>
                          <m:t>1−</m:t>
                        </m:r>
                        <m:f>
                          <m:fPr>
                            <m:ctrlPr>
                              <a:rPr lang="zh-CN" altLang="en-US" i="1" smtClean="0">
                                <a:latin typeface="Cambria Math"/>
                              </a:rPr>
                            </m:ctrlPr>
                          </m:fPr>
                          <m:num>
                            <m:r>
                              <a:rPr lang="zh-CN" altLang="en-US" i="1" smtClean="0">
                                <a:latin typeface="Cambria Math" panose="02040503050406030204" pitchFamily="18" charset="0"/>
                              </a:rPr>
                              <m:t>1</m:t>
                            </m:r>
                          </m:num>
                          <m:den>
                            <m:sSub>
                              <m:sSubPr>
                                <m:ctrlPr>
                                  <a:rPr lang="zh-CN" altLang="en-US" i="1" smtClean="0">
                                    <a:latin typeface="Cambria Math"/>
                                  </a:rPr>
                                </m:ctrlPr>
                              </m:sSubPr>
                              <m:e>
                                <m:r>
                                  <a:rPr lang="zh-CN" altLang="en-US" i="1" smtClean="0">
                                    <a:latin typeface="Cambria Math" panose="02040503050406030204" pitchFamily="18" charset="0"/>
                                  </a:rPr>
                                  <m:t>𝑝</m:t>
                                </m:r>
                              </m:e>
                              <m:sub>
                                <m:r>
                                  <a:rPr lang="zh-CN" altLang="en-US" i="1" smtClean="0">
                                    <a:latin typeface="Cambria Math" panose="02040503050406030204" pitchFamily="18" charset="0"/>
                                  </a:rPr>
                                  <m:t>2</m:t>
                                </m:r>
                              </m:sub>
                            </m:sSub>
                          </m:den>
                        </m:f>
                      </m:e>
                    </m:d>
                    <m:r>
                      <a:rPr lang="zh-CN" altLang="en-US" i="1" smtClean="0">
                        <a:latin typeface="Cambria Math" panose="02040503050406030204" pitchFamily="18" charset="0"/>
                      </a:rPr>
                      <m:t>⋯</m:t>
                    </m:r>
                    <m:d>
                      <m:dPr>
                        <m:ctrlPr>
                          <a:rPr lang="zh-CN" altLang="en-US" i="1" smtClean="0">
                            <a:latin typeface="Cambria Math"/>
                          </a:rPr>
                        </m:ctrlPr>
                      </m:dPr>
                      <m:e>
                        <m:r>
                          <a:rPr lang="zh-CN" altLang="en-US" i="1" smtClean="0">
                            <a:latin typeface="Cambria Math" panose="02040503050406030204" pitchFamily="18" charset="0"/>
                          </a:rPr>
                          <m:t>1−</m:t>
                        </m:r>
                        <m:f>
                          <m:fPr>
                            <m:ctrlPr>
                              <a:rPr lang="zh-CN" altLang="en-US" i="1" smtClean="0">
                                <a:latin typeface="Cambria Math"/>
                              </a:rPr>
                            </m:ctrlPr>
                          </m:fPr>
                          <m:num>
                            <m:r>
                              <a:rPr lang="zh-CN" altLang="en-US" i="1" smtClean="0">
                                <a:latin typeface="Cambria Math" panose="02040503050406030204" pitchFamily="18" charset="0"/>
                              </a:rPr>
                              <m:t>1</m:t>
                            </m:r>
                          </m:num>
                          <m:den>
                            <m:sSub>
                              <m:sSubPr>
                                <m:ctrlPr>
                                  <a:rPr lang="zh-CN" altLang="en-US" i="1" smtClean="0">
                                    <a:latin typeface="Cambria Math"/>
                                  </a:rPr>
                                </m:ctrlPr>
                              </m:sSubPr>
                              <m:e>
                                <m:r>
                                  <a:rPr lang="zh-CN" altLang="en-US" i="1" smtClean="0">
                                    <a:latin typeface="Cambria Math" panose="02040503050406030204" pitchFamily="18" charset="0"/>
                                  </a:rPr>
                                  <m:t>𝑝</m:t>
                                </m:r>
                              </m:e>
                              <m:sub>
                                <m:r>
                                  <a:rPr lang="en-US" altLang="zh-CN" b="0" i="1" smtClean="0">
                                    <a:latin typeface="Cambria Math" panose="02040503050406030204" pitchFamily="18" charset="0"/>
                                  </a:rPr>
                                  <m:t>𝑛</m:t>
                                </m:r>
                              </m:sub>
                            </m:sSub>
                          </m:den>
                        </m:f>
                      </m:e>
                    </m:d>
                  </m:oMath>
                </a14:m>
                <a:endParaRPr lang="en-US" altLang="zh-CN" dirty="0"/>
              </a:p>
              <a:p>
                <a14:m>
                  <m:oMath xmlns:m="http://schemas.openxmlformats.org/officeDocument/2006/math">
                    <m:r>
                      <a:rPr lang="en-US" altLang="zh-CN" i="1" dirty="0" smtClean="0">
                        <a:latin typeface="Cambria Math" panose="02040503050406030204" pitchFamily="18" charset="0"/>
                      </a:rPr>
                      <m:t>𝑖𝑑</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oMath>
                </a14:m>
                <a:endParaRPr lang="en-US" altLang="zh-CN" dirty="0"/>
              </a:p>
              <a:p>
                <a14:m>
                  <m:oMath xmlns:m="http://schemas.openxmlformats.org/officeDocument/2006/math">
                    <m:r>
                      <a:rPr lang="en-US" altLang="zh-CN" i="1" dirty="0" smtClean="0">
                        <a:latin typeface="Cambria Math" panose="02040503050406030204" pitchFamily="18" charset="0"/>
                      </a:rPr>
                      <m:t>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d>
                      <m:dPr>
                        <m:begChr m:val="{"/>
                        <m:endChr m:val=""/>
                        <m:ctrlPr>
                          <a:rPr lang="en-US" altLang="zh-CN" i="1" dirty="0" smtClean="0">
                            <a:latin typeface="Cambria Math"/>
                          </a:rPr>
                        </m:ctrlPr>
                      </m:dPr>
                      <m:e>
                        <m:eqArr>
                          <m:eqArrPr>
                            <m:ctrlPr>
                              <a:rPr lang="en-US" altLang="zh-CN" i="1" dirty="0" smtClean="0">
                                <a:latin typeface="Cambria Math"/>
                              </a:rPr>
                            </m:ctrlPr>
                          </m:eqArrPr>
                          <m:e>
                            <m:r>
                              <a:rPr lang="en-US" altLang="zh-CN" b="0" i="1" dirty="0" smtClean="0">
                                <a:latin typeface="Cambria Math" panose="02040503050406030204" pitchFamily="18" charset="0"/>
                              </a:rPr>
                              <m:t>1      </m:t>
                            </m:r>
                            <m:r>
                              <a:rPr lang="en-US" altLang="zh-CN" b="0" i="1" dirty="0" smtClean="0">
                                <a:latin typeface="Cambria Math" panose="02040503050406030204" pitchFamily="18" charset="0"/>
                              </a:rPr>
                              <m:t>𝑖𝑓</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=1</m:t>
                            </m:r>
                          </m:e>
                          <m:e>
                            <m:r>
                              <a:rPr lang="en-US" altLang="zh-CN" b="0" i="1" dirty="0" smtClean="0">
                                <a:latin typeface="Cambria Math" panose="02040503050406030204" pitchFamily="18" charset="0"/>
                              </a:rPr>
                              <m:t>0  </m:t>
                            </m:r>
                            <m:r>
                              <a:rPr lang="en-US" altLang="zh-CN" b="0" i="1" dirty="0" smtClean="0">
                                <a:latin typeface="Cambria Math" panose="02040503050406030204" pitchFamily="18" charset="0"/>
                              </a:rPr>
                              <m:t>𝑜𝑡h𝑒𝑟𝑤𝑖𝑠𝑒</m:t>
                            </m:r>
                          </m:e>
                        </m:eqArr>
                      </m:e>
                    </m:d>
                  </m:oMath>
                </a14:m>
                <a:endParaRPr lang="en-US" altLang="zh-CN" dirty="0"/>
              </a:p>
              <a:p>
                <a:r>
                  <a:rPr lang="zh-CN" altLang="en-US" dirty="0"/>
                  <a:t>常函数</a:t>
                </a:r>
                <a:endParaRPr lang="en-US" altLang="zh-CN" dirty="0"/>
              </a:p>
              <a:p>
                <a14:m>
                  <m:oMath xmlns:m="http://schemas.openxmlformats.org/officeDocument/2006/math">
                    <m:r>
                      <a:rPr lang="en-US" altLang="zh-CN" i="1" smtClean="0">
                        <a:latin typeface="Cambria Math" panose="02040503050406030204" pitchFamily="18" charset="0"/>
                      </a:rPr>
                      <m:t>𝜇</m:t>
                    </m:r>
                    <m:d>
                      <m:dPr>
                        <m:ctrlPr>
                          <a:rPr lang="en-US" altLang="zh-CN" b="0" i="1" smtClean="0">
                            <a:latin typeface="Cambria Math"/>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a:rPr>
                        </m:ctrlPr>
                      </m:dPr>
                      <m:e>
                        <m:eqArr>
                          <m:eqArrPr>
                            <m:ctrlPr>
                              <a:rPr lang="en-US" altLang="zh-CN" b="0" i="1" smtClean="0">
                                <a:latin typeface="Cambria Math"/>
                              </a:rPr>
                            </m:ctrlPr>
                          </m:eqArrPr>
                          <m:e>
                            <m:r>
                              <a:rPr lang="en-US" altLang="zh-CN" b="0" i="1" smtClean="0">
                                <a:latin typeface="Cambria Math" panose="02040503050406030204" pitchFamily="18" charset="0"/>
                              </a:rPr>
                              <m:t>1                         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e>
                            <m:r>
                              <a:rPr lang="en-US" altLang="zh-CN" b="0" i="1" smtClean="0">
                                <a:latin typeface="Cambria Math" panose="02040503050406030204" pitchFamily="18" charset="0"/>
                              </a:rPr>
                              <m:t>0      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zh-CN" altLang="en-US" i="1">
                                <a:latin typeface="Cambria Math" panose="02040503050406030204" pitchFamily="18" charset="0"/>
                              </a:rPr>
                              <m:t>包含</m:t>
                            </m:r>
                            <m:r>
                              <a:rPr lang="zh-CN" altLang="en-US" i="1" smtClean="0">
                                <a:latin typeface="Cambria Math" panose="02040503050406030204" pitchFamily="18" charset="0"/>
                              </a:rPr>
                              <m:t>平方</m:t>
                            </m:r>
                            <m:r>
                              <a:rPr lang="zh-CN" altLang="en-US" i="1">
                                <a:latin typeface="Cambria Math" panose="02040503050406030204" pitchFamily="18" charset="0"/>
                              </a:rPr>
                              <m:t>因子</m:t>
                            </m:r>
                          </m:e>
                          <m:e>
                            <m:sSup>
                              <m:sSupPr>
                                <m:ctrlPr>
                                  <a:rPr lang="en-US" altLang="zh-CN" b="0" i="1" smtClean="0">
                                    <a:latin typeface="Cambria Math"/>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𝑟</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zh-CN" altLang="en-US" i="1">
                                <a:latin typeface="Cambria Math" panose="02040503050406030204" pitchFamily="18" charset="0"/>
                              </a:rPr>
                              <m:t>是</m:t>
                            </m:r>
                            <m:r>
                              <a:rPr lang="en-US" altLang="zh-CN" b="0" i="1" smtClean="0">
                                <a:latin typeface="Cambria Math" panose="02040503050406030204" pitchFamily="18" charset="0"/>
                              </a:rPr>
                              <m:t>𝑥</m:t>
                            </m:r>
                            <m:r>
                              <a:rPr lang="zh-CN" altLang="en-US" i="1">
                                <a:latin typeface="Cambria Math" panose="02040503050406030204" pitchFamily="18" charset="0"/>
                              </a:rPr>
                              <m:t>的</m:t>
                            </m:r>
                            <m:r>
                              <a:rPr lang="zh-CN" altLang="en-US" i="1" smtClean="0">
                                <a:latin typeface="Cambria Math" panose="02040503050406030204" pitchFamily="18" charset="0"/>
                              </a:rPr>
                              <m:t>质因子</m:t>
                            </m:r>
                            <m:r>
                              <a:rPr lang="zh-CN" altLang="en-US" i="1">
                                <a:latin typeface="Cambria Math" panose="02040503050406030204" pitchFamily="18" charset="0"/>
                              </a:rPr>
                              <m:t>个数</m:t>
                            </m:r>
                          </m:e>
                        </m:eqArr>
                      </m:e>
                    </m:d>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4546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常见的积性函数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𝑑</m:t>
                    </m:r>
                    <m:d>
                      <m:dPr>
                        <m:ctrlPr>
                          <a:rPr lang="en-US" altLang="zh-CN" b="0" i="1" smtClean="0">
                            <a:latin typeface="Cambria Math"/>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zh-CN" altLang="en-US" i="1">
                        <a:latin typeface="Cambria Math" panose="02040503050406030204" pitchFamily="18" charset="0"/>
                      </a:rPr>
                      <m:t>的</m:t>
                    </m:r>
                    <m:r>
                      <a:rPr lang="zh-CN" altLang="en-US" i="1" smtClean="0">
                        <a:latin typeface="Cambria Math" panose="02040503050406030204" pitchFamily="18" charset="0"/>
                      </a:rPr>
                      <m:t>约数个数</m:t>
                    </m:r>
                  </m:oMath>
                </a14:m>
                <a:endParaRPr lang="en-US" altLang="zh-CN" dirty="0"/>
              </a:p>
              <a:p>
                <a14:m>
                  <m:oMath xmlns:m="http://schemas.openxmlformats.org/officeDocument/2006/math">
                    <m:r>
                      <a:rPr lang="zh-CN" altLang="en-US" i="1" smtClean="0">
                        <a:latin typeface="Cambria Math" panose="02040503050406030204" pitchFamily="18" charset="0"/>
                      </a:rPr>
                      <m:t>𝜎</m:t>
                    </m:r>
                    <m:d>
                      <m:dPr>
                        <m:ctrlPr>
                          <a:rPr lang="en-US" altLang="zh-CN" b="0" i="1" smtClean="0">
                            <a:latin typeface="Cambria Math"/>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zh-CN" altLang="en-US" i="1">
                        <a:latin typeface="Cambria Math" panose="02040503050406030204" pitchFamily="18" charset="0"/>
                      </a:rPr>
                      <m:t>的</m:t>
                    </m:r>
                    <m:r>
                      <a:rPr lang="zh-CN" altLang="en-US" i="1" smtClean="0">
                        <a:latin typeface="Cambria Math" panose="02040503050406030204" pitchFamily="18" charset="0"/>
                      </a:rPr>
                      <m:t>约数</m:t>
                    </m:r>
                    <m:r>
                      <a:rPr lang="zh-CN" altLang="en-US" i="1">
                        <a:latin typeface="Cambria Math" panose="02040503050406030204" pitchFamily="18" charset="0"/>
                      </a:rPr>
                      <m:t>和</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879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数论函数的加法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两个数论函数</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𝑔</m:t>
                    </m:r>
                  </m:oMath>
                </a14:m>
                <a:r>
                  <a:rPr lang="zh-CN" altLang="en-US" dirty="0"/>
                  <a:t>的加法结果是一个数论函数</a:t>
                </a:r>
                <a14:m>
                  <m:oMath xmlns:m="http://schemas.openxmlformats.org/officeDocument/2006/math">
                    <m:r>
                      <a:rPr lang="en-US" altLang="zh-CN" b="0" i="1" smtClean="0">
                        <a:latin typeface="Cambria Math" panose="02040503050406030204" pitchFamily="18" charset="0"/>
                      </a:rPr>
                      <m:t>h</m:t>
                    </m:r>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𝑓</m:t>
                    </m:r>
                    <m:r>
                      <a:rPr lang="en-US" altLang="zh-CN" b="0" i="0" dirty="0" smtClean="0">
                        <a:latin typeface="Cambria Math" panose="02040503050406030204" pitchFamily="18" charset="0"/>
                      </a:rPr>
                      <m:t>+</m:t>
                    </m:r>
                    <m:r>
                      <m:rPr>
                        <m:sty m:val="p"/>
                      </m:rPr>
                      <a:rPr lang="en-US" altLang="zh-CN" i="1" dirty="0">
                        <a:latin typeface="Cambria Math" panose="02040503050406030204" pitchFamily="18" charset="0"/>
                      </a:rPr>
                      <m:t>g</m:t>
                    </m:r>
                    <m:r>
                      <a:rPr lang="en-US" altLang="zh-CN" i="1" dirty="0">
                        <a:latin typeface="Cambria Math" panose="02040503050406030204" pitchFamily="18" charset="0"/>
                      </a:rPr>
                      <m:t>=</m:t>
                    </m:r>
                    <m:r>
                      <a:rPr lang="en-US" altLang="zh-CN" i="1" dirty="0">
                        <a:latin typeface="Cambria Math" panose="02040503050406030204" pitchFamily="18" charset="0"/>
                      </a:rPr>
                      <m:t>h</m:t>
                    </m:r>
                  </m:oMath>
                </a14:m>
                <a:endParaRPr lang="en-US" altLang="zh-CN" dirty="0"/>
              </a:p>
              <a:p>
                <a:endParaRPr lang="en-US" altLang="zh-CN" dirty="0"/>
              </a:p>
              <a:p>
                <a:r>
                  <a:rPr lang="zh-CN" altLang="en-US" dirty="0"/>
                  <a:t>满足</a:t>
                </a:r>
                <a14:m>
                  <m:oMath xmlns:m="http://schemas.openxmlformats.org/officeDocument/2006/math">
                    <m:r>
                      <a:rPr lang="en-US" altLang="zh-CN" i="1">
                        <a:latin typeface="Cambria Math" panose="02040503050406030204" pitchFamily="18" charset="0"/>
                      </a:rPr>
                      <m:t>h</m:t>
                    </m:r>
                    <m:d>
                      <m:dPr>
                        <m:ctrlPr>
                          <a:rPr lang="en-US" altLang="zh-CN" i="1">
                            <a:latin typeface="Cambria Math"/>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5186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狄利克雷卷积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定义两个数论函数</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𝑔</m:t>
                    </m:r>
                  </m:oMath>
                </a14:m>
                <a:r>
                  <a:rPr lang="zh-CN" altLang="en-US" dirty="0"/>
                  <a:t>的狄利克雷卷积结果是一个数论函数</a:t>
                </a:r>
                <a14:m>
                  <m:oMath xmlns:m="http://schemas.openxmlformats.org/officeDocument/2006/math">
                    <m:r>
                      <a:rPr lang="en-US" altLang="zh-CN" i="1" dirty="0" smtClean="0">
                        <a:latin typeface="Cambria Math" panose="02040503050406030204" pitchFamily="18" charset="0"/>
                      </a:rPr>
                      <m:t>h</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𝑓</m:t>
                    </m:r>
                    <m:r>
                      <a:rPr lang="en-US" altLang="zh-CN" dirty="0" smtClean="0">
                        <a:latin typeface="Cambria Math" panose="02040503050406030204" pitchFamily="18" charset="0"/>
                      </a:rPr>
                      <m:t>×</m:t>
                    </m:r>
                    <m:r>
                      <m:rPr>
                        <m:sty m:val="p"/>
                      </m:rPr>
                      <a:rPr lang="en-US" altLang="zh-CN" i="1" dirty="0">
                        <a:latin typeface="Cambria Math" panose="02040503050406030204" pitchFamily="18" charset="0"/>
                      </a:rPr>
                      <m:t>g</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oMath>
                </a14:m>
                <a:endParaRPr lang="en-US" altLang="zh-CN" dirty="0"/>
              </a:p>
              <a:p>
                <a:endParaRPr lang="en-US" altLang="zh-CN" dirty="0"/>
              </a:p>
              <a:p>
                <a:r>
                  <a:rPr lang="zh-CN" altLang="en-US" dirty="0"/>
                  <a:t>满足</a:t>
                </a: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supHide m:val="on"/>
                        <m:ctrlPr>
                          <a:rPr lang="en-US" altLang="zh-CN" b="0" i="1" smtClean="0">
                            <a:latin typeface="Cambria Math"/>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b>
                      <m:sup/>
                      <m:e>
                        <m:r>
                          <a:rPr lang="en-US" altLang="zh-CN" b="0" i="1" smtClean="0">
                            <a:latin typeface="Cambria Math" panose="02040503050406030204" pitchFamily="18" charset="0"/>
                          </a:rPr>
                          <m:t>𝑓</m:t>
                        </m:r>
                        <m:d>
                          <m:dPr>
                            <m:ctrlPr>
                              <a:rPr lang="en-US" altLang="zh-CN" b="0" i="1" smtClean="0">
                                <a:latin typeface="Cambria Math"/>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𝑖</m:t>
                            </m:r>
                          </m:den>
                        </m:f>
                        <m:r>
                          <a:rPr lang="en-US" altLang="zh-CN" b="0" i="1" smtClean="0">
                            <a:latin typeface="Cambria Math" panose="02040503050406030204" pitchFamily="18" charset="0"/>
                          </a:rPr>
                          <m:t>)</m:t>
                        </m:r>
                      </m:e>
                    </m:nary>
                  </m:oMath>
                </a14:m>
                <a:endParaRPr lang="en-US" altLang="zh-CN" dirty="0"/>
              </a:p>
              <a:p>
                <a:endParaRPr lang="en-US" altLang="zh-CN" dirty="0"/>
              </a:p>
              <a:p>
                <a:r>
                  <a:rPr lang="zh-CN" altLang="en-US" dirty="0"/>
                  <a:t>两个积性函数的狄利克雷卷积还是一个积性函数。</a:t>
                </a:r>
                <a:endParaRPr lang="en-US" altLang="zh-CN" dirty="0"/>
              </a:p>
              <a:p>
                <a:r>
                  <a:rPr lang="zh-CN" altLang="en-US" dirty="0"/>
                  <a:t>并且狄利克雷卷积满足交换律和结合律。</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4216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莫比乌斯反演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ⅇ=</m:t>
                    </m:r>
                    <m:r>
                      <a:rPr lang="zh-CN" altLang="en-US" i="1" smtClean="0">
                        <a:latin typeface="Cambria Math" panose="02040503050406030204" pitchFamily="18" charset="0"/>
                      </a:rPr>
                      <m:t>𝜇</m:t>
                    </m:r>
                    <m:r>
                      <a:rPr lang="zh-CN" altLang="en-US" i="1" smtClean="0">
                        <a:latin typeface="Cambria Math" panose="02040503050406030204" pitchFamily="18" charset="0"/>
                      </a:rPr>
                      <m:t>×1</m:t>
                    </m:r>
                  </m:oMath>
                </a14:m>
                <a:endParaRPr lang="en-US" altLang="zh-CN" dirty="0"/>
              </a:p>
              <a:p>
                <a14:m>
                  <m:oMath xmlns:m="http://schemas.openxmlformats.org/officeDocument/2006/math">
                    <m:r>
                      <a:rPr lang="zh-CN" altLang="en-US" i="1" smtClean="0">
                        <a:latin typeface="Cambria Math" panose="02040503050406030204" pitchFamily="18" charset="0"/>
                      </a:rPr>
                      <m:t>𝑖𝑑</m:t>
                    </m:r>
                    <m:r>
                      <a:rPr lang="zh-CN" altLang="en-US" i="1" smtClean="0">
                        <a:latin typeface="Cambria Math" panose="02040503050406030204" pitchFamily="18" charset="0"/>
                      </a:rPr>
                      <m:t>=</m:t>
                    </m:r>
                    <m:r>
                      <a:rPr lang="zh-CN" altLang="en-US" i="1" smtClean="0">
                        <a:latin typeface="Cambria Math" panose="02040503050406030204" pitchFamily="18" charset="0"/>
                      </a:rPr>
                      <m:t>𝜑</m:t>
                    </m:r>
                    <m:r>
                      <a:rPr lang="zh-CN" altLang="en-US" i="1" smtClean="0">
                        <a:latin typeface="Cambria Math" panose="02040503050406030204" pitchFamily="18" charset="0"/>
                      </a:rPr>
                      <m:t>×1</m:t>
                    </m:r>
                  </m:oMath>
                </a14:m>
                <a:endParaRPr lang="en-US" altLang="zh-CN" dirty="0"/>
              </a:p>
              <a:p>
                <a:endParaRPr lang="en-US" altLang="zh-CN" dirty="0"/>
              </a:p>
              <a:p>
                <a:r>
                  <a:rPr lang="zh-CN" altLang="en-US" dirty="0"/>
                  <a:t>经常用于化简函数：</a:t>
                </a:r>
                <a:endParaRPr lang="en-US" altLang="zh-CN" dirty="0"/>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μ</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306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m:rPr>
                            <m:sty m:val="p"/>
                          </m:rPr>
                          <a:rPr lang="en-US" altLang="zh-CN" b="0" i="0" smtClean="0">
                            <a:latin typeface="Cambria Math" panose="02040503050406030204" pitchFamily="18" charset="0"/>
                          </a:rPr>
                          <m:t>gcd</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a14:m>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181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a:t>求</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m:rPr>
                            <m:sty m:val="p"/>
                          </m:rPr>
                          <a:rPr lang="en-US" altLang="zh-CN" b="0" i="0" smtClean="0">
                            <a:latin typeface="Cambria Math" panose="02040503050406030204" pitchFamily="18" charset="0"/>
                          </a:rPr>
                          <m:t>gcd</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a14:m>
                <a:endParaRPr lang="en-US" altLang="zh-CN" dirty="0"/>
              </a:p>
              <a:p>
                <a:endParaRPr lang="en-US" altLang="zh-CN" dirty="0"/>
              </a:p>
              <a:p>
                <a:r>
                  <a:rPr lang="zh-CN" altLang="en-US" dirty="0"/>
                  <a:t>枚举</a:t>
                </a:r>
                <a:r>
                  <a:rPr lang="en-US" altLang="zh-CN" dirty="0"/>
                  <a:t>g=</a:t>
                </a:r>
                <a:r>
                  <a:rPr lang="en-US" altLang="zh-CN" dirty="0" err="1"/>
                  <a:t>gcd</a:t>
                </a:r>
                <a:r>
                  <a:rPr lang="en-US" altLang="zh-CN" dirty="0"/>
                  <a:t>(</a:t>
                </a:r>
                <a:r>
                  <a:rPr lang="en-US" altLang="zh-CN" dirty="0" err="1"/>
                  <a:t>n,i</a:t>
                </a:r>
                <a:r>
                  <a:rPr lang="en-US" altLang="zh-CN" dirty="0"/>
                  <a:t>)</a:t>
                </a:r>
                <a:r>
                  <a:rPr lang="zh-CN" altLang="en-US" dirty="0"/>
                  <a:t>，一共有</a:t>
                </a:r>
                <a14:m>
                  <m:oMath xmlns:m="http://schemas.openxmlformats.org/officeDocument/2006/math">
                    <m:r>
                      <m:rPr>
                        <m:sty m:val="p"/>
                      </m:rPr>
                      <a:rPr lang="en-US" altLang="zh-CN" smtClean="0">
                        <a:latin typeface="Cambria Math" panose="02040503050406030204" pitchFamily="18" charset="0"/>
                      </a:rPr>
                      <m:t>O</m:t>
                    </m:r>
                    <m:r>
                      <a:rPr lang="en-US" altLang="zh-CN" b="0" i="0" smtClean="0">
                        <a:latin typeface="Cambria Math" panose="02040503050406030204" pitchFamily="18" charset="0"/>
                      </a:rPr>
                      <m:t>(</m:t>
                    </m:r>
                    <m:rad>
                      <m:radPr>
                        <m:degHide m:val="on"/>
                        <m:ctrlPr>
                          <a:rPr lang="zh-CN" altLang="en-US" i="1" smtClean="0">
                            <a:latin typeface="Cambria Math"/>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r>
                  <a:rPr lang="zh-CN" altLang="en-US" dirty="0"/>
                  <a:t>种，只要求出有多少</a:t>
                </a:r>
                <a:r>
                  <a:rPr lang="en-US" altLang="zh-CN" dirty="0" err="1"/>
                  <a:t>i</a:t>
                </a:r>
                <a:r>
                  <a:rPr lang="zh-CN" altLang="en-US" dirty="0"/>
                  <a:t>满足</a:t>
                </a:r>
                <a:r>
                  <a:rPr lang="en-US" altLang="zh-CN" dirty="0" err="1"/>
                  <a:t>gcd</a:t>
                </a:r>
                <a:r>
                  <a:rPr lang="en-US" altLang="zh-CN" dirty="0"/>
                  <a:t>(</a:t>
                </a:r>
                <a:r>
                  <a:rPr lang="en-US" altLang="zh-CN" dirty="0" err="1"/>
                  <a:t>n,i</a:t>
                </a:r>
                <a:r>
                  <a:rPr lang="en-US" altLang="zh-CN" dirty="0"/>
                  <a:t>)=g</a:t>
                </a:r>
                <a:r>
                  <a:rPr lang="zh-CN" altLang="en-US" dirty="0"/>
                  <a:t>就好了。</a:t>
                </a:r>
                <a:endParaRPr lang="en-US" altLang="zh-CN" dirty="0"/>
              </a:p>
              <a:p>
                <a:endParaRPr lang="en-US" altLang="zh-CN" dirty="0"/>
              </a:p>
              <a:p>
                <a:r>
                  <a:rPr lang="zh-CN" altLang="en-US" dirty="0"/>
                  <a:t>设</a:t>
                </a:r>
                <a:r>
                  <a:rPr lang="en-US" altLang="zh-CN" dirty="0" err="1"/>
                  <a:t>i</a:t>
                </a:r>
                <a:r>
                  <a:rPr lang="en-US" altLang="zh-CN" dirty="0"/>
                  <a:t>=k*g</a:t>
                </a:r>
                <a:r>
                  <a:rPr lang="zh-CN" altLang="en-US" dirty="0"/>
                  <a:t>，</a:t>
                </a:r>
                <a:r>
                  <a:rPr lang="en-US" altLang="zh-CN" dirty="0"/>
                  <a:t>(k</a:t>
                </a:r>
                <a:r>
                  <a:rPr lang="zh-CN" altLang="en-US" dirty="0"/>
                  <a:t>≤</a:t>
                </a:r>
                <a:r>
                  <a:rPr lang="en-US" altLang="zh-CN" dirty="0"/>
                  <a:t>n/g)</a:t>
                </a:r>
                <a:r>
                  <a:rPr lang="zh-CN" altLang="en-US" dirty="0"/>
                  <a:t>。就要有</a:t>
                </a:r>
                <a:r>
                  <a:rPr lang="en-US" altLang="zh-CN" dirty="0" err="1"/>
                  <a:t>gcd</a:t>
                </a:r>
                <a:r>
                  <a:rPr lang="en-US" altLang="zh-CN" dirty="0"/>
                  <a:t>(</a:t>
                </a:r>
                <a:r>
                  <a:rPr lang="en-US" altLang="zh-CN" dirty="0" err="1"/>
                  <a:t>k,n</a:t>
                </a:r>
                <a:r>
                  <a:rPr lang="en-US" altLang="zh-CN" dirty="0"/>
                  <a:t>/g)=1</a:t>
                </a:r>
                <a:r>
                  <a:rPr lang="zh-CN" altLang="en-US" dirty="0"/>
                  <a:t>，所以</a:t>
                </a:r>
                <a:r>
                  <a:rPr lang="en-US" altLang="zh-CN" dirty="0" err="1"/>
                  <a:t>i</a:t>
                </a:r>
                <a:r>
                  <a:rPr lang="zh-CN" altLang="en-US" dirty="0"/>
                  <a:t>的个数</a:t>
                </a:r>
                <a:r>
                  <a:rPr lang="zh-CN" altLang="en-US" dirty="0" smtClean="0"/>
                  <a:t>为</a:t>
                </a:r>
                <a14:m>
                  <m:oMath xmlns:m="http://schemas.openxmlformats.org/officeDocument/2006/math">
                    <m:r>
                      <a:rPr lang="zh-CN" altLang="en-US" i="1">
                        <a:latin typeface="Cambria Math" panose="02040503050406030204" pitchFamily="18" charset="0"/>
                      </a:rPr>
                      <m:t>𝜑</m:t>
                    </m:r>
                    <m:r>
                      <m:rPr>
                        <m:nor/>
                      </m:rPr>
                      <a:rPr lang="en-US" altLang="zh-CN" dirty="0"/>
                      <m:t>(</m:t>
                    </m:r>
                    <m:r>
                      <m:rPr>
                        <m:nor/>
                      </m:rPr>
                      <a:rPr lang="en-US" altLang="zh-CN" dirty="0"/>
                      <m:t>n</m:t>
                    </m:r>
                    <m:r>
                      <m:rPr>
                        <m:nor/>
                      </m:rPr>
                      <a:rPr lang="en-US" altLang="zh-CN" dirty="0"/>
                      <m:t>/</m:t>
                    </m:r>
                    <m:r>
                      <m:rPr>
                        <m:nor/>
                      </m:rPr>
                      <a:rPr lang="en-US" altLang="zh-CN" dirty="0"/>
                      <m:t>g</m:t>
                    </m:r>
                    <m:r>
                      <m:rPr>
                        <m:nor/>
                      </m:rPr>
                      <a:rPr lang="en-US" altLang="zh-CN" dirty="0"/>
                      <m:t>)</m:t>
                    </m:r>
                  </m:oMath>
                </a14:m>
                <a:r>
                  <a:rPr lang="zh-CN" altLang="en-US" dirty="0"/>
                  <a:t>。</a:t>
                </a:r>
                <a:endParaRPr lang="en-US" altLang="zh-CN" dirty="0"/>
              </a:p>
              <a:p>
                <a:endParaRPr lang="en-US" altLang="zh-CN" dirty="0"/>
              </a:p>
              <a:p>
                <a:r>
                  <a:rPr lang="zh-CN" altLang="en-US" dirty="0"/>
                  <a:t>所以</a:t>
                </a:r>
                <a14:m>
                  <m:oMath xmlns:m="http://schemas.openxmlformats.org/officeDocument/2006/math">
                    <m:r>
                      <m:rPr>
                        <m:nor/>
                      </m:rPr>
                      <a:rPr lang="en-US" altLang="zh-CN" dirty="0"/>
                      <m:t>ans</m:t>
                    </m:r>
                    <m:r>
                      <m:rPr>
                        <m:nor/>
                      </m:rPr>
                      <a:rPr lang="en-US" altLang="zh-CN" dirty="0"/>
                      <m:t>=</m:t>
                    </m:r>
                    <m:nary>
                      <m:naryPr>
                        <m:chr m:val="∑"/>
                        <m:supHide m:val="on"/>
                        <m:ctrlPr>
                          <a:rPr lang="en-US" altLang="zh-CN" i="1" smtClean="0">
                            <a:latin typeface="Cambria Math"/>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r>
                          <m:rPr>
                            <m:sty m:val="p"/>
                          </m:rPr>
                          <a:rPr lang="en-US" altLang="zh-CN" i="1">
                            <a:latin typeface="Cambria Math" panose="02040503050406030204" pitchFamily="18" charset="0"/>
                          </a:rPr>
                          <m:t>g</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043" t="-3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6179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取模</a:t>
            </a:r>
          </a:p>
        </p:txBody>
      </p:sp>
      <p:sp>
        <p:nvSpPr>
          <p:cNvPr id="3" name="内容占位符 2"/>
          <p:cNvSpPr>
            <a:spLocks noGrp="1"/>
          </p:cNvSpPr>
          <p:nvPr>
            <p:ph idx="1"/>
          </p:nvPr>
        </p:nvSpPr>
        <p:spPr/>
        <p:txBody>
          <a:bodyPr/>
          <a:lstStyle/>
          <a:p>
            <a:r>
              <a:rPr lang="en-US" altLang="zh-CN" dirty="0"/>
              <a:t>(</a:t>
            </a:r>
            <a:r>
              <a:rPr lang="en-US" altLang="zh-CN" dirty="0" err="1"/>
              <a:t>a+b</a:t>
            </a:r>
            <a:r>
              <a:rPr lang="en-US" altLang="zh-CN" dirty="0"/>
              <a:t>) mod p=(a mod p + b mod p) mod p</a:t>
            </a:r>
          </a:p>
          <a:p>
            <a:r>
              <a:rPr lang="en-US" altLang="zh-CN" dirty="0"/>
              <a:t>(a-b) mod p=(a mod p - b mod p) mod p</a:t>
            </a:r>
            <a:endParaRPr lang="zh-CN" altLang="en-US" dirty="0"/>
          </a:p>
          <a:p>
            <a:r>
              <a:rPr lang="en-US" altLang="zh-CN" dirty="0"/>
              <a:t>(a</a:t>
            </a:r>
            <a:r>
              <a:rPr lang="zh-CN" altLang="en-US" dirty="0"/>
              <a:t>*</a:t>
            </a:r>
            <a:r>
              <a:rPr lang="en-US" altLang="zh-CN" dirty="0"/>
              <a:t>b) mod p=(a mod p </a:t>
            </a:r>
            <a:r>
              <a:rPr lang="zh-CN" altLang="en-US" dirty="0"/>
              <a:t>* </a:t>
            </a:r>
            <a:r>
              <a:rPr lang="en-US" altLang="zh-CN" dirty="0"/>
              <a:t>b mod p) mod p</a:t>
            </a:r>
            <a:endParaRPr lang="zh-CN" altLang="en-US" dirty="0"/>
          </a:p>
          <a:p>
            <a:endParaRPr lang="en-US" altLang="zh-CN" dirty="0"/>
          </a:p>
          <a:p>
            <a:r>
              <a:rPr lang="zh-CN" altLang="en-US" dirty="0"/>
              <a:t>负数取模？</a:t>
            </a:r>
            <a:endParaRPr lang="en-US" altLang="zh-CN" dirty="0"/>
          </a:p>
          <a:p>
            <a:r>
              <a:rPr lang="zh-CN" altLang="en-US" dirty="0"/>
              <a:t>加</a:t>
            </a:r>
            <a:r>
              <a:rPr lang="en-US" altLang="zh-CN" dirty="0"/>
              <a:t>p</a:t>
            </a:r>
            <a:r>
              <a:rPr lang="zh-CN" altLang="en-US" dirty="0"/>
              <a:t>直到</a:t>
            </a:r>
            <a:r>
              <a:rPr lang="en-US" altLang="zh-CN" dirty="0"/>
              <a:t>0~p-1</a:t>
            </a:r>
            <a:r>
              <a:rPr lang="zh-CN" altLang="en-US" dirty="0"/>
              <a:t>内。</a:t>
            </a:r>
          </a:p>
        </p:txBody>
      </p:sp>
    </p:spTree>
    <p:extLst>
      <p:ext uri="{BB962C8B-B14F-4D97-AF65-F5344CB8AC3E}">
        <p14:creationId xmlns:p14="http://schemas.microsoft.com/office/powerpoint/2010/main" val="1627556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例题二</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m:rPr>
                            <m:sty m:val="p"/>
                          </m:rPr>
                          <a:rPr lang="en-US" altLang="zh-CN" b="0" i="0" smtClean="0">
                            <a:latin typeface="Cambria Math" panose="02040503050406030204" pitchFamily="18" charset="0"/>
                          </a:rPr>
                          <m:t>gcd</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a14:m>
                <a:endParaRPr lang="en-US" altLang="zh-CN" dirty="0"/>
              </a:p>
              <a:p>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m:rPr>
                            <m:sty m:val="p"/>
                          </m:rPr>
                          <a:rPr lang="en-US" altLang="zh-CN" b="0" i="0" smtClean="0">
                            <a:latin typeface="Cambria Math" panose="02040503050406030204" pitchFamily="18" charset="0"/>
                          </a:rPr>
                          <m:t>id</m:t>
                        </m:r>
                        <m:r>
                          <a:rPr lang="en-US" altLang="zh-CN" b="0" i="0" smtClean="0">
                            <a:latin typeface="Cambria Math" panose="02040503050406030204" pitchFamily="18" charset="0"/>
                          </a:rPr>
                          <m:t>(</m:t>
                        </m:r>
                        <m:func>
                          <m:funcPr>
                            <m:ctrlPr>
                              <a:rPr lang="en-US" altLang="zh-CN" b="0" i="1" smtClean="0">
                                <a:latin typeface="Cambria Math"/>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func>
                        <m:r>
                          <a:rPr lang="en-US" altLang="zh-CN" b="0" i="1" smtClean="0">
                            <a:latin typeface="Cambria Math" panose="02040503050406030204" pitchFamily="18" charset="0"/>
                          </a:rPr>
                          <m:t>)</m:t>
                        </m:r>
                      </m:e>
                    </m:nary>
                  </m:oMath>
                </a14:m>
                <a:endParaRPr lang="en-US" altLang="zh-CN" b="0"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supHide m:val="on"/>
                            <m:ctrlPr>
                              <a:rPr lang="zh-CN" altLang="en-US" i="1" smtClean="0">
                                <a:latin typeface="Cambria Math"/>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m:rPr>
                                <m:sty m:val="p"/>
                                <m:brk m:alnAt="7"/>
                              </m:rPr>
                              <a:rPr lang="en-US" altLang="zh-CN" b="0" i="0" smtClean="0">
                                <a:latin typeface="Cambria Math" panose="02040503050406030204" pitchFamily="18" charset="0"/>
                              </a:rPr>
                              <m:t>g</m:t>
                            </m:r>
                            <m:r>
                              <m:rPr>
                                <m:sty m:val="p"/>
                              </m:rPr>
                              <a:rPr lang="en-US" altLang="zh-CN" b="0" i="0" smtClean="0">
                                <a:latin typeface="Cambria Math" panose="02040503050406030204" pitchFamily="18" charset="0"/>
                              </a:rPr>
                              <m:t>cd</m:t>
                            </m:r>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b>
                          <m:sup/>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e>
                    </m:nary>
                  </m:oMath>
                </a14:m>
                <a:endParaRPr lang="en-US" altLang="zh-CN" b="0"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supHide m:val="on"/>
                            <m:ctrlPr>
                              <a:rPr lang="zh-CN" altLang="en-US" i="1" smtClean="0">
                                <a:latin typeface="Cambria Math"/>
                              </a:rPr>
                            </m:ctrlPr>
                          </m:naryPr>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e>
                    </m:nary>
                  </m:oMath>
                </a14:m>
                <a:endParaRPr lang="en-US" altLang="zh-CN" dirty="0"/>
              </a:p>
              <a:p>
                <a14:m>
                  <m:oMath xmlns:m="http://schemas.openxmlformats.org/officeDocument/2006/math">
                    <m:nary>
                      <m:naryPr>
                        <m:chr m:val="∑"/>
                        <m:supHide m:val="on"/>
                        <m:ctrlPr>
                          <a:rPr lang="zh-CN" altLang="en-US" i="1" smtClean="0">
                            <a:latin typeface="Cambria Math"/>
                          </a:rPr>
                        </m:ctrlPr>
                      </m:naryPr>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1</m:t>
                            </m:r>
                          </m:e>
                        </m:nary>
                      </m:e>
                    </m:nary>
                  </m:oMath>
                </a14:m>
                <a:endParaRPr lang="en-US" altLang="zh-CN" b="0" dirty="0"/>
              </a:p>
              <a:p>
                <a14:m>
                  <m:oMath xmlns:m="http://schemas.openxmlformats.org/officeDocument/2006/math">
                    <m:nary>
                      <m:naryPr>
                        <m:chr m:val="∑"/>
                        <m:supHide m:val="on"/>
                        <m:ctrlPr>
                          <a:rPr lang="zh-CN" altLang="en-US" i="1" smtClean="0">
                            <a:latin typeface="Cambria Math"/>
                          </a:rPr>
                        </m:ctrlPr>
                      </m:naryPr>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r>
                          <m:rPr>
                            <m:sty m:val="p"/>
                          </m:rPr>
                          <a:rPr lang="en-US" altLang="zh-CN" i="1">
                            <a:latin typeface="Cambria Math" panose="02040503050406030204" pitchFamily="18" charset="0"/>
                          </a:rPr>
                          <m:t>φ</m:t>
                        </m:r>
                        <m:d>
                          <m:dPr>
                            <m:ctrlPr>
                              <a:rPr lang="en-US" altLang="zh-CN" b="0" i="1" smtClean="0">
                                <a:latin typeface="Cambria Math"/>
                              </a:rPr>
                            </m:ctrlPr>
                          </m:dPr>
                          <m:e>
                            <m:r>
                              <a:rPr lang="en-US" altLang="zh-CN" b="0" i="1" smtClean="0">
                                <a:latin typeface="Cambria Math" panose="02040503050406030204" pitchFamily="18" charset="0"/>
                              </a:rPr>
                              <m:t>𝑔</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m:rPr>
                            <m:nor/>
                          </m:rPr>
                          <a:rPr lang="en-US" altLang="zh-CN" b="0" i="0" smtClean="0">
                            <a:latin typeface="Cambria Math" panose="02040503050406030204" pitchFamily="18" charset="0"/>
                          </a:rPr>
                          <m:t>/</m:t>
                        </m:r>
                        <m:r>
                          <a:rPr lang="en-US" altLang="zh-CN" b="0" i="1" smtClean="0">
                            <a:latin typeface="Cambria Math" panose="02040503050406030204" pitchFamily="18" charset="0"/>
                          </a:rPr>
                          <m:t>𝑔</m:t>
                        </m:r>
                      </m:e>
                    </m:nary>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44636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a:t>
                </a:r>
                <a:r>
                  <a:rPr lang="en-US" altLang="zh-CN" dirty="0"/>
                  <a:t>n/</a:t>
                </a:r>
                <a:r>
                  <a:rPr lang="en-US" altLang="zh-CN" dirty="0" err="1"/>
                  <a:t>i</a:t>
                </a:r>
                <a:r>
                  <a:rPr lang="zh-CN" altLang="en-US" dirty="0"/>
                  <a:t>⌋有</a:t>
                </a:r>
                <a14:m>
                  <m:oMath xmlns:m="http://schemas.openxmlformats.org/officeDocument/2006/math">
                    <m:r>
                      <m:rPr>
                        <m:sty m:val="p"/>
                      </m:rPr>
                      <a:rPr lang="en-US" altLang="zh-CN">
                        <a:latin typeface="Cambria Math" panose="02040503050406030204" pitchFamily="18" charset="0"/>
                      </a:rPr>
                      <m:t>O</m:t>
                    </m:r>
                    <m:r>
                      <a:rPr lang="en-US" altLang="zh-CN" b="0" i="0" smtClean="0">
                        <a:latin typeface="Cambria Math" panose="02040503050406030204" pitchFamily="18" charset="0"/>
                      </a:rPr>
                      <m:t>(</m:t>
                    </m:r>
                    <m:rad>
                      <m:radPr>
                        <m:degHide m:val="on"/>
                        <m:ctrlPr>
                          <a:rPr lang="zh-CN" altLang="en-US" i="1" smtClean="0">
                            <a:latin typeface="Cambria Math"/>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r>
                  <a:rPr lang="zh-CN" altLang="en-US" dirty="0"/>
                  <a:t>种取值。</a:t>
                </a:r>
                <a:endParaRPr lang="en-US" altLang="zh-CN" dirty="0"/>
              </a:p>
              <a:p>
                <a:endParaRPr lang="en-US" altLang="zh-CN" dirty="0"/>
              </a:p>
              <a:p>
                <a:r>
                  <a:rPr lang="en-US" altLang="zh-CN" dirty="0" err="1"/>
                  <a:t>i</a:t>
                </a:r>
                <a:r>
                  <a:rPr lang="zh-CN" altLang="en-US" dirty="0"/>
                  <a:t>≤ </a:t>
                </a:r>
                <a14:m>
                  <m:oMath xmlns:m="http://schemas.openxmlformats.org/officeDocument/2006/math">
                    <m:rad>
                      <m:radPr>
                        <m:degHide m:val="on"/>
                        <m:ctrlPr>
                          <a:rPr lang="zh-CN" altLang="en-US" i="1" smtClean="0">
                            <a:latin typeface="Cambria Math"/>
                          </a:rPr>
                        </m:ctrlPr>
                      </m:radPr>
                      <m:deg/>
                      <m:e>
                        <m:r>
                          <a:rPr lang="en-US" altLang="zh-CN" b="0" i="1" smtClean="0">
                            <a:latin typeface="Cambria Math" panose="02040503050406030204" pitchFamily="18" charset="0"/>
                          </a:rPr>
                          <m:t>𝑛</m:t>
                        </m:r>
                      </m:e>
                    </m:rad>
                  </m:oMath>
                </a14:m>
                <a:r>
                  <a:rPr lang="zh-CN" altLang="en-US" dirty="0"/>
                  <a:t>时，有</a:t>
                </a:r>
                <a14:m>
                  <m:oMath xmlns:m="http://schemas.openxmlformats.org/officeDocument/2006/math">
                    <m:rad>
                      <m:radPr>
                        <m:degHide m:val="on"/>
                        <m:ctrlPr>
                          <a:rPr lang="zh-CN" altLang="en-US" i="1" smtClean="0">
                            <a:latin typeface="Cambria Math"/>
                          </a:rPr>
                        </m:ctrlPr>
                      </m:radPr>
                      <m:deg/>
                      <m:e>
                        <m:r>
                          <a:rPr lang="en-US" altLang="zh-CN" b="0" i="1" smtClean="0">
                            <a:latin typeface="Cambria Math" panose="02040503050406030204" pitchFamily="18" charset="0"/>
                          </a:rPr>
                          <m:t>𝑛</m:t>
                        </m:r>
                      </m:e>
                    </m:rad>
                  </m:oMath>
                </a14:m>
                <a:r>
                  <a:rPr lang="zh-CN" altLang="en-US" dirty="0"/>
                  <a:t>种取值。</a:t>
                </a:r>
                <a:endParaRPr lang="en-US" altLang="zh-CN" dirty="0"/>
              </a:p>
              <a:p>
                <a:r>
                  <a:rPr lang="en-US" altLang="zh-CN" dirty="0" err="1"/>
                  <a:t>i</a:t>
                </a:r>
                <a:r>
                  <a:rPr lang="zh-CN" altLang="en-US" dirty="0"/>
                  <a:t>＞</a:t>
                </a:r>
                <a14:m>
                  <m:oMath xmlns:m="http://schemas.openxmlformats.org/officeDocument/2006/math">
                    <m:rad>
                      <m:radPr>
                        <m:degHide m:val="on"/>
                        <m:ctrlPr>
                          <a:rPr lang="zh-CN" altLang="en-US" i="1" smtClean="0">
                            <a:latin typeface="Cambria Math"/>
                          </a:rPr>
                        </m:ctrlPr>
                      </m:radPr>
                      <m:deg/>
                      <m:e>
                        <m:r>
                          <a:rPr lang="en-US" altLang="zh-CN" b="0" i="1" smtClean="0">
                            <a:latin typeface="Cambria Math" panose="02040503050406030204" pitchFamily="18" charset="0"/>
                          </a:rPr>
                          <m:t>𝑛</m:t>
                        </m:r>
                      </m:e>
                    </m:rad>
                  </m:oMath>
                </a14:m>
                <a:r>
                  <a:rPr lang="zh-CN" altLang="en-US" dirty="0"/>
                  <a:t>时，结果小于</a:t>
                </a:r>
                <a14:m>
                  <m:oMath xmlns:m="http://schemas.openxmlformats.org/officeDocument/2006/math">
                    <m:rad>
                      <m:radPr>
                        <m:degHide m:val="on"/>
                        <m:ctrlPr>
                          <a:rPr lang="zh-CN" altLang="en-US" i="1" smtClean="0">
                            <a:latin typeface="Cambria Math"/>
                          </a:rPr>
                        </m:ctrlPr>
                      </m:radPr>
                      <m:deg/>
                      <m:e>
                        <m:r>
                          <a:rPr lang="en-US" altLang="zh-CN" b="0" i="1" smtClean="0">
                            <a:latin typeface="Cambria Math" panose="02040503050406030204" pitchFamily="18" charset="0"/>
                          </a:rPr>
                          <m:t>𝑛</m:t>
                        </m:r>
                      </m:e>
                    </m:rad>
                  </m:oMath>
                </a14:m>
                <a:r>
                  <a:rPr lang="zh-CN" altLang="en-US" dirty="0"/>
                  <a:t>，有</a:t>
                </a:r>
                <a14:m>
                  <m:oMath xmlns:m="http://schemas.openxmlformats.org/officeDocument/2006/math">
                    <m:rad>
                      <m:radPr>
                        <m:degHide m:val="on"/>
                        <m:ctrlPr>
                          <a:rPr lang="zh-CN" altLang="en-US" i="1" smtClean="0">
                            <a:latin typeface="Cambria Math"/>
                          </a:rPr>
                        </m:ctrlPr>
                      </m:radPr>
                      <m:deg/>
                      <m:e>
                        <m:r>
                          <a:rPr lang="en-US" altLang="zh-CN" b="0" i="1" smtClean="0">
                            <a:latin typeface="Cambria Math" panose="02040503050406030204" pitchFamily="18" charset="0"/>
                          </a:rPr>
                          <m:t>𝑛</m:t>
                        </m:r>
                      </m:e>
                    </m:rad>
                  </m:oMath>
                </a14:m>
                <a:r>
                  <a:rPr lang="zh-CN" altLang="en-US" dirty="0"/>
                  <a:t>种取值。</a:t>
                </a:r>
                <a:endParaRPr lang="en-US" altLang="zh-CN" dirty="0"/>
              </a:p>
              <a:p>
                <a:endParaRPr lang="en-US" altLang="zh-CN" dirty="0"/>
              </a:p>
              <a:p>
                <a:r>
                  <a:rPr lang="zh-CN" altLang="en-US" dirty="0"/>
                  <a:t>⌊</a:t>
                </a:r>
                <a:r>
                  <a:rPr lang="en-US" altLang="zh-CN" dirty="0"/>
                  <a:t>n/</a:t>
                </a:r>
                <a:r>
                  <a:rPr lang="en-US" altLang="zh-CN" dirty="0" err="1"/>
                  <a:t>i</a:t>
                </a:r>
                <a:r>
                  <a:rPr lang="zh-CN" altLang="en-US" dirty="0"/>
                  <a:t>⌋</a:t>
                </a:r>
                <a:r>
                  <a:rPr lang="en-US" altLang="zh-CN" dirty="0"/>
                  <a:t>=k</a:t>
                </a:r>
                <a:r>
                  <a:rPr lang="zh-CN" altLang="en-US" dirty="0"/>
                  <a:t>的区间是</a:t>
                </a:r>
                <a:r>
                  <a:rPr lang="en-US" altLang="zh-CN" dirty="0"/>
                  <a:t>(n/(k+1),n/k]</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0147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unc>
                          <m:funcPr>
                            <m:ctrlPr>
                              <a:rPr lang="en-US" altLang="zh-CN" b="0" i="1" smtClean="0">
                                <a:latin typeface="Cambria Math"/>
                              </a:rPr>
                            </m:ctrlPr>
                          </m:funcPr>
                          <m:fName>
                            <m:r>
                              <m:rPr>
                                <m:sty m:val="p"/>
                              </m:rPr>
                              <a:rPr lang="en-US" altLang="zh-CN" b="0" i="0" smtClean="0">
                                <a:latin typeface="Cambria Math" panose="02040503050406030204" pitchFamily="18" charset="0"/>
                              </a:rPr>
                              <m:t>K</m:t>
                            </m:r>
                          </m:fName>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e>
                        </m:func>
                        <m:r>
                          <a:rPr lang="en-US" altLang="zh-CN" b="0" i="1" smtClean="0">
                            <a:latin typeface="Cambria Math" panose="02040503050406030204" pitchFamily="18" charset="0"/>
                          </a:rPr>
                          <m:t>𝑖</m:t>
                        </m:r>
                      </m:e>
                    </m:nary>
                  </m:oMath>
                </a14:m>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5337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func>
                          <m:funcPr>
                            <m:ctrlPr>
                              <a:rPr lang="en-US" altLang="zh-CN" b="0" i="1" smtClean="0">
                                <a:latin typeface="Cambria Math"/>
                              </a:rPr>
                            </m:ctrlPr>
                          </m:funcPr>
                          <m:fName>
                            <m:r>
                              <m:rPr>
                                <m:sty m:val="p"/>
                              </m:rPr>
                              <a:rPr lang="en-US" altLang="zh-CN" b="0" i="0" smtClean="0">
                                <a:latin typeface="Cambria Math" panose="02040503050406030204" pitchFamily="18" charset="0"/>
                              </a:rPr>
                              <m:t>K</m:t>
                            </m:r>
                          </m:fName>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e>
                        </m:func>
                        <m:r>
                          <a:rPr lang="en-US" altLang="zh-CN" b="0" i="1" smtClean="0">
                            <a:latin typeface="Cambria Math" panose="02040503050406030204" pitchFamily="18" charset="0"/>
                          </a:rPr>
                          <m:t>𝑖</m:t>
                        </m:r>
                      </m:e>
                    </m:nary>
                  </m:oMath>
                </a14:m>
                <a:endParaRPr lang="en-US" altLang="zh-CN" dirty="0"/>
              </a:p>
              <a:p>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m:rPr>
                            <m:nor/>
                          </m:rPr>
                          <a:rPr lang="zh-CN" altLang="en-US" dirty="0" smtClean="0"/>
                          <m:t>⌊</m:t>
                        </m:r>
                        <m:r>
                          <a:rPr lang="en-US" altLang="zh-CN" b="0" i="1" dirty="0" smtClean="0">
                            <a:latin typeface="Cambria Math" panose="02040503050406030204" pitchFamily="18" charset="0"/>
                          </a:rPr>
                          <m:t>𝐾</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m:rPr>
                            <m:nor/>
                          </m:rPr>
                          <a:rPr lang="zh-CN" altLang="en-US" dirty="0" smtClean="0"/>
                          <m:t>⌋</m:t>
                        </m:r>
                        <m:r>
                          <a:rPr lang="en-US" altLang="zh-CN" b="0" i="1" dirty="0" smtClean="0">
                            <a:latin typeface="Cambria Math" panose="02040503050406030204" pitchFamily="18" charset="0"/>
                          </a:rPr>
                          <m:t>𝑖</m:t>
                        </m:r>
                      </m:e>
                    </m:nary>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𝑛𝐾</m:t>
                    </m:r>
                    <m:r>
                      <a:rPr lang="en-US" altLang="zh-CN" b="0" i="1" smtClean="0">
                        <a:latin typeface="Cambria Math" panose="02040503050406030204" pitchFamily="18" charset="0"/>
                      </a:rPr>
                      <m:t>−</m:t>
                    </m:r>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m:rPr>
                            <m:nor/>
                          </m:rPr>
                          <a:rPr lang="zh-CN" altLang="en-US" dirty="0" smtClean="0"/>
                          <m:t>⌊</m:t>
                        </m:r>
                        <m:r>
                          <a:rPr lang="en-US" altLang="zh-CN" b="0" i="1" dirty="0" smtClean="0">
                            <a:latin typeface="Cambria Math" panose="02040503050406030204" pitchFamily="18" charset="0"/>
                          </a:rPr>
                          <m:t>𝐾</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m:rPr>
                            <m:nor/>
                          </m:rPr>
                          <a:rPr lang="zh-CN" altLang="en-US" dirty="0" smtClean="0"/>
                          <m:t>⌋</m:t>
                        </m:r>
                        <m:r>
                          <a:rPr lang="en-US" altLang="zh-CN" b="0" i="1" dirty="0" smtClean="0">
                            <a:latin typeface="Cambria Math" panose="02040503050406030204" pitchFamily="18" charset="0"/>
                          </a:rPr>
                          <m:t>𝑖</m:t>
                        </m:r>
                      </m:e>
                    </m:nary>
                  </m:oMath>
                </a14:m>
                <a:endParaRPr lang="en-US" altLang="zh-CN" dirty="0"/>
              </a:p>
              <a:p>
                <a:endParaRPr lang="en-US" altLang="zh-CN" dirty="0"/>
              </a:p>
              <a:p>
                <a:r>
                  <a:rPr lang="zh-CN" altLang="en-US" dirty="0"/>
                  <a:t>因为</a:t>
                </a:r>
                <a14:m>
                  <m:oMath xmlns:m="http://schemas.openxmlformats.org/officeDocument/2006/math">
                    <m:r>
                      <m:rPr>
                        <m:nor/>
                      </m:rPr>
                      <a:rPr lang="zh-CN" altLang="en-US" dirty="0" smtClean="0"/>
                      <m:t>⌊</m:t>
                    </m:r>
                    <m:r>
                      <a:rPr lang="en-US" altLang="zh-CN" b="0" i="1" dirty="0" smtClean="0">
                        <a:latin typeface="Cambria Math" panose="02040503050406030204" pitchFamily="18" charset="0"/>
                      </a:rPr>
                      <m:t>𝐾</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m:rPr>
                        <m:nor/>
                      </m:rPr>
                      <a:rPr lang="zh-CN" altLang="en-US" dirty="0" smtClean="0"/>
                      <m:t>⌋</m:t>
                    </m:r>
                  </m:oMath>
                </a14:m>
                <a:r>
                  <a:rPr lang="zh-CN" altLang="en-US" dirty="0"/>
                  <a:t>有</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rad>
                      <m:radPr>
                        <m:degHide m:val="on"/>
                        <m:ctrlPr>
                          <a:rPr lang="en-US" altLang="zh-CN" b="0" i="1" dirty="0" smtClean="0">
                            <a:latin typeface="Cambria Math"/>
                          </a:rPr>
                        </m:ctrlPr>
                      </m:radPr>
                      <m:deg/>
                      <m:e>
                        <m:r>
                          <a:rPr lang="en-US" altLang="zh-CN" b="0" i="1" dirty="0" smtClean="0">
                            <a:latin typeface="Cambria Math" panose="02040503050406030204" pitchFamily="18" charset="0"/>
                          </a:rPr>
                          <m:t>𝐾</m:t>
                        </m:r>
                      </m:e>
                    </m:rad>
                    <m:r>
                      <a:rPr lang="en-US" altLang="zh-CN" b="0" i="1" dirty="0" smtClean="0">
                        <a:latin typeface="Cambria Math" panose="02040503050406030204" pitchFamily="18" charset="0"/>
                      </a:rPr>
                      <m:t>)</m:t>
                    </m:r>
                  </m:oMath>
                </a14:m>
                <a:r>
                  <a:rPr lang="zh-CN" altLang="en-US" dirty="0"/>
                  <a:t>种取值，对于每种取值，我们对相应的</a:t>
                </a:r>
                <a:r>
                  <a:rPr lang="en-US" altLang="zh-CN" dirty="0" err="1"/>
                  <a:t>i</a:t>
                </a:r>
                <a:r>
                  <a:rPr lang="zh-CN" altLang="en-US" dirty="0"/>
                  <a:t>求和即可。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27070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14:m>
                  <m:oMath xmlns:m="http://schemas.openxmlformats.org/officeDocument/2006/math">
                    <m:nary>
                      <m:naryPr>
                        <m:chr m:val="∑"/>
                        <m:limLoc m:val="subSup"/>
                        <m:ctrlPr>
                          <a:rPr lang="zh-CN" altLang="en-US" i="1" smtClean="0">
                            <a:latin typeface="Cambria Math"/>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m:rPr>
                                <m:sty m:val="p"/>
                              </m:rPr>
                              <a:rPr lang="en-US" altLang="zh-CN" b="0" i="0" smtClean="0">
                                <a:latin typeface="Cambria Math" panose="02040503050406030204" pitchFamily="18" charset="0"/>
                              </a:rPr>
                              <m:t>gcd</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nary>
                      </m:e>
                    </m:nary>
                  </m:oMath>
                </a14:m>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r>
                      <a:rPr lang="zh-CN" altLang="en-US" i="1">
                        <a:latin typeface="Cambria Math" panose="02040503050406030204" pitchFamily="18" charset="0"/>
                        <a:ea typeface="Cambria Math" panose="02040503050406030204" pitchFamily="18" charset="0"/>
                      </a:rPr>
                      <m:t>，</m:t>
                    </m:r>
                  </m:oMath>
                </a14:m>
                <a:r>
                  <a:rPr lang="zh-CN" altLang="en-US" dirty="0"/>
                  <a:t>询问组数不超过</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4047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14:m>
                  <m:oMath xmlns:m="http://schemas.openxmlformats.org/officeDocument/2006/math">
                    <m:nary>
                      <m:naryPr>
                        <m:chr m:val="∑"/>
                        <m:limLoc m:val="subSup"/>
                        <m:ctrlPr>
                          <a:rPr lang="zh-CN" altLang="en-US" i="1" smtClean="0">
                            <a:latin typeface="Cambria Math"/>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m:rPr>
                                <m:sty m:val="p"/>
                              </m:rPr>
                              <a:rPr lang="en-US" altLang="zh-CN" b="0" i="0" smtClean="0">
                                <a:latin typeface="Cambria Math" panose="02040503050406030204" pitchFamily="18" charset="0"/>
                              </a:rPr>
                              <m:t>gcd</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nary>
                      </m:e>
                    </m:nary>
                  </m:oMath>
                </a14:m>
                <a:endParaRPr lang="en-US" altLang="zh-CN" dirty="0"/>
              </a:p>
              <a:p>
                <a:endParaRPr lang="en-US" altLang="zh-CN" dirty="0"/>
              </a:p>
              <a:p>
                <a14:m>
                  <m:oMath xmlns:m="http://schemas.openxmlformats.org/officeDocument/2006/math">
                    <m:nary>
                      <m:naryPr>
                        <m:chr m:val="∑"/>
                        <m:limLoc m:val="subSup"/>
                        <m:ctrlPr>
                          <a:rPr lang="zh-CN" altLang="en-US" i="1" smtClean="0">
                            <a:latin typeface="Cambria Math"/>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m:rPr>
                                <m:sty m:val="p"/>
                              </m:rPr>
                              <a:rPr lang="en-US" altLang="zh-CN" b="0" i="0" smtClean="0">
                                <a:latin typeface="Cambria Math" panose="02040503050406030204" pitchFamily="18" charset="0"/>
                              </a:rPr>
                              <m:t>id</m:t>
                            </m:r>
                            <m:r>
                              <a:rPr lang="en-US" altLang="zh-CN" b="0" i="0" smtClean="0">
                                <a:latin typeface="Cambria Math" panose="02040503050406030204" pitchFamily="18" charset="0"/>
                              </a:rPr>
                              <m:t>(</m:t>
                            </m:r>
                            <m:func>
                              <m:funcPr>
                                <m:ctrlPr>
                                  <a:rPr lang="en-US" altLang="zh-CN" b="0" i="1" smtClean="0">
                                    <a:latin typeface="Cambria Math"/>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e>
                            </m:func>
                            <m:r>
                              <a:rPr lang="en-US" altLang="zh-CN" b="0" i="1" smtClean="0">
                                <a:latin typeface="Cambria Math" panose="02040503050406030204" pitchFamily="18" charset="0"/>
                              </a:rPr>
                              <m:t>)</m:t>
                            </m:r>
                          </m:e>
                        </m:nary>
                      </m:e>
                    </m:nary>
                  </m:oMath>
                </a14:m>
                <a:endParaRPr lang="en-US" altLang="zh-CN" b="0" dirty="0"/>
              </a:p>
              <a:p>
                <a14:m>
                  <m:oMath xmlns:m="http://schemas.openxmlformats.org/officeDocument/2006/math">
                    <m:nary>
                      <m:naryPr>
                        <m:chr m:val="∑"/>
                        <m:limLoc m:val="subSup"/>
                        <m:ctrlPr>
                          <a:rPr lang="zh-CN" altLang="en-US" i="1" smtClean="0">
                            <a:latin typeface="Cambria Math"/>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zh-CN" altLang="en-US" i="1" smtClean="0">
                                <a:latin typeface="Cambria Math"/>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nary>
                              <m:naryPr>
                                <m:chr m:val="∑"/>
                                <m:supHide m:val="on"/>
                                <m:ctrlPr>
                                  <a:rPr lang="zh-CN" altLang="en-US" i="1" smtClean="0">
                                    <a:latin typeface="Cambria Math"/>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m:rPr>
                                    <m:sty m:val="p"/>
                                    <m:brk m:alnAt="7"/>
                                  </m:rPr>
                                  <a:rPr lang="en-US" altLang="zh-CN" b="0" i="0" smtClean="0">
                                    <a:latin typeface="Cambria Math" panose="02040503050406030204" pitchFamily="18" charset="0"/>
                                  </a:rPr>
                                  <m:t>g</m:t>
                                </m:r>
                                <m:r>
                                  <m:rPr>
                                    <m:sty m:val="p"/>
                                  </m:rPr>
                                  <a:rPr lang="en-US" altLang="zh-CN" b="0" i="0" smtClean="0">
                                    <a:latin typeface="Cambria Math" panose="02040503050406030204" pitchFamily="18" charset="0"/>
                                  </a:rPr>
                                  <m:t>cd</m:t>
                                </m:r>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ub>
                              <m:sup/>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e>
                        </m:nary>
                      </m:e>
                    </m:nary>
                  </m:oMath>
                </a14:m>
                <a:endParaRPr lang="en-US" altLang="zh-CN" b="0" dirty="0"/>
              </a:p>
              <a:p>
                <a14:m>
                  <m:oMath xmlns:m="http://schemas.openxmlformats.org/officeDocument/2006/math">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𝑔</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1</m:t>
                                </m:r>
                              </m:e>
                            </m:nary>
                          </m:e>
                        </m:nary>
                      </m:e>
                    </m:nary>
                  </m:oMath>
                </a14:m>
                <a:endParaRPr lang="en-US" altLang="zh-CN" dirty="0"/>
              </a:p>
              <a:p>
                <a14:m>
                  <m:oMath xmlns:m="http://schemas.openxmlformats.org/officeDocument/2006/math">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𝑔</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m:rPr>
                            <m:nor/>
                          </m:rPr>
                          <a:rPr lang="zh-CN" altLang="en-US" dirty="0" smtClean="0"/>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smtClean="0">
                            <a:latin typeface="Cambria Math" panose="02040503050406030204" pitchFamily="18" charset="0"/>
                          </a:rPr>
                          <m:t>𝑔</m:t>
                        </m:r>
                        <m:r>
                          <m:rPr>
                            <m:nor/>
                          </m:rPr>
                          <a:rPr lang="zh-CN" altLang="en-US" dirty="0" smtClean="0"/>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smtClean="0">
                            <a:latin typeface="Cambria Math" panose="02040503050406030204" pitchFamily="18" charset="0"/>
                          </a:rPr>
                          <m:t>𝑔</m:t>
                        </m:r>
                        <m:r>
                          <m:rPr>
                            <m:nor/>
                          </m:rPr>
                          <a:rPr lang="zh-CN" altLang="en-US" dirty="0" smtClean="0"/>
                          <m:t>⌋</m:t>
                        </m:r>
                      </m:e>
                    </m:nary>
                  </m:oMath>
                </a14:m>
                <a:endParaRPr lang="en-US" altLang="zh-CN" dirty="0"/>
              </a:p>
              <a:p>
                <a14:m>
                  <m:oMath xmlns:m="http://schemas.openxmlformats.org/officeDocument/2006/math">
                    <m:r>
                      <m:rPr>
                        <m:nor/>
                      </m:rPr>
                      <a:rPr lang="zh-CN" altLang="en-US" dirty="0" smtClean="0"/>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smtClean="0">
                        <a:latin typeface="Cambria Math" panose="02040503050406030204" pitchFamily="18" charset="0"/>
                      </a:rPr>
                      <m:t>𝑔</m:t>
                    </m:r>
                    <m:r>
                      <m:rPr>
                        <m:nor/>
                      </m:rPr>
                      <a:rPr lang="zh-CN" altLang="en-US" dirty="0" smtClean="0"/>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smtClean="0">
                        <a:latin typeface="Cambria Math" panose="02040503050406030204" pitchFamily="18" charset="0"/>
                      </a:rPr>
                      <m:t>𝑔</m:t>
                    </m:r>
                    <m:r>
                      <m:rPr>
                        <m:nor/>
                      </m:rPr>
                      <a:rPr lang="zh-CN" altLang="en-US" dirty="0" smtClean="0"/>
                      <m:t>⌋</m:t>
                    </m:r>
                  </m:oMath>
                </a14:m>
                <a:r>
                  <a:rPr lang="zh-CN" altLang="en-US" dirty="0"/>
                  <a:t>有</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rad>
                      <m:radPr>
                        <m:degHide m:val="on"/>
                        <m:ctrlPr>
                          <a:rPr lang="en-US" altLang="zh-CN" b="0" i="1" dirty="0" smtClean="0">
                            <a:latin typeface="Cambria Math"/>
                          </a:rPr>
                        </m:ctrlPr>
                      </m:radPr>
                      <m:deg/>
                      <m:e>
                        <m:r>
                          <a:rPr lang="en-US" altLang="zh-CN" b="0" i="1" dirty="0" smtClean="0">
                            <a:latin typeface="Cambria Math" panose="02040503050406030204" pitchFamily="18" charset="0"/>
                          </a:rPr>
                          <m:t>𝑛</m:t>
                        </m:r>
                      </m:e>
                    </m:rad>
                    <m:r>
                      <a:rPr lang="en-US" altLang="zh-CN" b="0" i="1" dirty="0" smtClean="0">
                        <a:latin typeface="Cambria Math" panose="02040503050406030204" pitchFamily="18" charset="0"/>
                      </a:rPr>
                      <m:t>+</m:t>
                    </m:r>
                    <m:rad>
                      <m:radPr>
                        <m:degHide m:val="on"/>
                        <m:ctrlPr>
                          <a:rPr lang="en-US" altLang="zh-CN" b="0" i="1" dirty="0" smtClean="0">
                            <a:latin typeface="Cambria Math"/>
                          </a:rPr>
                        </m:ctrlPr>
                      </m:radPr>
                      <m:deg/>
                      <m:e>
                        <m:r>
                          <a:rPr lang="en-US" altLang="zh-CN" b="0" i="1" dirty="0" smtClean="0">
                            <a:latin typeface="Cambria Math" panose="02040503050406030204" pitchFamily="18" charset="0"/>
                          </a:rPr>
                          <m:t>𝑚</m:t>
                        </m:r>
                      </m:e>
                    </m:rad>
                    <m:r>
                      <a:rPr lang="en-US" altLang="zh-CN" b="0" i="1" dirty="0" smtClean="0">
                        <a:latin typeface="Cambria Math" panose="02040503050406030204" pitchFamily="18" charset="0"/>
                      </a:rPr>
                      <m:t>)</m:t>
                    </m:r>
                  </m:oMath>
                </a14:m>
                <a:r>
                  <a:rPr lang="zh-CN" altLang="en-US" dirty="0"/>
                  <a:t>种取值，对于相同的一段取值，我们通过预处理欧拉函数的和可以得到</a:t>
                </a:r>
                <a:r>
                  <a:rPr lang="en-US" altLang="zh-CN" dirty="0"/>
                  <a:t>φ</a:t>
                </a:r>
                <a:r>
                  <a:rPr lang="zh-CN" altLang="en-US" dirty="0"/>
                  <a:t>的区间和。</a:t>
                </a:r>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79794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r>
                  <a:rPr lang="en-US" altLang="zh-CN" dirty="0"/>
                  <a:t>1~n</a:t>
                </a:r>
                <a:r>
                  <a:rPr lang="zh-CN" altLang="en-US" dirty="0"/>
                  <a:t>中，和</a:t>
                </a:r>
                <a:r>
                  <a:rPr lang="en-US" altLang="zh-CN" dirty="0"/>
                  <a:t>n</a:t>
                </a:r>
                <a:r>
                  <a:rPr lang="zh-CN" altLang="en-US" dirty="0"/>
                  <a:t>互质的数的和。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r>
                  <a:rPr lang="zh-CN" altLang="en-US" dirty="0"/>
                  <a:t>，询问组数不超过</a:t>
                </a:r>
                <a14:m>
                  <m:oMath xmlns:m="http://schemas.openxmlformats.org/officeDocument/2006/math">
                    <m:sSup>
                      <m:sSupPr>
                        <m:ctrlPr>
                          <a:rPr lang="en-US" altLang="zh-CN" i="1" smtClean="0">
                            <a:latin typeface="Cambria Math"/>
                          </a:rPr>
                        </m:ctrlPr>
                      </m:sSupPr>
                      <m:e>
                        <m:r>
                          <a:rPr lang="en-US" altLang="zh-CN" i="1">
                            <a:latin typeface="Cambria Math" panose="02040503050406030204" pitchFamily="18" charset="0"/>
                          </a:rPr>
                          <m:t>1</m:t>
                        </m:r>
                        <m:r>
                          <a:rPr lang="en-US" altLang="zh-CN" i="1" smtClean="0">
                            <a:latin typeface="Cambria Math" panose="02040503050406030204" pitchFamily="18" charset="0"/>
                          </a:rPr>
                          <m:t>0</m:t>
                        </m:r>
                      </m:e>
                      <m:sup>
                        <m:r>
                          <a:rPr lang="en-US" altLang="zh-CN" b="0" i="1" smtClean="0">
                            <a:latin typeface="Cambria Math" panose="02040503050406030204" pitchFamily="18" charset="0"/>
                          </a:rPr>
                          <m:t>4</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5454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例题五</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求</a:t>
                </a:r>
                <a:r>
                  <a:rPr lang="en-US" altLang="zh-CN" dirty="0"/>
                  <a:t>1~n</a:t>
                </a:r>
                <a:r>
                  <a:rPr lang="zh-CN" altLang="en-US" dirty="0"/>
                  <a:t>中，和</a:t>
                </a:r>
                <a:r>
                  <a:rPr lang="en-US" altLang="zh-CN" dirty="0"/>
                  <a:t>n</a:t>
                </a:r>
                <a:r>
                  <a:rPr lang="zh-CN" altLang="en-US" dirty="0"/>
                  <a:t>互质的数的和。</a:t>
                </a:r>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gcd</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e>
                    </m:nary>
                  </m:oMath>
                </a14:m>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nary>
                          <m:naryPr>
                            <m:chr m:val="∑"/>
                            <m:supHide m:val="on"/>
                            <m:ctrlPr>
                              <a:rPr lang="en-US" altLang="zh-CN" b="0" i="1" smtClean="0">
                                <a:latin typeface="Cambria Math"/>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m:rPr>
                                <m:sty m:val="p"/>
                                <m:brk m:alnAt="7"/>
                              </m:rPr>
                              <a:rPr lang="en-US" altLang="zh-CN" b="0" i="0" smtClean="0">
                                <a:latin typeface="Cambria Math" panose="02040503050406030204" pitchFamily="18" charset="0"/>
                              </a:rPr>
                              <m:t>g</m:t>
                            </m:r>
                            <m:r>
                              <m:rPr>
                                <m:sty m:val="p"/>
                              </m:rPr>
                              <a:rPr lang="en-US" altLang="zh-CN" b="0" i="0" smtClean="0">
                                <a:latin typeface="Cambria Math" panose="02040503050406030204" pitchFamily="18" charset="0"/>
                              </a:rPr>
                              <m:t>cd</m:t>
                            </m:r>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b>
                          <m:sup/>
                          <m:e>
                            <m:r>
                              <m:rPr>
                                <m:sty m:val="p"/>
                              </m:rPr>
                              <a:rPr lang="en-US" altLang="zh-CN" i="1">
                                <a:latin typeface="Cambria Math" panose="02040503050406030204" pitchFamily="18" charset="0"/>
                              </a:rPr>
                              <m:t>μ</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e>
                    </m:nary>
                  </m:oMath>
                </a14:m>
                <a:endParaRPr lang="en-US" altLang="zh-CN" dirty="0"/>
              </a:p>
              <a:p>
                <a14:m>
                  <m:oMath xmlns:m="http://schemas.openxmlformats.org/officeDocument/2006/math">
                    <m:nary>
                      <m:naryPr>
                        <m:chr m:val="∑"/>
                        <m:supHide m:val="on"/>
                        <m:ctrlPr>
                          <a:rPr lang="en-US" altLang="zh-CN" b="0" i="1" smtClean="0">
                            <a:latin typeface="Cambria Math"/>
                          </a:rPr>
                        </m:ctrlPr>
                      </m:naryPr>
                      <m:sub>
                        <m:r>
                          <a:rPr lang="en-US" altLang="zh-CN" b="0" i="1" smtClean="0">
                            <a:latin typeface="Cambria Math" panose="02040503050406030204" pitchFamily="18" charset="0"/>
                          </a:rPr>
                          <m:t>𝑔</m:t>
                        </m:r>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r>
                          <m:rPr>
                            <m:sty m:val="p"/>
                          </m:rPr>
                          <a:rPr lang="en-US" altLang="zh-CN" i="1">
                            <a:latin typeface="Cambria Math" panose="02040503050406030204" pitchFamily="18" charset="0"/>
                          </a:rPr>
                          <m:t>μ</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𝑖</m:t>
                        </m:r>
                      </m:e>
                    </m:nary>
                  </m:oMath>
                </a14:m>
                <a:endParaRPr lang="en-US" altLang="zh-CN" dirty="0"/>
              </a:p>
              <a:p>
                <a14:m>
                  <m:oMath xmlns:m="http://schemas.openxmlformats.org/officeDocument/2006/math">
                    <m:nary>
                      <m:naryPr>
                        <m:chr m:val="∑"/>
                        <m:supHide m:val="on"/>
                        <m:ctrlPr>
                          <a:rPr lang="en-US" altLang="zh-CN" b="0" i="1" smtClean="0">
                            <a:latin typeface="Cambria Math"/>
                          </a:rPr>
                        </m:ctrlPr>
                      </m:naryPr>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r>
                          <m:rPr>
                            <m:sty m:val="p"/>
                          </m:rPr>
                          <a:rPr lang="en-US" altLang="zh-CN" i="1">
                            <a:latin typeface="Cambria Math" panose="02040503050406030204" pitchFamily="18" charset="0"/>
                          </a:rPr>
                          <m:t>μ</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𝑔</m:t>
                                </m:r>
                              </m:den>
                            </m:f>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nary>
                  </m:oMath>
                </a14:m>
                <a:endParaRPr lang="en-US" altLang="zh-CN" dirty="0"/>
              </a:p>
              <a:p>
                <a14:m>
                  <m:oMath xmlns:m="http://schemas.openxmlformats.org/officeDocument/2006/math">
                    <m:f>
                      <m:fPr>
                        <m:ctrlPr>
                          <a:rPr lang="en-US" altLang="zh-CN" b="0" i="1" smtClean="0">
                            <a:latin typeface="Cambria Math"/>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nary>
                      <m:naryPr>
                        <m:chr m:val="∑"/>
                        <m:supHide m:val="on"/>
                        <m:ctrlPr>
                          <a:rPr lang="en-US" altLang="zh-CN" b="0" i="1" smtClean="0">
                            <a:latin typeface="Cambria Math"/>
                          </a:rPr>
                        </m:ctrlPr>
                      </m:naryPr>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b>
                      <m:sup/>
                      <m:e>
                        <m:r>
                          <m:rPr>
                            <m:sty m:val="p"/>
                          </m:rPr>
                          <a:rPr lang="en-US" altLang="zh-CN" i="1">
                            <a:latin typeface="Cambria Math" panose="02040503050406030204" pitchFamily="18" charset="0"/>
                          </a:rPr>
                          <m:t>μ</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𝑔</m:t>
                            </m:r>
                          </m:den>
                        </m:f>
                        <m:r>
                          <a:rPr lang="en-US" altLang="zh-CN" b="0" i="1" smtClean="0">
                            <a:latin typeface="Cambria Math" panose="02040503050406030204" pitchFamily="18" charset="0"/>
                          </a:rPr>
                          <m:t>+1)</m:t>
                        </m:r>
                      </m:e>
                    </m:nary>
                  </m:oMath>
                </a14:m>
                <a:endParaRPr lang="en-US" altLang="zh-CN" dirty="0"/>
              </a:p>
              <a:p>
                <a14:m>
                  <m:oMath xmlns:m="http://schemas.openxmlformats.org/officeDocument/2006/math">
                    <m:f>
                      <m:fPr>
                        <m:ctrlPr>
                          <a:rPr lang="en-US" altLang="zh-CN" b="0" i="1" smtClean="0">
                            <a:latin typeface="Cambria Math"/>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d>
                      <m:dPr>
                        <m:ctrlPr>
                          <a:rPr lang="en-US" altLang="zh-CN" b="0" i="1" smtClean="0">
                            <a:latin typeface="Cambria Math"/>
                          </a:rPr>
                        </m:ctrlPr>
                      </m:dPr>
                      <m:e>
                        <m:d>
                          <m:dPr>
                            <m:ctrlPr>
                              <a:rPr lang="en-US" altLang="zh-CN" b="0" i="1" smtClean="0">
                                <a:latin typeface="Cambria Math"/>
                              </a:rPr>
                            </m:ctrlPr>
                          </m:dPr>
                          <m:e>
                            <m:r>
                              <m:rPr>
                                <m:sty m:val="p"/>
                              </m:rPr>
                              <a:rPr lang="en-US" altLang="zh-CN" i="1">
                                <a:latin typeface="Cambria Math" panose="02040503050406030204" pitchFamily="18" charset="0"/>
                              </a:rPr>
                              <m:t>μ</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𝑖𝑑</m:t>
                            </m:r>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a:ea typeface="Cambria Math" panose="02040503050406030204" pitchFamily="18" charset="0"/>
                              </a:rPr>
                            </m:ctrlPr>
                          </m:dPr>
                          <m:e>
                            <m:r>
                              <m:rPr>
                                <m:sty m:val="p"/>
                              </m:rPr>
                              <a:rPr lang="en-US" altLang="zh-CN" i="1">
                                <a:latin typeface="Cambria Math" panose="02040503050406030204" pitchFamily="18" charset="0"/>
                                <a:ea typeface="Cambria Math" panose="02040503050406030204" pitchFamily="18" charset="0"/>
                              </a:rPr>
                              <m:t>μ</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e>
                        </m:d>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2350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a:t>
            </a:r>
          </a:p>
        </p:txBody>
      </p:sp>
      <p:sp>
        <p:nvSpPr>
          <p:cNvPr id="3" name="内容占位符 2"/>
          <p:cNvSpPr>
            <a:spLocks noGrp="1"/>
          </p:cNvSpPr>
          <p:nvPr>
            <p:ph idx="1"/>
          </p:nvPr>
        </p:nvSpPr>
        <p:spPr/>
        <p:txBody>
          <a:bodyPr/>
          <a:lstStyle/>
          <a:p>
            <a:r>
              <a:rPr lang="zh-CN" altLang="en-US" dirty="0"/>
              <a:t>就是一些数字，排成一个矩形。</a:t>
            </a:r>
          </a:p>
        </p:txBody>
      </p:sp>
    </p:spTree>
    <p:extLst>
      <p:ext uri="{BB962C8B-B14F-4D97-AF65-F5344CB8AC3E}">
        <p14:creationId xmlns:p14="http://schemas.microsoft.com/office/powerpoint/2010/main" val="2038634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线性方程组</a:t>
            </a:r>
          </a:p>
        </p:txBody>
      </p:sp>
      <p:sp>
        <p:nvSpPr>
          <p:cNvPr id="3" name="内容占位符 2"/>
          <p:cNvSpPr>
            <a:spLocks noGrp="1"/>
          </p:cNvSpPr>
          <p:nvPr>
            <p:ph idx="1"/>
          </p:nvPr>
        </p:nvSpPr>
        <p:spPr/>
        <p:txBody>
          <a:bodyPr/>
          <a:lstStyle/>
          <a:p>
            <a:r>
              <a:rPr lang="zh-CN" altLang="en-US" dirty="0"/>
              <a:t>我们把线性方程的系数写在矩阵的一行，这样一个</a:t>
            </a:r>
            <a:r>
              <a:rPr lang="en-US" altLang="zh-CN" dirty="0"/>
              <a:t>m</a:t>
            </a:r>
            <a:r>
              <a:rPr lang="zh-CN" altLang="en-US" dirty="0"/>
              <a:t>个未知数、</a:t>
            </a:r>
            <a:r>
              <a:rPr lang="en-US" altLang="zh-CN" dirty="0"/>
              <a:t>n</a:t>
            </a:r>
            <a:r>
              <a:rPr lang="zh-CN" altLang="en-US" dirty="0"/>
              <a:t>个方程的方程组可以写成一个</a:t>
            </a:r>
            <a:r>
              <a:rPr lang="en-US" altLang="zh-CN" dirty="0"/>
              <a:t>n*m</a:t>
            </a:r>
            <a:r>
              <a:rPr lang="zh-CN" altLang="en-US" dirty="0"/>
              <a:t>的矩阵。</a:t>
            </a:r>
            <a:endParaRPr lang="en-US" altLang="zh-CN" dirty="0"/>
          </a:p>
          <a:p>
            <a:endParaRPr lang="en-US" altLang="zh-CN" dirty="0"/>
          </a:p>
          <a:p>
            <a:r>
              <a:rPr lang="zh-CN" altLang="en-US" dirty="0"/>
              <a:t>一般我们把方程等号右边的常数在矩阵右边加一列放进去。</a:t>
            </a:r>
            <a:endParaRPr lang="en-US" altLang="zh-CN" dirty="0"/>
          </a:p>
          <a:p>
            <a:endParaRPr lang="en-US" altLang="zh-CN" dirty="0"/>
          </a:p>
          <a:p>
            <a:r>
              <a:rPr lang="zh-CN" altLang="en-US" dirty="0"/>
              <a:t>这样，我们对每一行进行加减乘除就相当于对原方程进行操作。</a:t>
            </a:r>
            <a:endParaRPr lang="en-US" altLang="zh-CN" dirty="0"/>
          </a:p>
          <a:p>
            <a:r>
              <a:rPr lang="zh-CN" altLang="en-US" dirty="0"/>
              <a:t>同样我们也可以把某一行的一个倍数对应加到另一行上。</a:t>
            </a:r>
          </a:p>
        </p:txBody>
      </p:sp>
    </p:spTree>
    <p:extLst>
      <p:ext uri="{BB962C8B-B14F-4D97-AF65-F5344CB8AC3E}">
        <p14:creationId xmlns:p14="http://schemas.microsoft.com/office/powerpoint/2010/main" val="2099412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欧拉定理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𝑎</m:t>
                        </m:r>
                      </m:e>
                      <m:sup>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1 </m:t>
                    </m:r>
                    <m:d>
                      <m:dPr>
                        <m:ctrlPr>
                          <a:rPr lang="en-US" altLang="zh-CN" b="0" i="1" smtClean="0">
                            <a:latin typeface="Cambria Math"/>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𝑚𝑜𝑑</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=1</m:t>
                    </m:r>
                  </m:oMath>
                </a14:m>
                <a:endParaRPr lang="en-US" altLang="zh-CN" b="0" dirty="0">
                  <a:ea typeface="Cambria Math" panose="02040503050406030204" pitchFamily="18" charset="0"/>
                </a:endParaRPr>
              </a:p>
              <a:p>
                <a:endParaRPr lang="en-US" altLang="zh-CN" dirty="0"/>
              </a:p>
              <a:p>
                <a14:m>
                  <m:oMath xmlns:m="http://schemas.openxmlformats.org/officeDocument/2006/math">
                    <m:r>
                      <a:rPr lang="zh-CN" altLang="en-US" i="1" smtClean="0">
                        <a:latin typeface="Cambria Math" panose="02040503050406030204" pitchFamily="18" charset="0"/>
                      </a:rPr>
                      <m:t>𝜑</m:t>
                    </m:r>
                    <m:d>
                      <m:dPr>
                        <m:ctrlPr>
                          <a:rPr lang="zh-CN" altLang="en-US" i="1" smtClean="0">
                            <a:latin typeface="Cambria Math"/>
                          </a:rPr>
                        </m:ctrlPr>
                      </m:dPr>
                      <m:e>
                        <m:r>
                          <a:rPr lang="zh-CN" altLang="en-US" i="1" smtClean="0">
                            <a:latin typeface="Cambria Math" panose="02040503050406030204" pitchFamily="18" charset="0"/>
                          </a:rPr>
                          <m:t>𝑥</m:t>
                        </m:r>
                      </m:e>
                    </m:d>
                    <m:r>
                      <a:rPr lang="zh-CN" altLang="en-US" i="1" smtClean="0">
                        <a:latin typeface="Cambria Math" panose="02040503050406030204" pitchFamily="18" charset="0"/>
                      </a:rPr>
                      <m:t>=</m:t>
                    </m:r>
                    <m:r>
                      <a:rPr lang="zh-CN" altLang="en-US" i="1" smtClean="0">
                        <a:latin typeface="Cambria Math" panose="02040503050406030204" pitchFamily="18" charset="0"/>
                      </a:rPr>
                      <m:t>𝑥</m:t>
                    </m:r>
                    <m:d>
                      <m:dPr>
                        <m:ctrlPr>
                          <a:rPr lang="zh-CN" altLang="en-US" i="1" smtClean="0">
                            <a:latin typeface="Cambria Math"/>
                          </a:rPr>
                        </m:ctrlPr>
                      </m:dPr>
                      <m:e>
                        <m:r>
                          <a:rPr lang="zh-CN" altLang="en-US" i="1" smtClean="0">
                            <a:latin typeface="Cambria Math" panose="02040503050406030204" pitchFamily="18" charset="0"/>
                          </a:rPr>
                          <m:t>1−</m:t>
                        </m:r>
                        <m:f>
                          <m:fPr>
                            <m:ctrlPr>
                              <a:rPr lang="zh-CN" altLang="en-US" i="1" smtClean="0">
                                <a:latin typeface="Cambria Math"/>
                              </a:rPr>
                            </m:ctrlPr>
                          </m:fPr>
                          <m:num>
                            <m:r>
                              <a:rPr lang="zh-CN" altLang="en-US" i="1" smtClean="0">
                                <a:latin typeface="Cambria Math" panose="02040503050406030204" pitchFamily="18" charset="0"/>
                              </a:rPr>
                              <m:t>1</m:t>
                            </m:r>
                          </m:num>
                          <m:den>
                            <m:sSub>
                              <m:sSubPr>
                                <m:ctrlPr>
                                  <a:rPr lang="zh-CN" altLang="en-US" i="1" smtClean="0">
                                    <a:latin typeface="Cambria Math"/>
                                  </a:rPr>
                                </m:ctrlPr>
                              </m:sSubPr>
                              <m:e>
                                <m:r>
                                  <a:rPr lang="zh-CN" altLang="en-US" i="1" smtClean="0">
                                    <a:latin typeface="Cambria Math" panose="02040503050406030204" pitchFamily="18" charset="0"/>
                                  </a:rPr>
                                  <m:t>𝑝</m:t>
                                </m:r>
                              </m:e>
                              <m:sub>
                                <m:r>
                                  <a:rPr lang="zh-CN" altLang="en-US" i="1" smtClean="0">
                                    <a:latin typeface="Cambria Math" panose="02040503050406030204" pitchFamily="18" charset="0"/>
                                  </a:rPr>
                                  <m:t>1</m:t>
                                </m:r>
                              </m:sub>
                            </m:sSub>
                          </m:den>
                        </m:f>
                      </m:e>
                    </m:d>
                    <m:d>
                      <m:dPr>
                        <m:ctrlPr>
                          <a:rPr lang="zh-CN" altLang="en-US" i="1" smtClean="0">
                            <a:latin typeface="Cambria Math"/>
                          </a:rPr>
                        </m:ctrlPr>
                      </m:dPr>
                      <m:e>
                        <m:r>
                          <a:rPr lang="zh-CN" altLang="en-US" i="1" smtClean="0">
                            <a:latin typeface="Cambria Math" panose="02040503050406030204" pitchFamily="18" charset="0"/>
                          </a:rPr>
                          <m:t>1−</m:t>
                        </m:r>
                        <m:f>
                          <m:fPr>
                            <m:ctrlPr>
                              <a:rPr lang="zh-CN" altLang="en-US" i="1" smtClean="0">
                                <a:latin typeface="Cambria Math"/>
                              </a:rPr>
                            </m:ctrlPr>
                          </m:fPr>
                          <m:num>
                            <m:r>
                              <a:rPr lang="zh-CN" altLang="en-US" i="1" smtClean="0">
                                <a:latin typeface="Cambria Math" panose="02040503050406030204" pitchFamily="18" charset="0"/>
                              </a:rPr>
                              <m:t>1</m:t>
                            </m:r>
                          </m:num>
                          <m:den>
                            <m:sSub>
                              <m:sSubPr>
                                <m:ctrlPr>
                                  <a:rPr lang="zh-CN" altLang="en-US" i="1" smtClean="0">
                                    <a:latin typeface="Cambria Math"/>
                                  </a:rPr>
                                </m:ctrlPr>
                              </m:sSubPr>
                              <m:e>
                                <m:r>
                                  <a:rPr lang="zh-CN" altLang="en-US" i="1" smtClean="0">
                                    <a:latin typeface="Cambria Math" panose="02040503050406030204" pitchFamily="18" charset="0"/>
                                  </a:rPr>
                                  <m:t>𝑝</m:t>
                                </m:r>
                              </m:e>
                              <m:sub>
                                <m:r>
                                  <a:rPr lang="zh-CN" altLang="en-US" i="1" smtClean="0">
                                    <a:latin typeface="Cambria Math" panose="02040503050406030204" pitchFamily="18" charset="0"/>
                                  </a:rPr>
                                  <m:t>2</m:t>
                                </m:r>
                              </m:sub>
                            </m:sSub>
                          </m:den>
                        </m:f>
                      </m:e>
                    </m:d>
                    <m:r>
                      <a:rPr lang="zh-CN" altLang="en-US" i="1" smtClean="0">
                        <a:latin typeface="Cambria Math" panose="02040503050406030204" pitchFamily="18" charset="0"/>
                      </a:rPr>
                      <m:t>⋯</m:t>
                    </m:r>
                    <m:d>
                      <m:dPr>
                        <m:ctrlPr>
                          <a:rPr lang="zh-CN" altLang="en-US" i="1" smtClean="0">
                            <a:latin typeface="Cambria Math"/>
                          </a:rPr>
                        </m:ctrlPr>
                      </m:dPr>
                      <m:e>
                        <m:r>
                          <a:rPr lang="zh-CN" altLang="en-US" i="1" smtClean="0">
                            <a:latin typeface="Cambria Math" panose="02040503050406030204" pitchFamily="18" charset="0"/>
                          </a:rPr>
                          <m:t>1−</m:t>
                        </m:r>
                        <m:f>
                          <m:fPr>
                            <m:ctrlPr>
                              <a:rPr lang="zh-CN" altLang="en-US" i="1" smtClean="0">
                                <a:latin typeface="Cambria Math"/>
                              </a:rPr>
                            </m:ctrlPr>
                          </m:fPr>
                          <m:num>
                            <m:r>
                              <a:rPr lang="zh-CN" altLang="en-US" i="1" smtClean="0">
                                <a:latin typeface="Cambria Math" panose="02040503050406030204" pitchFamily="18" charset="0"/>
                              </a:rPr>
                              <m:t>1</m:t>
                            </m:r>
                          </m:num>
                          <m:den>
                            <m:sSub>
                              <m:sSubPr>
                                <m:ctrlPr>
                                  <a:rPr lang="zh-CN" altLang="en-US" i="1" smtClean="0">
                                    <a:latin typeface="Cambria Math"/>
                                  </a:rPr>
                                </m:ctrlPr>
                              </m:sSubPr>
                              <m:e>
                                <m:r>
                                  <a:rPr lang="zh-CN" altLang="en-US" i="1" smtClean="0">
                                    <a:latin typeface="Cambria Math" panose="02040503050406030204" pitchFamily="18" charset="0"/>
                                  </a:rPr>
                                  <m:t>𝑝</m:t>
                                </m:r>
                              </m:e>
                              <m:sub>
                                <m:r>
                                  <a:rPr lang="en-US" altLang="zh-CN" b="0" i="1" smtClean="0">
                                    <a:latin typeface="Cambria Math" panose="02040503050406030204" pitchFamily="18" charset="0"/>
                                  </a:rPr>
                                  <m:t>𝑛</m:t>
                                </m:r>
                              </m:sub>
                            </m:sSub>
                          </m:den>
                        </m:f>
                      </m:e>
                    </m:d>
                  </m:oMath>
                </a14:m>
                <a:endParaRPr lang="en-US" altLang="zh-CN" dirty="0"/>
              </a:p>
              <a:p>
                <a:endParaRPr lang="en-US" altLang="zh-CN" dirty="0"/>
              </a:p>
              <a:p>
                <a14:m>
                  <m:oMath xmlns:m="http://schemas.openxmlformats.org/officeDocument/2006/math">
                    <m:r>
                      <a:rPr lang="zh-CN" altLang="en-US" i="1" smtClean="0">
                        <a:latin typeface="Cambria Math" panose="02040503050406030204" pitchFamily="18" charset="0"/>
                      </a:rPr>
                      <m:t>𝜑</m:t>
                    </m:r>
                    <m:d>
                      <m:dPr>
                        <m:ctrlPr>
                          <a:rPr lang="zh-CN" altLang="en-US" i="1" smtClean="0">
                            <a:latin typeface="Cambria Math"/>
                          </a:rPr>
                        </m:ctrlPr>
                      </m:dPr>
                      <m:e>
                        <m:r>
                          <a:rPr lang="zh-CN" altLang="en-US" i="1" smtClean="0">
                            <a:latin typeface="Cambria Math" panose="02040503050406030204" pitchFamily="18" charset="0"/>
                          </a:rPr>
                          <m:t>𝑥</m:t>
                        </m:r>
                      </m:e>
                    </m:d>
                    <m:r>
                      <a:rPr lang="zh-CN" altLang="en-US" i="1" smtClean="0">
                        <a:latin typeface="Cambria Math" panose="02040503050406030204" pitchFamily="18" charset="0"/>
                      </a:rPr>
                      <m:t>=</m:t>
                    </m:r>
                    <m:sSubSup>
                      <m:sSubSupPr>
                        <m:ctrlPr>
                          <a:rPr lang="en-US" altLang="zh-CN" i="1" smtClean="0">
                            <a:latin typeface="Cambria Math"/>
                          </a:rPr>
                        </m:ctrlPr>
                      </m:sSubSupPr>
                      <m:e>
                        <m:r>
                          <a:rPr lang="en-US" altLang="zh-CN" b="0" i="1" smtClean="0">
                            <a:latin typeface="Cambria Math" panose="02040503050406030204" pitchFamily="18" charset="0"/>
                          </a:rPr>
                          <m:t>𝑝</m:t>
                        </m:r>
                      </m:e>
                      <m:sub>
                        <m:r>
                          <a:rPr lang="en-US" altLang="zh-CN" i="1">
                            <a:latin typeface="Cambria Math" panose="02040503050406030204" pitchFamily="18" charset="0"/>
                          </a:rPr>
                          <m:t>1</m:t>
                        </m:r>
                      </m:sub>
                      <m:sup>
                        <m:sSub>
                          <m:sSubPr>
                            <m:ctrlPr>
                              <a:rPr lang="en-US" altLang="zh-CN" i="1" smtClean="0">
                                <a:latin typeface="Cambria Math"/>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sup>
                    </m:sSubSup>
                    <m:d>
                      <m:dPr>
                        <m:ctrlPr>
                          <a:rPr lang="zh-CN" altLang="en-US" i="1" smtClean="0">
                            <a:latin typeface="Cambria Math"/>
                          </a:rPr>
                        </m:ctrlPr>
                      </m:dPr>
                      <m:e>
                        <m:sSub>
                          <m:sSubPr>
                            <m:ctrlPr>
                              <a:rPr lang="en-US" altLang="zh-CN" i="1" smtClean="0">
                                <a:latin typeface="Cambria Math"/>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zh-CN" altLang="en-US" i="1" smtClean="0">
                            <a:latin typeface="Cambria Math" panose="02040503050406030204" pitchFamily="18" charset="0"/>
                          </a:rPr>
                          <m:t>−</m:t>
                        </m:r>
                        <m:r>
                          <a:rPr lang="en-US" altLang="zh-CN" b="0" i="1" smtClean="0">
                            <a:latin typeface="Cambria Math" panose="02040503050406030204" pitchFamily="18" charset="0"/>
                          </a:rPr>
                          <m:t>1</m:t>
                        </m:r>
                      </m:e>
                    </m:d>
                    <m:r>
                      <a:rPr lang="en-US" altLang="zh-CN" i="1" smtClean="0">
                        <a:latin typeface="Cambria Math" panose="02040503050406030204" pitchFamily="18" charset="0"/>
                      </a:rPr>
                      <m:t>×</m:t>
                    </m:r>
                    <m:sSubSup>
                      <m:sSubSupPr>
                        <m:ctrlPr>
                          <a:rPr lang="en-US" altLang="zh-CN" i="1" smtClean="0">
                            <a:latin typeface="Cambria Math"/>
                          </a:rPr>
                        </m:ctrlPr>
                      </m:sSubSupPr>
                      <m:e>
                        <m:r>
                          <a:rPr lang="en-US" altLang="zh-CN" b="0" i="1" smtClean="0">
                            <a:latin typeface="Cambria Math" panose="02040503050406030204" pitchFamily="18" charset="0"/>
                          </a:rPr>
                          <m:t>𝑝</m:t>
                        </m:r>
                      </m:e>
                      <m:sub>
                        <m:r>
                          <a:rPr lang="en-US" altLang="zh-CN" i="1">
                            <a:latin typeface="Cambria Math" panose="02040503050406030204" pitchFamily="18" charset="0"/>
                          </a:rPr>
                          <m:t>2</m:t>
                        </m:r>
                      </m:sub>
                      <m:sup>
                        <m:sSub>
                          <m:sSubPr>
                            <m:ctrlPr>
                              <a:rPr lang="en-US" altLang="zh-CN" i="1" smtClean="0">
                                <a:latin typeface="Cambria Math"/>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r>
                          <a:rPr lang="en-US" altLang="zh-CN" b="0" i="1" smtClean="0">
                            <a:latin typeface="Cambria Math" panose="02040503050406030204" pitchFamily="18" charset="0"/>
                          </a:rPr>
                          <m:t>−1</m:t>
                        </m:r>
                      </m:sup>
                    </m:sSubSup>
                    <m:d>
                      <m:dPr>
                        <m:ctrlPr>
                          <a:rPr lang="zh-CN" altLang="en-US" i="1" smtClean="0">
                            <a:latin typeface="Cambria Math"/>
                          </a:rPr>
                        </m:ctrlPr>
                      </m:dPr>
                      <m:e>
                        <m:sSub>
                          <m:sSubPr>
                            <m:ctrlPr>
                              <a:rPr lang="en-US" altLang="zh-CN" i="1" smtClean="0">
                                <a:latin typeface="Cambria Math"/>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2</m:t>
                            </m:r>
                          </m:sub>
                        </m:sSub>
                        <m:r>
                          <a:rPr lang="zh-CN" altLang="en-US" i="1" smtClean="0">
                            <a:latin typeface="Cambria Math" panose="02040503050406030204" pitchFamily="18" charset="0"/>
                          </a:rPr>
                          <m:t>−</m:t>
                        </m:r>
                        <m:r>
                          <a:rPr lang="en-US" altLang="zh-CN" b="0" i="1" smtClean="0">
                            <a:latin typeface="Cambria Math" panose="02040503050406030204" pitchFamily="18" charset="0"/>
                          </a:rPr>
                          <m:t>1</m:t>
                        </m:r>
                      </m:e>
                    </m:d>
                    <m:r>
                      <a:rPr lang="en-US" altLang="zh-CN" i="1" smtClean="0">
                        <a:latin typeface="Cambria Math" panose="02040503050406030204" pitchFamily="18" charset="0"/>
                      </a:rPr>
                      <m:t>×</m:t>
                    </m:r>
                    <m:r>
                      <a:rPr lang="zh-CN" altLang="en-US" i="1" smtClean="0">
                        <a:latin typeface="Cambria Math" panose="02040503050406030204" pitchFamily="18" charset="0"/>
                      </a:rPr>
                      <m:t>⋯</m:t>
                    </m:r>
                    <m:r>
                      <a:rPr lang="en-US" altLang="zh-CN" i="1" smtClean="0">
                        <a:latin typeface="Cambria Math" panose="02040503050406030204" pitchFamily="18" charset="0"/>
                      </a:rPr>
                      <m:t>×</m:t>
                    </m:r>
                    <m:sSubSup>
                      <m:sSubSupPr>
                        <m:ctrlPr>
                          <a:rPr lang="en-US" altLang="zh-CN" i="1" smtClean="0">
                            <a:latin typeface="Cambria Math"/>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up>
                        <m:sSub>
                          <m:sSubPr>
                            <m:ctrlPr>
                              <a:rPr lang="en-US" altLang="zh-CN" i="1" smtClean="0">
                                <a:latin typeface="Cambria Math"/>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−1</m:t>
                        </m:r>
                      </m:sup>
                    </m:sSubSup>
                    <m:d>
                      <m:dPr>
                        <m:ctrlPr>
                          <a:rPr lang="zh-CN" altLang="en-US" i="1" smtClean="0">
                            <a:latin typeface="Cambria Math"/>
                          </a:rPr>
                        </m:ctrlPr>
                      </m:dPr>
                      <m:e>
                        <m:sSub>
                          <m:sSubPr>
                            <m:ctrlPr>
                              <a:rPr lang="en-US" altLang="zh-CN" i="1" smtClean="0">
                                <a:latin typeface="Cambria Math"/>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r>
                          <a:rPr lang="zh-CN" altLang="en-US" i="1" smtClean="0">
                            <a:latin typeface="Cambria Math" panose="02040503050406030204" pitchFamily="18" charset="0"/>
                          </a:rPr>
                          <m:t>−</m:t>
                        </m:r>
                        <m:r>
                          <a:rPr lang="en-US" altLang="zh-CN" b="0" i="1" smtClean="0">
                            <a:latin typeface="Cambria Math" panose="02040503050406030204" pitchFamily="18" charset="0"/>
                          </a:rPr>
                          <m:t>1</m:t>
                        </m:r>
                      </m:e>
                    </m:d>
                  </m:oMath>
                </a14:m>
                <a:endParaRPr lang="en-US" altLang="zh-CN" dirty="0"/>
              </a:p>
              <a:p>
                <a:endParaRPr lang="en-US" altLang="zh-CN" dirty="0"/>
              </a:p>
              <a:p>
                <a14:m>
                  <m:oMath xmlns:m="http://schemas.openxmlformats.org/officeDocument/2006/math">
                    <m:r>
                      <a:rPr lang="en-US" altLang="zh-CN" i="1" smtClean="0">
                        <a:latin typeface="Cambria Math" panose="02040503050406030204" pitchFamily="18" charset="0"/>
                      </a:rPr>
                      <m:t>𝑎</m:t>
                    </m:r>
                    <m:r>
                      <a:rPr lang="en-US" altLang="zh-CN" i="1" smtClean="0">
                        <a:latin typeface="Cambria Math" panose="02040503050406030204" pitchFamily="18" charset="0"/>
                      </a:rPr>
                      <m:t>×</m:t>
                    </m:r>
                    <m:sSup>
                      <m:sSupPr>
                        <m:ctrlPr>
                          <a:rPr lang="en-US" altLang="zh-CN" i="1" smtClean="0">
                            <a:latin typeface="Cambria Math"/>
                          </a:rPr>
                        </m:ctrlPr>
                      </m:sSupPr>
                      <m:e>
                        <m:r>
                          <a:rPr lang="en-US" altLang="zh-CN" i="1" smtClean="0">
                            <a:latin typeface="Cambria Math" panose="02040503050406030204" pitchFamily="18" charset="0"/>
                          </a:rPr>
                          <m:t>𝑎</m:t>
                        </m:r>
                      </m:e>
                      <m:sup>
                        <m:r>
                          <a:rPr lang="en-US" altLang="zh-CN" i="1" smtClean="0">
                            <a:latin typeface="Cambria Math" panose="02040503050406030204" pitchFamily="18" charset="0"/>
                          </a:rPr>
                          <m:t>𝜑</m:t>
                        </m:r>
                        <m:d>
                          <m:dPr>
                            <m:ctrlPr>
                              <a:rPr lang="en-US" altLang="zh-CN" i="1" smtClean="0">
                                <a:latin typeface="Cambria Math"/>
                              </a:rPr>
                            </m:ctrlPr>
                          </m:dPr>
                          <m:e>
                            <m:r>
                              <a:rPr lang="en-US" altLang="zh-CN" i="1" smtClean="0">
                                <a:latin typeface="Cambria Math" panose="02040503050406030204" pitchFamily="18" charset="0"/>
                              </a:rPr>
                              <m:t>𝑝</m:t>
                            </m:r>
                          </m:e>
                        </m:d>
                        <m:r>
                          <a:rPr lang="en-US" altLang="zh-CN" i="1" smtClean="0">
                            <a:latin typeface="Cambria Math" panose="02040503050406030204" pitchFamily="18" charset="0"/>
                          </a:rPr>
                          <m:t>−1</m:t>
                        </m:r>
                      </m:sup>
                    </m:sSup>
                    <m:r>
                      <a:rPr lang="en-US" altLang="zh-CN" i="1" smtClean="0">
                        <a:latin typeface="Cambria Math" panose="02040503050406030204" pitchFamily="18" charset="0"/>
                      </a:rPr>
                      <m:t>≡1</m:t>
                    </m:r>
                    <m:r>
                      <a:rPr lang="en-US" altLang="zh-CN" b="0" i="1" smtClean="0">
                        <a:latin typeface="Cambria Math" panose="02040503050406030204" pitchFamily="18" charset="0"/>
                      </a:rPr>
                      <m:t>  </m:t>
                    </m:r>
                    <m:d>
                      <m:dPr>
                        <m:ctrlPr>
                          <a:rPr lang="en-US" altLang="zh-CN" i="1" smtClean="0">
                            <a:latin typeface="Cambria Math"/>
                          </a:rPr>
                        </m:ctrlPr>
                      </m:dPr>
                      <m:e>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𝑝</m:t>
                        </m:r>
                      </m:e>
                    </m:d>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9398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高斯消元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如果要解方程组，我们就要进行消元，最方便的就是加减消元。</a:t>
                </a:r>
                <a:endParaRPr lang="en-US" altLang="zh-CN" dirty="0"/>
              </a:p>
              <a:p>
                <a:endParaRPr lang="en-US" altLang="zh-CN" dirty="0"/>
              </a:p>
              <a:p>
                <a:r>
                  <a:rPr lang="zh-CN" altLang="en-US" dirty="0"/>
                  <a:t>枚举要消去哪个未知数，设为</a:t>
                </a:r>
                <a:r>
                  <a:rPr lang="en-US" altLang="zh-CN" dirty="0" err="1"/>
                  <a:t>i</a:t>
                </a:r>
                <a:r>
                  <a:rPr lang="zh-CN" altLang="en-US" dirty="0"/>
                  <a:t>，我们在没有用过的方程中找一个包含第</a:t>
                </a:r>
                <a:r>
                  <a:rPr lang="en-US" altLang="zh-CN" dirty="0" err="1"/>
                  <a:t>i</a:t>
                </a:r>
                <a:r>
                  <a:rPr lang="zh-CN" altLang="en-US" dirty="0"/>
                  <a:t>个未知数的方程，把它放到第</a:t>
                </a:r>
                <a:r>
                  <a:rPr lang="en-US" altLang="zh-CN" dirty="0" err="1"/>
                  <a:t>i</a:t>
                </a:r>
                <a:r>
                  <a:rPr lang="zh-CN" altLang="en-US" dirty="0"/>
                  <a:t>行，同时把第</a:t>
                </a:r>
                <a:r>
                  <a:rPr lang="en-US" altLang="zh-CN" dirty="0" err="1"/>
                  <a:t>i</a:t>
                </a:r>
                <a:r>
                  <a:rPr lang="zh-CN" altLang="en-US" dirty="0"/>
                  <a:t>项的系数变成</a:t>
                </a:r>
                <a:r>
                  <a:rPr lang="en-US" altLang="zh-CN" dirty="0"/>
                  <a:t>1</a:t>
                </a:r>
                <a:r>
                  <a:rPr lang="zh-CN" altLang="en-US" dirty="0"/>
                  <a:t>，然后用它去把其他方程的第</a:t>
                </a:r>
                <a:r>
                  <a:rPr lang="en-US" altLang="zh-CN" dirty="0" err="1"/>
                  <a:t>i</a:t>
                </a:r>
                <a:r>
                  <a:rPr lang="zh-CN" altLang="en-US" dirty="0"/>
                  <a:t>个变量都消去。</a:t>
                </a:r>
                <a:endParaRPr lang="en-US" altLang="zh-CN" dirty="0"/>
              </a:p>
              <a:p>
                <a:endParaRPr lang="en-US" altLang="zh-CN" dirty="0"/>
              </a:p>
              <a:p>
                <a:r>
                  <a:rPr lang="zh-CN" altLang="en-US" dirty="0"/>
                  <a:t>这样，最后我们会把矩阵变成只有对角线是</a:t>
                </a:r>
                <a:r>
                  <a:rPr lang="en-US" altLang="zh-CN" dirty="0"/>
                  <a:t>1</a:t>
                </a:r>
                <a:r>
                  <a:rPr lang="zh-CN" altLang="en-US" dirty="0"/>
                  <a:t>，其它地方都是</a:t>
                </a:r>
                <a:r>
                  <a:rPr lang="en-US" altLang="zh-CN" dirty="0"/>
                  <a:t>0</a:t>
                </a:r>
                <a:r>
                  <a:rPr lang="zh-CN" altLang="en-US" dirty="0"/>
                  <a:t>。</a:t>
                </a:r>
                <a:endParaRPr lang="en-US" altLang="zh-CN" dirty="0"/>
              </a:p>
              <a:p>
                <a:r>
                  <a:rPr lang="zh-CN" altLang="en-US" dirty="0"/>
                  <a:t>每一行对应的最右边的那个常数就是对应变量的解。</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b="0" i="1" smtClean="0">
                            <a:latin typeface="Cambria Math"/>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232"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1612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高斯消元</a:t>
            </a:r>
          </a:p>
        </p:txBody>
      </p:sp>
      <p:sp>
        <p:nvSpPr>
          <p:cNvPr id="3" name="内容占位符 2"/>
          <p:cNvSpPr>
            <a:spLocks noGrp="1"/>
          </p:cNvSpPr>
          <p:nvPr>
            <p:ph idx="1"/>
          </p:nvPr>
        </p:nvSpPr>
        <p:spPr/>
        <p:txBody>
          <a:bodyPr/>
          <a:lstStyle/>
          <a:p>
            <a:r>
              <a:rPr lang="zh-CN" altLang="en-US" dirty="0"/>
              <a:t>阶梯矩阵</a:t>
            </a:r>
            <a:r>
              <a:rPr lang="en-US" altLang="zh-CN" dirty="0"/>
              <a:t>/</a:t>
            </a:r>
            <a:r>
              <a:rPr lang="zh-CN" altLang="en-US" dirty="0"/>
              <a:t>对角矩阵</a:t>
            </a:r>
            <a:endParaRPr lang="en-US" altLang="zh-CN" dirty="0"/>
          </a:p>
          <a:p>
            <a:endParaRPr lang="en-US" altLang="zh-CN" dirty="0"/>
          </a:p>
          <a:p>
            <a:r>
              <a:rPr lang="zh-CN" altLang="en-US" dirty="0"/>
              <a:t>对角矩阵就是上面那种求法求出的矩阵，正常情况下只有对角线不是</a:t>
            </a:r>
            <a:r>
              <a:rPr lang="en-US" altLang="zh-CN" dirty="0"/>
              <a:t>0</a:t>
            </a:r>
            <a:r>
              <a:rPr lang="zh-CN" altLang="en-US" dirty="0"/>
              <a:t>。</a:t>
            </a:r>
            <a:endParaRPr lang="en-US" altLang="zh-CN" dirty="0"/>
          </a:p>
          <a:p>
            <a:endParaRPr lang="en-US" altLang="zh-CN" dirty="0"/>
          </a:p>
          <a:p>
            <a:r>
              <a:rPr lang="zh-CN" altLang="en-US" dirty="0"/>
              <a:t>阶梯矩阵就是每次只消自己下面的那些方程，最后求出来非零的位置构成一个上三角。</a:t>
            </a:r>
          </a:p>
        </p:txBody>
      </p:sp>
    </p:spTree>
    <p:extLst>
      <p:ext uri="{BB962C8B-B14F-4D97-AF65-F5344CB8AC3E}">
        <p14:creationId xmlns:p14="http://schemas.microsoft.com/office/powerpoint/2010/main" val="3362266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a:bodyPr>
          <a:lstStyle/>
          <a:p>
            <a:r>
              <a:rPr lang="zh-CN" altLang="en-US" dirty="0"/>
              <a:t>只包含系数的叫系数矩阵，加了右边一列的叫增广矩阵。</a:t>
            </a:r>
            <a:endParaRPr lang="en-US" altLang="zh-CN" dirty="0"/>
          </a:p>
          <a:p>
            <a:endParaRPr lang="en-US" altLang="zh-CN" dirty="0"/>
          </a:p>
          <a:p>
            <a:r>
              <a:rPr lang="zh-CN" altLang="en-US" dirty="0"/>
              <a:t>消元过程中的交换两行、给一行乘上一个非零数、把一行的倍数加到另一行上。这些操作叫做矩阵的初等行变换。</a:t>
            </a:r>
            <a:endParaRPr lang="en-US" altLang="zh-CN" dirty="0"/>
          </a:p>
          <a:p>
            <a:endParaRPr lang="en-US" altLang="zh-CN" dirty="0"/>
          </a:p>
          <a:p>
            <a:r>
              <a:rPr lang="zh-CN" altLang="en-US" dirty="0"/>
              <a:t>每一行剩下的那一个变量叫主元，其他的变量叫自由元。</a:t>
            </a:r>
            <a:endParaRPr lang="en-US" altLang="zh-CN" dirty="0"/>
          </a:p>
          <a:p>
            <a:endParaRPr lang="en-US" altLang="zh-CN" dirty="0"/>
          </a:p>
          <a:p>
            <a:r>
              <a:rPr lang="zh-CN" altLang="en-US" dirty="0"/>
              <a:t>如果有自由元的话，方程组有无数个解。</a:t>
            </a:r>
            <a:endParaRPr lang="en-US" altLang="zh-CN" dirty="0"/>
          </a:p>
          <a:p>
            <a:r>
              <a:rPr lang="zh-CN" altLang="en-US" dirty="0"/>
              <a:t>如果存在一行，它的系数全是</a:t>
            </a:r>
            <a:r>
              <a:rPr lang="en-US" altLang="zh-CN" dirty="0"/>
              <a:t>0</a:t>
            </a:r>
            <a:r>
              <a:rPr lang="zh-CN" altLang="en-US" dirty="0"/>
              <a:t>但右边的常数不是</a:t>
            </a:r>
            <a:r>
              <a:rPr lang="en-US" altLang="zh-CN" dirty="0"/>
              <a:t>0</a:t>
            </a:r>
            <a:r>
              <a:rPr lang="zh-CN" altLang="en-US" dirty="0"/>
              <a:t>，那么方程组无解。</a:t>
            </a:r>
            <a:endParaRPr lang="en-US" altLang="zh-CN" dirty="0"/>
          </a:p>
          <a:p>
            <a:endParaRPr lang="en-US" altLang="zh-CN" dirty="0"/>
          </a:p>
        </p:txBody>
      </p:sp>
    </p:spTree>
    <p:extLst>
      <p:ext uri="{BB962C8B-B14F-4D97-AF65-F5344CB8AC3E}">
        <p14:creationId xmlns:p14="http://schemas.microsoft.com/office/powerpoint/2010/main" val="2624594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例题六</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维超球上</a:t>
            </a:r>
            <a:r>
              <a:rPr lang="en-US" altLang="zh-CN" dirty="0"/>
              <a:t>n+1</a:t>
            </a:r>
            <a:r>
              <a:rPr lang="zh-CN" altLang="en-US" dirty="0"/>
              <a:t>个点的坐标，求超球的球心坐标。</a:t>
            </a:r>
            <a:endParaRPr lang="en-US" altLang="zh-CN" dirty="0"/>
          </a:p>
          <a:p>
            <a:endParaRPr lang="en-US" altLang="zh-CN" dirty="0"/>
          </a:p>
          <a:p>
            <a:r>
              <a:rPr lang="en-US" altLang="zh-CN" dirty="0"/>
              <a:t>n</a:t>
            </a:r>
            <a:r>
              <a:rPr lang="zh-CN" altLang="en-US" dirty="0"/>
              <a:t>≤</a:t>
            </a:r>
            <a:r>
              <a:rPr lang="en-US" altLang="zh-CN" dirty="0"/>
              <a:t>20</a:t>
            </a:r>
            <a:endParaRPr lang="zh-CN" altLang="en-US" dirty="0"/>
          </a:p>
        </p:txBody>
      </p:sp>
    </p:spTree>
    <p:extLst>
      <p:ext uri="{BB962C8B-B14F-4D97-AF65-F5344CB8AC3E}">
        <p14:creationId xmlns:p14="http://schemas.microsoft.com/office/powerpoint/2010/main" val="936084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例题六</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a:t>
                </a:r>
                <a:r>
                  <a:rPr lang="en-US" altLang="zh-CN" dirty="0"/>
                  <a:t>n</a:t>
                </a:r>
                <a:r>
                  <a:rPr lang="zh-CN" altLang="en-US" dirty="0"/>
                  <a:t>维超球上</a:t>
                </a:r>
                <a:r>
                  <a:rPr lang="en-US" altLang="zh-CN" dirty="0"/>
                  <a:t>n+1</a:t>
                </a:r>
                <a:r>
                  <a:rPr lang="zh-CN" altLang="en-US" dirty="0"/>
                  <a:t>个点的坐标，求超球的球心坐标。</a:t>
                </a:r>
                <a:endParaRPr lang="en-US" altLang="zh-CN" dirty="0"/>
              </a:p>
              <a:p>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p>
                          <m:sSupPr>
                            <m:ctrlPr>
                              <a:rPr lang="en-US" altLang="zh-CN" b="0" i="1" smtClean="0">
                                <a:latin typeface="Cambria Math"/>
                              </a:rPr>
                            </m:ctrlPr>
                          </m:sSupPr>
                          <m:e>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a14:m>
                <a:endParaRPr lang="en-US" altLang="zh-CN" dirty="0"/>
              </a:p>
              <a:p>
                <a:r>
                  <a:rPr lang="zh-CN" altLang="en-US" dirty="0"/>
                  <a:t>非线性？</a:t>
                </a:r>
                <a:endParaRPr lang="en-US" altLang="zh-CN" dirty="0"/>
              </a:p>
              <a:p>
                <a:endParaRPr lang="en-US" altLang="zh-CN" dirty="0"/>
              </a:p>
              <a:p>
                <a:r>
                  <a:rPr lang="zh-CN" altLang="en-US" dirty="0"/>
                  <a:t>相邻两个方程做差。</a:t>
                </a:r>
                <a:endParaRPr lang="en-US" altLang="zh-CN" dirty="0"/>
              </a:p>
              <a:p>
                <a:r>
                  <a:rPr lang="en-US" altLang="zh-CN" dirty="0"/>
                  <a:t>n</a:t>
                </a:r>
                <a:r>
                  <a:rPr lang="zh-CN" altLang="en-US" dirty="0"/>
                  <a:t>个方程，</a:t>
                </a:r>
                <a:r>
                  <a:rPr lang="en-US" altLang="zh-CN" dirty="0"/>
                  <a:t>n</a:t>
                </a:r>
                <a:r>
                  <a:rPr lang="zh-CN" altLang="en-US" dirty="0"/>
                  <a:t>个未知数。</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540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求解概率问题</a:t>
            </a:r>
          </a:p>
        </p:txBody>
      </p:sp>
      <p:sp>
        <p:nvSpPr>
          <p:cNvPr id="3" name="内容占位符 2"/>
          <p:cNvSpPr>
            <a:spLocks noGrp="1"/>
          </p:cNvSpPr>
          <p:nvPr>
            <p:ph idx="1"/>
          </p:nvPr>
        </p:nvSpPr>
        <p:spPr/>
        <p:txBody>
          <a:bodyPr>
            <a:normAutofit/>
          </a:bodyPr>
          <a:lstStyle/>
          <a:p>
            <a:r>
              <a:rPr lang="zh-CN" altLang="en-US" dirty="0"/>
              <a:t>给出一张图，有一个炸弹初始在</a:t>
            </a:r>
            <a:r>
              <a:rPr lang="en-US" altLang="zh-CN" dirty="0"/>
              <a:t>1</a:t>
            </a:r>
            <a:r>
              <a:rPr lang="zh-CN" altLang="en-US" dirty="0"/>
              <a:t>号点。每小时炸弹有</a:t>
            </a:r>
            <a:r>
              <a:rPr lang="en-US" altLang="zh-CN" dirty="0"/>
              <a:t>p/q</a:t>
            </a:r>
            <a:r>
              <a:rPr lang="zh-CN" altLang="en-US" dirty="0"/>
              <a:t>的概率在当前点爆炸，否则就会等概率的选择一条边走过去，问在每个城市爆炸的概率。</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14611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求解概率问题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给出一张图，有一个炸弹初始在</a:t>
                </a:r>
                <a:r>
                  <a:rPr lang="en-US" altLang="zh-CN" dirty="0"/>
                  <a:t>1</a:t>
                </a:r>
                <a:r>
                  <a:rPr lang="zh-CN" altLang="en-US" dirty="0"/>
                  <a:t>号点。每小时炸弹有</a:t>
                </a:r>
                <a:r>
                  <a:rPr lang="en-US" altLang="zh-CN" dirty="0"/>
                  <a:t>p/q</a:t>
                </a:r>
                <a:r>
                  <a:rPr lang="zh-CN" altLang="en-US" dirty="0"/>
                  <a:t>的概率在当前点爆炸，否则就会等概率的选择一条边走过去，问在每个城市爆炸的概率。</a:t>
                </a:r>
                <a:endParaRPr lang="en-US" altLang="zh-CN" dirty="0"/>
              </a:p>
              <a:p>
                <a:endParaRPr lang="en-US" altLang="zh-CN" dirty="0"/>
              </a:p>
              <a:p>
                <a:r>
                  <a:rPr lang="zh-CN" altLang="en-US" dirty="0"/>
                  <a:t>每次经过这个点都有</a:t>
                </a:r>
                <a:r>
                  <a:rPr lang="en-US" altLang="zh-CN" dirty="0"/>
                  <a:t>p/q</a:t>
                </a:r>
                <a:r>
                  <a:rPr lang="zh-CN" altLang="en-US" dirty="0"/>
                  <a:t>的概率爆炸，对于点</a:t>
                </a:r>
                <a:r>
                  <a:rPr lang="en-US" altLang="zh-CN" dirty="0"/>
                  <a:t>u</a:t>
                </a:r>
                <a:r>
                  <a:rPr lang="zh-CN" altLang="en-US" dirty="0"/>
                  <a:t>来说</a:t>
                </a:r>
                <a14:m>
                  <m:oMath xmlns:m="http://schemas.openxmlformats.org/officeDocument/2006/math">
                    <m:r>
                      <m:rPr>
                        <m:brk m:alnAt="7"/>
                      </m:rPr>
                      <a:rPr lang="en-US" altLang="zh-CN" i="1">
                        <a:latin typeface="Cambria Math" panose="02040503050406030204" pitchFamily="18" charset="0"/>
                      </a:rPr>
                      <m:t>𝑎</m:t>
                    </m:r>
                    <m:r>
                      <a:rPr lang="en-US" altLang="zh-CN" i="1">
                        <a:latin typeface="Cambria Math" panose="02040503050406030204" pitchFamily="18" charset="0"/>
                      </a:rPr>
                      <m:t>𝑛𝑠</m:t>
                    </m:r>
                    <m:r>
                      <a:rPr lang="en-US" altLang="zh-CN" i="1">
                        <a:latin typeface="Cambria Math" panose="02040503050406030204" pitchFamily="18" charset="0"/>
                      </a:rPr>
                      <m:t>=</m:t>
                    </m:r>
                    <m:nary>
                      <m:naryPr>
                        <m:chr m:val="∑"/>
                        <m:supHide m:val="on"/>
                        <m:ctrlPr>
                          <a:rPr lang="zh-CN" altLang="en-US" i="1" smtClean="0">
                            <a:latin typeface="Cambria Math"/>
                          </a:rPr>
                        </m:ctrlPr>
                      </m:naryPr>
                      <m:sub>
                        <m:r>
                          <m:rPr>
                            <m:brk m:alnAt="7"/>
                          </m:rPr>
                          <a:rPr lang="zh-CN" altLang="en-US" i="1">
                            <a:latin typeface="Cambria Math" panose="02040503050406030204" pitchFamily="18" charset="0"/>
                          </a:rPr>
                          <m:t>到</m:t>
                        </m:r>
                        <m:r>
                          <m:rPr>
                            <m:sty m:val="p"/>
                            <m:brk m:alnAt="7"/>
                          </m:rPr>
                          <a:rPr lang="en-US" altLang="zh-CN" i="1" smtClean="0">
                            <a:latin typeface="Cambria Math" panose="02040503050406030204" pitchFamily="18" charset="0"/>
                          </a:rPr>
                          <m:t>u</m:t>
                        </m:r>
                        <m:r>
                          <m:rPr>
                            <m:brk m:alnAt="7"/>
                          </m:rPr>
                          <a:rPr lang="zh-CN" altLang="en-US" i="1">
                            <a:latin typeface="Cambria Math" panose="02040503050406030204" pitchFamily="18" charset="0"/>
                          </a:rPr>
                          <m:t>的</m:t>
                        </m:r>
                        <m:r>
                          <a:rPr lang="zh-CN" altLang="en-US" i="1">
                            <a:latin typeface="Cambria Math" panose="02040503050406030204" pitchFamily="18" charset="0"/>
                          </a:rPr>
                          <m:t>路径</m:t>
                        </m:r>
                        <m:r>
                          <m:rPr>
                            <m:sty m:val="p"/>
                            <m:brk m:alnAt="7"/>
                          </m:rPr>
                          <a:rPr lang="en-US" altLang="zh-CN" i="1" smtClean="0">
                            <a:latin typeface="Cambria Math" panose="02040503050406030204" pitchFamily="18" charset="0"/>
                          </a:rPr>
                          <m:t>i</m:t>
                        </m:r>
                      </m:sub>
                      <m:sup/>
                      <m:e>
                        <m:r>
                          <a:rPr lang="en-US" altLang="zh-CN" b="0" i="1" smtClean="0">
                            <a:latin typeface="Cambria Math" panose="02040503050406030204" pitchFamily="18" charset="0"/>
                          </a:rPr>
                          <m:t>𝑃</m:t>
                        </m:r>
                        <m:d>
                          <m:dPr>
                            <m:ctrlPr>
                              <a:rPr lang="en-US" altLang="zh-CN" b="0" i="1" smtClean="0">
                                <a:latin typeface="Cambria Math"/>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𝑞</m:t>
                            </m:r>
                          </m:den>
                        </m:f>
                      </m:e>
                    </m:nary>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𝑞</m:t>
                        </m:r>
                      </m:den>
                    </m:f>
                    <m:r>
                      <a:rPr lang="en-US" altLang="zh-CN" b="0" i="1" smtClean="0">
                        <a:latin typeface="Cambria Math" panose="02040503050406030204" pitchFamily="18" charset="0"/>
                      </a:rPr>
                      <m:t>∗</m:t>
                    </m:r>
                    <m:nary>
                      <m:naryPr>
                        <m:chr m:val="∑"/>
                        <m:supHide m:val="on"/>
                        <m:ctrlPr>
                          <a:rPr lang="zh-CN" altLang="en-US" i="1">
                            <a:latin typeface="Cambria Math"/>
                          </a:rPr>
                        </m:ctrlPr>
                      </m:naryPr>
                      <m:sub>
                        <m:r>
                          <m:rPr>
                            <m:brk m:alnAt="7"/>
                          </m:rPr>
                          <a:rPr lang="zh-CN" altLang="en-US" i="1">
                            <a:latin typeface="Cambria Math" panose="02040503050406030204" pitchFamily="18" charset="0"/>
                          </a:rPr>
                          <m:t>到</m:t>
                        </m:r>
                        <m:r>
                          <m:rPr>
                            <m:sty m:val="p"/>
                            <m:brk m:alnAt="7"/>
                          </m:rPr>
                          <a:rPr lang="en-US" altLang="zh-CN" i="1">
                            <a:latin typeface="Cambria Math" panose="02040503050406030204" pitchFamily="18" charset="0"/>
                          </a:rPr>
                          <m:t>u</m:t>
                        </m:r>
                        <m:r>
                          <m:rPr>
                            <m:brk m:alnAt="7"/>
                          </m:rPr>
                          <a:rPr lang="zh-CN" altLang="en-US" i="1">
                            <a:latin typeface="Cambria Math" panose="02040503050406030204" pitchFamily="18" charset="0"/>
                          </a:rPr>
                          <m:t>的</m:t>
                        </m:r>
                        <m:r>
                          <a:rPr lang="zh-CN" altLang="en-US" i="1">
                            <a:latin typeface="Cambria Math" panose="02040503050406030204" pitchFamily="18" charset="0"/>
                          </a:rPr>
                          <m:t>路径</m:t>
                        </m:r>
                        <m:r>
                          <m:rPr>
                            <m:sty m:val="p"/>
                            <m:brk m:alnAt="7"/>
                          </m:rPr>
                          <a:rPr lang="en-US" altLang="zh-CN" i="1">
                            <a:latin typeface="Cambria Math" panose="02040503050406030204" pitchFamily="18" charset="0"/>
                          </a:rPr>
                          <m:t>i</m:t>
                        </m:r>
                      </m:sub>
                      <m:sup/>
                      <m:e>
                        <m:r>
                          <a:rPr lang="en-US" altLang="zh-CN" i="1">
                            <a:latin typeface="Cambria Math" panose="02040503050406030204" pitchFamily="18" charset="0"/>
                          </a:rPr>
                          <m:t>𝑃</m:t>
                        </m:r>
                        <m:d>
                          <m:dPr>
                            <m:ctrlPr>
                              <a:rPr lang="en-US" altLang="zh-CN" i="1">
                                <a:latin typeface="Cambria Math"/>
                              </a:rPr>
                            </m:ctrlPr>
                          </m:dPr>
                          <m:e>
                            <m:r>
                              <a:rPr lang="en-US" altLang="zh-CN" i="1">
                                <a:latin typeface="Cambria Math" panose="02040503050406030204" pitchFamily="18" charset="0"/>
                              </a:rPr>
                              <m:t>𝑖</m:t>
                            </m:r>
                          </m:e>
                        </m:d>
                      </m:e>
                    </m:nary>
                  </m:oMath>
                </a14:m>
                <a:r>
                  <a:rPr lang="zh-CN" altLang="en-US" dirty="0"/>
                  <a:t>。</a:t>
                </a:r>
                <a:endParaRPr lang="en-US" altLang="zh-CN" dirty="0"/>
              </a:p>
              <a:p>
                <a:endParaRPr lang="en-US" altLang="zh-CN" dirty="0"/>
              </a:p>
              <a:p>
                <a:r>
                  <a:rPr lang="zh-CN" altLang="en-US" dirty="0"/>
                  <a:t>后半部分其实就是到</a:t>
                </a:r>
                <a:r>
                  <a:rPr lang="en-US" altLang="zh-CN" dirty="0"/>
                  <a:t>u</a:t>
                </a:r>
                <a:r>
                  <a:rPr lang="zh-CN" altLang="en-US" dirty="0"/>
                  <a:t>的期望次数。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31083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求解概率问题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用</a:t>
                </a:r>
                <a:r>
                  <a:rPr lang="en-US" altLang="zh-CN" dirty="0" err="1"/>
                  <a:t>dp</a:t>
                </a:r>
                <a:r>
                  <a:rPr lang="en-US" altLang="zh-CN" dirty="0"/>
                  <a:t>[</a:t>
                </a:r>
                <a:r>
                  <a:rPr lang="en-US" altLang="zh-CN" dirty="0" err="1"/>
                  <a:t>i</a:t>
                </a:r>
                <a:r>
                  <a:rPr lang="en-US" altLang="zh-CN" dirty="0"/>
                  <a:t>]</a:t>
                </a:r>
                <a:r>
                  <a:rPr lang="zh-CN" altLang="en-US" dirty="0"/>
                  <a:t>表示到</a:t>
                </a:r>
                <a:r>
                  <a:rPr lang="en-US" altLang="zh-CN" dirty="0" err="1"/>
                  <a:t>i</a:t>
                </a:r>
                <a:r>
                  <a:rPr lang="zh-CN" altLang="en-US" dirty="0"/>
                  <a:t>点的期望次数。</a:t>
                </a:r>
                <a:endParaRPr lang="en-US" altLang="zh-CN" dirty="0"/>
              </a:p>
              <a:p>
                <a:endParaRPr lang="en-US" altLang="zh-CN" dirty="0"/>
              </a:p>
              <a:p>
                <a14:m>
                  <m:oMath xmlns:m="http://schemas.openxmlformats.org/officeDocument/2006/math">
                    <m:r>
                      <a:rPr lang="en-US" altLang="zh-CN" i="1" dirty="0" smtClean="0">
                        <a:latin typeface="Cambria Math" panose="02040503050406030204" pitchFamily="18" charset="0"/>
                      </a:rPr>
                      <m:t>𝑑</m:t>
                    </m:r>
                    <m:r>
                      <a:rPr lang="en-US" altLang="zh-CN" i="1" dirty="0" err="1"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m:t>
                    </m:r>
                    <m:d>
                      <m:dPr>
                        <m:begChr m:val="{"/>
                        <m:endChr m:val=""/>
                        <m:ctrlPr>
                          <a:rPr lang="en-US" altLang="zh-CN" i="1" dirty="0" smtClean="0">
                            <a:latin typeface="Cambria Math"/>
                          </a:rPr>
                        </m:ctrlPr>
                      </m:dPr>
                      <m:e>
                        <m:eqArr>
                          <m:eqArrPr>
                            <m:ctrlPr>
                              <a:rPr lang="en-US" altLang="zh-CN" i="1" dirty="0" smtClean="0">
                                <a:latin typeface="Cambria Math"/>
                              </a:rPr>
                            </m:ctrlPr>
                          </m:eqArrPr>
                          <m:e>
                            <m:nary>
                              <m:naryPr>
                                <m:chr m:val="∑"/>
                                <m:supHide m:val="on"/>
                                <m:ctrlPr>
                                  <a:rPr lang="en-US" altLang="zh-CN" i="1" dirty="0" smtClean="0">
                                    <a:latin typeface="Cambria Math"/>
                                  </a:rPr>
                                </m:ctrlPr>
                              </m:naryPr>
                              <m:sub>
                                <m:r>
                                  <m:rPr>
                                    <m:brk m:alnAt="7"/>
                                  </m:rPr>
                                  <a:rPr lang="en-US" altLang="zh-CN" b="0" i="1" dirty="0" smtClean="0">
                                    <a:latin typeface="Cambria Math" panose="02040503050406030204" pitchFamily="18" charset="0"/>
                                  </a:rPr>
                                  <m:t>𝑗</m:t>
                                </m:r>
                              </m:sub>
                              <m:sup/>
                              <m:e>
                                <m:r>
                                  <a:rPr lang="en-US" altLang="zh-CN" b="0" i="1" dirty="0" smtClean="0">
                                    <a:latin typeface="Cambria Math" panose="02040503050406030204" pitchFamily="18" charset="0"/>
                                  </a:rPr>
                                  <m:t>𝑃</m:t>
                                </m:r>
                                <m:d>
                                  <m:dPr>
                                    <m:ctrlPr>
                                      <a:rPr lang="en-US" altLang="zh-CN" b="0" i="1" dirty="0" smtClean="0">
                                        <a:latin typeface="Cambria Math"/>
                                      </a:rPr>
                                    </m:ctrlPr>
                                  </m:dPr>
                                  <m:e>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𝑑𝑝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e>
                            </m:nary>
                            <m:r>
                              <a:rPr lang="en-US" altLang="zh-CN" b="0" i="1" dirty="0" smtClean="0">
                                <a:latin typeface="Cambria Math" panose="02040503050406030204" pitchFamily="18" charset="0"/>
                              </a:rPr>
                              <m:t>  ,  </m:t>
                            </m:r>
                            <m:r>
                              <a:rPr lang="en-US" altLang="zh-CN" b="0" i="1" dirty="0" smtClean="0">
                                <a:latin typeface="Cambria Math" panose="02040503050406030204" pitchFamily="18" charset="0"/>
                              </a:rPr>
                              <m:t>𝑖𝑓</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e>
                          <m:e>
                            <m:r>
                              <a:rPr lang="en-US" altLang="zh-CN" b="0" i="1" dirty="0" smtClean="0">
                                <a:latin typeface="Cambria Math" panose="02040503050406030204" pitchFamily="18" charset="0"/>
                              </a:rPr>
                              <m:t>1+</m:t>
                            </m:r>
                            <m:nary>
                              <m:naryPr>
                                <m:chr m:val="∑"/>
                                <m:supHide m:val="on"/>
                                <m:ctrlPr>
                                  <a:rPr lang="en-US" altLang="zh-CN" i="1" dirty="0">
                                    <a:latin typeface="Cambria Math"/>
                                  </a:rPr>
                                </m:ctrlPr>
                              </m:naryPr>
                              <m:sub>
                                <m:r>
                                  <m:rPr>
                                    <m:brk m:alnAt="7"/>
                                  </m:rPr>
                                  <a:rPr lang="en-US" altLang="zh-CN" i="1" dirty="0">
                                    <a:latin typeface="Cambria Math" panose="02040503050406030204" pitchFamily="18" charset="0"/>
                                  </a:rPr>
                                  <m:t>𝑗</m:t>
                                </m:r>
                              </m:sub>
                              <m:sup/>
                              <m:e>
                                <m:r>
                                  <a:rPr lang="en-US" altLang="zh-CN" i="1" dirty="0">
                                    <a:latin typeface="Cambria Math" panose="02040503050406030204" pitchFamily="18" charset="0"/>
                                  </a:rPr>
                                  <m:t>𝑃</m:t>
                                </m:r>
                                <m:d>
                                  <m:dPr>
                                    <m:ctrlPr>
                                      <a:rPr lang="en-US" altLang="zh-CN" i="1" dirty="0">
                                        <a:latin typeface="Cambria Math"/>
                                      </a:rPr>
                                    </m:ctrlPr>
                                  </m:dPr>
                                  <m:e>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𝑖</m:t>
                                    </m:r>
                                  </m:e>
                                </m:d>
                                <m:r>
                                  <a:rPr lang="en-US" altLang="zh-CN" i="1" dirty="0">
                                    <a:latin typeface="Cambria Math" panose="02040503050406030204" pitchFamily="18" charset="0"/>
                                  </a:rPr>
                                  <m:t>∗</m:t>
                                </m:r>
                                <m:r>
                                  <a:rPr lang="en-US" altLang="zh-CN" i="1" dirty="0">
                                    <a:latin typeface="Cambria Math" panose="02040503050406030204" pitchFamily="18" charset="0"/>
                                  </a:rPr>
                                  <m:t>𝑑𝑝</m:t>
                                </m:r>
                                <m:d>
                                  <m:dPr>
                                    <m:begChr m:val="["/>
                                    <m:endChr m:val="]"/>
                                    <m:ctrlPr>
                                      <a:rPr lang="en-US" altLang="zh-CN" i="1" dirty="0">
                                        <a:latin typeface="Cambria Math"/>
                                      </a:rPr>
                                    </m:ctrlPr>
                                  </m:dPr>
                                  <m:e>
                                    <m:r>
                                      <a:rPr lang="en-US" altLang="zh-CN" i="1" dirty="0">
                                        <a:latin typeface="Cambria Math" panose="02040503050406030204" pitchFamily="18" charset="0"/>
                                      </a:rPr>
                                      <m:t>𝑗</m:t>
                                    </m:r>
                                  </m:e>
                                </m:d>
                                <m:r>
                                  <a:rPr lang="en-US" altLang="zh-CN" b="0" i="1" dirty="0" smtClean="0">
                                    <a:latin typeface="Cambria Math" panose="02040503050406030204" pitchFamily="18" charset="0"/>
                                  </a:rPr>
                                  <m:t>    , </m:t>
                                </m:r>
                                <m:r>
                                  <a:rPr lang="en-US" altLang="zh-CN" b="0" i="1" dirty="0" smtClean="0">
                                    <a:latin typeface="Cambria Math" panose="02040503050406030204" pitchFamily="18" charset="0"/>
                                  </a:rPr>
                                  <m:t>𝑖𝑓</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e>
                            </m:nary>
                          </m:e>
                        </m:eqArr>
                      </m:e>
                    </m:d>
                  </m:oMath>
                </a14:m>
                <a:endParaRPr lang="en-US" altLang="zh-CN" dirty="0"/>
              </a:p>
              <a:p>
                <a:endParaRPr lang="en-US" altLang="zh-CN" dirty="0"/>
              </a:p>
              <a:p>
                <a:r>
                  <a:rPr lang="zh-CN" altLang="en-US" dirty="0"/>
                  <a:t>有环？</a:t>
                </a:r>
                <a:endParaRPr lang="en-US" altLang="zh-CN" dirty="0"/>
              </a:p>
              <a:p>
                <a:r>
                  <a:rPr lang="zh-CN" altLang="en-US" dirty="0"/>
                  <a:t>解方程。</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91927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例题七</a:t>
            </a:r>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种饰品，每种的加工时间为</a:t>
            </a:r>
            <a:r>
              <a:rPr lang="en-US" altLang="zh-CN" dirty="0"/>
              <a:t>3~9</a:t>
            </a:r>
            <a:r>
              <a:rPr lang="zh-CN" altLang="en-US" dirty="0"/>
              <a:t>天，现在知道</a:t>
            </a:r>
            <a:r>
              <a:rPr lang="en-US" altLang="zh-CN" dirty="0"/>
              <a:t>m</a:t>
            </a:r>
            <a:r>
              <a:rPr lang="zh-CN" altLang="en-US" dirty="0"/>
              <a:t>条记录，每条记录形如：开始时间是周几，终止时间是周几，加工出来哪些饰品，各多少件。但是不知道持续了多少周。</a:t>
            </a:r>
            <a:endParaRPr lang="en-US" altLang="zh-CN" dirty="0"/>
          </a:p>
          <a:p>
            <a:r>
              <a:rPr lang="zh-CN" altLang="en-US" dirty="0"/>
              <a:t>求每种饰品的加工时间。</a:t>
            </a:r>
            <a:endParaRPr lang="en-US" altLang="zh-CN" dirty="0"/>
          </a:p>
          <a:p>
            <a:endParaRPr lang="en-US" altLang="zh-CN" dirty="0"/>
          </a:p>
          <a:p>
            <a:r>
              <a:rPr lang="en-US" altLang="zh-CN" dirty="0" err="1"/>
              <a:t>n,m</a:t>
            </a:r>
            <a:r>
              <a:rPr lang="zh-CN" altLang="en-US" dirty="0"/>
              <a:t>≤</a:t>
            </a:r>
            <a:r>
              <a:rPr lang="en-US" altLang="zh-CN" dirty="0"/>
              <a:t>300</a:t>
            </a:r>
            <a:endParaRPr lang="zh-CN" altLang="en-US" dirty="0"/>
          </a:p>
        </p:txBody>
      </p:sp>
    </p:spTree>
    <p:extLst>
      <p:ext uri="{BB962C8B-B14F-4D97-AF65-F5344CB8AC3E}">
        <p14:creationId xmlns:p14="http://schemas.microsoft.com/office/powerpoint/2010/main" val="15297499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解同余方程组</a:t>
            </a:r>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种饰品，每种的加工时间为</a:t>
            </a:r>
            <a:r>
              <a:rPr lang="en-US" altLang="zh-CN" dirty="0"/>
              <a:t>3~9</a:t>
            </a:r>
            <a:r>
              <a:rPr lang="zh-CN" altLang="en-US" dirty="0"/>
              <a:t>天，现在知道</a:t>
            </a:r>
            <a:r>
              <a:rPr lang="en-US" altLang="zh-CN" dirty="0"/>
              <a:t>m</a:t>
            </a:r>
            <a:r>
              <a:rPr lang="zh-CN" altLang="en-US" dirty="0"/>
              <a:t>条记录，每条记录形如：开始时间是周几，终止时间是周几，加工出来哪些饰品，各多少件。但是不知道持续了多少周。</a:t>
            </a:r>
            <a:endParaRPr lang="en-US" altLang="zh-CN" dirty="0"/>
          </a:p>
          <a:p>
            <a:r>
              <a:rPr lang="zh-CN" altLang="en-US" dirty="0"/>
              <a:t>求每种饰品的加工时间。</a:t>
            </a:r>
            <a:endParaRPr lang="en-US" altLang="zh-CN" dirty="0"/>
          </a:p>
          <a:p>
            <a:endParaRPr lang="en-US" altLang="zh-CN" dirty="0"/>
          </a:p>
          <a:p>
            <a:r>
              <a:rPr lang="zh-CN" altLang="en-US" dirty="0"/>
              <a:t>模</a:t>
            </a:r>
            <a:r>
              <a:rPr lang="en-US" altLang="zh-CN" dirty="0"/>
              <a:t>7</a:t>
            </a:r>
            <a:r>
              <a:rPr lang="zh-CN" altLang="en-US" dirty="0"/>
              <a:t>意义下的方程组？</a:t>
            </a:r>
            <a:endParaRPr lang="en-US" altLang="zh-CN" dirty="0"/>
          </a:p>
          <a:p>
            <a:endParaRPr lang="en-US" altLang="zh-CN" dirty="0"/>
          </a:p>
          <a:p>
            <a:r>
              <a:rPr lang="zh-CN" altLang="en-US" dirty="0"/>
              <a:t>在求解的过程中不断模</a:t>
            </a:r>
            <a:r>
              <a:rPr lang="en-US" altLang="zh-CN" dirty="0"/>
              <a:t>7</a:t>
            </a:r>
            <a:r>
              <a:rPr lang="zh-CN" altLang="en-US" dirty="0"/>
              <a:t>。</a:t>
            </a:r>
            <a:endParaRPr lang="en-US" altLang="zh-CN" dirty="0"/>
          </a:p>
        </p:txBody>
      </p:sp>
    </p:spTree>
    <p:extLst>
      <p:ext uri="{BB962C8B-B14F-4D97-AF65-F5344CB8AC3E}">
        <p14:creationId xmlns:p14="http://schemas.microsoft.com/office/powerpoint/2010/main" val="2379069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乘法逆元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a:t>
                </a:r>
                <a:r>
                  <a:rPr lang="zh-CN" altLang="en-US" dirty="0"/>
                  <a:t>、</a:t>
                </a:r>
                <a:r>
                  <a:rPr lang="en-US" altLang="zh-CN" dirty="0"/>
                  <a:t>p</a:t>
                </a:r>
                <a:r>
                  <a:rPr lang="zh-CN" altLang="en-US" dirty="0"/>
                  <a:t>互质时，</a:t>
                </a:r>
                <a:r>
                  <a:rPr lang="en-US" altLang="zh-CN" dirty="0"/>
                  <a:t>a</a:t>
                </a:r>
                <a:r>
                  <a:rPr lang="zh-CN" altLang="en-US" dirty="0"/>
                  <a:t>的逆元等于</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𝑎</m:t>
                        </m:r>
                      </m:e>
                      <m:sup>
                        <m:r>
                          <m:rPr>
                            <m:sty m:val="p"/>
                          </m:rPr>
                          <a:rPr lang="en-US" altLang="zh-CN" i="1">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sup>
                    </m:sSup>
                  </m:oMath>
                </a14:m>
                <a:r>
                  <a:rPr lang="zh-CN" altLang="en-US" dirty="0"/>
                  <a:t>。</a:t>
                </a:r>
                <a:endParaRPr lang="en-US" altLang="zh-CN" dirty="0"/>
              </a:p>
              <a:p>
                <a:endParaRPr lang="en-US" altLang="zh-CN" dirty="0"/>
              </a:p>
              <a:p>
                <a:r>
                  <a:rPr lang="zh-CN" altLang="en-US" dirty="0"/>
                  <a:t>需要除以</a:t>
                </a:r>
                <a:r>
                  <a:rPr lang="en-US" altLang="zh-CN" dirty="0"/>
                  <a:t>a</a:t>
                </a:r>
                <a:r>
                  <a:rPr lang="zh-CN" altLang="en-US" dirty="0"/>
                  <a:t>的地方就可以乘上</a:t>
                </a:r>
                <a:r>
                  <a:rPr lang="en-US" altLang="zh-CN" dirty="0"/>
                  <a:t>a</a:t>
                </a:r>
                <a:r>
                  <a:rPr lang="zh-CN" altLang="en-US" dirty="0"/>
                  <a:t>的逆元。</a:t>
                </a:r>
                <a:endParaRPr lang="en-US" altLang="zh-CN" dirty="0"/>
              </a:p>
              <a:p>
                <a:endParaRPr lang="en-US" altLang="zh-CN" dirty="0"/>
              </a:p>
              <a:p>
                <a:r>
                  <a:rPr lang="zh-CN" altLang="en-US" dirty="0"/>
                  <a:t>特别的，</a:t>
                </a:r>
                <a:r>
                  <a:rPr lang="en-US" altLang="zh-CN" dirty="0"/>
                  <a:t>p</a:t>
                </a:r>
                <a:r>
                  <a:rPr lang="zh-CN" altLang="en-US" dirty="0"/>
                  <a:t>为质数时，</a:t>
                </a:r>
                <a:r>
                  <a:rPr lang="en-US" altLang="zh-CN" dirty="0"/>
                  <a:t>a</a:t>
                </a:r>
                <a:r>
                  <a:rPr lang="zh-CN" altLang="en-US" dirty="0"/>
                  <a:t>的逆元等于</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𝑝</m:t>
                        </m:r>
                        <m:r>
                          <a:rPr lang="en-US" altLang="zh-CN" b="0" i="1" smtClean="0">
                            <a:latin typeface="Cambria Math" panose="02040503050406030204" pitchFamily="18" charset="0"/>
                          </a:rPr>
                          <m:t>−2</m:t>
                        </m:r>
                      </m:sup>
                    </m:sSup>
                  </m:oMath>
                </a14:m>
                <a:r>
                  <a:rPr lang="zh-CN" altLang="en-US" dirty="0"/>
                  <a:t>。</a:t>
                </a:r>
                <a:endParaRPr lang="en-US" altLang="zh-CN" dirty="0"/>
              </a:p>
              <a:p>
                <a:endParaRPr lang="en-US" altLang="zh-CN" dirty="0"/>
              </a:p>
              <a:p>
                <a:r>
                  <a:rPr lang="zh-CN" altLang="en-US" dirty="0"/>
                  <a:t>当</a:t>
                </a:r>
                <a:r>
                  <a:rPr lang="en-US" altLang="zh-CN" dirty="0"/>
                  <a:t>a</a:t>
                </a:r>
                <a:r>
                  <a:rPr lang="zh-CN" altLang="en-US" dirty="0"/>
                  <a:t>、</a:t>
                </a:r>
                <a:r>
                  <a:rPr lang="en-US" altLang="zh-CN" dirty="0"/>
                  <a:t>p</a:t>
                </a:r>
                <a:r>
                  <a:rPr lang="zh-CN" altLang="en-US" dirty="0"/>
                  <a:t>不互质时，</a:t>
                </a:r>
                <a:r>
                  <a:rPr lang="en-US" altLang="zh-CN" dirty="0"/>
                  <a:t>a</a:t>
                </a:r>
                <a:r>
                  <a:rPr lang="zh-CN" altLang="en-US" dirty="0"/>
                  <a:t>有没有逆元？</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26020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异或问题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个小于</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64</m:t>
                        </m:r>
                      </m:sup>
                    </m:sSup>
                  </m:oMath>
                </a14:m>
                <a:r>
                  <a:rPr lang="zh-CN" altLang="en-US" dirty="0"/>
                  <a:t>整数，求：</a:t>
                </a:r>
                <a:endParaRPr lang="en-US" altLang="zh-CN" dirty="0"/>
              </a:p>
              <a:p>
                <a:endParaRPr lang="en-US" altLang="zh-CN" dirty="0"/>
              </a:p>
              <a:p>
                <a:r>
                  <a:rPr lang="zh-CN" altLang="en-US" dirty="0"/>
                  <a:t>一些数，使得异或和最大</a:t>
                </a:r>
                <a:r>
                  <a:rPr lang="en-US" altLang="zh-CN" dirty="0"/>
                  <a:t>/</a:t>
                </a:r>
                <a:r>
                  <a:rPr lang="zh-CN" altLang="en-US" dirty="0"/>
                  <a:t>最小。（</a:t>
                </a:r>
                <a:r>
                  <a:rPr lang="en-US" altLang="zh-CN" dirty="0"/>
                  <a:t>n</a:t>
                </a:r>
                <a:r>
                  <a:rPr lang="zh-CN" altLang="en-US" dirty="0"/>
                  <a:t>≤</a:t>
                </a:r>
                <a:r>
                  <a:rPr lang="en-US" altLang="zh-CN" dirty="0"/>
                  <a:t>5000</a:t>
                </a:r>
                <a:r>
                  <a:rPr lang="zh-CN" altLang="en-US" dirty="0"/>
                  <a:t>）</a:t>
                </a:r>
                <a:endParaRPr lang="en-US" altLang="zh-CN" dirty="0"/>
              </a:p>
              <a:p>
                <a:r>
                  <a:rPr lang="zh-CN" altLang="en-US" dirty="0"/>
                  <a:t>一些数，使得这些数与常数</a:t>
                </a:r>
                <a:r>
                  <a:rPr lang="en-US" altLang="zh-CN" dirty="0"/>
                  <a:t>a</a:t>
                </a:r>
                <a:r>
                  <a:rPr lang="zh-CN" altLang="en-US" dirty="0"/>
                  <a:t>的异或和最大</a:t>
                </a:r>
                <a:r>
                  <a:rPr lang="en-US" altLang="zh-CN" dirty="0"/>
                  <a:t>/</a:t>
                </a:r>
                <a:r>
                  <a:rPr lang="zh-CN" altLang="en-US" dirty="0"/>
                  <a:t>最小。（</a:t>
                </a:r>
                <a:r>
                  <a:rPr lang="en-US" altLang="zh-CN" dirty="0"/>
                  <a:t>n</a:t>
                </a:r>
                <a:r>
                  <a:rPr lang="zh-CN" altLang="en-US" dirty="0"/>
                  <a:t>≤</a:t>
                </a:r>
                <a:r>
                  <a:rPr lang="en-US" altLang="zh-CN" dirty="0"/>
                  <a:t>5000</a:t>
                </a:r>
                <a:r>
                  <a:rPr lang="zh-CN" altLang="en-US" dirty="0"/>
                  <a:t>）</a:t>
                </a:r>
                <a:endParaRPr lang="en-US" altLang="zh-CN" dirty="0"/>
              </a:p>
              <a:p>
                <a:r>
                  <a:rPr lang="zh-CN" altLang="en-US" dirty="0"/>
                  <a:t>一些数，使得这些数的异或和等于</a:t>
                </a:r>
                <a:r>
                  <a:rPr lang="en-US" altLang="zh-CN" dirty="0"/>
                  <a:t>a</a:t>
                </a:r>
                <a:r>
                  <a:rPr lang="zh-CN" altLang="en-US" dirty="0"/>
                  <a:t>。（</a:t>
                </a:r>
                <a:r>
                  <a:rPr lang="en-US" altLang="zh-CN" dirty="0"/>
                  <a:t> n</a:t>
                </a:r>
                <a:r>
                  <a:rPr lang="zh-CN" altLang="en-US" dirty="0"/>
                  <a:t>≤</a:t>
                </a:r>
                <a:r>
                  <a:rPr lang="en-US" altLang="zh-CN" dirty="0"/>
                  <a:t>5000 </a:t>
                </a:r>
                <a:r>
                  <a:rPr lang="zh-CN" altLang="en-US" dirty="0"/>
                  <a:t>）</a:t>
                </a:r>
                <a:endParaRPr lang="en-US" altLang="zh-CN" dirty="0"/>
              </a:p>
              <a:p>
                <a:r>
                  <a:rPr lang="zh-CN" altLang="en-US" dirty="0"/>
                  <a:t>一个数，与</a:t>
                </a:r>
                <a:r>
                  <a:rPr lang="en-US" altLang="zh-CN" dirty="0"/>
                  <a:t>a</a:t>
                </a:r>
                <a:r>
                  <a:rPr lang="zh-CN" altLang="en-US" dirty="0"/>
                  <a:t>的异或和最大</a:t>
                </a:r>
                <a:r>
                  <a:rPr lang="en-US" altLang="zh-CN" dirty="0"/>
                  <a:t>/</a:t>
                </a:r>
                <a:r>
                  <a:rPr lang="zh-CN" altLang="en-US" dirty="0"/>
                  <a:t>最小。（</a:t>
                </a:r>
                <a:r>
                  <a:rPr lang="en-US" altLang="zh-CN" dirty="0"/>
                  <a:t>n</a:t>
                </a:r>
                <a:r>
                  <a:rPr lang="zh-CN" altLang="en-US" dirty="0"/>
                  <a:t>≤</a:t>
                </a:r>
                <a:r>
                  <a:rPr lang="en-US" altLang="zh-CN" dirty="0"/>
                  <a:t>100000</a:t>
                </a:r>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9018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异或下的一些定义</a:t>
            </a:r>
          </a:p>
        </p:txBody>
      </p:sp>
      <p:sp>
        <p:nvSpPr>
          <p:cNvPr id="3" name="内容占位符 2"/>
          <p:cNvSpPr>
            <a:spLocks noGrp="1"/>
          </p:cNvSpPr>
          <p:nvPr>
            <p:ph idx="1"/>
          </p:nvPr>
        </p:nvSpPr>
        <p:spPr/>
        <p:txBody>
          <a:bodyPr/>
          <a:lstStyle/>
          <a:p>
            <a:r>
              <a:rPr lang="zh-CN" altLang="en-US" dirty="0"/>
              <a:t>把一些数的二进制形式按行写成一个矩阵，叫做异或矩阵。</a:t>
            </a:r>
            <a:endParaRPr lang="en-US" altLang="zh-CN" dirty="0"/>
          </a:p>
          <a:p>
            <a:endParaRPr lang="en-US" altLang="zh-CN" dirty="0"/>
          </a:p>
          <a:p>
            <a:r>
              <a:rPr lang="zh-CN" altLang="en-US" dirty="0"/>
              <a:t>交换矩阵中的两个数，把一行异或到另一行上。叫做异或矩阵的初等行变换。</a:t>
            </a:r>
            <a:endParaRPr lang="en-US" altLang="zh-CN" dirty="0"/>
          </a:p>
          <a:p>
            <a:endParaRPr lang="en-US" altLang="zh-CN" dirty="0"/>
          </a:p>
          <a:p>
            <a:r>
              <a:rPr lang="zh-CN" altLang="en-US" dirty="0"/>
              <a:t>给出</a:t>
            </a:r>
            <a:r>
              <a:rPr lang="en-US" altLang="zh-CN" dirty="0"/>
              <a:t>n</a:t>
            </a:r>
            <a:r>
              <a:rPr lang="zh-CN" altLang="en-US" dirty="0"/>
              <a:t>个数，这</a:t>
            </a:r>
            <a:r>
              <a:rPr lang="en-US" altLang="zh-CN" dirty="0"/>
              <a:t>n</a:t>
            </a:r>
            <a:r>
              <a:rPr lang="zh-CN" altLang="en-US" dirty="0"/>
              <a:t>个数经过异或可以得到的所有数，称为这</a:t>
            </a:r>
            <a:r>
              <a:rPr lang="en-US" altLang="zh-CN" dirty="0"/>
              <a:t>n</a:t>
            </a:r>
            <a:r>
              <a:rPr lang="zh-CN" altLang="en-US" dirty="0"/>
              <a:t>个数的异或空间。</a:t>
            </a:r>
          </a:p>
        </p:txBody>
      </p:sp>
    </p:spTree>
    <p:extLst>
      <p:ext uri="{BB962C8B-B14F-4D97-AF65-F5344CB8AC3E}">
        <p14:creationId xmlns:p14="http://schemas.microsoft.com/office/powerpoint/2010/main" val="3609288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根据异或运算的定义，对异或矩阵进行初等行变换不会改变异或空间。</a:t>
            </a:r>
            <a:endParaRPr lang="en-US" altLang="zh-CN" dirty="0"/>
          </a:p>
          <a:p>
            <a:endParaRPr lang="en-US" altLang="zh-CN" dirty="0"/>
          </a:p>
          <a:p>
            <a:r>
              <a:rPr lang="zh-CN" altLang="en-US" dirty="0"/>
              <a:t>对异或矩阵进行高斯消元。</a:t>
            </a:r>
          </a:p>
        </p:txBody>
      </p:sp>
    </p:spTree>
    <p:extLst>
      <p:ext uri="{BB962C8B-B14F-4D97-AF65-F5344CB8AC3E}">
        <p14:creationId xmlns:p14="http://schemas.microsoft.com/office/powerpoint/2010/main" val="13866502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求一些数，使得异或和最大。（</a:t>
            </a:r>
            <a:r>
              <a:rPr lang="en-US" altLang="zh-CN" dirty="0"/>
              <a:t>n</a:t>
            </a:r>
            <a:r>
              <a:rPr lang="zh-CN" altLang="en-US" dirty="0"/>
              <a:t>≤</a:t>
            </a:r>
            <a:r>
              <a:rPr lang="en-US" altLang="zh-CN" dirty="0"/>
              <a:t>5000</a:t>
            </a:r>
            <a:r>
              <a:rPr lang="zh-CN" altLang="en-US" dirty="0"/>
              <a:t>）</a:t>
            </a:r>
            <a:endParaRPr lang="en-US" altLang="zh-CN" dirty="0"/>
          </a:p>
          <a:p>
            <a:endParaRPr lang="en-US" altLang="zh-CN" dirty="0"/>
          </a:p>
          <a:p>
            <a:r>
              <a:rPr lang="zh-CN" altLang="en-US" dirty="0"/>
              <a:t>高斯消元。</a:t>
            </a:r>
            <a:endParaRPr lang="en-US" altLang="zh-CN" dirty="0"/>
          </a:p>
          <a:p>
            <a:r>
              <a:rPr lang="zh-CN" altLang="en-US" dirty="0"/>
              <a:t>从高位向低位枚举，尽量让当前位是</a:t>
            </a:r>
            <a:r>
              <a:rPr lang="en-US" altLang="zh-CN" dirty="0"/>
              <a:t>1</a:t>
            </a:r>
            <a:r>
              <a:rPr lang="zh-CN" altLang="en-US" dirty="0"/>
              <a:t>。</a:t>
            </a:r>
            <a:endParaRPr lang="en-US" altLang="zh-CN" dirty="0"/>
          </a:p>
          <a:p>
            <a:r>
              <a:rPr lang="zh-CN" altLang="en-US" dirty="0"/>
              <a:t>如果当前位是</a:t>
            </a:r>
            <a:r>
              <a:rPr lang="en-US" altLang="zh-CN" dirty="0"/>
              <a:t>1</a:t>
            </a:r>
            <a:r>
              <a:rPr lang="zh-CN" altLang="en-US" dirty="0"/>
              <a:t>，就不用选。</a:t>
            </a:r>
            <a:endParaRPr lang="en-US" altLang="zh-CN" dirty="0"/>
          </a:p>
          <a:p>
            <a:r>
              <a:rPr lang="zh-CN" altLang="en-US" dirty="0"/>
              <a:t>否则如果当前位是主元，就选择主元所在行。如果不是主元就一定包含在更高位的主元行中，肯定不能选。</a:t>
            </a:r>
            <a:endParaRPr lang="en-US" altLang="zh-CN" dirty="0"/>
          </a:p>
        </p:txBody>
      </p:sp>
    </p:spTree>
    <p:extLst>
      <p:ext uri="{BB962C8B-B14F-4D97-AF65-F5344CB8AC3E}">
        <p14:creationId xmlns:p14="http://schemas.microsoft.com/office/powerpoint/2010/main" val="23594211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a:t>
            </a:r>
            <a:r>
              <a:rPr lang="zh-CN" altLang="en-US" dirty="0"/>
              <a:t>求一些数，使得异或和最小。（</a:t>
            </a:r>
            <a:r>
              <a:rPr lang="en-US" altLang="zh-CN" dirty="0"/>
              <a:t>n</a:t>
            </a:r>
            <a:r>
              <a:rPr lang="zh-CN" altLang="en-US" dirty="0"/>
              <a:t>≤</a:t>
            </a:r>
            <a:r>
              <a:rPr lang="en-US" altLang="zh-CN" dirty="0"/>
              <a:t>5000</a:t>
            </a:r>
            <a:r>
              <a:rPr lang="zh-CN" altLang="en-US" dirty="0"/>
              <a:t>）</a:t>
            </a:r>
            <a:endParaRPr lang="en-US" altLang="zh-CN" dirty="0"/>
          </a:p>
          <a:p>
            <a:endParaRPr lang="en-US" altLang="zh-CN" dirty="0"/>
          </a:p>
          <a:p>
            <a:r>
              <a:rPr lang="zh-CN" altLang="en-US" dirty="0"/>
              <a:t>选择消元后最小的那个数。</a:t>
            </a:r>
          </a:p>
        </p:txBody>
      </p:sp>
    </p:spTree>
    <p:extLst>
      <p:ext uri="{BB962C8B-B14F-4D97-AF65-F5344CB8AC3E}">
        <p14:creationId xmlns:p14="http://schemas.microsoft.com/office/powerpoint/2010/main" val="24008376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a:t>
            </a:r>
            <a:r>
              <a:rPr lang="zh-CN" altLang="en-US" dirty="0"/>
              <a:t>一些数，使得这些数与常数</a:t>
            </a:r>
            <a:r>
              <a:rPr lang="en-US" altLang="zh-CN" dirty="0"/>
              <a:t>a</a:t>
            </a:r>
            <a:r>
              <a:rPr lang="zh-CN" altLang="en-US" dirty="0"/>
              <a:t>的异或和最大</a:t>
            </a:r>
            <a:r>
              <a:rPr lang="en-US" altLang="zh-CN" dirty="0"/>
              <a:t>/</a:t>
            </a:r>
            <a:r>
              <a:rPr lang="zh-CN" altLang="en-US" dirty="0"/>
              <a:t>最小。（</a:t>
            </a:r>
            <a:r>
              <a:rPr lang="en-US" altLang="zh-CN" dirty="0"/>
              <a:t>n</a:t>
            </a:r>
            <a:r>
              <a:rPr lang="zh-CN" altLang="en-US" dirty="0"/>
              <a:t>≤</a:t>
            </a:r>
            <a:r>
              <a:rPr lang="en-US" altLang="zh-CN" dirty="0"/>
              <a:t>5000</a:t>
            </a:r>
            <a:r>
              <a:rPr lang="zh-CN" altLang="en-US" dirty="0"/>
              <a:t>）</a:t>
            </a:r>
            <a:endParaRPr lang="en-US" altLang="zh-CN" dirty="0"/>
          </a:p>
          <a:p>
            <a:endParaRPr lang="en-US" altLang="zh-CN" dirty="0"/>
          </a:p>
          <a:p>
            <a:r>
              <a:rPr lang="zh-CN" altLang="en-US" dirty="0"/>
              <a:t>同样从高向低枚举所有位，如果当前是</a:t>
            </a:r>
            <a:r>
              <a:rPr lang="en-US" altLang="zh-CN" dirty="0"/>
              <a:t>1</a:t>
            </a:r>
            <a:r>
              <a:rPr lang="zh-CN" altLang="en-US" dirty="0"/>
              <a:t>就不选，如果是</a:t>
            </a:r>
            <a:r>
              <a:rPr lang="en-US" altLang="zh-CN" dirty="0"/>
              <a:t>0</a:t>
            </a:r>
            <a:r>
              <a:rPr lang="zh-CN" altLang="en-US" dirty="0"/>
              <a:t>能选</a:t>
            </a:r>
            <a:r>
              <a:rPr lang="en-US" altLang="zh-CN" dirty="0"/>
              <a:t>1</a:t>
            </a:r>
            <a:r>
              <a:rPr lang="zh-CN" altLang="en-US" dirty="0"/>
              <a:t>就选</a:t>
            </a:r>
            <a:r>
              <a:rPr lang="en-US" altLang="zh-CN" dirty="0"/>
              <a:t>1</a:t>
            </a:r>
            <a:r>
              <a:rPr lang="zh-CN" altLang="en-US" dirty="0"/>
              <a:t>。</a:t>
            </a:r>
            <a:endParaRPr lang="en-US" altLang="zh-CN" dirty="0"/>
          </a:p>
          <a:p>
            <a:endParaRPr lang="en-US" altLang="zh-CN" dirty="0"/>
          </a:p>
          <a:p>
            <a:r>
              <a:rPr lang="zh-CN" altLang="en-US" dirty="0"/>
              <a:t>最小同理。</a:t>
            </a:r>
            <a:endParaRPr lang="en-US" altLang="zh-CN" dirty="0"/>
          </a:p>
        </p:txBody>
      </p:sp>
    </p:spTree>
    <p:extLst>
      <p:ext uri="{BB962C8B-B14F-4D97-AF65-F5344CB8AC3E}">
        <p14:creationId xmlns:p14="http://schemas.microsoft.com/office/powerpoint/2010/main" val="32433081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4.</a:t>
            </a:r>
            <a:r>
              <a:rPr lang="zh-CN" altLang="en-US" dirty="0"/>
              <a:t>一些数，使得这些数的异或和等于</a:t>
            </a:r>
            <a:r>
              <a:rPr lang="en-US" altLang="zh-CN" dirty="0"/>
              <a:t>a</a:t>
            </a:r>
            <a:r>
              <a:rPr lang="zh-CN" altLang="en-US" dirty="0"/>
              <a:t>。（</a:t>
            </a:r>
            <a:r>
              <a:rPr lang="en-US" altLang="zh-CN" dirty="0"/>
              <a:t> n</a:t>
            </a:r>
            <a:r>
              <a:rPr lang="zh-CN" altLang="en-US" dirty="0"/>
              <a:t>≤</a:t>
            </a:r>
            <a:r>
              <a:rPr lang="en-US" altLang="zh-CN" dirty="0"/>
              <a:t>5000 </a:t>
            </a:r>
            <a:r>
              <a:rPr lang="zh-CN" altLang="en-US" dirty="0"/>
              <a:t>）</a:t>
            </a:r>
            <a:endParaRPr lang="en-US" altLang="zh-CN" dirty="0"/>
          </a:p>
          <a:p>
            <a:endParaRPr lang="en-US" altLang="zh-CN" dirty="0"/>
          </a:p>
          <a:p>
            <a:r>
              <a:rPr lang="zh-CN" altLang="en-US" dirty="0"/>
              <a:t>按要求选择</a:t>
            </a:r>
            <a:r>
              <a:rPr lang="en-US" altLang="zh-CN" dirty="0"/>
              <a:t>0</a:t>
            </a:r>
            <a:r>
              <a:rPr lang="zh-CN" altLang="en-US" dirty="0"/>
              <a:t>、</a:t>
            </a:r>
            <a:r>
              <a:rPr lang="en-US" altLang="zh-CN" dirty="0"/>
              <a:t>1</a:t>
            </a:r>
            <a:r>
              <a:rPr lang="zh-CN" altLang="en-US" dirty="0"/>
              <a:t>即可。</a:t>
            </a:r>
          </a:p>
        </p:txBody>
      </p:sp>
    </p:spTree>
    <p:extLst>
      <p:ext uri="{BB962C8B-B14F-4D97-AF65-F5344CB8AC3E}">
        <p14:creationId xmlns:p14="http://schemas.microsoft.com/office/powerpoint/2010/main" val="38357334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5.</a:t>
            </a:r>
            <a:r>
              <a:rPr lang="zh-CN" altLang="en-US" dirty="0"/>
              <a:t>一个数，与</a:t>
            </a:r>
            <a:r>
              <a:rPr lang="en-US" altLang="zh-CN" dirty="0"/>
              <a:t>a</a:t>
            </a:r>
            <a:r>
              <a:rPr lang="zh-CN" altLang="en-US" dirty="0"/>
              <a:t>的异或和最大</a:t>
            </a:r>
            <a:r>
              <a:rPr lang="en-US" altLang="zh-CN" dirty="0"/>
              <a:t>/</a:t>
            </a:r>
            <a:r>
              <a:rPr lang="zh-CN" altLang="en-US" dirty="0"/>
              <a:t>最小。（</a:t>
            </a:r>
            <a:r>
              <a:rPr lang="en-US" altLang="zh-CN" dirty="0"/>
              <a:t>n</a:t>
            </a:r>
            <a:r>
              <a:rPr lang="zh-CN" altLang="en-US" dirty="0"/>
              <a:t>≤</a:t>
            </a:r>
            <a:r>
              <a:rPr lang="en-US" altLang="zh-CN" dirty="0"/>
              <a:t>100000</a:t>
            </a:r>
            <a:r>
              <a:rPr lang="zh-CN" altLang="en-US" dirty="0"/>
              <a:t>）</a:t>
            </a:r>
            <a:endParaRPr lang="en-US" altLang="zh-CN" dirty="0"/>
          </a:p>
          <a:p>
            <a:endParaRPr lang="en-US" altLang="zh-CN" dirty="0"/>
          </a:p>
          <a:p>
            <a:r>
              <a:rPr lang="zh-CN" altLang="en-US" dirty="0"/>
              <a:t>一个数？</a:t>
            </a:r>
          </a:p>
        </p:txBody>
      </p:sp>
    </p:spTree>
    <p:extLst>
      <p:ext uri="{BB962C8B-B14F-4D97-AF65-F5344CB8AC3E}">
        <p14:creationId xmlns:p14="http://schemas.microsoft.com/office/powerpoint/2010/main" val="42805782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5.</a:t>
            </a:r>
            <a:r>
              <a:rPr lang="zh-CN" altLang="en-US" dirty="0"/>
              <a:t>一个数，与</a:t>
            </a:r>
            <a:r>
              <a:rPr lang="en-US" altLang="zh-CN" dirty="0"/>
              <a:t>a</a:t>
            </a:r>
            <a:r>
              <a:rPr lang="zh-CN" altLang="en-US" dirty="0"/>
              <a:t>的异或和最大</a:t>
            </a:r>
            <a:r>
              <a:rPr lang="en-US" altLang="zh-CN" dirty="0"/>
              <a:t>/</a:t>
            </a:r>
            <a:r>
              <a:rPr lang="zh-CN" altLang="en-US" dirty="0"/>
              <a:t>最小。（</a:t>
            </a:r>
            <a:r>
              <a:rPr lang="en-US" altLang="zh-CN" dirty="0"/>
              <a:t>n</a:t>
            </a:r>
            <a:r>
              <a:rPr lang="zh-CN" altLang="en-US" dirty="0"/>
              <a:t>≤</a:t>
            </a:r>
            <a:r>
              <a:rPr lang="en-US" altLang="zh-CN" dirty="0"/>
              <a:t>100000</a:t>
            </a:r>
            <a:r>
              <a:rPr lang="zh-CN" altLang="en-US" dirty="0"/>
              <a:t>）</a:t>
            </a:r>
            <a:endParaRPr lang="en-US" altLang="zh-CN" dirty="0"/>
          </a:p>
          <a:p>
            <a:endParaRPr lang="en-US" altLang="zh-CN" dirty="0"/>
          </a:p>
          <a:p>
            <a:r>
              <a:rPr lang="zh-CN" altLang="en-US" dirty="0"/>
              <a:t>一个数？</a:t>
            </a:r>
            <a:endParaRPr lang="en-US" altLang="zh-CN" dirty="0"/>
          </a:p>
          <a:p>
            <a:endParaRPr lang="en-US" altLang="zh-CN" dirty="0"/>
          </a:p>
          <a:p>
            <a:r>
              <a:rPr lang="en-US" altLang="zh-CN" dirty="0" err="1"/>
              <a:t>Trie</a:t>
            </a:r>
            <a:r>
              <a:rPr lang="zh-CN" altLang="en-US" dirty="0"/>
              <a:t>树。</a:t>
            </a:r>
          </a:p>
        </p:txBody>
      </p:sp>
    </p:spTree>
    <p:extLst>
      <p:ext uri="{BB962C8B-B14F-4D97-AF65-F5344CB8AC3E}">
        <p14:creationId xmlns:p14="http://schemas.microsoft.com/office/powerpoint/2010/main" val="13185871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扩展到树、图</a:t>
            </a:r>
          </a:p>
        </p:txBody>
      </p:sp>
      <p:sp>
        <p:nvSpPr>
          <p:cNvPr id="3" name="内容占位符 2"/>
          <p:cNvSpPr>
            <a:spLocks noGrp="1"/>
          </p:cNvSpPr>
          <p:nvPr>
            <p:ph idx="1"/>
          </p:nvPr>
        </p:nvSpPr>
        <p:spPr/>
        <p:txBody>
          <a:bodyPr/>
          <a:lstStyle/>
          <a:p>
            <a:r>
              <a:rPr lang="en-US" altLang="zh-CN" dirty="0"/>
              <a:t>n</a:t>
            </a:r>
            <a:r>
              <a:rPr lang="zh-CN" altLang="en-US" dirty="0"/>
              <a:t>个点的一棵树，边上有权值，求一条异或和最大的路径。</a:t>
            </a:r>
          </a:p>
        </p:txBody>
      </p:sp>
    </p:spTree>
    <p:extLst>
      <p:ext uri="{BB962C8B-B14F-4D97-AF65-F5344CB8AC3E}">
        <p14:creationId xmlns:p14="http://schemas.microsoft.com/office/powerpoint/2010/main" val="550827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预处理逆元</a:t>
            </a:r>
          </a:p>
        </p:txBody>
      </p:sp>
      <p:sp>
        <p:nvSpPr>
          <p:cNvPr id="3" name="内容占位符 2"/>
          <p:cNvSpPr>
            <a:spLocks noGrp="1"/>
          </p:cNvSpPr>
          <p:nvPr>
            <p:ph idx="1"/>
          </p:nvPr>
        </p:nvSpPr>
        <p:spPr/>
        <p:txBody>
          <a:bodyPr>
            <a:normAutofit/>
          </a:bodyPr>
          <a:lstStyle/>
          <a:p>
            <a:r>
              <a:rPr lang="zh-CN" altLang="en-US" dirty="0"/>
              <a:t>令</a:t>
            </a:r>
            <a:r>
              <a:rPr lang="en-US" altLang="zh-CN" dirty="0" err="1"/>
              <a:t>inv</a:t>
            </a:r>
            <a:r>
              <a:rPr lang="en-US" altLang="zh-CN" dirty="0"/>
              <a:t>[</a:t>
            </a:r>
            <a:r>
              <a:rPr lang="en-US" altLang="zh-CN" dirty="0" err="1"/>
              <a:t>i</a:t>
            </a:r>
            <a:r>
              <a:rPr lang="en-US" altLang="zh-CN" dirty="0"/>
              <a:t>]</a:t>
            </a:r>
            <a:r>
              <a:rPr lang="zh-CN" altLang="en-US" dirty="0"/>
              <a:t>为</a:t>
            </a:r>
            <a:r>
              <a:rPr lang="en-US" altLang="zh-CN" dirty="0" err="1"/>
              <a:t>i</a:t>
            </a:r>
            <a:r>
              <a:rPr lang="zh-CN" altLang="en-US" dirty="0"/>
              <a:t>在</a:t>
            </a:r>
            <a:r>
              <a:rPr lang="en-US" altLang="zh-CN" dirty="0"/>
              <a:t>mod p </a:t>
            </a:r>
            <a:r>
              <a:rPr lang="zh-CN" altLang="en-US" dirty="0"/>
              <a:t>下的乘法逆元。</a:t>
            </a:r>
            <a:endParaRPr lang="en-US" altLang="zh-CN" dirty="0"/>
          </a:p>
          <a:p>
            <a:endParaRPr lang="en-US" altLang="zh-CN" dirty="0"/>
          </a:p>
          <a:p>
            <a:r>
              <a:rPr lang="en-US" altLang="zh-CN" dirty="0" err="1"/>
              <a:t>inv</a:t>
            </a:r>
            <a:r>
              <a:rPr lang="en-US" altLang="zh-CN" dirty="0"/>
              <a:t>[p mod </a:t>
            </a:r>
            <a:r>
              <a:rPr lang="en-US" altLang="zh-CN" dirty="0" err="1"/>
              <a:t>i</a:t>
            </a:r>
            <a:r>
              <a:rPr lang="en-US" altLang="zh-CN" dirty="0"/>
              <a:t>] * (p mod </a:t>
            </a:r>
            <a:r>
              <a:rPr lang="en-US" altLang="zh-CN" dirty="0" err="1"/>
              <a:t>i</a:t>
            </a:r>
            <a:r>
              <a:rPr lang="en-US" altLang="zh-CN" dirty="0"/>
              <a:t>) = 1   (mod p)</a:t>
            </a:r>
          </a:p>
          <a:p>
            <a:r>
              <a:rPr lang="en-US" altLang="zh-CN" dirty="0" err="1"/>
              <a:t>inv</a:t>
            </a:r>
            <a:r>
              <a:rPr lang="en-US" altLang="zh-CN" dirty="0"/>
              <a:t>[p mod </a:t>
            </a:r>
            <a:r>
              <a:rPr lang="en-US" altLang="zh-CN" dirty="0" err="1"/>
              <a:t>i</a:t>
            </a:r>
            <a:r>
              <a:rPr lang="en-US" altLang="zh-CN" dirty="0"/>
              <a:t>] * (p – p/</a:t>
            </a:r>
            <a:r>
              <a:rPr lang="en-US" altLang="zh-CN" dirty="0" err="1"/>
              <a:t>i</a:t>
            </a:r>
            <a:r>
              <a:rPr lang="en-US" altLang="zh-CN" dirty="0"/>
              <a:t> * </a:t>
            </a:r>
            <a:r>
              <a:rPr lang="en-US" altLang="zh-CN" dirty="0" err="1"/>
              <a:t>i</a:t>
            </a:r>
            <a:r>
              <a:rPr lang="en-US" altLang="zh-CN" dirty="0"/>
              <a:t>) = 1   (mod p)</a:t>
            </a:r>
          </a:p>
          <a:p>
            <a:r>
              <a:rPr lang="en-US" altLang="zh-CN" dirty="0" err="1"/>
              <a:t>inv</a:t>
            </a:r>
            <a:r>
              <a:rPr lang="en-US" altLang="zh-CN" dirty="0"/>
              <a:t>[p mod </a:t>
            </a:r>
            <a:r>
              <a:rPr lang="en-US" altLang="zh-CN" dirty="0" err="1"/>
              <a:t>i</a:t>
            </a:r>
            <a:r>
              <a:rPr lang="en-US" altLang="zh-CN" dirty="0"/>
              <a:t>] *(-p/</a:t>
            </a:r>
            <a:r>
              <a:rPr lang="en-US" altLang="zh-CN" dirty="0" err="1"/>
              <a:t>i</a:t>
            </a:r>
            <a:r>
              <a:rPr lang="en-US" altLang="zh-CN" dirty="0"/>
              <a:t>) *</a:t>
            </a:r>
            <a:r>
              <a:rPr lang="en-US" altLang="zh-CN" dirty="0" err="1"/>
              <a:t>i</a:t>
            </a:r>
            <a:r>
              <a:rPr lang="en-US" altLang="zh-CN" dirty="0"/>
              <a:t> = 1   (mod p)</a:t>
            </a:r>
          </a:p>
          <a:p>
            <a:r>
              <a:rPr lang="en-US" altLang="zh-CN" dirty="0" err="1"/>
              <a:t>inv</a:t>
            </a:r>
            <a:r>
              <a:rPr lang="en-US" altLang="zh-CN" dirty="0"/>
              <a:t>[</a:t>
            </a:r>
            <a:r>
              <a:rPr lang="en-US" altLang="zh-CN" dirty="0" err="1"/>
              <a:t>i</a:t>
            </a:r>
            <a:r>
              <a:rPr lang="en-US" altLang="zh-CN" dirty="0"/>
              <a:t>]= </a:t>
            </a:r>
            <a:r>
              <a:rPr lang="en-US" altLang="zh-CN" dirty="0" err="1"/>
              <a:t>inv</a:t>
            </a:r>
            <a:r>
              <a:rPr lang="en-US" altLang="zh-CN" dirty="0"/>
              <a:t>[p mod </a:t>
            </a:r>
            <a:r>
              <a:rPr lang="en-US" altLang="zh-CN" dirty="0" err="1"/>
              <a:t>i</a:t>
            </a:r>
            <a:r>
              <a:rPr lang="en-US" altLang="zh-CN" dirty="0"/>
              <a:t>] *(-p/</a:t>
            </a:r>
            <a:r>
              <a:rPr lang="en-US" altLang="zh-CN" dirty="0" err="1"/>
              <a:t>i</a:t>
            </a:r>
            <a:r>
              <a:rPr lang="en-US" altLang="zh-CN" dirty="0"/>
              <a:t>)   (mod p)</a:t>
            </a:r>
            <a:endParaRPr lang="zh-CN" altLang="en-US" dirty="0"/>
          </a:p>
        </p:txBody>
      </p:sp>
    </p:spTree>
    <p:extLst>
      <p:ext uri="{BB962C8B-B14F-4D97-AF65-F5344CB8AC3E}">
        <p14:creationId xmlns:p14="http://schemas.microsoft.com/office/powerpoint/2010/main" val="24628935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扩展到树、图</a:t>
            </a:r>
          </a:p>
        </p:txBody>
      </p:sp>
      <p:sp>
        <p:nvSpPr>
          <p:cNvPr id="3" name="内容占位符 2"/>
          <p:cNvSpPr>
            <a:spLocks noGrp="1"/>
          </p:cNvSpPr>
          <p:nvPr>
            <p:ph idx="1"/>
          </p:nvPr>
        </p:nvSpPr>
        <p:spPr/>
        <p:txBody>
          <a:bodyPr/>
          <a:lstStyle/>
          <a:p>
            <a:r>
              <a:rPr lang="en-US" altLang="zh-CN" dirty="0"/>
              <a:t>n</a:t>
            </a:r>
            <a:r>
              <a:rPr lang="zh-CN" altLang="en-US" dirty="0"/>
              <a:t>个点的一棵树，边上有权值，求一条异或和最大的路径。</a:t>
            </a:r>
            <a:endParaRPr lang="en-US" altLang="zh-CN" dirty="0"/>
          </a:p>
          <a:p>
            <a:endParaRPr lang="en-US" altLang="zh-CN" dirty="0"/>
          </a:p>
          <a:p>
            <a:r>
              <a:rPr lang="zh-CN" altLang="en-US" dirty="0"/>
              <a:t>路径肯定是连续的。</a:t>
            </a:r>
            <a:endParaRPr lang="en-US" altLang="zh-CN" dirty="0"/>
          </a:p>
          <a:p>
            <a:r>
              <a:rPr lang="en-US" altLang="zh-CN" dirty="0"/>
              <a:t>x</a:t>
            </a:r>
            <a:r>
              <a:rPr lang="zh-CN" altLang="en-US" dirty="0"/>
              <a:t>到</a:t>
            </a:r>
            <a:r>
              <a:rPr lang="en-US" altLang="zh-CN" dirty="0"/>
              <a:t>y</a:t>
            </a:r>
            <a:r>
              <a:rPr lang="zh-CN" altLang="en-US" dirty="0"/>
              <a:t>的路径等于</a:t>
            </a:r>
            <a:r>
              <a:rPr lang="en-US" altLang="zh-CN" dirty="0"/>
              <a:t>x</a:t>
            </a:r>
            <a:r>
              <a:rPr lang="zh-CN" altLang="en-US" dirty="0"/>
              <a:t>到根异或</a:t>
            </a:r>
            <a:r>
              <a:rPr lang="en-US" altLang="zh-CN" dirty="0"/>
              <a:t>y</a:t>
            </a:r>
            <a:r>
              <a:rPr lang="zh-CN" altLang="en-US" dirty="0"/>
              <a:t>到根。</a:t>
            </a:r>
            <a:endParaRPr lang="en-US" altLang="zh-CN" dirty="0"/>
          </a:p>
          <a:p>
            <a:endParaRPr lang="en-US" altLang="zh-CN" dirty="0"/>
          </a:p>
          <a:p>
            <a:r>
              <a:rPr lang="zh-CN" altLang="en-US" dirty="0"/>
              <a:t>在</a:t>
            </a:r>
            <a:r>
              <a:rPr lang="en-US" altLang="zh-CN" dirty="0"/>
              <a:t>n</a:t>
            </a:r>
            <a:r>
              <a:rPr lang="zh-CN" altLang="en-US" dirty="0"/>
              <a:t>个数里求两个数异或和最大。</a:t>
            </a:r>
          </a:p>
        </p:txBody>
      </p:sp>
    </p:spTree>
    <p:extLst>
      <p:ext uri="{BB962C8B-B14F-4D97-AF65-F5344CB8AC3E}">
        <p14:creationId xmlns:p14="http://schemas.microsoft.com/office/powerpoint/2010/main" val="36464454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扩展到树、图</a:t>
            </a:r>
          </a:p>
        </p:txBody>
      </p:sp>
      <p:sp>
        <p:nvSpPr>
          <p:cNvPr id="3" name="内容占位符 2"/>
          <p:cNvSpPr>
            <a:spLocks noGrp="1"/>
          </p:cNvSpPr>
          <p:nvPr>
            <p:ph idx="1"/>
          </p:nvPr>
        </p:nvSpPr>
        <p:spPr/>
        <p:txBody>
          <a:bodyPr/>
          <a:lstStyle/>
          <a:p>
            <a:r>
              <a:rPr lang="en-US" altLang="zh-CN" dirty="0"/>
              <a:t>n</a:t>
            </a:r>
            <a:r>
              <a:rPr lang="zh-CN" altLang="en-US" dirty="0"/>
              <a:t>个点，</a:t>
            </a:r>
            <a:r>
              <a:rPr lang="en-US" altLang="zh-CN" dirty="0"/>
              <a:t>m</a:t>
            </a:r>
            <a:r>
              <a:rPr lang="zh-CN" altLang="en-US" dirty="0"/>
              <a:t>条边，边有权值，求</a:t>
            </a:r>
            <a:r>
              <a:rPr lang="en-US" altLang="zh-CN" dirty="0"/>
              <a:t>s</a:t>
            </a:r>
            <a:r>
              <a:rPr lang="zh-CN" altLang="en-US" dirty="0"/>
              <a:t>到</a:t>
            </a:r>
            <a:r>
              <a:rPr lang="en-US" altLang="zh-CN" dirty="0"/>
              <a:t>t</a:t>
            </a:r>
            <a:r>
              <a:rPr lang="zh-CN" altLang="en-US" dirty="0"/>
              <a:t>的一条路径，边权的异或和最大。（</a:t>
            </a:r>
            <a:r>
              <a:rPr lang="en-US" altLang="zh-CN" dirty="0"/>
              <a:t>n</a:t>
            </a:r>
            <a:r>
              <a:rPr lang="zh-CN" altLang="en-US" dirty="0"/>
              <a:t>≤</a:t>
            </a:r>
            <a:r>
              <a:rPr lang="en-US" altLang="zh-CN" dirty="0"/>
              <a:t>1000</a:t>
            </a:r>
            <a:r>
              <a:rPr lang="zh-CN" altLang="en-US" dirty="0"/>
              <a:t>，</a:t>
            </a:r>
            <a:r>
              <a:rPr lang="en-US" altLang="zh-CN" dirty="0"/>
              <a:t> m</a:t>
            </a:r>
            <a:r>
              <a:rPr lang="zh-CN" altLang="en-US" dirty="0"/>
              <a:t>≤</a:t>
            </a:r>
            <a:r>
              <a:rPr lang="en-US" altLang="zh-CN" dirty="0"/>
              <a:t>5000 </a:t>
            </a:r>
            <a:r>
              <a:rPr lang="zh-CN" altLang="en-US" dirty="0"/>
              <a:t>）</a:t>
            </a:r>
            <a:endParaRPr lang="en-US" altLang="zh-CN" dirty="0"/>
          </a:p>
          <a:p>
            <a:endParaRPr lang="en-US" altLang="zh-CN" dirty="0"/>
          </a:p>
          <a:p>
            <a:r>
              <a:rPr lang="zh-CN" altLang="en-US" dirty="0"/>
              <a:t>路径的构成？</a:t>
            </a:r>
          </a:p>
        </p:txBody>
      </p:sp>
    </p:spTree>
    <p:extLst>
      <p:ext uri="{BB962C8B-B14F-4D97-AF65-F5344CB8AC3E}">
        <p14:creationId xmlns:p14="http://schemas.microsoft.com/office/powerpoint/2010/main" val="35968608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扩展到树、图</a:t>
            </a:r>
          </a:p>
        </p:txBody>
      </p:sp>
      <p:sp>
        <p:nvSpPr>
          <p:cNvPr id="3" name="内容占位符 2"/>
          <p:cNvSpPr>
            <a:spLocks noGrp="1"/>
          </p:cNvSpPr>
          <p:nvPr>
            <p:ph idx="1"/>
          </p:nvPr>
        </p:nvSpPr>
        <p:spPr/>
        <p:txBody>
          <a:bodyPr/>
          <a:lstStyle/>
          <a:p>
            <a:r>
              <a:rPr lang="en-US" altLang="zh-CN" dirty="0"/>
              <a:t>n</a:t>
            </a:r>
            <a:r>
              <a:rPr lang="zh-CN" altLang="en-US" dirty="0"/>
              <a:t>个点，</a:t>
            </a:r>
            <a:r>
              <a:rPr lang="en-US" altLang="zh-CN" dirty="0"/>
              <a:t>m</a:t>
            </a:r>
            <a:r>
              <a:rPr lang="zh-CN" altLang="en-US" dirty="0"/>
              <a:t>条边，边有权值，求</a:t>
            </a:r>
            <a:r>
              <a:rPr lang="en-US" altLang="zh-CN" dirty="0"/>
              <a:t>s</a:t>
            </a:r>
            <a:r>
              <a:rPr lang="zh-CN" altLang="en-US" dirty="0"/>
              <a:t>到</a:t>
            </a:r>
            <a:r>
              <a:rPr lang="en-US" altLang="zh-CN" dirty="0"/>
              <a:t>t</a:t>
            </a:r>
            <a:r>
              <a:rPr lang="zh-CN" altLang="en-US" dirty="0"/>
              <a:t>的一条路径，边权的异或和最大。（</a:t>
            </a:r>
            <a:r>
              <a:rPr lang="en-US" altLang="zh-CN" dirty="0"/>
              <a:t>n</a:t>
            </a:r>
            <a:r>
              <a:rPr lang="zh-CN" altLang="en-US" dirty="0"/>
              <a:t>≤</a:t>
            </a:r>
            <a:r>
              <a:rPr lang="en-US" altLang="zh-CN" dirty="0"/>
              <a:t>1000</a:t>
            </a:r>
            <a:r>
              <a:rPr lang="zh-CN" altLang="en-US" dirty="0"/>
              <a:t>，</a:t>
            </a:r>
            <a:r>
              <a:rPr lang="en-US" altLang="zh-CN" dirty="0"/>
              <a:t> m</a:t>
            </a:r>
            <a:r>
              <a:rPr lang="zh-CN" altLang="en-US" dirty="0"/>
              <a:t>≤</a:t>
            </a:r>
            <a:r>
              <a:rPr lang="en-US" altLang="zh-CN" dirty="0"/>
              <a:t>5000 </a:t>
            </a:r>
            <a:r>
              <a:rPr lang="zh-CN" altLang="en-US" dirty="0"/>
              <a:t>）</a:t>
            </a:r>
            <a:endParaRPr lang="en-US" altLang="zh-CN" dirty="0"/>
          </a:p>
          <a:p>
            <a:endParaRPr lang="en-US" altLang="zh-CN" dirty="0"/>
          </a:p>
          <a:p>
            <a:r>
              <a:rPr lang="zh-CN" altLang="en-US" dirty="0"/>
              <a:t>构建一棵生成树，把剩下的边添加进去得到</a:t>
            </a:r>
            <a:r>
              <a:rPr lang="en-US" altLang="zh-CN" dirty="0"/>
              <a:t>(m-n+1)</a:t>
            </a:r>
            <a:r>
              <a:rPr lang="zh-CN" altLang="en-US" dirty="0"/>
              <a:t>个环。</a:t>
            </a:r>
            <a:endParaRPr lang="en-US" altLang="zh-CN" dirty="0"/>
          </a:p>
          <a:p>
            <a:endParaRPr lang="en-US" altLang="zh-CN" dirty="0"/>
          </a:p>
          <a:p>
            <a:r>
              <a:rPr lang="zh-CN" altLang="en-US" dirty="0"/>
              <a:t>一条路径可以由生成树上的</a:t>
            </a:r>
            <a:r>
              <a:rPr lang="en-US" altLang="zh-CN" dirty="0"/>
              <a:t>s</a:t>
            </a:r>
            <a:r>
              <a:rPr lang="zh-CN" altLang="en-US" dirty="0"/>
              <a:t>到</a:t>
            </a:r>
            <a:r>
              <a:rPr lang="en-US" altLang="zh-CN" dirty="0"/>
              <a:t>t</a:t>
            </a:r>
            <a:r>
              <a:rPr lang="zh-CN" altLang="en-US" dirty="0"/>
              <a:t>的路径疑惑上任意多个环得到。</a:t>
            </a:r>
            <a:endParaRPr lang="en-US" altLang="zh-CN" dirty="0"/>
          </a:p>
          <a:p>
            <a:endParaRPr lang="en-US" altLang="zh-CN" dirty="0"/>
          </a:p>
          <a:p>
            <a:r>
              <a:rPr lang="zh-CN" altLang="en-US" dirty="0"/>
              <a:t>在</a:t>
            </a:r>
            <a:r>
              <a:rPr lang="en-US" altLang="zh-CN" dirty="0"/>
              <a:t>n</a:t>
            </a:r>
            <a:r>
              <a:rPr lang="zh-CN" altLang="en-US" dirty="0"/>
              <a:t>个数里找一些与</a:t>
            </a:r>
            <a:r>
              <a:rPr lang="en-US" altLang="zh-CN" dirty="0"/>
              <a:t>a</a:t>
            </a:r>
            <a:r>
              <a:rPr lang="zh-CN" altLang="en-US" dirty="0"/>
              <a:t>的异或和最大。</a:t>
            </a:r>
          </a:p>
        </p:txBody>
      </p:sp>
    </p:spTree>
    <p:extLst>
      <p:ext uri="{BB962C8B-B14F-4D97-AF65-F5344CB8AC3E}">
        <p14:creationId xmlns:p14="http://schemas.microsoft.com/office/powerpoint/2010/main" val="22467226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异或方程</a:t>
            </a:r>
          </a:p>
        </p:txBody>
      </p:sp>
      <p:sp>
        <p:nvSpPr>
          <p:cNvPr id="3" name="内容占位符 2"/>
          <p:cNvSpPr>
            <a:spLocks noGrp="1"/>
          </p:cNvSpPr>
          <p:nvPr>
            <p:ph idx="1"/>
          </p:nvPr>
        </p:nvSpPr>
        <p:spPr/>
        <p:txBody>
          <a:bodyPr/>
          <a:lstStyle/>
          <a:p>
            <a:r>
              <a:rPr lang="zh-CN" altLang="en-US" dirty="0"/>
              <a:t>构造一个</a:t>
            </a:r>
            <a:r>
              <a:rPr lang="en-US" altLang="zh-CN" dirty="0"/>
              <a:t>01</a:t>
            </a:r>
            <a:r>
              <a:rPr lang="zh-CN" altLang="en-US" dirty="0"/>
              <a:t>矩阵，每个格子以及和它相邻的四个格子里一共包含偶数个</a:t>
            </a:r>
            <a:r>
              <a:rPr lang="en-US" altLang="zh-CN" dirty="0"/>
              <a:t>1</a:t>
            </a:r>
            <a:r>
              <a:rPr lang="zh-CN" altLang="en-US" dirty="0"/>
              <a:t>，矩阵里必须包含</a:t>
            </a:r>
            <a:r>
              <a:rPr lang="en-US" altLang="zh-CN" dirty="0"/>
              <a:t>1</a:t>
            </a:r>
            <a:r>
              <a:rPr lang="zh-CN" altLang="en-US" dirty="0"/>
              <a:t>。（矩阵的长宽小于</a:t>
            </a:r>
            <a:r>
              <a:rPr lang="en-US" altLang="zh-CN" dirty="0"/>
              <a:t>64</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42176146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异或方程</a:t>
            </a:r>
          </a:p>
        </p:txBody>
      </p:sp>
      <p:sp>
        <p:nvSpPr>
          <p:cNvPr id="3" name="内容占位符 2"/>
          <p:cNvSpPr>
            <a:spLocks noGrp="1"/>
          </p:cNvSpPr>
          <p:nvPr>
            <p:ph idx="1"/>
          </p:nvPr>
        </p:nvSpPr>
        <p:spPr/>
        <p:txBody>
          <a:bodyPr/>
          <a:lstStyle/>
          <a:p>
            <a:r>
              <a:rPr lang="zh-CN" altLang="en-US" dirty="0"/>
              <a:t>构造一个</a:t>
            </a:r>
            <a:r>
              <a:rPr lang="en-US" altLang="zh-CN" dirty="0"/>
              <a:t>01</a:t>
            </a:r>
            <a:r>
              <a:rPr lang="zh-CN" altLang="en-US" dirty="0"/>
              <a:t>矩阵，每个格子以及和它相邻的四个格子里一共包含偶数个</a:t>
            </a:r>
            <a:r>
              <a:rPr lang="en-US" altLang="zh-CN" dirty="0"/>
              <a:t>1</a:t>
            </a:r>
            <a:r>
              <a:rPr lang="zh-CN" altLang="en-US" dirty="0"/>
              <a:t> ，矩阵里必须包含</a:t>
            </a:r>
            <a:r>
              <a:rPr lang="en-US" altLang="zh-CN" dirty="0"/>
              <a:t>1 </a:t>
            </a:r>
            <a:r>
              <a:rPr lang="zh-CN" altLang="en-US" dirty="0"/>
              <a:t>。（矩阵的长宽小于</a:t>
            </a:r>
            <a:r>
              <a:rPr lang="en-US" altLang="zh-CN" dirty="0"/>
              <a:t>64</a:t>
            </a:r>
            <a:r>
              <a:rPr lang="zh-CN" altLang="en-US" dirty="0"/>
              <a:t>）</a:t>
            </a:r>
            <a:endParaRPr lang="en-US" altLang="zh-CN" dirty="0"/>
          </a:p>
          <a:p>
            <a:endParaRPr lang="en-US" altLang="zh-CN" dirty="0"/>
          </a:p>
          <a:p>
            <a:r>
              <a:rPr lang="zh-CN" altLang="en-US" dirty="0"/>
              <a:t>如果确定了第一行，那么剩下的每一行都可以递推求出，我们只要保证最后一行都满足条件就行。</a:t>
            </a:r>
            <a:endParaRPr lang="en-US" altLang="zh-CN" dirty="0"/>
          </a:p>
          <a:p>
            <a:endParaRPr lang="en-US" altLang="zh-CN" dirty="0"/>
          </a:p>
          <a:p>
            <a:r>
              <a:rPr lang="zh-CN" altLang="en-US" dirty="0"/>
              <a:t>模</a:t>
            </a:r>
            <a:r>
              <a:rPr lang="en-US" altLang="zh-CN" dirty="0"/>
              <a:t>2</a:t>
            </a:r>
            <a:r>
              <a:rPr lang="zh-CN" altLang="en-US" dirty="0"/>
              <a:t>下的方程组。</a:t>
            </a:r>
            <a:endParaRPr lang="en-US" altLang="zh-CN" dirty="0"/>
          </a:p>
        </p:txBody>
      </p:sp>
    </p:spTree>
    <p:extLst>
      <p:ext uri="{BB962C8B-B14F-4D97-AF65-F5344CB8AC3E}">
        <p14:creationId xmlns:p14="http://schemas.microsoft.com/office/powerpoint/2010/main" val="10285907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异或方程</a:t>
            </a:r>
          </a:p>
        </p:txBody>
      </p:sp>
      <p:sp>
        <p:nvSpPr>
          <p:cNvPr id="3" name="内容占位符 2"/>
          <p:cNvSpPr>
            <a:spLocks noGrp="1"/>
          </p:cNvSpPr>
          <p:nvPr>
            <p:ph idx="1"/>
          </p:nvPr>
        </p:nvSpPr>
        <p:spPr/>
        <p:txBody>
          <a:bodyPr/>
          <a:lstStyle/>
          <a:p>
            <a:r>
              <a:rPr lang="zh-CN" altLang="en-US" dirty="0"/>
              <a:t>对每一个位置记录一个</a:t>
            </a:r>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行第</a:t>
            </a:r>
            <a:r>
              <a:rPr lang="en-US" altLang="zh-CN" dirty="0"/>
              <a:t>j</a:t>
            </a:r>
            <a:r>
              <a:rPr lang="zh-CN" altLang="en-US" dirty="0"/>
              <a:t>个格子的数字等于第一行里</a:t>
            </a:r>
            <a:r>
              <a:rPr lang="en-US" altLang="zh-CN" dirty="0"/>
              <a:t>a[</a:t>
            </a:r>
            <a:r>
              <a:rPr lang="en-US" altLang="zh-CN" dirty="0" err="1"/>
              <a:t>i</a:t>
            </a:r>
            <a:r>
              <a:rPr lang="en-US" altLang="zh-CN" dirty="0"/>
              <a:t>][j]</a:t>
            </a:r>
            <a:r>
              <a:rPr lang="zh-CN" altLang="en-US" dirty="0"/>
              <a:t>中为</a:t>
            </a:r>
            <a:r>
              <a:rPr lang="en-US" altLang="zh-CN" dirty="0"/>
              <a:t>1</a:t>
            </a:r>
            <a:r>
              <a:rPr lang="zh-CN" altLang="en-US" dirty="0"/>
              <a:t>的位模</a:t>
            </a:r>
            <a:r>
              <a:rPr lang="en-US" altLang="zh-CN" dirty="0"/>
              <a:t>2</a:t>
            </a:r>
            <a:r>
              <a:rPr lang="zh-CN" altLang="en-US" dirty="0"/>
              <a:t>下的和。</a:t>
            </a:r>
            <a:endParaRPr lang="en-US" altLang="zh-CN" dirty="0"/>
          </a:p>
          <a:p>
            <a:endParaRPr lang="en-US" altLang="zh-CN" dirty="0"/>
          </a:p>
          <a:p>
            <a:r>
              <a:rPr lang="zh-CN" altLang="en-US" dirty="0"/>
              <a:t>在模</a:t>
            </a:r>
            <a:r>
              <a:rPr lang="en-US" altLang="zh-CN" dirty="0"/>
              <a:t>2</a:t>
            </a:r>
            <a:r>
              <a:rPr lang="zh-CN" altLang="en-US" dirty="0"/>
              <a:t>意义下的方程组，彼此相加可以用位运算加速。</a:t>
            </a:r>
            <a:endParaRPr lang="en-US" altLang="zh-CN" dirty="0"/>
          </a:p>
          <a:p>
            <a:endParaRPr lang="en-US" altLang="zh-CN" dirty="0"/>
          </a:p>
          <a:p>
            <a:r>
              <a:rPr lang="zh-CN" altLang="en-US" dirty="0"/>
              <a:t>如果有自由元就让它为</a:t>
            </a:r>
            <a:r>
              <a:rPr lang="en-US" altLang="zh-CN" dirty="0"/>
              <a:t>1</a:t>
            </a:r>
            <a:r>
              <a:rPr lang="zh-CN" altLang="en-US" dirty="0"/>
              <a:t>。</a:t>
            </a:r>
          </a:p>
        </p:txBody>
      </p:sp>
    </p:spTree>
    <p:extLst>
      <p:ext uri="{BB962C8B-B14F-4D97-AF65-F5344CB8AC3E}">
        <p14:creationId xmlns:p14="http://schemas.microsoft.com/office/powerpoint/2010/main" val="2748459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矩阵乘法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一个</a:t>
                </a:r>
                <a:r>
                  <a:rPr lang="en-US" altLang="zh-CN" dirty="0"/>
                  <a:t>n*m</a:t>
                </a:r>
                <a:r>
                  <a:rPr lang="zh-CN" altLang="en-US" dirty="0"/>
                  <a:t>的矩阵</a:t>
                </a:r>
                <a:r>
                  <a:rPr lang="en-US" altLang="zh-CN" dirty="0"/>
                  <a:t>A</a:t>
                </a:r>
                <a:r>
                  <a:rPr lang="zh-CN" altLang="en-US" dirty="0"/>
                  <a:t>乘以一个</a:t>
                </a:r>
                <a:r>
                  <a:rPr lang="en-US" altLang="zh-CN" dirty="0"/>
                  <a:t>m*t</a:t>
                </a:r>
                <a:r>
                  <a:rPr lang="zh-CN" altLang="en-US" dirty="0"/>
                  <a:t>的矩阵</a:t>
                </a:r>
                <a:r>
                  <a:rPr lang="en-US" altLang="zh-CN" dirty="0"/>
                  <a:t>B</a:t>
                </a:r>
                <a:r>
                  <a:rPr lang="zh-CN" altLang="en-US" dirty="0"/>
                  <a:t>，结果是一个</a:t>
                </a:r>
                <a:r>
                  <a:rPr lang="en-US" altLang="zh-CN" dirty="0"/>
                  <a:t>n*t</a:t>
                </a:r>
                <a:r>
                  <a:rPr lang="zh-CN" altLang="en-US" dirty="0"/>
                  <a:t>的矩阵</a:t>
                </a:r>
                <a:r>
                  <a:rPr lang="en-US" altLang="zh-CN" dirty="0"/>
                  <a:t>C</a:t>
                </a:r>
                <a:r>
                  <a:rPr lang="zh-CN" altLang="en-US" dirty="0"/>
                  <a:t>。</a:t>
                </a:r>
                <a:endParaRPr lang="en-US" altLang="zh-CN" dirty="0"/>
              </a:p>
              <a:p>
                <a:endParaRPr lang="en-US" altLang="zh-CN" dirty="0"/>
              </a:p>
              <a:p>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𝑖𝑘</m:t>
                            </m:r>
                          </m:sub>
                        </m:sSub>
                        <m:sSub>
                          <m:sSubPr>
                            <m:ctrlPr>
                              <a:rPr lang="en-US" altLang="zh-CN" b="0" i="1" smtClean="0">
                                <a:latin typeface="Cambria Math"/>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𝑘𝑗</m:t>
                            </m:r>
                          </m:sub>
                        </m:sSub>
                      </m:e>
                    </m:nary>
                  </m:oMath>
                </a14:m>
                <a:endParaRPr lang="en-US" altLang="zh-CN" dirty="0"/>
              </a:p>
              <a:p>
                <a:endParaRPr lang="en-US" altLang="zh-CN" dirty="0"/>
              </a:p>
              <a:p>
                <a:r>
                  <a:rPr lang="zh-CN" altLang="en-US" dirty="0"/>
                  <a:t>矩阵乘法满足结合律，不满足交换律。</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77344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矩阵乘法</a:t>
            </a:r>
          </a:p>
        </p:txBody>
      </p:sp>
      <p:sp>
        <p:nvSpPr>
          <p:cNvPr id="3" name="内容占位符 2"/>
          <p:cNvSpPr>
            <a:spLocks noGrp="1"/>
          </p:cNvSpPr>
          <p:nvPr>
            <p:ph idx="1"/>
          </p:nvPr>
        </p:nvSpPr>
        <p:spPr/>
        <p:txBody>
          <a:bodyPr/>
          <a:lstStyle/>
          <a:p>
            <a:r>
              <a:rPr lang="zh-CN" altLang="en-US" dirty="0"/>
              <a:t>优化</a:t>
            </a:r>
            <a:r>
              <a:rPr lang="en-US" altLang="zh-CN" dirty="0" err="1"/>
              <a:t>dp</a:t>
            </a:r>
            <a:r>
              <a:rPr lang="zh-CN" altLang="en-US" dirty="0"/>
              <a:t>？</a:t>
            </a:r>
            <a:endParaRPr lang="en-US" altLang="zh-CN" dirty="0"/>
          </a:p>
          <a:p>
            <a:endParaRPr lang="en-US" altLang="zh-CN" dirty="0"/>
          </a:p>
          <a:p>
            <a:r>
              <a:rPr lang="zh-CN" altLang="en-US" dirty="0"/>
              <a:t>如果</a:t>
            </a:r>
            <a:r>
              <a:rPr lang="en-US" altLang="zh-CN" dirty="0" err="1"/>
              <a:t>dp</a:t>
            </a:r>
            <a:r>
              <a:rPr lang="zh-CN" altLang="en-US" dirty="0"/>
              <a:t>是由一个计数维，和一个状态维表示的，并且这一维的状态向下一维的状态递推与当前是第多少维无关，只与两个状态有关，就可以使用矩阵乘法优化。</a:t>
            </a:r>
            <a:endParaRPr lang="en-US" altLang="zh-CN" dirty="0"/>
          </a:p>
          <a:p>
            <a:endParaRPr lang="en-US" altLang="zh-CN" dirty="0"/>
          </a:p>
          <a:p>
            <a:r>
              <a:rPr lang="zh-CN" altLang="en-US" dirty="0"/>
              <a:t>初始矩阵乘上多个转移矩阵就可以得到目标矩阵。</a:t>
            </a:r>
            <a:endParaRPr lang="en-US" altLang="zh-CN" dirty="0"/>
          </a:p>
          <a:p>
            <a:endParaRPr lang="en-US" altLang="zh-CN" dirty="0"/>
          </a:p>
          <a:p>
            <a:r>
              <a:rPr lang="zh-CN" altLang="en-US" dirty="0"/>
              <a:t>中间的转移矩阵全都相同，快速幂！</a:t>
            </a:r>
          </a:p>
        </p:txBody>
      </p:sp>
    </p:spTree>
    <p:extLst>
      <p:ext uri="{BB962C8B-B14F-4D97-AF65-F5344CB8AC3E}">
        <p14:creationId xmlns:p14="http://schemas.microsoft.com/office/powerpoint/2010/main" val="4092729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例题八</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在棋盘上放棋子，每个棋子可以攻击它上下两行和自己这一行的一些位置，求有多少种放棋子的方式，使得棋子之间不会两两攻击。</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≤6</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0813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例题八</a:t>
            </a:r>
          </a:p>
        </p:txBody>
      </p:sp>
      <p:sp>
        <p:nvSpPr>
          <p:cNvPr id="3" name="内容占位符 2"/>
          <p:cNvSpPr>
            <a:spLocks noGrp="1"/>
          </p:cNvSpPr>
          <p:nvPr>
            <p:ph idx="1"/>
          </p:nvPr>
        </p:nvSpPr>
        <p:spPr/>
        <p:txBody>
          <a:bodyPr/>
          <a:lstStyle/>
          <a:p>
            <a:r>
              <a:rPr lang="zh-CN" altLang="en-US" dirty="0"/>
              <a:t>在棋盘上放棋子，每个棋子可以攻击它上下两行和自己这一行的一些位置，求有多少种放棋子的方式，使得棋子之间不会两两攻击。</a:t>
            </a:r>
            <a:endParaRPr lang="en-US" altLang="zh-CN" dirty="0"/>
          </a:p>
          <a:p>
            <a:endParaRPr lang="en-US" altLang="zh-CN" dirty="0"/>
          </a:p>
          <a:p>
            <a:r>
              <a:rPr lang="en-US" altLang="zh-CN" dirty="0" err="1"/>
              <a:t>dp</a:t>
            </a:r>
            <a:r>
              <a:rPr lang="en-US" altLang="zh-CN" dirty="0"/>
              <a:t>[</a:t>
            </a:r>
            <a:r>
              <a:rPr lang="en-US" altLang="zh-CN" dirty="0" err="1"/>
              <a:t>i</a:t>
            </a:r>
            <a:r>
              <a:rPr lang="en-US" altLang="zh-CN" dirty="0"/>
              <a:t>][S]</a:t>
            </a:r>
            <a:r>
              <a:rPr lang="zh-CN" altLang="en-US" dirty="0"/>
              <a:t>表示到第</a:t>
            </a:r>
            <a:r>
              <a:rPr lang="en-US" altLang="zh-CN" dirty="0" err="1"/>
              <a:t>i</a:t>
            </a:r>
            <a:r>
              <a:rPr lang="zh-CN" altLang="en-US" dirty="0"/>
              <a:t>行，其中</a:t>
            </a:r>
            <a:r>
              <a:rPr lang="en-US" altLang="zh-CN" dirty="0"/>
              <a:t>S</a:t>
            </a:r>
            <a:r>
              <a:rPr lang="zh-CN" altLang="en-US" dirty="0"/>
              <a:t>这些位置有棋子的方案数。</a:t>
            </a:r>
            <a:endParaRPr lang="en-US" altLang="zh-CN" dirty="0"/>
          </a:p>
          <a:p>
            <a:r>
              <a:rPr lang="zh-CN" altLang="en-US" dirty="0"/>
              <a:t>根据题目给出的攻击位置可以判断两个状态之间能否转移。</a:t>
            </a:r>
            <a:endParaRPr lang="en-US" altLang="zh-CN" dirty="0"/>
          </a:p>
          <a:p>
            <a:endParaRPr lang="en-US" altLang="zh-CN" dirty="0"/>
          </a:p>
          <a:p>
            <a:r>
              <a:rPr lang="zh-CN" altLang="en-US" dirty="0"/>
              <a:t>矩阵优化。</a:t>
            </a:r>
          </a:p>
        </p:txBody>
      </p:sp>
    </p:spTree>
    <p:extLst>
      <p:ext uri="{BB962C8B-B14F-4D97-AF65-F5344CB8AC3E}">
        <p14:creationId xmlns:p14="http://schemas.microsoft.com/office/powerpoint/2010/main" val="2826321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欧几里得</a:t>
            </a:r>
          </a:p>
        </p:txBody>
      </p:sp>
      <p:sp>
        <p:nvSpPr>
          <p:cNvPr id="3" name="内容占位符 2"/>
          <p:cNvSpPr>
            <a:spLocks noGrp="1"/>
          </p:cNvSpPr>
          <p:nvPr>
            <p:ph idx="1"/>
          </p:nvPr>
        </p:nvSpPr>
        <p:spPr/>
        <p:txBody>
          <a:bodyPr/>
          <a:lstStyle/>
          <a:p>
            <a:r>
              <a:rPr lang="en-US" altLang="zh-CN" dirty="0" err="1"/>
              <a:t>gcd</a:t>
            </a:r>
            <a:r>
              <a:rPr lang="zh-CN" altLang="en-US" dirty="0"/>
              <a:t> </a:t>
            </a:r>
            <a:r>
              <a:rPr lang="en-US" altLang="zh-CN" dirty="0"/>
              <a:t>(a, b) = </a:t>
            </a:r>
            <a:r>
              <a:rPr lang="en-US" altLang="zh-CN" dirty="0" err="1"/>
              <a:t>gcd</a:t>
            </a:r>
            <a:r>
              <a:rPr lang="en-US" altLang="zh-CN" dirty="0"/>
              <a:t> (b, a % b)</a:t>
            </a:r>
          </a:p>
          <a:p>
            <a:endParaRPr lang="en-US" altLang="zh-CN" dirty="0"/>
          </a:p>
          <a:p>
            <a:r>
              <a:rPr lang="zh-CN" altLang="en-US" dirty="0"/>
              <a:t>时间复杂度？</a:t>
            </a:r>
            <a:endParaRPr lang="en-US" altLang="zh-CN" dirty="0"/>
          </a:p>
          <a:p>
            <a:r>
              <a:rPr lang="zh-CN" altLang="en-US" dirty="0"/>
              <a:t>两次之内有一个数会至少减半</a:t>
            </a:r>
            <a:r>
              <a:rPr lang="en-US" altLang="zh-CN" dirty="0"/>
              <a:t>——O(log n)</a:t>
            </a:r>
            <a:endParaRPr lang="zh-CN" altLang="en-US" dirty="0"/>
          </a:p>
        </p:txBody>
      </p:sp>
    </p:spTree>
    <p:extLst>
      <p:ext uri="{BB962C8B-B14F-4D97-AF65-F5344CB8AC3E}">
        <p14:creationId xmlns:p14="http://schemas.microsoft.com/office/powerpoint/2010/main" val="36904327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行列式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行列式可以看成一个</a:t>
                </a:r>
                <a:r>
                  <a:rPr lang="en-US" altLang="zh-CN" dirty="0"/>
                  <a:t>n*n</a:t>
                </a:r>
                <a:r>
                  <a:rPr lang="zh-CN" altLang="en-US" dirty="0"/>
                  <a:t>的矩阵。</a:t>
                </a:r>
                <a:endParaRPr lang="en-US" altLang="zh-CN" dirty="0"/>
              </a:p>
              <a:p>
                <a:endParaRPr lang="en-US" altLang="zh-CN" dirty="0"/>
              </a:p>
              <a:p>
                <a:r>
                  <a:rPr lang="zh-CN" altLang="en-US" dirty="0"/>
                  <a:t>行列式的值？</a:t>
                </a:r>
                <a:endParaRPr lang="en-US" altLang="zh-CN" dirty="0"/>
              </a:p>
              <a:p>
                <a:endParaRPr lang="en-US" altLang="zh-CN" dirty="0"/>
              </a:p>
              <a:p>
                <a14:m>
                  <m:oMath xmlns:m="http://schemas.openxmlformats.org/officeDocument/2006/math">
                    <m:nary>
                      <m:naryPr>
                        <m:chr m:val="∑"/>
                        <m:supHide m:val="on"/>
                        <m:ctrlPr>
                          <a:rPr lang="zh-CN" altLang="en-US" i="1" smtClean="0">
                            <a:latin typeface="Cambria Math"/>
                          </a:rPr>
                        </m:ctrlPr>
                      </m:naryPr>
                      <m:sub>
                        <m:sSub>
                          <m:sSubPr>
                            <m:ctrlPr>
                              <a:rPr lang="en-US" altLang="zh-CN" i="1" smtClean="0">
                                <a:latin typeface="Cambria Math"/>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𝑛</m:t>
                            </m:r>
                          </m:sub>
                        </m:sSub>
                      </m:sub>
                      <m:sup/>
                      <m:e>
                        <m:sSup>
                          <m:sSupPr>
                            <m:ctrlPr>
                              <a:rPr lang="en-US" altLang="zh-CN" i="1" smtClean="0">
                                <a:latin typeface="Cambria Math"/>
                              </a:rPr>
                            </m:ctrlPr>
                          </m:sSupPr>
                          <m:e>
                            <m:r>
                              <a:rPr lang="en-US" altLang="zh-CN" b="0" i="1" smtClean="0">
                                <a:latin typeface="Cambria Math" panose="02040503050406030204" pitchFamily="18" charset="0"/>
                              </a:rPr>
                              <m:t>(−1)</m:t>
                            </m:r>
                          </m:e>
                          <m:sup>
                            <m:r>
                              <m:rPr>
                                <m:sty m:val="p"/>
                              </m:rPr>
                              <a:rPr lang="en-US" altLang="zh-CN" i="1">
                                <a:latin typeface="Cambria Math" panose="02040503050406030204" pitchFamily="18" charset="0"/>
                              </a:rPr>
                              <m:t>σ</m:t>
                            </m:r>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up>
                        </m:sSup>
                        <m:nary>
                          <m:naryPr>
                            <m:chr m:val="∏"/>
                            <m:ctrlPr>
                              <a:rPr lang="en-US" altLang="zh-CN" i="1" smtClean="0">
                                <a:latin typeface="Cambria Math"/>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Sub>
                                  <m:sSubPr>
                                    <m:ctrlPr>
                                      <a:rPr lang="en-US" altLang="zh-CN" i="1">
                                        <a:latin typeface="Cambria Math"/>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sub>
                            </m:sSub>
                          </m:e>
                        </m:nary>
                      </m:e>
                    </m:nary>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20818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行列式的性质</a:t>
            </a:r>
          </a:p>
        </p:txBody>
      </p:sp>
      <p:sp>
        <p:nvSpPr>
          <p:cNvPr id="3" name="内容占位符 2"/>
          <p:cNvSpPr>
            <a:spLocks noGrp="1"/>
          </p:cNvSpPr>
          <p:nvPr>
            <p:ph idx="1"/>
          </p:nvPr>
        </p:nvSpPr>
        <p:spPr/>
        <p:txBody>
          <a:bodyPr/>
          <a:lstStyle/>
          <a:p>
            <a:r>
              <a:rPr lang="zh-CN" altLang="en-US" dirty="0"/>
              <a:t>行列式转置（交换行和列），行列式的值不变。</a:t>
            </a:r>
            <a:endParaRPr lang="en-US" altLang="zh-CN" dirty="0"/>
          </a:p>
          <a:p>
            <a:r>
              <a:rPr lang="zh-CN" altLang="en-US" dirty="0"/>
              <a:t>给行列式的一行乘上一个常数，行列式的值也会乘上这个常数。</a:t>
            </a:r>
            <a:endParaRPr lang="en-US" altLang="zh-CN" dirty="0"/>
          </a:p>
          <a:p>
            <a:r>
              <a:rPr lang="zh-CN" altLang="en-US" dirty="0"/>
              <a:t>交换两行，行列式的值取反。</a:t>
            </a:r>
            <a:endParaRPr lang="en-US" altLang="zh-CN" dirty="0"/>
          </a:p>
          <a:p>
            <a:r>
              <a:rPr lang="zh-CN" altLang="en-US" dirty="0"/>
              <a:t>把一行的倍数加到另一行上，行列式的值不变。 </a:t>
            </a:r>
            <a:endParaRPr lang="en-US" altLang="zh-CN" dirty="0"/>
          </a:p>
          <a:p>
            <a:r>
              <a:rPr lang="zh-CN" altLang="en-US" dirty="0"/>
              <a:t>上三角行列式的值是其对角线上的数的乘积。</a:t>
            </a:r>
            <a:endParaRPr lang="en-US" altLang="zh-CN" dirty="0"/>
          </a:p>
        </p:txBody>
      </p:sp>
    </p:spTree>
    <p:extLst>
      <p:ext uri="{BB962C8B-B14F-4D97-AF65-F5344CB8AC3E}">
        <p14:creationId xmlns:p14="http://schemas.microsoft.com/office/powerpoint/2010/main" val="28544321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行列式求值</a:t>
            </a:r>
          </a:p>
        </p:txBody>
      </p:sp>
      <p:sp>
        <p:nvSpPr>
          <p:cNvPr id="3" name="内容占位符 2"/>
          <p:cNvSpPr>
            <a:spLocks noGrp="1"/>
          </p:cNvSpPr>
          <p:nvPr>
            <p:ph idx="1"/>
          </p:nvPr>
        </p:nvSpPr>
        <p:spPr/>
        <p:txBody>
          <a:bodyPr/>
          <a:lstStyle/>
          <a:p>
            <a:r>
              <a:rPr lang="zh-CN" altLang="en-US" dirty="0"/>
              <a:t>由行列式的性质可以对行列式进行高斯消元，中间记录交换过多少次行，总共乘上过多少。</a:t>
            </a:r>
            <a:endParaRPr lang="en-US" altLang="zh-CN" dirty="0"/>
          </a:p>
          <a:p>
            <a:endParaRPr lang="en-US" altLang="zh-CN" dirty="0"/>
          </a:p>
          <a:p>
            <a:r>
              <a:rPr lang="zh-CN" altLang="en-US" dirty="0"/>
              <a:t>在最后把对角线元素乘起来，根据记录的数可以求出原行列式的值。</a:t>
            </a:r>
          </a:p>
        </p:txBody>
      </p:sp>
    </p:spTree>
    <p:extLst>
      <p:ext uri="{BB962C8B-B14F-4D97-AF65-F5344CB8AC3E}">
        <p14:creationId xmlns:p14="http://schemas.microsoft.com/office/powerpoint/2010/main" val="9624449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生成树计数</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个点，</a:t>
            </a:r>
            <a:r>
              <a:rPr lang="en-US" altLang="zh-CN" dirty="0"/>
              <a:t>m</a:t>
            </a:r>
            <a:r>
              <a:rPr lang="zh-CN" altLang="en-US" dirty="0"/>
              <a:t>条边，要求从</a:t>
            </a:r>
            <a:r>
              <a:rPr lang="en-US" altLang="zh-CN" dirty="0"/>
              <a:t>m</a:t>
            </a:r>
            <a:r>
              <a:rPr lang="zh-CN" altLang="en-US" dirty="0"/>
              <a:t>条边里选出</a:t>
            </a:r>
            <a:r>
              <a:rPr lang="en-US" altLang="zh-CN" dirty="0"/>
              <a:t>n-1</a:t>
            </a:r>
            <a:r>
              <a:rPr lang="zh-CN" altLang="en-US" dirty="0"/>
              <a:t>条，把原图连成一棵树，求方案数。</a:t>
            </a:r>
            <a:endParaRPr lang="en-US" altLang="zh-CN" dirty="0"/>
          </a:p>
        </p:txBody>
      </p:sp>
    </p:spTree>
    <p:extLst>
      <p:ext uri="{BB962C8B-B14F-4D97-AF65-F5344CB8AC3E}">
        <p14:creationId xmlns:p14="http://schemas.microsoft.com/office/powerpoint/2010/main" val="4607577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生成树计数</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个点，</a:t>
            </a:r>
            <a:r>
              <a:rPr lang="en-US" altLang="zh-CN" dirty="0"/>
              <a:t>m</a:t>
            </a:r>
            <a:r>
              <a:rPr lang="zh-CN" altLang="en-US" dirty="0"/>
              <a:t>条边，要求从</a:t>
            </a:r>
            <a:r>
              <a:rPr lang="en-US" altLang="zh-CN" dirty="0"/>
              <a:t>m</a:t>
            </a:r>
            <a:r>
              <a:rPr lang="zh-CN" altLang="en-US" dirty="0"/>
              <a:t>条边里选出</a:t>
            </a:r>
            <a:r>
              <a:rPr lang="en-US" altLang="zh-CN" dirty="0"/>
              <a:t>n-1</a:t>
            </a:r>
            <a:r>
              <a:rPr lang="zh-CN" altLang="en-US" dirty="0"/>
              <a:t>条，把原图连成一棵树，求方案数。</a:t>
            </a:r>
            <a:endParaRPr lang="en-US" altLang="zh-CN" dirty="0"/>
          </a:p>
          <a:p>
            <a:endParaRPr lang="en-US" altLang="zh-CN" dirty="0"/>
          </a:p>
          <a:p>
            <a:r>
              <a:rPr lang="zh-CN" altLang="en-US" dirty="0"/>
              <a:t>邻接矩阵</a:t>
            </a:r>
            <a:r>
              <a:rPr lang="en-US" altLang="zh-CN" dirty="0"/>
              <a:t>G</a:t>
            </a:r>
            <a:r>
              <a:rPr lang="zh-CN" altLang="en-US" dirty="0"/>
              <a:t>：如果</a:t>
            </a:r>
            <a:r>
              <a:rPr lang="en-US" altLang="zh-CN" dirty="0" err="1"/>
              <a:t>i,j</a:t>
            </a:r>
            <a:r>
              <a:rPr lang="zh-CN" altLang="en-US" dirty="0"/>
              <a:t>两点之间可以有边，</a:t>
            </a:r>
            <a:r>
              <a:rPr lang="en-US" altLang="zh-CN" dirty="0" err="1"/>
              <a:t>Gij</a:t>
            </a:r>
            <a:r>
              <a:rPr lang="en-US" altLang="zh-CN" dirty="0"/>
              <a:t>=1</a:t>
            </a:r>
            <a:r>
              <a:rPr lang="zh-CN" altLang="en-US" dirty="0"/>
              <a:t>，否则</a:t>
            </a:r>
            <a:r>
              <a:rPr lang="en-US" altLang="zh-CN" dirty="0" err="1"/>
              <a:t>Gij</a:t>
            </a:r>
            <a:r>
              <a:rPr lang="en-US" altLang="zh-CN" dirty="0"/>
              <a:t>=0</a:t>
            </a:r>
            <a:r>
              <a:rPr lang="zh-CN" altLang="en-US" dirty="0"/>
              <a:t>。</a:t>
            </a:r>
            <a:endParaRPr lang="en-US" altLang="zh-CN" dirty="0"/>
          </a:p>
          <a:p>
            <a:endParaRPr lang="en-US" altLang="zh-CN" dirty="0"/>
          </a:p>
          <a:p>
            <a:r>
              <a:rPr lang="zh-CN" altLang="en-US" dirty="0"/>
              <a:t>度数矩阵</a:t>
            </a:r>
            <a:r>
              <a:rPr lang="en-US" altLang="zh-CN" dirty="0"/>
              <a:t>D</a:t>
            </a:r>
            <a:r>
              <a:rPr lang="zh-CN" altLang="en-US" dirty="0"/>
              <a:t>：如果</a:t>
            </a:r>
            <a:r>
              <a:rPr lang="en-US" altLang="zh-CN" dirty="0" err="1"/>
              <a:t>i</a:t>
            </a:r>
            <a:r>
              <a:rPr lang="en-US" altLang="zh-CN" dirty="0"/>
              <a:t>!=j</a:t>
            </a:r>
            <a:r>
              <a:rPr lang="zh-CN" altLang="en-US" dirty="0"/>
              <a:t>，</a:t>
            </a:r>
            <a:r>
              <a:rPr lang="en-US" altLang="zh-CN" dirty="0" err="1"/>
              <a:t>Dij</a:t>
            </a:r>
            <a:r>
              <a:rPr lang="en-US" altLang="zh-CN" dirty="0"/>
              <a:t>=0</a:t>
            </a:r>
            <a:r>
              <a:rPr lang="zh-CN" altLang="en-US" dirty="0"/>
              <a:t>，否则</a:t>
            </a:r>
            <a:r>
              <a:rPr lang="en-US" altLang="zh-CN" dirty="0" err="1"/>
              <a:t>Dii</a:t>
            </a:r>
            <a:r>
              <a:rPr lang="zh-CN" altLang="en-US" dirty="0"/>
              <a:t>等于</a:t>
            </a:r>
            <a:r>
              <a:rPr lang="en-US" altLang="zh-CN" dirty="0" err="1"/>
              <a:t>i</a:t>
            </a:r>
            <a:r>
              <a:rPr lang="zh-CN" altLang="en-US" dirty="0"/>
              <a:t>号点的度数。</a:t>
            </a:r>
            <a:endParaRPr lang="en-US" altLang="zh-CN" dirty="0"/>
          </a:p>
        </p:txBody>
      </p:sp>
    </p:spTree>
    <p:extLst>
      <p:ext uri="{BB962C8B-B14F-4D97-AF65-F5344CB8AC3E}">
        <p14:creationId xmlns:p14="http://schemas.microsoft.com/office/powerpoint/2010/main" val="3774709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生成树计数</a:t>
            </a:r>
          </a:p>
        </p:txBody>
      </p:sp>
      <p:sp>
        <p:nvSpPr>
          <p:cNvPr id="3" name="内容占位符 2"/>
          <p:cNvSpPr>
            <a:spLocks noGrp="1"/>
          </p:cNvSpPr>
          <p:nvPr>
            <p:ph idx="1"/>
          </p:nvPr>
        </p:nvSpPr>
        <p:spPr/>
        <p:txBody>
          <a:bodyPr/>
          <a:lstStyle/>
          <a:p>
            <a:r>
              <a:rPr lang="zh-CN" altLang="en-US" dirty="0"/>
              <a:t>给出</a:t>
            </a:r>
            <a:r>
              <a:rPr lang="en-US" altLang="zh-CN" dirty="0"/>
              <a:t>n</a:t>
            </a:r>
            <a:r>
              <a:rPr lang="zh-CN" altLang="en-US" dirty="0"/>
              <a:t>个点，</a:t>
            </a:r>
            <a:r>
              <a:rPr lang="en-US" altLang="zh-CN" dirty="0"/>
              <a:t>m</a:t>
            </a:r>
            <a:r>
              <a:rPr lang="zh-CN" altLang="en-US" dirty="0"/>
              <a:t>条边，要求从</a:t>
            </a:r>
            <a:r>
              <a:rPr lang="en-US" altLang="zh-CN" dirty="0"/>
              <a:t>m</a:t>
            </a:r>
            <a:r>
              <a:rPr lang="zh-CN" altLang="en-US" dirty="0"/>
              <a:t>条边里选出</a:t>
            </a:r>
            <a:r>
              <a:rPr lang="en-US" altLang="zh-CN" dirty="0"/>
              <a:t>n-1</a:t>
            </a:r>
            <a:r>
              <a:rPr lang="zh-CN" altLang="en-US" dirty="0"/>
              <a:t>条，把原图连成一棵树，求方案数。</a:t>
            </a:r>
            <a:endParaRPr lang="en-US" altLang="zh-CN" dirty="0"/>
          </a:p>
          <a:p>
            <a:endParaRPr lang="en-US" altLang="zh-CN" dirty="0"/>
          </a:p>
          <a:p>
            <a:r>
              <a:rPr lang="zh-CN" altLang="en-US" dirty="0"/>
              <a:t>用度数矩阵减去邻接矩阵，然后去掉一行一列，剩下的行列式的值就是答案。</a:t>
            </a:r>
            <a:endParaRPr lang="en-US" altLang="zh-CN" dirty="0"/>
          </a:p>
        </p:txBody>
      </p:sp>
    </p:spTree>
    <p:extLst>
      <p:ext uri="{BB962C8B-B14F-4D97-AF65-F5344CB8AC3E}">
        <p14:creationId xmlns:p14="http://schemas.microsoft.com/office/powerpoint/2010/main" val="9949941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a:t>
                </a:r>
                <a:r>
                  <a:rPr lang="en-US" altLang="zh-CN" dirty="0"/>
                  <a:t>n*m</a:t>
                </a:r>
                <a:r>
                  <a:rPr lang="zh-CN" altLang="en-US" dirty="0"/>
                  <a:t>的网格形房子，每个格子是一个房间，有些相邻的格子之间有墙不能通过。要求加上一些墙使得每两个房间都只有一条路径，求方案数。模</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输出。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1367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a:t>
                </a:r>
                <a:r>
                  <a:rPr lang="en-US" altLang="zh-CN" dirty="0"/>
                  <a:t>n*m</a:t>
                </a:r>
                <a:r>
                  <a:rPr lang="zh-CN" altLang="en-US" dirty="0"/>
                  <a:t>的网格形房子，每个格子是一个房间，有些相邻的格子之间有墙不能通过。要求加上一些墙使得每两个房间都只有一条路径，求方案数。模</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输出。</a:t>
                </a:r>
                <a:endParaRPr lang="en-US" altLang="zh-CN" dirty="0"/>
              </a:p>
              <a:p>
                <a:endParaRPr lang="en-US" altLang="zh-CN" dirty="0"/>
              </a:p>
              <a:p>
                <a:r>
                  <a:rPr lang="zh-CN" altLang="en-US" dirty="0"/>
                  <a:t>生成树计数，模</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10</m:t>
                        </m:r>
                      </m:e>
                      <m:sup>
                        <m:r>
                          <a:rPr lang="en-US" altLang="zh-CN" i="1">
                            <a:latin typeface="Cambria Math" panose="02040503050406030204" pitchFamily="18" charset="0"/>
                          </a:rPr>
                          <m:t>9</m:t>
                        </m:r>
                      </m:sup>
                    </m:sSup>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15142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给出一个</a:t>
                </a:r>
                <a:r>
                  <a:rPr lang="en-US" altLang="zh-CN" dirty="0"/>
                  <a:t>n*m</a:t>
                </a:r>
                <a:r>
                  <a:rPr lang="zh-CN" altLang="en-US" dirty="0"/>
                  <a:t>的网格形房子，每个格子是一个房间，有些相邻的格子之间有墙不能通过。要求加上一些墙使得每两个房间都只有一条路径，求方案数。模</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输出。</a:t>
                </a:r>
                <a:endParaRPr lang="en-US" altLang="zh-CN" dirty="0"/>
              </a:p>
              <a:p>
                <a:endParaRPr lang="en-US" altLang="zh-CN" dirty="0"/>
              </a:p>
              <a:p>
                <a:r>
                  <a:rPr lang="zh-CN" altLang="en-US" dirty="0"/>
                  <a:t>生成树计数，模</a:t>
                </a:r>
                <a14:m>
                  <m:oMath xmlns:m="http://schemas.openxmlformats.org/officeDocument/2006/math">
                    <m:sSup>
                      <m:sSupPr>
                        <m:ctrlPr>
                          <a:rPr lang="en-US" altLang="zh-CN" i="1">
                            <a:latin typeface="Cambria Math"/>
                          </a:rPr>
                        </m:ctrlPr>
                      </m:sSupPr>
                      <m:e>
                        <m:r>
                          <a:rPr lang="en-US" altLang="zh-CN" i="1">
                            <a:latin typeface="Cambria Math" panose="02040503050406030204" pitchFamily="18" charset="0"/>
                          </a:rPr>
                          <m:t>10</m:t>
                        </m:r>
                      </m:e>
                      <m:sup>
                        <m:r>
                          <a:rPr lang="en-US" altLang="zh-CN" i="1">
                            <a:latin typeface="Cambria Math" panose="02040503050406030204" pitchFamily="18" charset="0"/>
                          </a:rPr>
                          <m:t>9</m:t>
                        </m:r>
                      </m:sup>
                    </m:sSup>
                  </m:oMath>
                </a14:m>
                <a:r>
                  <a:rPr lang="zh-CN" altLang="en-US" dirty="0"/>
                  <a:t>？</a:t>
                </a:r>
                <a:endParaRPr lang="en-US" altLang="zh-CN" dirty="0"/>
              </a:p>
              <a:p>
                <a:endParaRPr lang="en-US" altLang="zh-CN" dirty="0"/>
              </a:p>
              <a:p>
                <a:r>
                  <a:rPr lang="zh-CN" altLang="en-US" dirty="0"/>
                  <a:t>类比求</a:t>
                </a:r>
                <a:r>
                  <a:rPr lang="en-US" altLang="zh-CN" dirty="0" err="1"/>
                  <a:t>gcd</a:t>
                </a:r>
                <a:r>
                  <a:rPr lang="zh-CN" altLang="en-US" dirty="0"/>
                  <a:t>，辗转相除。</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14242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我们定义</a:t>
                </a:r>
                <a14:m>
                  <m:oMath xmlns:m="http://schemas.openxmlformats.org/officeDocument/2006/math">
                    <m:sSubSup>
                      <m:sSubSupPr>
                        <m:ctrlPr>
                          <a:rPr lang="en-US" altLang="zh-CN"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𝑚</m:t>
                        </m:r>
                      </m:sup>
                    </m:sSubSup>
                  </m:oMath>
                </a14:m>
                <a:r>
                  <a:rPr lang="zh-CN" altLang="en-US" dirty="0"/>
                  <a:t>从</a:t>
                </a:r>
                <a:r>
                  <a:rPr lang="en-US" altLang="zh-CN" dirty="0"/>
                  <a:t>n</a:t>
                </a:r>
                <a:r>
                  <a:rPr lang="zh-CN" altLang="en-US" dirty="0"/>
                  <a:t>个元素里挑出</a:t>
                </a:r>
                <a:r>
                  <a:rPr lang="en-US" altLang="zh-CN" dirty="0"/>
                  <a:t>m</a:t>
                </a:r>
                <a:r>
                  <a:rPr lang="zh-CN" altLang="en-US" dirty="0"/>
                  <a:t>个的方案数。</a:t>
                </a:r>
                <a:endParaRPr lang="en-US" altLang="zh-CN" dirty="0"/>
              </a:p>
              <a:p>
                <a:endParaRPr lang="en-US" altLang="zh-CN" dirty="0"/>
              </a:p>
              <a:p>
                <a:r>
                  <a:rPr lang="zh-CN" altLang="en-US" dirty="0"/>
                  <a:t>有</a:t>
                </a:r>
                <a14:m>
                  <m:oMath xmlns:m="http://schemas.openxmlformats.org/officeDocument/2006/math">
                    <m:sSubSup>
                      <m:sSubSupPr>
                        <m:ctrlPr>
                          <a:rPr lang="en-US" altLang="zh-CN"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𝑚</m:t>
                        </m:r>
                      </m:sup>
                    </m:sSubSup>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𝑚</m:t>
                        </m:r>
                        <m:r>
                          <a:rPr lang="en-US" altLang="zh-CN" b="0" i="1" smtClean="0">
                            <a:latin typeface="Cambria Math" panose="02040503050406030204" pitchFamily="18" charset="0"/>
                          </a:rPr>
                          <m:t>!</m:t>
                        </m:r>
                        <m:d>
                          <m:dPr>
                            <m:ctrlPr>
                              <a:rPr lang="en-US" altLang="zh-CN" b="0" i="1" smtClean="0">
                                <a:latin typeface="Cambria Math"/>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den>
                    </m:f>
                  </m:oMath>
                </a14:m>
                <a:endParaRPr lang="en-US" altLang="zh-CN" b="0" dirty="0"/>
              </a:p>
              <a:p>
                <a:endParaRPr lang="en-US" altLang="zh-CN" dirty="0"/>
              </a:p>
              <a:p>
                <a14:m>
                  <m:oMath xmlns:m="http://schemas.openxmlformats.org/officeDocument/2006/math">
                    <m:sSubSup>
                      <m:sSubSupPr>
                        <m:ctrlPr>
                          <a:rPr lang="en-US" altLang="zh-CN"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𝑚</m:t>
                        </m:r>
                      </m:sup>
                    </m:sSubSup>
                    <m:r>
                      <a:rPr lang="en-US" altLang="zh-CN" b="0" i="1" smtClean="0">
                        <a:latin typeface="Cambria Math" panose="02040503050406030204" pitchFamily="18" charset="0"/>
                      </a:rPr>
                      <m:t>=</m:t>
                    </m:r>
                    <m:sSubSup>
                      <m:sSubSupPr>
                        <m:ctrlPr>
                          <a:rPr lang="en-US" altLang="zh-CN"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sSubSup>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2027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扩展欧几里得</a:t>
            </a:r>
          </a:p>
        </p:txBody>
      </p:sp>
      <p:sp>
        <p:nvSpPr>
          <p:cNvPr id="3" name="内容占位符 2"/>
          <p:cNvSpPr>
            <a:spLocks noGrp="1"/>
          </p:cNvSpPr>
          <p:nvPr>
            <p:ph idx="1"/>
          </p:nvPr>
        </p:nvSpPr>
        <p:spPr/>
        <p:txBody>
          <a:bodyPr>
            <a:normAutofit/>
          </a:bodyPr>
          <a:lstStyle/>
          <a:p>
            <a:r>
              <a:rPr lang="zh-CN" altLang="en-US" dirty="0"/>
              <a:t>求方程</a:t>
            </a:r>
            <a:r>
              <a:rPr lang="en-US" altLang="zh-CN" dirty="0"/>
              <a:t>x*a + y*b = </a:t>
            </a:r>
            <a:r>
              <a:rPr lang="en-US" altLang="zh-CN" dirty="0" err="1"/>
              <a:t>gcd</a:t>
            </a:r>
            <a:r>
              <a:rPr lang="en-US" altLang="zh-CN" dirty="0"/>
              <a:t>(a, b)</a:t>
            </a:r>
            <a:r>
              <a:rPr lang="zh-CN" altLang="en-US" dirty="0"/>
              <a:t>的一组解。</a:t>
            </a:r>
            <a:endParaRPr lang="en-US" altLang="zh-CN" dirty="0"/>
          </a:p>
          <a:p>
            <a:endParaRPr lang="en-US" altLang="zh-CN" dirty="0"/>
          </a:p>
          <a:p>
            <a:r>
              <a:rPr lang="en-US" altLang="zh-CN" dirty="0"/>
              <a:t>a=0</a:t>
            </a:r>
            <a:r>
              <a:rPr lang="zh-CN" altLang="en-US" dirty="0"/>
              <a:t>时，</a:t>
            </a:r>
            <a:r>
              <a:rPr lang="en-US" altLang="zh-CN" dirty="0" err="1"/>
              <a:t>gcd</a:t>
            </a:r>
            <a:r>
              <a:rPr lang="en-US" altLang="zh-CN" dirty="0"/>
              <a:t>(a, b)=b</a:t>
            </a:r>
            <a:r>
              <a:rPr lang="zh-CN" altLang="en-US" dirty="0"/>
              <a:t>： </a:t>
            </a:r>
            <a:r>
              <a:rPr lang="en-US" altLang="zh-CN" dirty="0"/>
              <a:t>x=0, y=1</a:t>
            </a:r>
            <a:r>
              <a:rPr lang="zh-CN" altLang="en-US" dirty="0"/>
              <a:t>。</a:t>
            </a:r>
            <a:endParaRPr lang="en-US" altLang="zh-CN" dirty="0"/>
          </a:p>
          <a:p>
            <a:endParaRPr lang="en-US" altLang="zh-CN" dirty="0"/>
          </a:p>
          <a:p>
            <a:r>
              <a:rPr lang="zh-CN" altLang="en-US" dirty="0"/>
              <a:t>如果知道了</a:t>
            </a:r>
            <a:r>
              <a:rPr lang="en-US" altLang="zh-CN" dirty="0"/>
              <a:t>f*b + g*(</a:t>
            </a:r>
            <a:r>
              <a:rPr lang="en-US" altLang="zh-CN" dirty="0" err="1"/>
              <a:t>a%b</a:t>
            </a:r>
            <a:r>
              <a:rPr lang="en-US" altLang="zh-CN" dirty="0"/>
              <a:t>) = </a:t>
            </a:r>
            <a:r>
              <a:rPr lang="en-US" altLang="zh-CN" dirty="0" err="1"/>
              <a:t>gcd</a:t>
            </a:r>
            <a:r>
              <a:rPr lang="en-US" altLang="zh-CN" dirty="0"/>
              <a:t>(</a:t>
            </a:r>
            <a:r>
              <a:rPr lang="en-US" altLang="zh-CN" dirty="0" err="1"/>
              <a:t>a,b</a:t>
            </a:r>
            <a:r>
              <a:rPr lang="en-US" altLang="zh-CN" dirty="0"/>
              <a:t>)</a:t>
            </a:r>
            <a:r>
              <a:rPr lang="zh-CN" altLang="en-US" dirty="0"/>
              <a:t>，如何求出</a:t>
            </a:r>
            <a:r>
              <a:rPr lang="en-US" altLang="zh-CN" dirty="0" err="1"/>
              <a:t>x,y</a:t>
            </a:r>
            <a:r>
              <a:rPr lang="zh-CN" altLang="en-US" dirty="0"/>
              <a:t>？</a:t>
            </a:r>
            <a:endParaRPr lang="en-US" altLang="zh-CN" dirty="0"/>
          </a:p>
        </p:txBody>
      </p:sp>
    </p:spTree>
    <p:extLst>
      <p:ext uri="{BB962C8B-B14F-4D97-AF65-F5344CB8AC3E}">
        <p14:creationId xmlns:p14="http://schemas.microsoft.com/office/powerpoint/2010/main" val="2323986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zh-CN" altLang="en-US" dirty="0"/>
              <a:t>从放乒乓球开始：</a:t>
            </a:r>
            <a:r>
              <a:rPr lang="en-US" altLang="zh-CN" dirty="0"/>
              <a:t>n</a:t>
            </a:r>
            <a:r>
              <a:rPr lang="zh-CN" altLang="en-US" dirty="0"/>
              <a:t>个乒乓球放到</a:t>
            </a:r>
            <a:r>
              <a:rPr lang="en-US" altLang="zh-CN" dirty="0"/>
              <a:t>m</a:t>
            </a:r>
            <a:r>
              <a:rPr lang="zh-CN" altLang="en-US" dirty="0"/>
              <a:t>个盒子里的方案数。</a:t>
            </a:r>
            <a:endParaRPr lang="en-US" altLang="zh-CN" dirty="0"/>
          </a:p>
          <a:p>
            <a:endParaRPr lang="en-US" altLang="zh-CN" dirty="0"/>
          </a:p>
          <a:p>
            <a:r>
              <a:rPr lang="zh-CN" altLang="en-US" dirty="0"/>
              <a:t>乒乓球相同</a:t>
            </a:r>
            <a:r>
              <a:rPr lang="en-US" altLang="zh-CN" dirty="0"/>
              <a:t>/</a:t>
            </a:r>
            <a:r>
              <a:rPr lang="zh-CN" altLang="en-US" dirty="0"/>
              <a:t>不相同</a:t>
            </a:r>
            <a:endParaRPr lang="en-US" altLang="zh-CN" dirty="0"/>
          </a:p>
          <a:p>
            <a:r>
              <a:rPr lang="zh-CN" altLang="en-US" dirty="0"/>
              <a:t>盒子相同</a:t>
            </a:r>
            <a:r>
              <a:rPr lang="en-US" altLang="zh-CN" dirty="0"/>
              <a:t>/</a:t>
            </a:r>
            <a:r>
              <a:rPr lang="zh-CN" altLang="en-US" dirty="0"/>
              <a:t>不相同</a:t>
            </a:r>
            <a:endParaRPr lang="en-US" altLang="zh-CN" dirty="0"/>
          </a:p>
          <a:p>
            <a:r>
              <a:rPr lang="zh-CN" altLang="en-US" dirty="0"/>
              <a:t>盒子可以空</a:t>
            </a:r>
            <a:r>
              <a:rPr lang="en-US" altLang="zh-CN" dirty="0"/>
              <a:t>/</a:t>
            </a:r>
            <a:r>
              <a:rPr lang="zh-CN" altLang="en-US" dirty="0"/>
              <a:t>不可以空</a:t>
            </a:r>
          </a:p>
          <a:p>
            <a:endParaRPr lang="zh-CN" altLang="en-US" dirty="0"/>
          </a:p>
        </p:txBody>
      </p:sp>
    </p:spTree>
    <p:extLst>
      <p:ext uri="{BB962C8B-B14F-4D97-AF65-F5344CB8AC3E}">
        <p14:creationId xmlns:p14="http://schemas.microsoft.com/office/powerpoint/2010/main" val="9756285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1.</a:t>
            </a:r>
            <a:r>
              <a:rPr lang="zh-CN" altLang="en-US" dirty="0"/>
              <a:t>乒乓球相同，盒子不同，不允许空。</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685217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1.</a:t>
                </a:r>
                <a:r>
                  <a:rPr lang="zh-CN" altLang="en-US" dirty="0"/>
                  <a:t>乒乓球相同，盒子不同，不允许空。</a:t>
                </a:r>
                <a:endParaRPr lang="en-US" altLang="zh-CN" dirty="0"/>
              </a:p>
              <a:p>
                <a:endParaRPr lang="en-US" altLang="zh-CN" dirty="0"/>
              </a:p>
              <a:p>
                <a:r>
                  <a:rPr lang="zh-CN" altLang="en-US" dirty="0"/>
                  <a:t>把</a:t>
                </a:r>
                <a:r>
                  <a:rPr lang="en-US" altLang="zh-CN" dirty="0"/>
                  <a:t>n</a:t>
                </a:r>
                <a:r>
                  <a:rPr lang="zh-CN" altLang="en-US" dirty="0"/>
                  <a:t>个乒乓球排成一排，分割成</a:t>
                </a:r>
                <a:r>
                  <a:rPr lang="en-US" altLang="zh-CN" dirty="0"/>
                  <a:t>m</a:t>
                </a:r>
                <a:r>
                  <a:rPr lang="zh-CN" altLang="en-US" dirty="0"/>
                  <a:t>段。</a:t>
                </a:r>
                <a:endParaRPr lang="en-US" altLang="zh-CN" dirty="0"/>
              </a:p>
              <a:p>
                <a:endParaRPr lang="en-US" altLang="zh-CN" dirty="0"/>
              </a:p>
              <a:p>
                <a:r>
                  <a:rPr lang="zh-CN" altLang="en-US" dirty="0"/>
                  <a:t>也就是在</a:t>
                </a:r>
                <a:r>
                  <a:rPr lang="en-US" altLang="zh-CN" dirty="0"/>
                  <a:t>n-1</a:t>
                </a:r>
                <a:r>
                  <a:rPr lang="zh-CN" altLang="en-US" dirty="0"/>
                  <a:t>个空隙里插入</a:t>
                </a:r>
                <a:r>
                  <a:rPr lang="en-US" altLang="zh-CN" dirty="0"/>
                  <a:t>m-1</a:t>
                </a:r>
                <a:r>
                  <a:rPr lang="zh-CN" altLang="en-US" dirty="0"/>
                  <a:t>个板子，</a:t>
                </a:r>
                <a14:m>
                  <m:oMath xmlns:m="http://schemas.openxmlformats.org/officeDocument/2006/math">
                    <m:sSubSup>
                      <m:sSubSupPr>
                        <m:ctrlPr>
                          <a:rPr lang="en-US" altLang="zh-CN" b="0"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sSubSup>
                  </m:oMath>
                </a14:m>
                <a:r>
                  <a:rPr lang="zh-CN" altLang="en-US" dirty="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15693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2.</a:t>
            </a:r>
            <a:r>
              <a:rPr lang="zh-CN" altLang="en-US" dirty="0"/>
              <a:t>乒乓球相同，盒子不同，盒子允许空。</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632109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2.</a:t>
                </a:r>
                <a:r>
                  <a:rPr lang="zh-CN" altLang="en-US" dirty="0"/>
                  <a:t>乒乓球相同，盒子不同，盒子允许空。</a:t>
                </a:r>
                <a:endParaRPr lang="en-US" altLang="zh-CN" dirty="0"/>
              </a:p>
              <a:p>
                <a:endParaRPr lang="en-US" altLang="zh-CN" dirty="0"/>
              </a:p>
              <a:p>
                <a:r>
                  <a:rPr lang="zh-CN" altLang="en-US" dirty="0"/>
                  <a:t>因为乒乓球是相同的，我们多加入</a:t>
                </a:r>
                <a:r>
                  <a:rPr lang="en-US" altLang="zh-CN" dirty="0"/>
                  <a:t>m</a:t>
                </a:r>
                <a:r>
                  <a:rPr lang="zh-CN" altLang="en-US" dirty="0"/>
                  <a:t>个乒乓球，就可以把问题变成盒子不允许空。</a:t>
                </a:r>
                <a:endParaRPr lang="en-US" altLang="zh-CN" dirty="0"/>
              </a:p>
              <a:p>
                <a:endParaRPr lang="en-US" altLang="zh-CN" dirty="0"/>
              </a:p>
              <a:p>
                <a14:m>
                  <m:oMath xmlns:m="http://schemas.openxmlformats.org/officeDocument/2006/math">
                    <m:sSubSup>
                      <m:sSubSupPr>
                        <m:ctrlPr>
                          <a:rPr lang="en-US" altLang="zh-CN" b="0" i="1" smtClean="0">
                            <a:latin typeface="Cambria Math"/>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p>
                    </m:sSub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984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3</a:t>
            </a:r>
            <a:r>
              <a:rPr lang="zh-CN" altLang="en-US" dirty="0"/>
              <a:t>：乒乓球相同，盒子相同，盒子不允许空。</a:t>
            </a:r>
            <a:endParaRPr lang="en-US" altLang="zh-CN" dirty="0"/>
          </a:p>
          <a:p>
            <a:endParaRPr lang="en-US" altLang="zh-CN" dirty="0"/>
          </a:p>
          <a:p>
            <a:r>
              <a:rPr lang="zh-CN" altLang="en-US" dirty="0"/>
              <a:t>盒子相同？</a:t>
            </a:r>
            <a:endParaRPr lang="en-US" altLang="zh-CN" dirty="0"/>
          </a:p>
          <a:p>
            <a:endParaRPr lang="zh-CN" altLang="en-US" dirty="0"/>
          </a:p>
        </p:txBody>
      </p:sp>
    </p:spTree>
    <p:extLst>
      <p:ext uri="{BB962C8B-B14F-4D97-AF65-F5344CB8AC3E}">
        <p14:creationId xmlns:p14="http://schemas.microsoft.com/office/powerpoint/2010/main" val="15532868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3</a:t>
            </a:r>
            <a:r>
              <a:rPr lang="zh-CN" altLang="en-US" dirty="0"/>
              <a:t>：乒乓球相同，盒子相同，盒子不允许空。</a:t>
            </a:r>
            <a:endParaRPr lang="en-US" altLang="zh-CN" dirty="0"/>
          </a:p>
          <a:p>
            <a:endParaRPr lang="en-US" altLang="zh-CN" dirty="0"/>
          </a:p>
          <a:p>
            <a:r>
              <a:rPr lang="zh-CN" altLang="en-US" dirty="0"/>
              <a:t>盒子相同？</a:t>
            </a:r>
            <a:endParaRPr lang="en-US" altLang="zh-CN" dirty="0"/>
          </a:p>
          <a:p>
            <a:endParaRPr lang="en-US" altLang="zh-CN" dirty="0"/>
          </a:p>
          <a:p>
            <a:r>
              <a:rPr lang="zh-CN" altLang="en-US" dirty="0"/>
              <a:t>规定顺序，盒子里的乒乓球数单调不降的方案数。</a:t>
            </a:r>
            <a:endParaRPr lang="en-US" altLang="zh-CN" dirty="0"/>
          </a:p>
          <a:p>
            <a:endParaRPr lang="zh-CN" altLang="en-US" dirty="0"/>
          </a:p>
        </p:txBody>
      </p:sp>
    </p:spTree>
    <p:extLst>
      <p:ext uri="{BB962C8B-B14F-4D97-AF65-F5344CB8AC3E}">
        <p14:creationId xmlns:p14="http://schemas.microsoft.com/office/powerpoint/2010/main" val="29004699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3</a:t>
            </a:r>
            <a:r>
              <a:rPr lang="zh-CN" altLang="en-US" dirty="0"/>
              <a:t>：乒乓球相同，盒子相同，盒子不允许空。</a:t>
            </a:r>
            <a:endParaRPr lang="en-US" altLang="zh-CN" dirty="0"/>
          </a:p>
          <a:p>
            <a:endParaRPr lang="en-US" altLang="zh-CN" dirty="0"/>
          </a:p>
          <a:p>
            <a:r>
              <a:rPr lang="en-US" altLang="zh-CN" dirty="0" err="1"/>
              <a:t>dp</a:t>
            </a:r>
            <a:r>
              <a:rPr lang="en-US" altLang="zh-CN" dirty="0"/>
              <a:t>[</a:t>
            </a:r>
            <a:r>
              <a:rPr lang="en-US" altLang="zh-CN" dirty="0" err="1"/>
              <a:t>i</a:t>
            </a:r>
            <a:r>
              <a:rPr lang="en-US" altLang="zh-CN" dirty="0"/>
              <a:t>][j]</a:t>
            </a:r>
            <a:r>
              <a:rPr lang="zh-CN" altLang="en-US" dirty="0"/>
              <a:t>表示</a:t>
            </a:r>
            <a:r>
              <a:rPr lang="en-US" altLang="zh-CN" dirty="0" err="1"/>
              <a:t>i</a:t>
            </a:r>
            <a:r>
              <a:rPr lang="zh-CN" altLang="en-US" dirty="0"/>
              <a:t>个乒乓球分到</a:t>
            </a:r>
            <a:r>
              <a:rPr lang="en-US" altLang="zh-CN" dirty="0"/>
              <a:t>j</a:t>
            </a:r>
            <a:r>
              <a:rPr lang="zh-CN" altLang="en-US" dirty="0"/>
              <a:t>个盒子里的方案数。</a:t>
            </a:r>
            <a:endParaRPr lang="en-US" altLang="zh-CN" dirty="0"/>
          </a:p>
          <a:p>
            <a:endParaRPr lang="en-US" altLang="zh-CN" dirty="0"/>
          </a:p>
          <a:p>
            <a:r>
              <a:rPr lang="en-US" altLang="zh-CN" dirty="0" err="1"/>
              <a:t>dp</a:t>
            </a:r>
            <a:r>
              <a:rPr lang="en-US" altLang="zh-CN" dirty="0"/>
              <a:t>[</a:t>
            </a:r>
            <a:r>
              <a:rPr lang="en-US" altLang="zh-CN" dirty="0" err="1"/>
              <a:t>i</a:t>
            </a:r>
            <a:r>
              <a:rPr lang="en-US" altLang="zh-CN" dirty="0"/>
              <a:t>][j]=</a:t>
            </a:r>
            <a:r>
              <a:rPr lang="en-US" altLang="zh-CN" dirty="0" err="1"/>
              <a:t>dp</a:t>
            </a:r>
            <a:r>
              <a:rPr lang="en-US" altLang="zh-CN" dirty="0"/>
              <a:t>[i-1][j-1]+</a:t>
            </a:r>
            <a:r>
              <a:rPr lang="en-US" altLang="zh-CN" dirty="0" err="1"/>
              <a:t>dp</a:t>
            </a:r>
            <a:r>
              <a:rPr lang="en-US" altLang="zh-CN" dirty="0"/>
              <a:t>[</a:t>
            </a:r>
            <a:r>
              <a:rPr lang="en-US" altLang="zh-CN" dirty="0" err="1"/>
              <a:t>i</a:t>
            </a:r>
            <a:r>
              <a:rPr lang="en-US" altLang="zh-CN" dirty="0"/>
              <a:t>-j][j]</a:t>
            </a:r>
            <a:r>
              <a:rPr lang="zh-CN" altLang="en-US" dirty="0"/>
              <a:t>。</a:t>
            </a:r>
          </a:p>
        </p:txBody>
      </p:sp>
    </p:spTree>
    <p:extLst>
      <p:ext uri="{BB962C8B-B14F-4D97-AF65-F5344CB8AC3E}">
        <p14:creationId xmlns:p14="http://schemas.microsoft.com/office/powerpoint/2010/main" val="23088386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zh-CN" altLang="en-US" dirty="0"/>
              <a:t>整数划分？</a:t>
            </a:r>
            <a:endParaRPr lang="en-US" altLang="zh-CN" dirty="0"/>
          </a:p>
          <a:p>
            <a:endParaRPr lang="en-US" altLang="zh-CN" dirty="0"/>
          </a:p>
          <a:p>
            <a:r>
              <a:rPr lang="zh-CN" altLang="en-US" dirty="0"/>
              <a:t>把一个数</a:t>
            </a:r>
            <a:r>
              <a:rPr lang="en-US" altLang="zh-CN" dirty="0"/>
              <a:t>n</a:t>
            </a:r>
            <a:r>
              <a:rPr lang="zh-CN" altLang="en-US" dirty="0"/>
              <a:t>写成</a:t>
            </a:r>
            <a:r>
              <a:rPr lang="en-US" altLang="zh-CN" dirty="0"/>
              <a:t>m</a:t>
            </a:r>
            <a:r>
              <a:rPr lang="zh-CN" altLang="en-US" dirty="0"/>
              <a:t>个正整数的和。</a:t>
            </a:r>
            <a:endParaRPr lang="en-US" altLang="zh-CN" dirty="0"/>
          </a:p>
          <a:p>
            <a:endParaRPr lang="en-US" altLang="zh-CN" dirty="0"/>
          </a:p>
          <a:p>
            <a:r>
              <a:rPr lang="zh-CN" altLang="en-US" dirty="0"/>
              <a:t>把一个数</a:t>
            </a:r>
            <a:r>
              <a:rPr lang="en-US" altLang="zh-CN" dirty="0"/>
              <a:t>n</a:t>
            </a:r>
            <a:r>
              <a:rPr lang="zh-CN" altLang="en-US" dirty="0"/>
              <a:t>写成不超过</a:t>
            </a:r>
            <a:r>
              <a:rPr lang="en-US" altLang="zh-CN" dirty="0"/>
              <a:t>m</a:t>
            </a:r>
            <a:r>
              <a:rPr lang="zh-CN" altLang="en-US" dirty="0"/>
              <a:t>的正整数的和？</a:t>
            </a:r>
            <a:endParaRPr lang="en-US" altLang="zh-CN" dirty="0"/>
          </a:p>
          <a:p>
            <a:endParaRPr lang="en-US" altLang="zh-CN" dirty="0"/>
          </a:p>
          <a:p>
            <a:r>
              <a:rPr lang="zh-CN" altLang="en-US" dirty="0"/>
              <a:t>限定了一维的长度是</a:t>
            </a:r>
            <a:r>
              <a:rPr lang="en-US" altLang="zh-CN" dirty="0"/>
              <a:t>m</a:t>
            </a:r>
            <a:r>
              <a:rPr lang="zh-CN" altLang="en-US" dirty="0"/>
              <a:t>，只能向上或向右走，要求围住的面积是</a:t>
            </a:r>
            <a:r>
              <a:rPr lang="en-US" altLang="zh-CN" dirty="0"/>
              <a:t>n</a:t>
            </a:r>
            <a:r>
              <a:rPr lang="zh-CN" altLang="en-US" dirty="0"/>
              <a:t>，的方案数。</a:t>
            </a:r>
            <a:endParaRPr lang="en-US" altLang="zh-CN" dirty="0"/>
          </a:p>
        </p:txBody>
      </p:sp>
    </p:spTree>
    <p:extLst>
      <p:ext uri="{BB962C8B-B14F-4D97-AF65-F5344CB8AC3E}">
        <p14:creationId xmlns:p14="http://schemas.microsoft.com/office/powerpoint/2010/main" val="6825930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4.</a:t>
            </a:r>
            <a:r>
              <a:rPr lang="zh-CN" altLang="en-US" dirty="0"/>
              <a:t>乒乓球相同，盒子相同，盒子允许空。 </a:t>
            </a:r>
            <a:endParaRPr lang="en-US" altLang="zh-CN" dirty="0"/>
          </a:p>
          <a:p>
            <a:endParaRPr lang="zh-CN" altLang="en-US" dirty="0"/>
          </a:p>
          <a:p>
            <a:r>
              <a:rPr lang="en-US" altLang="zh-CN" dirty="0"/>
              <a:t>∑</a:t>
            </a:r>
            <a:r>
              <a:rPr lang="en-US" altLang="zh-CN" dirty="0" err="1"/>
              <a:t>dp</a:t>
            </a:r>
            <a:r>
              <a:rPr lang="en-US" altLang="zh-CN" dirty="0"/>
              <a:t>[n][j] 1&lt;=j&lt;=m </a:t>
            </a:r>
            <a:endParaRPr lang="zh-CN" altLang="en-US" dirty="0"/>
          </a:p>
        </p:txBody>
      </p:sp>
    </p:spTree>
    <p:extLst>
      <p:ext uri="{BB962C8B-B14F-4D97-AF65-F5344CB8AC3E}">
        <p14:creationId xmlns:p14="http://schemas.microsoft.com/office/powerpoint/2010/main" val="1948909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扩展欧几里得</a:t>
            </a:r>
          </a:p>
        </p:txBody>
      </p:sp>
      <p:sp>
        <p:nvSpPr>
          <p:cNvPr id="3" name="内容占位符 2"/>
          <p:cNvSpPr>
            <a:spLocks noGrp="1"/>
          </p:cNvSpPr>
          <p:nvPr>
            <p:ph idx="1"/>
          </p:nvPr>
        </p:nvSpPr>
        <p:spPr/>
        <p:txBody>
          <a:bodyPr/>
          <a:lstStyle/>
          <a:p>
            <a:r>
              <a:rPr lang="en-US" altLang="zh-CN" dirty="0" err="1"/>
              <a:t>a%b</a:t>
            </a:r>
            <a:r>
              <a:rPr lang="en-US" altLang="zh-CN" dirty="0"/>
              <a:t>=a-</a:t>
            </a:r>
            <a:r>
              <a:rPr lang="zh-CN" altLang="en-US" dirty="0"/>
              <a:t>⌊</a:t>
            </a:r>
            <a:r>
              <a:rPr lang="en-US" altLang="zh-CN" dirty="0"/>
              <a:t>a/b</a:t>
            </a:r>
            <a:r>
              <a:rPr lang="zh-CN" altLang="en-US" dirty="0"/>
              <a:t>⌋</a:t>
            </a:r>
            <a:r>
              <a:rPr lang="en-US" altLang="zh-CN" dirty="0"/>
              <a:t>*b</a:t>
            </a:r>
          </a:p>
          <a:p>
            <a:r>
              <a:rPr lang="en-US" altLang="zh-CN" dirty="0"/>
              <a:t>f*b + g*a + g*</a:t>
            </a:r>
            <a:r>
              <a:rPr lang="zh-CN" altLang="en-US" dirty="0"/>
              <a:t>⌊</a:t>
            </a:r>
            <a:r>
              <a:rPr lang="en-US" altLang="zh-CN" dirty="0"/>
              <a:t>a/b</a:t>
            </a:r>
            <a:r>
              <a:rPr lang="zh-CN" altLang="en-US" dirty="0"/>
              <a:t>⌋</a:t>
            </a:r>
            <a:r>
              <a:rPr lang="en-US" altLang="zh-CN" dirty="0"/>
              <a:t>*b = </a:t>
            </a:r>
            <a:r>
              <a:rPr lang="en-US" altLang="zh-CN" dirty="0" err="1"/>
              <a:t>gcd</a:t>
            </a:r>
            <a:r>
              <a:rPr lang="en-US" altLang="zh-CN" dirty="0"/>
              <a:t>(</a:t>
            </a:r>
            <a:r>
              <a:rPr lang="en-US" altLang="zh-CN" dirty="0" err="1"/>
              <a:t>a,b</a:t>
            </a:r>
            <a:r>
              <a:rPr lang="en-US" altLang="zh-CN" dirty="0"/>
              <a:t>)</a:t>
            </a:r>
          </a:p>
          <a:p>
            <a:r>
              <a:rPr lang="en-US" altLang="zh-CN" dirty="0"/>
              <a:t>g</a:t>
            </a:r>
            <a:r>
              <a:rPr lang="zh-CN" altLang="en-US" dirty="0"/>
              <a:t>*</a:t>
            </a:r>
            <a:r>
              <a:rPr lang="en-US" altLang="zh-CN" dirty="0"/>
              <a:t>a + (</a:t>
            </a:r>
            <a:r>
              <a:rPr lang="en-US" altLang="zh-CN" dirty="0" err="1"/>
              <a:t>f+g</a:t>
            </a:r>
            <a:r>
              <a:rPr lang="en-US" altLang="zh-CN" dirty="0"/>
              <a:t>*</a:t>
            </a:r>
            <a:r>
              <a:rPr lang="zh-CN" altLang="en-US" dirty="0"/>
              <a:t>⌊</a:t>
            </a:r>
            <a:r>
              <a:rPr lang="en-US" altLang="zh-CN" dirty="0"/>
              <a:t>a/b</a:t>
            </a:r>
            <a:r>
              <a:rPr lang="zh-CN" altLang="en-US" dirty="0"/>
              <a:t>⌋</a:t>
            </a:r>
            <a:r>
              <a:rPr lang="en-US" altLang="zh-CN" dirty="0"/>
              <a:t>)*b = </a:t>
            </a:r>
            <a:r>
              <a:rPr lang="en-US" altLang="zh-CN" dirty="0" err="1"/>
              <a:t>gcd</a:t>
            </a:r>
            <a:r>
              <a:rPr lang="en-US" altLang="zh-CN" dirty="0"/>
              <a:t>(</a:t>
            </a:r>
            <a:r>
              <a:rPr lang="en-US" altLang="zh-CN" dirty="0" err="1"/>
              <a:t>a,b</a:t>
            </a:r>
            <a:r>
              <a:rPr lang="en-US" altLang="zh-CN" dirty="0"/>
              <a:t>)</a:t>
            </a:r>
          </a:p>
          <a:p>
            <a:r>
              <a:rPr lang="en-US" altLang="zh-CN" dirty="0"/>
              <a:t>x=g,  y=</a:t>
            </a:r>
            <a:r>
              <a:rPr lang="en-US" altLang="zh-CN" dirty="0" err="1"/>
              <a:t>f+g</a:t>
            </a:r>
            <a:r>
              <a:rPr lang="en-US" altLang="zh-CN" dirty="0"/>
              <a:t>*</a:t>
            </a:r>
            <a:r>
              <a:rPr lang="zh-CN" altLang="en-US" dirty="0"/>
              <a:t>⌊</a:t>
            </a:r>
            <a:r>
              <a:rPr lang="en-US" altLang="zh-CN" dirty="0"/>
              <a:t>a/b</a:t>
            </a:r>
            <a:r>
              <a:rPr lang="zh-CN" altLang="en-US" dirty="0"/>
              <a:t>⌋</a:t>
            </a:r>
            <a:endParaRPr lang="en-US" altLang="zh-CN" dirty="0"/>
          </a:p>
          <a:p>
            <a:endParaRPr lang="en-US" altLang="zh-CN" dirty="0"/>
          </a:p>
          <a:p>
            <a:r>
              <a:rPr lang="en-US" altLang="zh-CN" dirty="0"/>
              <a:t>a</a:t>
            </a:r>
            <a:r>
              <a:rPr lang="zh-CN" altLang="en-US" dirty="0"/>
              <a:t>、</a:t>
            </a:r>
            <a:r>
              <a:rPr lang="en-US" altLang="zh-CN" dirty="0"/>
              <a:t>b</a:t>
            </a:r>
            <a:r>
              <a:rPr lang="zh-CN" altLang="en-US" dirty="0"/>
              <a:t>互质时，</a:t>
            </a:r>
            <a:r>
              <a:rPr lang="en-US" altLang="zh-CN" dirty="0"/>
              <a:t>x</a:t>
            </a:r>
            <a:r>
              <a:rPr lang="zh-CN" altLang="en-US" dirty="0"/>
              <a:t>是</a:t>
            </a:r>
            <a:r>
              <a:rPr lang="en-US" altLang="zh-CN" dirty="0"/>
              <a:t>a</a:t>
            </a:r>
            <a:r>
              <a:rPr lang="zh-CN" altLang="en-US" dirty="0"/>
              <a:t>在</a:t>
            </a:r>
            <a:r>
              <a:rPr lang="en-US" altLang="zh-CN" dirty="0"/>
              <a:t>mod b </a:t>
            </a:r>
            <a:r>
              <a:rPr lang="zh-CN" altLang="en-US" dirty="0"/>
              <a:t>下的乘法逆元。</a:t>
            </a:r>
            <a:endParaRPr lang="en-US" altLang="zh-CN" dirty="0"/>
          </a:p>
          <a:p>
            <a:r>
              <a:rPr lang="zh-CN" altLang="en-US" dirty="0"/>
              <a:t>可以不断给</a:t>
            </a:r>
            <a:r>
              <a:rPr lang="en-US" altLang="zh-CN" dirty="0"/>
              <a:t>x</a:t>
            </a:r>
            <a:r>
              <a:rPr lang="zh-CN" altLang="en-US" dirty="0"/>
              <a:t>加上</a:t>
            </a:r>
            <a:r>
              <a:rPr lang="en-US" altLang="zh-CN" dirty="0"/>
              <a:t>k*(lcm/a)</a:t>
            </a:r>
            <a:r>
              <a:rPr lang="zh-CN" altLang="en-US" dirty="0"/>
              <a:t>，给</a:t>
            </a:r>
            <a:r>
              <a:rPr lang="en-US" altLang="zh-CN" dirty="0"/>
              <a:t>y</a:t>
            </a:r>
            <a:r>
              <a:rPr lang="zh-CN" altLang="en-US" dirty="0"/>
              <a:t>减去</a:t>
            </a:r>
            <a:r>
              <a:rPr lang="en-US" altLang="zh-CN" dirty="0"/>
              <a:t>k*(lcm/b)</a:t>
            </a:r>
            <a:r>
              <a:rPr lang="zh-CN" altLang="en-US" dirty="0"/>
              <a:t>来得到所有解。</a:t>
            </a:r>
          </a:p>
          <a:p>
            <a:endParaRPr lang="zh-CN" altLang="en-US" dirty="0"/>
          </a:p>
        </p:txBody>
      </p:sp>
    </p:spTree>
    <p:extLst>
      <p:ext uri="{BB962C8B-B14F-4D97-AF65-F5344CB8AC3E}">
        <p14:creationId xmlns:p14="http://schemas.microsoft.com/office/powerpoint/2010/main" val="11694502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5.</a:t>
            </a:r>
            <a:r>
              <a:rPr lang="zh-CN" altLang="en-US" dirty="0"/>
              <a:t>乒乓球不同，盒子相同，盒子不允许空。 </a:t>
            </a:r>
            <a:endParaRPr lang="en-US" altLang="zh-CN" dirty="0"/>
          </a:p>
          <a:p>
            <a:endParaRPr lang="en-US" altLang="zh-CN" dirty="0"/>
          </a:p>
          <a:p>
            <a:r>
              <a:rPr lang="zh-CN" altLang="en-US" dirty="0"/>
              <a:t>乒乓球不同，盒子相同。</a:t>
            </a:r>
            <a:endParaRPr lang="en-US" altLang="zh-CN" dirty="0"/>
          </a:p>
          <a:p>
            <a:endParaRPr lang="en-US" altLang="zh-CN" dirty="0"/>
          </a:p>
          <a:p>
            <a:r>
              <a:rPr lang="zh-CN" altLang="en-US" dirty="0"/>
              <a:t>在没有放入乒乓球时，盒子相同。放入乒乓球后，盒子就有了标识，不再相同。</a:t>
            </a:r>
          </a:p>
        </p:txBody>
      </p:sp>
    </p:spTree>
    <p:extLst>
      <p:ext uri="{BB962C8B-B14F-4D97-AF65-F5344CB8AC3E}">
        <p14:creationId xmlns:p14="http://schemas.microsoft.com/office/powerpoint/2010/main" val="24300663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err="1"/>
              <a:t>dp</a:t>
            </a:r>
            <a:r>
              <a:rPr lang="en-US" altLang="zh-CN" dirty="0"/>
              <a:t>[</a:t>
            </a:r>
            <a:r>
              <a:rPr lang="en-US" altLang="zh-CN" dirty="0" err="1"/>
              <a:t>i</a:t>
            </a:r>
            <a:r>
              <a:rPr lang="en-US" altLang="zh-CN" dirty="0"/>
              <a:t>][j]</a:t>
            </a:r>
            <a:r>
              <a:rPr lang="zh-CN" altLang="en-US" dirty="0"/>
              <a:t>表示前</a:t>
            </a:r>
            <a:r>
              <a:rPr lang="en-US" altLang="zh-CN" dirty="0" err="1"/>
              <a:t>i</a:t>
            </a:r>
            <a:r>
              <a:rPr lang="zh-CN" altLang="en-US" dirty="0"/>
              <a:t>个乒乓球，放到</a:t>
            </a:r>
            <a:r>
              <a:rPr lang="en-US" altLang="zh-CN" dirty="0"/>
              <a:t>j</a:t>
            </a:r>
            <a:r>
              <a:rPr lang="zh-CN" altLang="en-US" dirty="0"/>
              <a:t>个盒子里的方案数。</a:t>
            </a:r>
            <a:endParaRPr lang="en-US" altLang="zh-CN" dirty="0"/>
          </a:p>
          <a:p>
            <a:endParaRPr lang="en-US" altLang="zh-CN" dirty="0"/>
          </a:p>
          <a:p>
            <a:r>
              <a:rPr lang="zh-CN" altLang="en-US" dirty="0"/>
              <a:t>每个乒乓球放入时有两种选择：放到一个空盒子里去、放到一个有乒乓球的盒子里去。</a:t>
            </a:r>
            <a:endParaRPr lang="en-US" altLang="zh-CN" dirty="0"/>
          </a:p>
          <a:p>
            <a:endParaRPr lang="en-US" altLang="zh-CN" dirty="0"/>
          </a:p>
          <a:p>
            <a:r>
              <a:rPr lang="en-US" altLang="zh-CN" dirty="0" err="1"/>
              <a:t>dp</a:t>
            </a:r>
            <a:r>
              <a:rPr lang="en-US" altLang="zh-CN" dirty="0"/>
              <a:t>[</a:t>
            </a:r>
            <a:r>
              <a:rPr lang="en-US" altLang="zh-CN" dirty="0" err="1"/>
              <a:t>i</a:t>
            </a:r>
            <a:r>
              <a:rPr lang="en-US" altLang="zh-CN" dirty="0"/>
              <a:t>][j]=</a:t>
            </a:r>
            <a:r>
              <a:rPr lang="en-US" altLang="zh-CN" dirty="0" err="1"/>
              <a:t>dp</a:t>
            </a:r>
            <a:r>
              <a:rPr lang="en-US" altLang="zh-CN" dirty="0"/>
              <a:t>[i-1][j-1]+</a:t>
            </a:r>
            <a:r>
              <a:rPr lang="en-US" altLang="zh-CN" dirty="0" err="1"/>
              <a:t>dp</a:t>
            </a:r>
            <a:r>
              <a:rPr lang="en-US" altLang="zh-CN" dirty="0"/>
              <a:t>[i-1][j]*j</a:t>
            </a:r>
          </a:p>
          <a:p>
            <a:endParaRPr lang="en-US" altLang="zh-CN" dirty="0"/>
          </a:p>
          <a:p>
            <a:r>
              <a:rPr lang="zh-CN" altLang="en-US" dirty="0"/>
              <a:t>第二类斯特林数。</a:t>
            </a:r>
          </a:p>
        </p:txBody>
      </p:sp>
    </p:spTree>
    <p:extLst>
      <p:ext uri="{BB962C8B-B14F-4D97-AF65-F5344CB8AC3E}">
        <p14:creationId xmlns:p14="http://schemas.microsoft.com/office/powerpoint/2010/main" val="22837923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6.</a:t>
            </a:r>
            <a:r>
              <a:rPr lang="zh-CN" altLang="en-US" dirty="0"/>
              <a:t>乒乓球不同，盒子相同，盒子允许空。</a:t>
            </a:r>
            <a:endParaRPr lang="en-US" altLang="zh-CN" dirty="0"/>
          </a:p>
          <a:p>
            <a:endParaRPr lang="en-US" altLang="zh-CN" dirty="0"/>
          </a:p>
          <a:p>
            <a:r>
              <a:rPr lang="en-US" altLang="zh-CN" dirty="0"/>
              <a:t>∑</a:t>
            </a:r>
            <a:r>
              <a:rPr lang="en-US" altLang="zh-CN" dirty="0" err="1"/>
              <a:t>dp</a:t>
            </a:r>
            <a:r>
              <a:rPr lang="en-US" altLang="zh-CN" dirty="0"/>
              <a:t>[n][j]   (1</a:t>
            </a:r>
            <a:r>
              <a:rPr lang="zh-CN" altLang="en-US" dirty="0"/>
              <a:t>≤</a:t>
            </a:r>
            <a:r>
              <a:rPr lang="en-US" altLang="zh-CN" dirty="0"/>
              <a:t>j</a:t>
            </a:r>
            <a:r>
              <a:rPr lang="zh-CN" altLang="en-US" dirty="0"/>
              <a:t>≤</a:t>
            </a:r>
            <a:r>
              <a:rPr lang="en-US" altLang="zh-CN" dirty="0"/>
              <a:t>m)</a:t>
            </a:r>
            <a:endParaRPr lang="zh-CN" altLang="en-US" dirty="0"/>
          </a:p>
        </p:txBody>
      </p:sp>
    </p:spTree>
    <p:extLst>
      <p:ext uri="{BB962C8B-B14F-4D97-AF65-F5344CB8AC3E}">
        <p14:creationId xmlns:p14="http://schemas.microsoft.com/office/powerpoint/2010/main" val="33327108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7.</a:t>
            </a:r>
            <a:r>
              <a:rPr lang="zh-CN" altLang="en-US" dirty="0"/>
              <a:t>乒乓球不同，盒子不相同，盒子不允许空。</a:t>
            </a:r>
            <a:endParaRPr lang="en-US" altLang="zh-CN" dirty="0"/>
          </a:p>
          <a:p>
            <a:endParaRPr lang="en-US" altLang="zh-CN" dirty="0"/>
          </a:p>
          <a:p>
            <a:r>
              <a:rPr lang="zh-CN" altLang="en-US" dirty="0"/>
              <a:t>给问题</a:t>
            </a:r>
            <a:r>
              <a:rPr lang="en-US" altLang="zh-CN" dirty="0"/>
              <a:t>5</a:t>
            </a:r>
            <a:r>
              <a:rPr lang="zh-CN" altLang="en-US" dirty="0"/>
              <a:t>中的盒子标号？</a:t>
            </a:r>
            <a:endParaRPr lang="en-US" altLang="zh-CN" dirty="0"/>
          </a:p>
          <a:p>
            <a:endParaRPr lang="en-US" altLang="zh-CN" dirty="0"/>
          </a:p>
          <a:p>
            <a:r>
              <a:rPr lang="en-US" altLang="zh-CN" dirty="0"/>
              <a:t>ans7 = ans5 * m!</a:t>
            </a:r>
          </a:p>
        </p:txBody>
      </p:sp>
    </p:spTree>
    <p:extLst>
      <p:ext uri="{BB962C8B-B14F-4D97-AF65-F5344CB8AC3E}">
        <p14:creationId xmlns:p14="http://schemas.microsoft.com/office/powerpoint/2010/main" val="19130369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8.</a:t>
            </a:r>
            <a:r>
              <a:rPr lang="zh-CN" altLang="en-US" dirty="0"/>
              <a:t>乒乓球不同，盒子不相同，盒子允许空。</a:t>
            </a:r>
            <a:endParaRPr lang="en-US" altLang="zh-CN" dirty="0"/>
          </a:p>
          <a:p>
            <a:endParaRPr lang="en-US" altLang="zh-CN" dirty="0"/>
          </a:p>
          <a:p>
            <a:r>
              <a:rPr lang="en-US" altLang="zh-CN" dirty="0" err="1"/>
              <a:t>m^n</a:t>
            </a:r>
            <a:r>
              <a:rPr lang="zh-CN" altLang="en-US" dirty="0"/>
              <a:t>。</a:t>
            </a:r>
            <a:endParaRPr lang="en-US" altLang="zh-CN" dirty="0"/>
          </a:p>
          <a:p>
            <a:endParaRPr lang="en-US" altLang="zh-CN" dirty="0"/>
          </a:p>
          <a:p>
            <a:r>
              <a:rPr lang="en-US" altLang="zh-CN" dirty="0"/>
              <a:t>ans8 = ans6 * m!     ?</a:t>
            </a:r>
            <a:endParaRPr lang="zh-CN" altLang="en-US" dirty="0"/>
          </a:p>
        </p:txBody>
      </p:sp>
    </p:spTree>
    <p:extLst>
      <p:ext uri="{BB962C8B-B14F-4D97-AF65-F5344CB8AC3E}">
        <p14:creationId xmlns:p14="http://schemas.microsoft.com/office/powerpoint/2010/main" val="21517547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排列组合与计数</a:t>
            </a:r>
          </a:p>
        </p:txBody>
      </p:sp>
      <p:sp>
        <p:nvSpPr>
          <p:cNvPr id="3" name="内容占位符 2"/>
          <p:cNvSpPr>
            <a:spLocks noGrp="1"/>
          </p:cNvSpPr>
          <p:nvPr>
            <p:ph idx="1"/>
          </p:nvPr>
        </p:nvSpPr>
        <p:spPr/>
        <p:txBody>
          <a:bodyPr/>
          <a:lstStyle/>
          <a:p>
            <a:r>
              <a:rPr lang="en-US" altLang="zh-CN" dirty="0"/>
              <a:t>8.</a:t>
            </a:r>
            <a:r>
              <a:rPr lang="zh-CN" altLang="en-US" dirty="0"/>
              <a:t>乒乓球不同，盒子不相同，盒子允许空。</a:t>
            </a:r>
            <a:endParaRPr lang="en-US" altLang="zh-CN" dirty="0"/>
          </a:p>
          <a:p>
            <a:endParaRPr lang="en-US" altLang="zh-CN" dirty="0"/>
          </a:p>
          <a:p>
            <a:r>
              <a:rPr lang="en-US" altLang="zh-CN" dirty="0" err="1"/>
              <a:t>m^n</a:t>
            </a:r>
            <a:r>
              <a:rPr lang="zh-CN" altLang="en-US" dirty="0"/>
              <a:t>。</a:t>
            </a:r>
            <a:endParaRPr lang="en-US" altLang="zh-CN" dirty="0"/>
          </a:p>
          <a:p>
            <a:endParaRPr lang="en-US" altLang="zh-CN" dirty="0"/>
          </a:p>
          <a:p>
            <a:r>
              <a:rPr lang="en-US" altLang="zh-CN" dirty="0"/>
              <a:t>ans8 = ans6 * m!     ?</a:t>
            </a:r>
          </a:p>
          <a:p>
            <a:endParaRPr lang="en-US" altLang="zh-CN" dirty="0"/>
          </a:p>
          <a:p>
            <a:r>
              <a:rPr lang="en-US" altLang="zh-CN" dirty="0"/>
              <a:t>ans6 = Σ </a:t>
            </a:r>
            <a:r>
              <a:rPr lang="en-US" altLang="zh-CN" dirty="0" err="1"/>
              <a:t>dp</a:t>
            </a:r>
            <a:r>
              <a:rPr lang="en-US" altLang="zh-CN" dirty="0"/>
              <a:t>[n][j]   (1</a:t>
            </a:r>
            <a:r>
              <a:rPr lang="zh-CN" altLang="en-US" dirty="0"/>
              <a:t>≤</a:t>
            </a:r>
            <a:r>
              <a:rPr lang="en-US" altLang="zh-CN" dirty="0"/>
              <a:t>j</a:t>
            </a:r>
            <a:r>
              <a:rPr lang="zh-CN" altLang="en-US" dirty="0"/>
              <a:t> ≤</a:t>
            </a:r>
            <a:r>
              <a:rPr lang="en-US" altLang="zh-CN" dirty="0"/>
              <a:t>m)</a:t>
            </a:r>
          </a:p>
          <a:p>
            <a:r>
              <a:rPr lang="en-US" altLang="zh-CN" dirty="0"/>
              <a:t>ans8 = Σ </a:t>
            </a:r>
            <a:r>
              <a:rPr lang="en-US" altLang="zh-CN" dirty="0" err="1"/>
              <a:t>dp</a:t>
            </a:r>
            <a:r>
              <a:rPr lang="en-US" altLang="zh-CN" dirty="0"/>
              <a:t>[n][j] * </a:t>
            </a:r>
            <a:r>
              <a:rPr lang="en-US" altLang="zh-CN" dirty="0" smtClean="0"/>
              <a:t>C(</a:t>
            </a:r>
            <a:r>
              <a:rPr lang="en-US" altLang="zh-CN" dirty="0" err="1" smtClean="0"/>
              <a:t>m</a:t>
            </a:r>
            <a:r>
              <a:rPr lang="en-US" altLang="zh-CN" dirty="0" err="1" smtClean="0"/>
              <a:t>,j</a:t>
            </a:r>
            <a:r>
              <a:rPr lang="en-US" altLang="zh-CN" dirty="0"/>
              <a:t>) * j!</a:t>
            </a:r>
            <a:endParaRPr lang="zh-CN" altLang="en-US" dirty="0"/>
          </a:p>
        </p:txBody>
      </p:sp>
    </p:spTree>
    <p:extLst>
      <p:ext uri="{BB962C8B-B14F-4D97-AF65-F5344CB8AC3E}">
        <p14:creationId xmlns:p14="http://schemas.microsoft.com/office/powerpoint/2010/main" val="31703657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第一类斯特林数</a:t>
            </a:r>
          </a:p>
        </p:txBody>
      </p:sp>
      <p:sp>
        <p:nvSpPr>
          <p:cNvPr id="3" name="内容占位符 2"/>
          <p:cNvSpPr>
            <a:spLocks noGrp="1"/>
          </p:cNvSpPr>
          <p:nvPr>
            <p:ph idx="1"/>
          </p:nvPr>
        </p:nvSpPr>
        <p:spPr/>
        <p:txBody>
          <a:bodyPr/>
          <a:lstStyle/>
          <a:p>
            <a:r>
              <a:rPr lang="zh-CN" altLang="en-US" dirty="0"/>
              <a:t>把</a:t>
            </a:r>
            <a:r>
              <a:rPr lang="en-US" altLang="zh-CN" dirty="0"/>
              <a:t>n</a:t>
            </a:r>
            <a:r>
              <a:rPr lang="zh-CN" altLang="en-US" dirty="0"/>
              <a:t>颗珍珠，穿成</a:t>
            </a:r>
            <a:r>
              <a:rPr lang="en-US" altLang="zh-CN" dirty="0"/>
              <a:t>m</a:t>
            </a:r>
            <a:r>
              <a:rPr lang="zh-CN" altLang="en-US" dirty="0"/>
              <a:t>个项链，旋转后相同的项链是一种项链。</a:t>
            </a:r>
            <a:endParaRPr lang="en-US" altLang="zh-CN" dirty="0"/>
          </a:p>
          <a:p>
            <a:endParaRPr lang="en-US" altLang="zh-CN" dirty="0"/>
          </a:p>
          <a:p>
            <a:r>
              <a:rPr lang="zh-CN" altLang="en-US" dirty="0"/>
              <a:t>珍珠不同，项链相同？</a:t>
            </a:r>
            <a:endParaRPr lang="en-US" altLang="zh-CN" dirty="0"/>
          </a:p>
          <a:p>
            <a:endParaRPr lang="en-US" altLang="zh-CN" dirty="0"/>
          </a:p>
          <a:p>
            <a:r>
              <a:rPr lang="zh-CN" altLang="en-US" dirty="0"/>
              <a:t>项链在穿上珍珠前相同，穿上珍珠后不同。</a:t>
            </a:r>
          </a:p>
        </p:txBody>
      </p:sp>
    </p:spTree>
    <p:extLst>
      <p:ext uri="{BB962C8B-B14F-4D97-AF65-F5344CB8AC3E}">
        <p14:creationId xmlns:p14="http://schemas.microsoft.com/office/powerpoint/2010/main" val="18122220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第一类斯特林数</a:t>
            </a:r>
          </a:p>
        </p:txBody>
      </p:sp>
      <p:sp>
        <p:nvSpPr>
          <p:cNvPr id="3" name="内容占位符 2"/>
          <p:cNvSpPr>
            <a:spLocks noGrp="1"/>
          </p:cNvSpPr>
          <p:nvPr>
            <p:ph idx="1"/>
          </p:nvPr>
        </p:nvSpPr>
        <p:spPr/>
        <p:txBody>
          <a:bodyPr>
            <a:normAutofit/>
          </a:bodyPr>
          <a:lstStyle/>
          <a:p>
            <a:r>
              <a:rPr lang="zh-CN" altLang="en-US" dirty="0"/>
              <a:t>把</a:t>
            </a:r>
            <a:r>
              <a:rPr lang="en-US" altLang="zh-CN" dirty="0"/>
              <a:t>n</a:t>
            </a:r>
            <a:r>
              <a:rPr lang="zh-CN" altLang="en-US" dirty="0"/>
              <a:t>颗珍珠，穿成</a:t>
            </a:r>
            <a:r>
              <a:rPr lang="en-US" altLang="zh-CN" dirty="0"/>
              <a:t>m</a:t>
            </a:r>
            <a:r>
              <a:rPr lang="zh-CN" altLang="en-US" dirty="0"/>
              <a:t>个项链，旋转后相同的项链是一种项链。</a:t>
            </a:r>
            <a:endParaRPr lang="en-US" altLang="zh-CN" dirty="0"/>
          </a:p>
          <a:p>
            <a:endParaRPr lang="en-US" altLang="zh-CN" dirty="0"/>
          </a:p>
          <a:p>
            <a:r>
              <a:rPr lang="zh-CN" altLang="en-US" dirty="0"/>
              <a:t>珍珠不同，项链相同？</a:t>
            </a:r>
            <a:endParaRPr lang="en-US" altLang="zh-CN" dirty="0"/>
          </a:p>
          <a:p>
            <a:endParaRPr lang="en-US" altLang="zh-CN" dirty="0"/>
          </a:p>
          <a:p>
            <a:r>
              <a:rPr lang="zh-CN" altLang="en-US" dirty="0"/>
              <a:t>项链在穿上珍珠前相同，穿上珍珠后不同。</a:t>
            </a:r>
            <a:endParaRPr lang="en-US" altLang="zh-CN" dirty="0"/>
          </a:p>
          <a:p>
            <a:endParaRPr lang="en-US" altLang="zh-CN" dirty="0"/>
          </a:p>
          <a:p>
            <a:r>
              <a:rPr lang="zh-CN" altLang="en-US" dirty="0"/>
              <a:t>每个珍珠可以穿在一个新项链上，或者穿在另一个珍珠的后面。</a:t>
            </a:r>
            <a:endParaRPr lang="en-US" altLang="zh-CN" dirty="0"/>
          </a:p>
          <a:p>
            <a:r>
              <a:rPr lang="en-US" altLang="zh-CN" dirty="0" err="1"/>
              <a:t>dp</a:t>
            </a:r>
            <a:r>
              <a:rPr lang="en-US" altLang="zh-CN" dirty="0"/>
              <a:t>[</a:t>
            </a:r>
            <a:r>
              <a:rPr lang="en-US" altLang="zh-CN" dirty="0" err="1"/>
              <a:t>i</a:t>
            </a:r>
            <a:r>
              <a:rPr lang="en-US" altLang="zh-CN" dirty="0"/>
              <a:t>][j] = </a:t>
            </a:r>
            <a:r>
              <a:rPr lang="en-US" altLang="zh-CN" dirty="0" err="1"/>
              <a:t>dp</a:t>
            </a:r>
            <a:r>
              <a:rPr lang="en-US" altLang="zh-CN" dirty="0"/>
              <a:t>[i-1][j-1] + </a:t>
            </a:r>
            <a:r>
              <a:rPr lang="en-US" altLang="zh-CN" dirty="0" err="1"/>
              <a:t>dp</a:t>
            </a:r>
            <a:r>
              <a:rPr lang="en-US" altLang="zh-CN" dirty="0"/>
              <a:t>[i-1][j]*(i-1)</a:t>
            </a:r>
            <a:endParaRPr lang="zh-CN" altLang="en-US" dirty="0"/>
          </a:p>
        </p:txBody>
      </p:sp>
    </p:spTree>
    <p:extLst>
      <p:ext uri="{BB962C8B-B14F-4D97-AF65-F5344CB8AC3E}">
        <p14:creationId xmlns:p14="http://schemas.microsoft.com/office/powerpoint/2010/main" val="13463323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卡特兰数</a:t>
            </a:r>
          </a:p>
        </p:txBody>
      </p:sp>
      <p:sp>
        <p:nvSpPr>
          <p:cNvPr id="3" name="内容占位符 2"/>
          <p:cNvSpPr>
            <a:spLocks noGrp="1"/>
          </p:cNvSpPr>
          <p:nvPr>
            <p:ph idx="1"/>
          </p:nvPr>
        </p:nvSpPr>
        <p:spPr/>
        <p:txBody>
          <a:bodyPr/>
          <a:lstStyle/>
          <a:p>
            <a:r>
              <a:rPr lang="zh-CN" altLang="en-US" dirty="0"/>
              <a:t>在网格中，从</a:t>
            </a:r>
            <a:r>
              <a:rPr lang="en-US" altLang="zh-CN" dirty="0"/>
              <a:t>(0,0)</a:t>
            </a:r>
            <a:r>
              <a:rPr lang="zh-CN" altLang="en-US" dirty="0"/>
              <a:t>走到</a:t>
            </a:r>
            <a:r>
              <a:rPr lang="en-US" altLang="zh-CN" dirty="0"/>
              <a:t>(</a:t>
            </a:r>
            <a:r>
              <a:rPr lang="en-US" altLang="zh-CN" dirty="0" err="1"/>
              <a:t>n,n</a:t>
            </a:r>
            <a:r>
              <a:rPr lang="en-US" altLang="zh-CN" dirty="0"/>
              <a:t>)</a:t>
            </a:r>
            <a:r>
              <a:rPr lang="zh-CN" altLang="en-US" dirty="0"/>
              <a:t>，只能向上或向右走，不能跨过</a:t>
            </a:r>
            <a:r>
              <a:rPr lang="en-US" altLang="zh-CN" dirty="0"/>
              <a:t>y=x</a:t>
            </a:r>
            <a:r>
              <a:rPr lang="zh-CN" altLang="en-US" dirty="0"/>
              <a:t>这条直线，求方案数。</a:t>
            </a:r>
            <a:endParaRPr lang="en-US" altLang="zh-CN" dirty="0"/>
          </a:p>
        </p:txBody>
      </p:sp>
    </p:spTree>
    <p:extLst>
      <p:ext uri="{BB962C8B-B14F-4D97-AF65-F5344CB8AC3E}">
        <p14:creationId xmlns:p14="http://schemas.microsoft.com/office/powerpoint/2010/main" val="11717435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卡特兰数</a:t>
            </a:r>
          </a:p>
        </p:txBody>
      </p:sp>
      <p:sp>
        <p:nvSpPr>
          <p:cNvPr id="3" name="内容占位符 2"/>
          <p:cNvSpPr>
            <a:spLocks noGrp="1"/>
          </p:cNvSpPr>
          <p:nvPr>
            <p:ph idx="1"/>
          </p:nvPr>
        </p:nvSpPr>
        <p:spPr/>
        <p:txBody>
          <a:bodyPr/>
          <a:lstStyle/>
          <a:p>
            <a:r>
              <a:rPr lang="zh-CN" altLang="en-US" dirty="0"/>
              <a:t>在网格中，从</a:t>
            </a:r>
            <a:r>
              <a:rPr lang="en-US" altLang="zh-CN" dirty="0"/>
              <a:t>(0,0)</a:t>
            </a:r>
            <a:r>
              <a:rPr lang="zh-CN" altLang="en-US" dirty="0"/>
              <a:t>走到</a:t>
            </a:r>
            <a:r>
              <a:rPr lang="en-US" altLang="zh-CN" dirty="0"/>
              <a:t>(</a:t>
            </a:r>
            <a:r>
              <a:rPr lang="en-US" altLang="zh-CN" dirty="0" err="1"/>
              <a:t>n,n</a:t>
            </a:r>
            <a:r>
              <a:rPr lang="en-US" altLang="zh-CN" dirty="0"/>
              <a:t>)</a:t>
            </a:r>
            <a:r>
              <a:rPr lang="zh-CN" altLang="en-US" dirty="0"/>
              <a:t>，只能向上或向右走，不能跨过</a:t>
            </a:r>
            <a:r>
              <a:rPr lang="en-US" altLang="zh-CN" dirty="0"/>
              <a:t>y=x</a:t>
            </a:r>
            <a:r>
              <a:rPr lang="zh-CN" altLang="en-US" dirty="0"/>
              <a:t>这条直线，求方案数。</a:t>
            </a:r>
            <a:endParaRPr lang="en-US" altLang="zh-CN" dirty="0"/>
          </a:p>
          <a:p>
            <a:endParaRPr lang="en-US" altLang="zh-CN" dirty="0"/>
          </a:p>
          <a:p>
            <a:r>
              <a:rPr lang="en-US" altLang="zh-CN" dirty="0" err="1"/>
              <a:t>dp</a:t>
            </a:r>
            <a:r>
              <a:rPr lang="zh-CN" altLang="en-US" dirty="0"/>
              <a:t>？</a:t>
            </a:r>
            <a:endParaRPr lang="en-US" altLang="zh-CN" dirty="0"/>
          </a:p>
          <a:p>
            <a:endParaRPr lang="en-US" altLang="zh-CN" dirty="0"/>
          </a:p>
          <a:p>
            <a:r>
              <a:rPr lang="zh-CN" altLang="en-US" dirty="0"/>
              <a:t>枚举除原点外第一次碰到</a:t>
            </a:r>
            <a:r>
              <a:rPr lang="en-US" altLang="zh-CN" dirty="0"/>
              <a:t>y=x</a:t>
            </a:r>
            <a:r>
              <a:rPr lang="zh-CN" altLang="en-US" dirty="0"/>
              <a:t>的位置</a:t>
            </a:r>
            <a:r>
              <a:rPr lang="en-US" altLang="zh-CN" dirty="0"/>
              <a:t>j</a:t>
            </a:r>
            <a:r>
              <a:rPr lang="zh-CN" altLang="en-US" dirty="0"/>
              <a:t>  </a:t>
            </a:r>
            <a:r>
              <a:rPr lang="en-US" altLang="zh-CN" dirty="0"/>
              <a:t>(1</a:t>
            </a:r>
            <a:r>
              <a:rPr lang="zh-CN" altLang="en-US" dirty="0"/>
              <a:t>≤</a:t>
            </a:r>
            <a:r>
              <a:rPr lang="en-US" altLang="zh-CN" dirty="0"/>
              <a:t>j</a:t>
            </a:r>
            <a:r>
              <a:rPr lang="zh-CN" altLang="en-US" dirty="0"/>
              <a:t>≤</a:t>
            </a:r>
            <a:r>
              <a:rPr lang="en-US" altLang="zh-CN" dirty="0" err="1"/>
              <a:t>i</a:t>
            </a:r>
            <a:r>
              <a:rPr lang="en-US" altLang="zh-CN" dirty="0"/>
              <a:t>)</a:t>
            </a:r>
          </a:p>
          <a:p>
            <a:endParaRPr lang="en-US" altLang="zh-CN" dirty="0"/>
          </a:p>
          <a:p>
            <a:r>
              <a:rPr lang="en-US" altLang="zh-CN" dirty="0" err="1"/>
              <a:t>dp</a:t>
            </a:r>
            <a:r>
              <a:rPr lang="en-US" altLang="zh-CN" dirty="0"/>
              <a:t>[</a:t>
            </a:r>
            <a:r>
              <a:rPr lang="en-US" altLang="zh-CN" dirty="0" err="1"/>
              <a:t>i</a:t>
            </a:r>
            <a:r>
              <a:rPr lang="en-US" altLang="zh-CN" dirty="0"/>
              <a:t>]=</a:t>
            </a:r>
            <a:r>
              <a:rPr lang="en-US" altLang="zh-CN" dirty="0" err="1"/>
              <a:t>Σdp</a:t>
            </a:r>
            <a:r>
              <a:rPr lang="en-US" altLang="zh-CN" dirty="0"/>
              <a:t>[j-1]*</a:t>
            </a:r>
            <a:r>
              <a:rPr lang="en-US" altLang="zh-CN" dirty="0" err="1"/>
              <a:t>dp</a:t>
            </a:r>
            <a:r>
              <a:rPr lang="en-US" altLang="zh-CN" dirty="0"/>
              <a:t>[</a:t>
            </a:r>
            <a:r>
              <a:rPr lang="en-US" altLang="zh-CN" dirty="0" err="1"/>
              <a:t>i</a:t>
            </a:r>
            <a:r>
              <a:rPr lang="en-US" altLang="zh-CN" dirty="0"/>
              <a:t>-j]</a:t>
            </a:r>
            <a:endParaRPr lang="zh-CN" altLang="en-US" dirty="0"/>
          </a:p>
        </p:txBody>
      </p:sp>
    </p:spTree>
    <p:extLst>
      <p:ext uri="{BB962C8B-B14F-4D97-AF65-F5344CB8AC3E}">
        <p14:creationId xmlns:p14="http://schemas.microsoft.com/office/powerpoint/2010/main" val="294424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6588</Words>
  <Application>Microsoft Office PowerPoint</Application>
  <PresentationFormat>自定义</PresentationFormat>
  <Paragraphs>625</Paragraphs>
  <Slides>109</Slides>
  <Notes>0</Notes>
  <HiddenSlides>0</HiddenSlides>
  <MMClips>0</MMClips>
  <ScaleCrop>false</ScaleCrop>
  <HeadingPairs>
    <vt:vector size="4" baseType="variant">
      <vt:variant>
        <vt:lpstr>主题</vt:lpstr>
      </vt:variant>
      <vt:variant>
        <vt:i4>1</vt:i4>
      </vt:variant>
      <vt:variant>
        <vt:lpstr>幻灯片标题</vt:lpstr>
      </vt:variant>
      <vt:variant>
        <vt:i4>109</vt:i4>
      </vt:variant>
    </vt:vector>
  </HeadingPairs>
  <TitlesOfParts>
    <vt:vector size="110" baseType="lpstr">
      <vt:lpstr>Office 主题​​</vt:lpstr>
      <vt:lpstr>数学知识</vt:lpstr>
      <vt:lpstr>OI中的数学</vt:lpstr>
      <vt:lpstr>取模</vt:lpstr>
      <vt:lpstr>欧拉定理</vt:lpstr>
      <vt:lpstr>乘法逆元</vt:lpstr>
      <vt:lpstr>预处理逆元</vt:lpstr>
      <vt:lpstr>欧几里得</vt:lpstr>
      <vt:lpstr>扩展欧几里得</vt:lpstr>
      <vt:lpstr>扩展欧几里得</vt:lpstr>
      <vt:lpstr>合并同余方程</vt:lpstr>
      <vt:lpstr>合并同余方程</vt:lpstr>
      <vt:lpstr>离散模对数</vt:lpstr>
      <vt:lpstr>离散模对数</vt:lpstr>
      <vt:lpstr>例题一</vt:lpstr>
      <vt:lpstr>例题一</vt:lpstr>
      <vt:lpstr>例题一</vt:lpstr>
      <vt:lpstr>线性筛</vt:lpstr>
      <vt:lpstr>线性筛</vt:lpstr>
      <vt:lpstr>数论函数</vt:lpstr>
      <vt:lpstr>积性函数</vt:lpstr>
      <vt:lpstr>积性函数</vt:lpstr>
      <vt:lpstr>积性函数</vt:lpstr>
      <vt:lpstr>常见的积性函数</vt:lpstr>
      <vt:lpstr>常见的积性函数</vt:lpstr>
      <vt:lpstr>数论函数的加法</vt:lpstr>
      <vt:lpstr>狄利克雷卷积</vt:lpstr>
      <vt:lpstr>莫比乌斯反演</vt:lpstr>
      <vt:lpstr>例题二</vt:lpstr>
      <vt:lpstr>例题二</vt:lpstr>
      <vt:lpstr>例题二</vt:lpstr>
      <vt:lpstr>补充</vt:lpstr>
      <vt:lpstr>例题三</vt:lpstr>
      <vt:lpstr>例题三</vt:lpstr>
      <vt:lpstr>例题四</vt:lpstr>
      <vt:lpstr>例题四</vt:lpstr>
      <vt:lpstr>例题五</vt:lpstr>
      <vt:lpstr>例题五</vt:lpstr>
      <vt:lpstr>矩阵</vt:lpstr>
      <vt:lpstr>线性方程组</vt:lpstr>
      <vt:lpstr>高斯消元</vt:lpstr>
      <vt:lpstr>高斯消元</vt:lpstr>
      <vt:lpstr>PowerPoint 演示文稿</vt:lpstr>
      <vt:lpstr>例题六</vt:lpstr>
      <vt:lpstr>例题六</vt:lpstr>
      <vt:lpstr>求解概率问题</vt:lpstr>
      <vt:lpstr>求解概率问题</vt:lpstr>
      <vt:lpstr>求解概率问题</vt:lpstr>
      <vt:lpstr>例题七</vt:lpstr>
      <vt:lpstr>解同余方程组</vt:lpstr>
      <vt:lpstr>异或问题</vt:lpstr>
      <vt:lpstr>异或下的一些定义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扩展到树、图</vt:lpstr>
      <vt:lpstr>扩展到树、图</vt:lpstr>
      <vt:lpstr>扩展到树、图</vt:lpstr>
      <vt:lpstr>扩展到树、图</vt:lpstr>
      <vt:lpstr>异或方程</vt:lpstr>
      <vt:lpstr>异或方程</vt:lpstr>
      <vt:lpstr>异或方程</vt:lpstr>
      <vt:lpstr>矩阵乘法</vt:lpstr>
      <vt:lpstr>矩阵乘法</vt:lpstr>
      <vt:lpstr>例题八</vt:lpstr>
      <vt:lpstr>例题八</vt:lpstr>
      <vt:lpstr>行列式</vt:lpstr>
      <vt:lpstr>行列式的性质</vt:lpstr>
      <vt:lpstr>行列式求值</vt:lpstr>
      <vt:lpstr>生成树计数</vt:lpstr>
      <vt:lpstr>生成树计数</vt:lpstr>
      <vt:lpstr>生成树计数</vt:lpstr>
      <vt:lpstr>例题九</vt:lpstr>
      <vt:lpstr>例题九</vt:lpstr>
      <vt:lpstr>例题九</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排列组合与计数</vt:lpstr>
      <vt:lpstr>第一类斯特林数</vt:lpstr>
      <vt:lpstr>第一类斯特林数</vt:lpstr>
      <vt:lpstr>卡特兰数</vt:lpstr>
      <vt:lpstr>卡特兰数</vt:lpstr>
      <vt:lpstr>卡特兰数</vt:lpstr>
      <vt:lpstr>卡特兰数</vt:lpstr>
      <vt:lpstr>例题十</vt:lpstr>
      <vt:lpstr>例题十</vt:lpstr>
      <vt:lpstr>例题十一</vt:lpstr>
      <vt:lpstr>例题十一</vt:lpstr>
      <vt:lpstr>例题十二</vt:lpstr>
      <vt:lpstr>例题十二</vt:lpstr>
      <vt:lpstr>例题十二</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dc:title>
  <dc:creator>梁浩</dc:creator>
  <cp:lastModifiedBy>Windows User</cp:lastModifiedBy>
  <cp:revision>132</cp:revision>
  <dcterms:created xsi:type="dcterms:W3CDTF">2016-12-15T23:57:43Z</dcterms:created>
  <dcterms:modified xsi:type="dcterms:W3CDTF">2016-12-25T09:33:56Z</dcterms:modified>
</cp:coreProperties>
</file>