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76" r:id="rId9"/>
    <p:sldId id="263" r:id="rId10"/>
    <p:sldId id="264" r:id="rId11"/>
    <p:sldId id="285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83" r:id="rId20"/>
    <p:sldId id="286" r:id="rId21"/>
    <p:sldId id="272" r:id="rId22"/>
    <p:sldId id="273" r:id="rId23"/>
    <p:sldId id="274" r:id="rId24"/>
    <p:sldId id="275" r:id="rId25"/>
    <p:sldId id="291" r:id="rId26"/>
    <p:sldId id="277" r:id="rId27"/>
    <p:sldId id="278" r:id="rId28"/>
    <p:sldId id="280" r:id="rId29"/>
    <p:sldId id="279" r:id="rId30"/>
    <p:sldId id="287" r:id="rId31"/>
    <p:sldId id="281" r:id="rId32"/>
    <p:sldId id="282" r:id="rId33"/>
    <p:sldId id="290" r:id="rId34"/>
    <p:sldId id="292" r:id="rId35"/>
    <p:sldId id="293" r:id="rId36"/>
    <p:sldId id="294" r:id="rId37"/>
    <p:sldId id="284" r:id="rId38"/>
    <p:sldId id="288" r:id="rId39"/>
    <p:sldId id="295" r:id="rId40"/>
    <p:sldId id="289" r:id="rId41"/>
    <p:sldId id="296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2FF4-3A78-46CA-9306-0A6254E6B9E3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89FD7A79-773F-4C68-A27C-514B8F86E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5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2FF4-3A78-46CA-9306-0A6254E6B9E3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9FD7A79-773F-4C68-A27C-514B8F86E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37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2FF4-3A78-46CA-9306-0A6254E6B9E3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9FD7A79-773F-4C68-A27C-514B8F86E6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2965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2FF4-3A78-46CA-9306-0A6254E6B9E3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9FD7A79-773F-4C68-A27C-514B8F86E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473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2FF4-3A78-46CA-9306-0A6254E6B9E3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9FD7A79-773F-4C68-A27C-514B8F86E6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9405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2FF4-3A78-46CA-9306-0A6254E6B9E3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9FD7A79-773F-4C68-A27C-514B8F86E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295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2FF4-3A78-46CA-9306-0A6254E6B9E3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A79-773F-4C68-A27C-514B8F86E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070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2FF4-3A78-46CA-9306-0A6254E6B9E3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A79-773F-4C68-A27C-514B8F86E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14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2FF4-3A78-46CA-9306-0A6254E6B9E3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A79-773F-4C68-A27C-514B8F86E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84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2FF4-3A78-46CA-9306-0A6254E6B9E3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9FD7A79-773F-4C68-A27C-514B8F86E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4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2FF4-3A78-46CA-9306-0A6254E6B9E3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9FD7A79-773F-4C68-A27C-514B8F86E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52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2FF4-3A78-46CA-9306-0A6254E6B9E3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9FD7A79-773F-4C68-A27C-514B8F86E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64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2FF4-3A78-46CA-9306-0A6254E6B9E3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A79-773F-4C68-A27C-514B8F86E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59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2FF4-3A78-46CA-9306-0A6254E6B9E3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A79-773F-4C68-A27C-514B8F86E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33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2FF4-3A78-46CA-9306-0A6254E6B9E3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A79-773F-4C68-A27C-514B8F86E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3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2FF4-3A78-46CA-9306-0A6254E6B9E3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9FD7A79-773F-4C68-A27C-514B8F86E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9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04"/>
            <a:ext cx="1952272" cy="6853049"/>
            <a:chOff x="6627813" y="195650"/>
            <a:chExt cx="1952625" cy="5678101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65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02FF4-3A78-46CA-9306-0A6254E6B9E3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9FD7A79-773F-4C68-A27C-514B8F86E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19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codechef.com/MARCH14/problems/STREETTA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41912" y="2634243"/>
            <a:ext cx="6686549" cy="169708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曼哈顿距离最小生成树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应用和拓展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北京大学信息科学与技术学院  何昊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4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快而不复杂</a:t>
            </a:r>
            <a:r>
              <a:rPr lang="zh-CN" altLang="en-US" dirty="0" smtClean="0"/>
              <a:t>的标准算法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然后要处理剩下的区域</a:t>
            </a:r>
            <a:endParaRPr lang="en-US" altLang="zh-CN" dirty="0" smtClean="0"/>
          </a:p>
          <a:p>
            <a:r>
              <a:rPr lang="zh-CN" altLang="en-US" dirty="0" smtClean="0"/>
              <a:t>利用对称性</a:t>
            </a:r>
            <a:endParaRPr lang="en-US" altLang="zh-CN" dirty="0" smtClean="0"/>
          </a:p>
          <a:p>
            <a:r>
              <a:rPr lang="zh-CN" altLang="en-US" dirty="0" smtClean="0"/>
              <a:t>交换每个点的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坐标 </a:t>
            </a:r>
            <a:r>
              <a:rPr lang="en-US" altLang="zh-CN" dirty="0" smtClean="0"/>
              <a:t>II</a:t>
            </a:r>
            <a:r>
              <a:rPr lang="zh-CN" altLang="en-US" dirty="0" smtClean="0"/>
              <a:t>区域就转化成了</a:t>
            </a:r>
            <a:r>
              <a:rPr lang="en-US" altLang="zh-CN" dirty="0" smtClean="0"/>
              <a:t>I</a:t>
            </a:r>
            <a:r>
              <a:rPr lang="zh-CN" altLang="en-US" dirty="0" smtClean="0"/>
              <a:t>区域</a:t>
            </a:r>
            <a:endParaRPr lang="en-US" altLang="zh-CN" dirty="0" smtClean="0"/>
          </a:p>
          <a:p>
            <a:r>
              <a:rPr lang="zh-CN" altLang="en-US" dirty="0" smtClean="0"/>
              <a:t>在把</a:t>
            </a:r>
            <a:r>
              <a:rPr lang="en-US" altLang="zh-CN" dirty="0"/>
              <a:t>x</a:t>
            </a:r>
            <a:r>
              <a:rPr lang="zh-CN" altLang="en-US" dirty="0" smtClean="0"/>
              <a:t>坐标取反 </a:t>
            </a:r>
            <a:r>
              <a:rPr lang="en-US" altLang="zh-CN" dirty="0" smtClean="0"/>
              <a:t>III</a:t>
            </a:r>
            <a:r>
              <a:rPr lang="zh-CN" altLang="en-US" dirty="0" smtClean="0"/>
              <a:t>区域转移到了</a:t>
            </a:r>
            <a:r>
              <a:rPr lang="en-US" altLang="zh-CN" dirty="0" smtClean="0"/>
              <a:t>I</a:t>
            </a:r>
            <a:r>
              <a:rPr lang="zh-CN" altLang="en-US" dirty="0" smtClean="0"/>
              <a:t>区域</a:t>
            </a:r>
            <a:endParaRPr lang="en-US" altLang="zh-CN" dirty="0" smtClean="0"/>
          </a:p>
          <a:p>
            <a:r>
              <a:rPr lang="zh-CN" altLang="en-US" dirty="0" smtClean="0"/>
              <a:t>再关于</a:t>
            </a:r>
            <a:r>
              <a:rPr lang="en-US" altLang="zh-CN" dirty="0" smtClean="0"/>
              <a:t>x=y</a:t>
            </a:r>
            <a:r>
              <a:rPr lang="zh-CN" altLang="en-US" dirty="0" smtClean="0"/>
              <a:t>做对称 </a:t>
            </a:r>
            <a:r>
              <a:rPr lang="en-US" altLang="zh-CN" dirty="0" smtClean="0"/>
              <a:t>IV</a:t>
            </a:r>
            <a:r>
              <a:rPr lang="zh-CN" altLang="en-US" dirty="0" smtClean="0"/>
              <a:t>区域转移到了</a:t>
            </a:r>
            <a:r>
              <a:rPr lang="en-US" altLang="zh-CN" dirty="0" smtClean="0"/>
              <a:t>I</a:t>
            </a:r>
            <a:r>
              <a:rPr lang="zh-CN" altLang="en-US" dirty="0" smtClean="0"/>
              <a:t>区域</a:t>
            </a:r>
            <a:endParaRPr lang="en-US" altLang="zh-CN" dirty="0" smtClean="0"/>
          </a:p>
          <a:p>
            <a:r>
              <a:rPr lang="zh-CN" altLang="en-US" dirty="0" smtClean="0"/>
              <a:t>所以这样在</a:t>
            </a:r>
            <a:endParaRPr lang="en-US" altLang="zh-CN" dirty="0" smtClean="0"/>
          </a:p>
          <a:p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）时间内得到了所有有用的边</a:t>
            </a:r>
            <a:endParaRPr lang="en-US" altLang="zh-CN" dirty="0" smtClean="0"/>
          </a:p>
          <a:p>
            <a:r>
              <a:rPr lang="zh-CN" altLang="en-US" dirty="0" smtClean="0"/>
              <a:t>然后进行</a:t>
            </a:r>
            <a:r>
              <a:rPr lang="en-US" altLang="zh-CN" dirty="0" err="1" smtClean="0"/>
              <a:t>Kruskal</a:t>
            </a:r>
            <a:r>
              <a:rPr lang="zh-CN" altLang="en-US" dirty="0" smtClean="0"/>
              <a:t>算法即可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85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算法示意图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55" y="1820174"/>
            <a:ext cx="3941931" cy="38196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617" y="1820174"/>
            <a:ext cx="3299316" cy="382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8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曼哈顿</a:t>
            </a:r>
            <a:r>
              <a:rPr lang="zh-CN" altLang="en-US" dirty="0" smtClean="0"/>
              <a:t>距离最小生成树有什么</a:t>
            </a:r>
            <a:r>
              <a:rPr lang="zh-CN" altLang="en-US" dirty="0"/>
              <a:t>应</a:t>
            </a:r>
            <a:r>
              <a:rPr lang="zh-CN" altLang="en-US" dirty="0" smtClean="0"/>
              <a:t>用？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送上一个简单题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[2009</a:t>
            </a:r>
            <a:r>
              <a:rPr lang="zh-CN" altLang="en-US" b="1" dirty="0"/>
              <a:t>国家集训队</a:t>
            </a:r>
            <a:r>
              <a:rPr lang="en-US" altLang="zh-CN" b="1" dirty="0"/>
              <a:t>]</a:t>
            </a:r>
            <a:r>
              <a:rPr lang="zh-CN" altLang="en-US" b="1" dirty="0"/>
              <a:t>小</a:t>
            </a:r>
            <a:r>
              <a:rPr lang="en-US" altLang="zh-CN" b="1" dirty="0"/>
              <a:t>Z</a:t>
            </a:r>
            <a:r>
              <a:rPr lang="zh-CN" altLang="en-US" b="1" dirty="0"/>
              <a:t>的</a:t>
            </a:r>
            <a:r>
              <a:rPr lang="zh-CN" altLang="en-US" b="1" dirty="0" smtClean="0"/>
              <a:t>袜子</a:t>
            </a:r>
            <a:endParaRPr lang="zh-CN" altLang="en-US" dirty="0"/>
          </a:p>
          <a:p>
            <a:r>
              <a:rPr lang="zh-CN" altLang="en-US" dirty="0"/>
              <a:t> 给定</a:t>
            </a:r>
            <a:r>
              <a:rPr lang="en-US" altLang="zh-CN" dirty="0"/>
              <a:t>n</a:t>
            </a:r>
            <a:r>
              <a:rPr lang="zh-CN" altLang="en-US" dirty="0"/>
              <a:t>个数</a:t>
            </a:r>
            <a:r>
              <a:rPr lang="en-US" altLang="zh-CN" dirty="0"/>
              <a:t>{A1,A2……AN}</a:t>
            </a:r>
            <a:r>
              <a:rPr lang="zh-CN" altLang="en-US" dirty="0"/>
              <a:t>，</a:t>
            </a:r>
            <a:r>
              <a:rPr lang="en-US" altLang="zh-CN" dirty="0"/>
              <a:t>m</a:t>
            </a:r>
            <a:r>
              <a:rPr lang="zh-CN" altLang="en-US" dirty="0"/>
              <a:t>个询问</a:t>
            </a:r>
            <a:r>
              <a:rPr lang="en-US" altLang="zh-CN" dirty="0"/>
              <a:t>(L,R)</a:t>
            </a:r>
            <a:r>
              <a:rPr lang="zh-CN" altLang="en-US" dirty="0"/>
              <a:t>。 </a:t>
            </a:r>
          </a:p>
          <a:p>
            <a:r>
              <a:rPr lang="zh-CN" altLang="en-US" dirty="0"/>
              <a:t>对于每个询问，请你计算 </a:t>
            </a:r>
          </a:p>
          <a:p>
            <a:r>
              <a:rPr lang="en-US" altLang="zh-CN" dirty="0"/>
              <a:t>P=</a:t>
            </a:r>
            <a:r>
              <a:rPr lang="zh-CN" altLang="en-US" dirty="0"/>
              <a:t>从</a:t>
            </a:r>
            <a:r>
              <a:rPr lang="en-US" altLang="zh-CN" dirty="0"/>
              <a:t>AL,AL+1…AR</a:t>
            </a:r>
            <a:r>
              <a:rPr lang="zh-CN" altLang="en-US" dirty="0"/>
              <a:t>中随机取出两个数相同的概率 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95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处理区间问题的杀器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线段树</a:t>
            </a:r>
            <a:endParaRPr lang="en-US" altLang="zh-CN" dirty="0" smtClean="0"/>
          </a:p>
          <a:p>
            <a:r>
              <a:rPr lang="zh-CN" altLang="en-US" dirty="0" smtClean="0"/>
              <a:t>平衡树</a:t>
            </a:r>
            <a:endParaRPr lang="en-US" altLang="zh-CN" dirty="0" smtClean="0"/>
          </a:p>
          <a:p>
            <a:r>
              <a:rPr lang="zh-CN" altLang="en-US" dirty="0" smtClean="0"/>
              <a:t>二者均是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派门下，有着优雅的结构和极佳的复杂度，尤其是有了“函数式</a:t>
            </a:r>
            <a:r>
              <a:rPr lang="zh-CN" altLang="en-US" dirty="0"/>
              <a:t>”</a:t>
            </a:r>
            <a:r>
              <a:rPr lang="zh-CN" altLang="en-US" dirty="0" smtClean="0"/>
              <a:t>的武器后在各种场合大放光彩，极为耀眼。</a:t>
            </a:r>
            <a:endParaRPr lang="en-US" altLang="zh-CN" dirty="0" smtClean="0"/>
          </a:p>
          <a:p>
            <a:r>
              <a:rPr lang="zh-CN" altLang="en-US" dirty="0" smtClean="0"/>
              <a:t>但是他们也有一些罩门所在，他们所能解决的问题需要有较好的</a:t>
            </a:r>
            <a:r>
              <a:rPr lang="zh-CN" altLang="en-US" dirty="0" smtClean="0">
                <a:solidFill>
                  <a:srgbClr val="FF0000"/>
                </a:solidFill>
              </a:rPr>
              <a:t>可加</a:t>
            </a:r>
            <a:r>
              <a:rPr lang="zh-CN" altLang="en-US" dirty="0" smtClean="0"/>
              <a:t>性质，包括快速的从子区间合并处大区间的答案，支持懒标记的快速合并</a:t>
            </a:r>
            <a:endParaRPr lang="en-US" altLang="zh-CN" dirty="0" smtClean="0"/>
          </a:p>
          <a:p>
            <a:r>
              <a:rPr lang="zh-CN" altLang="en-US" dirty="0" smtClean="0"/>
              <a:t>对于本题的询问，似乎并没有较优的合并方法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158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离线区间问题的另一种思路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对于离线的问题我们通常还有其他的手段</a:t>
            </a:r>
            <a:endParaRPr lang="en-US" altLang="zh-CN" dirty="0" smtClean="0"/>
          </a:p>
          <a:p>
            <a:r>
              <a:rPr lang="zh-CN" altLang="en-US" dirty="0" smtClean="0"/>
              <a:t>总的来说就是改变回答询问的顺序，以求得更高的效率</a:t>
            </a:r>
            <a:endParaRPr lang="en-US" altLang="zh-CN" dirty="0" smtClean="0"/>
          </a:p>
          <a:p>
            <a:r>
              <a:rPr lang="zh-CN" altLang="en-US" dirty="0" smtClean="0"/>
              <a:t>如果安排回答的顺序会更优呢？</a:t>
            </a:r>
            <a:endParaRPr lang="en-US" altLang="zh-CN" dirty="0" smtClean="0"/>
          </a:p>
          <a:p>
            <a:r>
              <a:rPr lang="zh-CN" altLang="en-US" dirty="0" smtClean="0"/>
              <a:t>充分利用之前的信息</a:t>
            </a:r>
            <a:endParaRPr lang="en-US" altLang="zh-CN" dirty="0" smtClean="0"/>
          </a:p>
          <a:p>
            <a:r>
              <a:rPr lang="zh-CN" altLang="en-US" dirty="0" smtClean="0"/>
              <a:t>从询问</a:t>
            </a:r>
            <a:r>
              <a:rPr lang="en-US" altLang="zh-CN" dirty="0" smtClean="0"/>
              <a:t>[L,R]</a:t>
            </a:r>
            <a:r>
              <a:rPr lang="zh-CN" altLang="en-US" dirty="0" smtClean="0"/>
              <a:t>转移到</a:t>
            </a:r>
            <a:r>
              <a:rPr lang="en-US" altLang="zh-CN" dirty="0" smtClean="0"/>
              <a:t>[L’,R’]</a:t>
            </a:r>
            <a:r>
              <a:rPr lang="zh-CN" altLang="en-US" dirty="0" smtClean="0"/>
              <a:t>只要改变</a:t>
            </a:r>
            <a:r>
              <a:rPr lang="en-US" altLang="zh-CN" dirty="0" smtClean="0"/>
              <a:t>|L-L’|+|R-R’|</a:t>
            </a:r>
            <a:r>
              <a:rPr lang="zh-CN" altLang="en-US" dirty="0" smtClean="0"/>
              <a:t>个点的信息</a:t>
            </a:r>
            <a:endParaRPr lang="en-US" altLang="zh-CN" dirty="0" smtClean="0"/>
          </a:p>
          <a:p>
            <a:r>
              <a:rPr lang="zh-CN" altLang="en-US" dirty="0" smtClean="0"/>
              <a:t>曼哈顿距离终于出现了。。。</a:t>
            </a:r>
            <a:endParaRPr lang="en-US" altLang="zh-CN" dirty="0" smtClean="0"/>
          </a:p>
          <a:p>
            <a:r>
              <a:rPr lang="zh-CN" altLang="en-US" dirty="0" smtClean="0"/>
              <a:t>所以一个最优的转移方法应该是传说中的 曼哈顿最短哈密尔顿路径</a:t>
            </a:r>
            <a:endParaRPr lang="en-US" altLang="zh-CN" dirty="0" smtClean="0"/>
          </a:p>
          <a:p>
            <a:r>
              <a:rPr lang="zh-CN" altLang="en-US" dirty="0" smtClean="0"/>
              <a:t>哈密尔顿路径！！！</a:t>
            </a:r>
            <a:r>
              <a:rPr lang="en-US" altLang="zh-CN" dirty="0" smtClean="0"/>
              <a:t>NPC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一个好的近似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最小生成树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59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出题人给出的标准做法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先把所有询问看成二位平面上的点，做一个曼哈顿最小生成树</a:t>
            </a:r>
            <a:endParaRPr lang="en-US" altLang="zh-CN" dirty="0" smtClean="0"/>
          </a:p>
          <a:p>
            <a:r>
              <a:rPr lang="zh-CN" altLang="en-US" dirty="0" smtClean="0"/>
              <a:t>对该树做</a:t>
            </a:r>
            <a:r>
              <a:rPr lang="en-US" altLang="zh-CN" dirty="0" smtClean="0"/>
              <a:t>DFS</a:t>
            </a:r>
            <a:r>
              <a:rPr lang="zh-CN" altLang="en-US" dirty="0" smtClean="0"/>
              <a:t>遍历，得到</a:t>
            </a:r>
            <a:r>
              <a:rPr lang="en-US" altLang="zh-CN" dirty="0" smtClean="0"/>
              <a:t>DFS</a:t>
            </a:r>
            <a:r>
              <a:rPr lang="zh-CN" altLang="en-US" dirty="0" smtClean="0"/>
              <a:t>序</a:t>
            </a:r>
            <a:endParaRPr lang="en-US" altLang="zh-CN" dirty="0" smtClean="0"/>
          </a:p>
          <a:p>
            <a:r>
              <a:rPr lang="zh-CN" altLang="en-US" dirty="0" smtClean="0"/>
              <a:t>按照</a:t>
            </a:r>
            <a:r>
              <a:rPr lang="en-US" altLang="zh-CN" dirty="0" smtClean="0"/>
              <a:t>DFS</a:t>
            </a:r>
            <a:r>
              <a:rPr lang="zh-CN" altLang="en-US" dirty="0" smtClean="0"/>
              <a:t>顺序进行问题的回答</a:t>
            </a:r>
            <a:endParaRPr lang="en-US" altLang="zh-CN" dirty="0" smtClean="0"/>
          </a:p>
          <a:p>
            <a:r>
              <a:rPr lang="zh-CN" altLang="en-US" dirty="0" smtClean="0"/>
              <a:t>这样看起来乱搞的方法，时间复杂度真的可以吗？</a:t>
            </a:r>
            <a:endParaRPr lang="en-US" altLang="zh-CN" dirty="0" smtClean="0"/>
          </a:p>
          <a:p>
            <a:r>
              <a:rPr lang="zh-CN" altLang="en-US" dirty="0" smtClean="0"/>
              <a:t>可以证明，按着这个</a:t>
            </a:r>
            <a:r>
              <a:rPr lang="en-US" altLang="zh-CN" dirty="0" smtClean="0"/>
              <a:t>DFS</a:t>
            </a:r>
            <a:r>
              <a:rPr lang="zh-CN" altLang="en-US" dirty="0" smtClean="0"/>
              <a:t>序走的路径的程度不会超过最短哈密尔顿路的两倍</a:t>
            </a:r>
            <a:endParaRPr lang="en-US" altLang="zh-CN" dirty="0" smtClean="0"/>
          </a:p>
          <a:p>
            <a:r>
              <a:rPr lang="zh-CN" altLang="en-US" dirty="0"/>
              <a:t>很</a:t>
            </a:r>
            <a:r>
              <a:rPr lang="zh-CN" altLang="en-US" dirty="0" smtClean="0"/>
              <a:t>诱人的复杂度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343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复杂度的证明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记生成树的所有边劝和为</a:t>
            </a:r>
            <a:r>
              <a:rPr lang="en-US" altLang="zh-CN" dirty="0" smtClean="0"/>
              <a:t>W</a:t>
            </a:r>
          </a:p>
          <a:p>
            <a:r>
              <a:rPr lang="zh-CN" altLang="en-US" dirty="0" smtClean="0"/>
              <a:t>最短哈密尔顿路长为</a:t>
            </a:r>
            <a:r>
              <a:rPr lang="en-US" altLang="zh-CN" dirty="0" smtClean="0"/>
              <a:t>L</a:t>
            </a:r>
          </a:p>
          <a:p>
            <a:r>
              <a:rPr lang="zh-CN" altLang="en-US" dirty="0" smtClean="0"/>
              <a:t>显然哈密尔顿路是一棵生成树</a:t>
            </a:r>
            <a:endParaRPr lang="en-US" altLang="zh-CN" dirty="0" smtClean="0"/>
          </a:p>
          <a:p>
            <a:r>
              <a:rPr lang="zh-CN" altLang="en-US" dirty="0" smtClean="0"/>
              <a:t>所以</a:t>
            </a:r>
            <a:r>
              <a:rPr lang="en-US" altLang="zh-CN" dirty="0" smtClean="0"/>
              <a:t>W&lt;=L</a:t>
            </a:r>
          </a:p>
          <a:p>
            <a:r>
              <a:rPr lang="zh-CN" altLang="en-US" dirty="0" smtClean="0"/>
              <a:t>然后遍历该树的复杂度不超过</a:t>
            </a:r>
            <a:r>
              <a:rPr lang="en-US" altLang="zh-CN" dirty="0" smtClean="0"/>
              <a:t>S&lt;=2W</a:t>
            </a:r>
          </a:p>
          <a:p>
            <a:r>
              <a:rPr lang="zh-CN" altLang="en-US" dirty="0" smtClean="0"/>
              <a:t>所以，</a:t>
            </a:r>
            <a:r>
              <a:rPr lang="en-US" altLang="zh-CN" dirty="0" smtClean="0"/>
              <a:t>S&lt;=2L</a:t>
            </a:r>
          </a:p>
          <a:p>
            <a:r>
              <a:rPr lang="zh-CN" altLang="en-US" dirty="0"/>
              <a:t>好</a:t>
            </a:r>
            <a:r>
              <a:rPr lang="zh-CN" altLang="en-US" dirty="0" smtClean="0"/>
              <a:t>吧，就是这么简单。。。。。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46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这个复杂度是到底多少呢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看一个比较极端的数据（梳子型？）</a:t>
            </a:r>
            <a:endParaRPr lang="en-US" altLang="zh-CN" dirty="0" smtClean="0"/>
          </a:p>
          <a:p>
            <a:r>
              <a:rPr lang="zh-CN" altLang="en-US" dirty="0" smtClean="0"/>
              <a:t>大概是</a:t>
            </a:r>
            <a:r>
              <a:rPr lang="en-US" altLang="zh-CN" dirty="0" smtClean="0"/>
              <a:t>n^(3/2)</a:t>
            </a:r>
            <a:r>
              <a:rPr lang="zh-CN" altLang="en-US" dirty="0" smtClean="0"/>
              <a:t>吧</a:t>
            </a:r>
            <a:endParaRPr lang="en-US" altLang="zh-CN" dirty="0" smtClean="0"/>
          </a:p>
          <a:p>
            <a:r>
              <a:rPr lang="zh-CN" altLang="en-US" dirty="0" smtClean="0"/>
              <a:t>跟分块算法差不多嘛（于是好写简洁的分块算法横空出世）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15" y="3319474"/>
            <a:ext cx="3807574" cy="33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2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更好写的算法：分块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把区间分成</a:t>
            </a:r>
            <a:r>
              <a:rPr lang="en-US" altLang="zh-CN" dirty="0" smtClean="0"/>
              <a:t>n^(1/2)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r>
              <a:rPr lang="zh-CN" altLang="en-US" dirty="0" smtClean="0"/>
              <a:t>把所有询问按：左端点所在的块的编号，右端点位置，分别为第一第二关键字排序</a:t>
            </a:r>
            <a:endParaRPr lang="en-US" altLang="zh-CN" dirty="0" smtClean="0"/>
          </a:p>
          <a:p>
            <a:r>
              <a:rPr lang="zh-CN" altLang="en-US" dirty="0" smtClean="0"/>
              <a:t>每个询问暴力往左边加点，再暴力删掉即可</a:t>
            </a:r>
            <a:endParaRPr lang="en-US" altLang="zh-CN" dirty="0" smtClean="0"/>
          </a:p>
          <a:p>
            <a:r>
              <a:rPr lang="zh-CN" altLang="en-US" dirty="0"/>
              <a:t>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N^(3/2)</a:t>
            </a:r>
          </a:p>
        </p:txBody>
      </p:sp>
    </p:spTree>
    <p:extLst>
      <p:ext uri="{BB962C8B-B14F-4D97-AF65-F5344CB8AC3E}">
        <p14:creationId xmlns:p14="http://schemas.microsoft.com/office/powerpoint/2010/main" val="42271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下面的内容进入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有</a:t>
            </a:r>
            <a:r>
              <a:rPr lang="en-US" altLang="zh-CN" dirty="0" smtClean="0"/>
              <a:t>(hen)</a:t>
            </a:r>
            <a:r>
              <a:rPr lang="zh-CN" altLang="en-US" dirty="0" smtClean="0"/>
              <a:t>趣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shui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之后的内容其实在</a:t>
            </a:r>
            <a:r>
              <a:rPr lang="en-US" altLang="zh-CN" dirty="0" err="1" smtClean="0"/>
              <a:t>oi</a:t>
            </a:r>
            <a:r>
              <a:rPr lang="zh-CN" altLang="en-US" dirty="0" smtClean="0"/>
              <a:t>中，几乎没有出现</a:t>
            </a:r>
            <a:endParaRPr lang="en-US" altLang="zh-CN" dirty="0" smtClean="0"/>
          </a:p>
          <a:p>
            <a:r>
              <a:rPr lang="zh-CN" altLang="en-US" dirty="0" smtClean="0"/>
              <a:t>纯粹属于个人的无聊之作</a:t>
            </a:r>
            <a:endParaRPr lang="en-US" altLang="zh-CN" dirty="0" smtClean="0"/>
          </a:p>
          <a:p>
            <a:r>
              <a:rPr lang="zh-CN" altLang="en-US" dirty="0" smtClean="0"/>
              <a:t>请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gui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qiu</a:t>
            </a:r>
            <a:r>
              <a:rPr lang="en-US" altLang="zh-CN" dirty="0" smtClean="0"/>
              <a:t>)</a:t>
            </a:r>
            <a:r>
              <a:rPr lang="zh-CN" altLang="en-US" dirty="0" smtClean="0"/>
              <a:t>大家不要吐槽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95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4194" y="1350970"/>
            <a:ext cx="6683765" cy="960668"/>
          </a:xfrm>
        </p:spPr>
        <p:txBody>
          <a:bodyPr/>
          <a:lstStyle/>
          <a:p>
            <a:r>
              <a:rPr lang="en-US" altLang="zh-CN" dirty="0" smtClean="0"/>
              <a:t>Preface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944694" y="2162620"/>
            <a:ext cx="6686550" cy="2833217"/>
          </a:xfrm>
        </p:spPr>
        <p:txBody>
          <a:bodyPr/>
          <a:lstStyle/>
          <a:p>
            <a:pPr marL="342900" lvl="1" indent="0">
              <a:buNone/>
            </a:pPr>
            <a:endParaRPr lang="en-US" altLang="zh-CN" dirty="0" smtClean="0"/>
          </a:p>
          <a:p>
            <a:pPr marL="342900" lvl="1" indent="0">
              <a:buNone/>
            </a:pPr>
            <a:endParaRPr lang="en-US" altLang="zh-CN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058994" y="2276920"/>
            <a:ext cx="6686550" cy="283321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50" dirty="0"/>
              <a:t>涉及内容比较简单，请大神们选择性听讲</a:t>
            </a:r>
            <a:endParaRPr lang="en-US" altLang="zh-CN" sz="1350" dirty="0"/>
          </a:p>
          <a:p>
            <a:r>
              <a:rPr lang="zh-CN" altLang="en-US" sz="1350" dirty="0"/>
              <a:t>本人弱渣，请大家多多包涵</a:t>
            </a:r>
            <a:endParaRPr lang="en-US" altLang="zh-CN" sz="1350" dirty="0"/>
          </a:p>
          <a:p>
            <a:pPr marL="342900" lvl="1" indent="0">
              <a:buNone/>
            </a:pP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16013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一类奇怪的生成树问题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后面的内容都属于一类生成树问题</a:t>
            </a:r>
            <a:endParaRPr lang="en-US" altLang="zh-CN" dirty="0" smtClean="0"/>
          </a:p>
          <a:p>
            <a:r>
              <a:rPr lang="zh-CN" altLang="en-US" dirty="0" smtClean="0"/>
              <a:t>问题模型：</a:t>
            </a:r>
            <a:endParaRPr lang="en-US" altLang="zh-CN" dirty="0" smtClean="0"/>
          </a:p>
          <a:p>
            <a:r>
              <a:rPr lang="zh-CN" altLang="en-US" dirty="0" smtClean="0"/>
              <a:t>给定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</a:t>
            </a:r>
            <a:endParaRPr lang="en-US" altLang="zh-CN" dirty="0" smtClean="0"/>
          </a:p>
          <a:p>
            <a:r>
              <a:rPr lang="zh-CN" altLang="en-US" dirty="0" smtClean="0"/>
              <a:t>给定计算两点间距离的公式</a:t>
            </a:r>
            <a:endParaRPr lang="en-US" altLang="zh-CN" dirty="0" smtClean="0"/>
          </a:p>
          <a:p>
            <a:r>
              <a:rPr lang="zh-CN" altLang="en-US" dirty="0" smtClean="0"/>
              <a:t>在这张完全图中求解最小生成树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880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Distance </a:t>
            </a:r>
            <a:r>
              <a:rPr lang="en-US" altLang="zh-CN" b="1" dirty="0"/>
              <a:t>in Euclidean </a:t>
            </a:r>
            <a:r>
              <a:rPr lang="en-US" altLang="zh-CN" b="1" dirty="0" smtClean="0"/>
              <a:t>space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5201" y="1905000"/>
            <a:ext cx="6686550" cy="342472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For a point (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 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, ...,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) and a point (</a:t>
            </a:r>
            <a:r>
              <a:rPr lang="en-US" altLang="zh-CN" i="1" dirty="0"/>
              <a:t>y</a:t>
            </a:r>
            <a:r>
              <a:rPr lang="en-US" altLang="zh-CN" baseline="-25000" dirty="0"/>
              <a:t>1</a:t>
            </a:r>
            <a:r>
              <a:rPr lang="en-US" altLang="zh-CN" dirty="0"/>
              <a:t>, </a:t>
            </a:r>
            <a:r>
              <a:rPr lang="en-US" altLang="zh-CN" i="1" dirty="0"/>
              <a:t>y</a:t>
            </a:r>
            <a:r>
              <a:rPr lang="en-US" altLang="zh-CN" baseline="-25000" dirty="0"/>
              <a:t>2</a:t>
            </a:r>
            <a:r>
              <a:rPr lang="en-US" altLang="zh-CN" dirty="0"/>
              <a:t>, ...,</a:t>
            </a:r>
            <a:r>
              <a:rPr lang="en-US" altLang="zh-CN" i="1" dirty="0" err="1"/>
              <a:t>y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), the </a:t>
            </a:r>
            <a:r>
              <a:rPr lang="en-US" altLang="zh-CN" b="1" dirty="0"/>
              <a:t>Minkowski distance</a:t>
            </a:r>
            <a:r>
              <a:rPr lang="en-US" altLang="zh-CN" dirty="0"/>
              <a:t> of order p (</a:t>
            </a:r>
            <a:r>
              <a:rPr lang="en-US" altLang="zh-CN" b="1" dirty="0"/>
              <a:t>p-norm distance</a:t>
            </a:r>
            <a:r>
              <a:rPr lang="en-US" altLang="zh-CN" dirty="0"/>
              <a:t>) is defined </a:t>
            </a:r>
            <a:r>
              <a:rPr lang="en-US" altLang="zh-CN" dirty="0" smtClean="0"/>
              <a:t>as: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1-norm distance				(</a:t>
            </a:r>
            <a:r>
              <a:rPr lang="en-US" altLang="zh-CN" dirty="0"/>
              <a:t>Manhattan distance)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2-norm distance				</a:t>
            </a:r>
            <a:r>
              <a:rPr lang="en-US" altLang="zh-CN" dirty="0" smtClean="0"/>
              <a:t>(</a:t>
            </a:r>
            <a:r>
              <a:rPr lang="en-US" altLang="zh-CN" dirty="0"/>
              <a:t>Euclidean distance)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P-norm distance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Infinity-norm distance		(</a:t>
            </a:r>
            <a:r>
              <a:rPr lang="en-US" altLang="zh-CN" dirty="0" err="1"/>
              <a:t>Chebyshev</a:t>
            </a:r>
            <a:r>
              <a:rPr lang="en-US" altLang="zh-CN" dirty="0"/>
              <a:t> distance)</a:t>
            </a:r>
            <a:endParaRPr lang="zh-CN" altLang="en-US" dirty="0"/>
          </a:p>
          <a:p>
            <a:endParaRPr lang="en-US" altLang="zh-CN" dirty="0" smtClean="0"/>
          </a:p>
        </p:txBody>
      </p:sp>
      <p:pic>
        <p:nvPicPr>
          <p:cNvPr id="1033" name="Picture 9" descr=" = \sum_{i=1}^n \left| x_i - y_i \right|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362" y="2927016"/>
            <a:ext cx="1049113" cy="44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 = \left( \sum_{i=1}^n \left| x_i - y_i \right|^2 \right)^{1/2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998" y="3579836"/>
            <a:ext cx="1380602" cy="46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 = \left( \sum_{i=1}^n \left| x_i - y_i \right|^p \right)^{1/p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75" y="4223873"/>
            <a:ext cx="1380602" cy="46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 = \lim_{p \to \infty} \left( \sum_{i=1}^n \left| x_i - y_i \right|^p \right)^{1/p}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04" y="5337399"/>
            <a:ext cx="1557471" cy="42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 = \max \left(|x_1 - y_1|,  |x_2 - y_2|,  \ldots, |x_n - y_n| \right)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111" y="5508118"/>
            <a:ext cx="3225424" cy="19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0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求最小生成树吧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Euclidean </a:t>
            </a:r>
            <a:r>
              <a:rPr lang="en-US" altLang="zh-CN" dirty="0" smtClean="0"/>
              <a:t>distance</a:t>
            </a:r>
            <a:r>
              <a:rPr lang="zh-CN" altLang="en-US" dirty="0" smtClean="0"/>
              <a:t> </a:t>
            </a:r>
            <a:r>
              <a:rPr lang="en-US" altLang="zh-CN" dirty="0"/>
              <a:t>minimum spanning 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该经典问题</a:t>
            </a:r>
            <a:r>
              <a:rPr lang="zh-CN" altLang="en-US" dirty="0"/>
              <a:t>的</a:t>
            </a:r>
            <a:r>
              <a:rPr lang="zh-CN" altLang="en-US" dirty="0" smtClean="0"/>
              <a:t>做法：对平面上的点做</a:t>
            </a:r>
            <a:r>
              <a:rPr lang="en-US" altLang="zh-CN" dirty="0"/>
              <a:t>Delaunay</a:t>
            </a:r>
            <a:r>
              <a:rPr lang="zh-CN" altLang="en-US" dirty="0" smtClean="0"/>
              <a:t>三角剖分，对在剖分中边做</a:t>
            </a:r>
            <a:r>
              <a:rPr lang="en-US" altLang="zh-CN" dirty="0" err="1" smtClean="0"/>
              <a:t>Kruscal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dirty="0" smtClean="0"/>
              <a:t>三角剖分中的边，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级别。</a:t>
            </a:r>
            <a:endParaRPr lang="en-US" altLang="zh-CN" dirty="0" smtClean="0"/>
          </a:p>
          <a:p>
            <a:r>
              <a:rPr lang="zh-CN" altLang="en-US" dirty="0" smtClean="0"/>
              <a:t>三角剖分采用分治法的话是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的复杂度</a:t>
            </a:r>
            <a:endParaRPr lang="en-US" altLang="zh-CN" dirty="0" smtClean="0"/>
          </a:p>
          <a:p>
            <a:r>
              <a:rPr lang="zh-CN" altLang="en-US" dirty="0"/>
              <a:t>总复杂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看上去很美好，但是</a:t>
            </a:r>
            <a:r>
              <a:rPr lang="en-US" altLang="zh-CN" dirty="0"/>
              <a:t>Delaunay</a:t>
            </a:r>
            <a:r>
              <a:rPr lang="zh-CN" altLang="en-US" dirty="0" smtClean="0"/>
              <a:t>三角剖分的代码太长了（不忍直视）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86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1" y="624110"/>
            <a:ext cx="8928950" cy="569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0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换</a:t>
            </a:r>
            <a:r>
              <a:rPr lang="zh-CN" altLang="en-US" dirty="0" smtClean="0"/>
              <a:t>个其他距离求</a:t>
            </a:r>
            <a:r>
              <a:rPr lang="zh-CN" altLang="en-US" dirty="0"/>
              <a:t>最小生成树吧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5201" y="1624641"/>
            <a:ext cx="6591985" cy="3777622"/>
          </a:xfrm>
        </p:spPr>
        <p:txBody>
          <a:bodyPr/>
          <a:lstStyle/>
          <a:p>
            <a:r>
              <a:rPr lang="zh-CN" altLang="en-US" dirty="0" smtClean="0"/>
              <a:t>考虑一下，其他距离看？</a:t>
            </a:r>
            <a:endParaRPr lang="en-US" altLang="zh-CN" dirty="0" smtClean="0"/>
          </a:p>
          <a:p>
            <a:r>
              <a:rPr lang="en-US" altLang="zh-CN" dirty="0" err="1" smtClean="0"/>
              <a:t>Chebyshev</a:t>
            </a:r>
            <a:r>
              <a:rPr lang="en-US" altLang="zh-CN" dirty="0" smtClean="0"/>
              <a:t> </a:t>
            </a:r>
            <a:r>
              <a:rPr lang="en-US" altLang="zh-CN" dirty="0" smtClean="0"/>
              <a:t>distance </a:t>
            </a:r>
            <a:r>
              <a:rPr lang="en-US" altLang="zh-CN" dirty="0" err="1"/>
              <a:t>distance</a:t>
            </a:r>
            <a:r>
              <a:rPr lang="zh-CN" altLang="en-US" dirty="0"/>
              <a:t> </a:t>
            </a:r>
            <a:r>
              <a:rPr lang="en-US" altLang="zh-CN" dirty="0"/>
              <a:t>minimum spanning tree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这个问题和</a:t>
            </a:r>
            <a:r>
              <a:rPr lang="en-US" altLang="zh-CN" dirty="0" smtClean="0"/>
              <a:t>Manhattan</a:t>
            </a:r>
            <a:r>
              <a:rPr lang="zh-CN" altLang="en-US" dirty="0" smtClean="0"/>
              <a:t>的情形比较类似</a:t>
            </a:r>
            <a:endParaRPr lang="en-US" altLang="zh-CN" dirty="0" smtClean="0"/>
          </a:p>
          <a:p>
            <a:r>
              <a:rPr lang="zh-CN" altLang="en-US" dirty="0"/>
              <a:t>每一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45</a:t>
            </a:r>
            <a:r>
              <a:rPr lang="zh-CN" altLang="en-US" dirty="0" smtClean="0"/>
              <a:t>度范围内只会有一条有效边</a:t>
            </a:r>
            <a:endParaRPr lang="en-US" altLang="zh-CN" dirty="0" smtClean="0"/>
          </a:p>
          <a:p>
            <a:r>
              <a:rPr lang="zh-CN" altLang="en-US" dirty="0" smtClean="0"/>
              <a:t>可以直接套用之前的解法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404" y="3388887"/>
            <a:ext cx="2676123" cy="337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0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/>
              <a:t>The similarity between </a:t>
            </a:r>
            <a:r>
              <a:rPr lang="en-US" altLang="zh-CN" sz="2800" dirty="0" err="1" smtClean="0"/>
              <a:t>Chebyshev</a:t>
            </a:r>
            <a:r>
              <a:rPr lang="en-US" altLang="zh-CN" sz="2800" dirty="0" smtClean="0"/>
              <a:t> distance and Manhattan distance</a:t>
            </a:r>
            <a:br>
              <a:rPr lang="en-US" altLang="zh-CN" sz="2800" dirty="0" smtClean="0"/>
            </a:b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41464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为什么两个解法如此相似</a:t>
            </a:r>
            <a:endParaRPr lang="en-US" altLang="zh-CN" dirty="0" smtClean="0"/>
          </a:p>
          <a:p>
            <a:r>
              <a:rPr lang="zh-CN" altLang="en-US" dirty="0" smtClean="0"/>
              <a:t>事实上，这两个距离有相互转化的关系</a:t>
            </a:r>
            <a:endParaRPr lang="en-US" altLang="zh-CN" dirty="0" smtClean="0"/>
          </a:p>
          <a:p>
            <a:r>
              <a:rPr lang="zh-CN" altLang="en-US" dirty="0" smtClean="0"/>
              <a:t>对（</a:t>
            </a:r>
            <a:r>
              <a:rPr lang="en-US" altLang="zh-CN" dirty="0" smtClean="0"/>
              <a:t>x1,y1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(x2,y2) </a:t>
            </a:r>
            <a:r>
              <a:rPr lang="zh-CN" altLang="en-US" dirty="0" smtClean="0"/>
              <a:t>做变换</a:t>
            </a:r>
            <a:endParaRPr lang="en-US" altLang="zh-CN" dirty="0" smtClean="0"/>
          </a:p>
          <a:p>
            <a:r>
              <a:rPr lang="en-US" altLang="zh-CN" dirty="0"/>
              <a:t>X1 = x1+y1, Y1 = x1-y1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smtClean="0"/>
              <a:t>X2 </a:t>
            </a:r>
            <a:r>
              <a:rPr lang="en-US" altLang="zh-CN" dirty="0"/>
              <a:t>= </a:t>
            </a:r>
            <a:r>
              <a:rPr lang="en-US" altLang="zh-CN" dirty="0" smtClean="0"/>
              <a:t>x2+y2, Y2 </a:t>
            </a:r>
            <a:r>
              <a:rPr lang="en-US" altLang="zh-CN" dirty="0"/>
              <a:t>= </a:t>
            </a:r>
            <a:r>
              <a:rPr lang="en-US" altLang="zh-CN" dirty="0" smtClean="0"/>
              <a:t>x2-y2</a:t>
            </a:r>
          </a:p>
          <a:p>
            <a:r>
              <a:rPr lang="zh-CN" altLang="en-US" dirty="0" smtClean="0"/>
              <a:t>有 </a:t>
            </a:r>
            <a:r>
              <a:rPr lang="en-US" altLang="zh-CN" dirty="0" smtClean="0"/>
              <a:t>|x1-x2|+|y1-y2| </a:t>
            </a:r>
          </a:p>
          <a:p>
            <a:r>
              <a:rPr lang="en-US" altLang="zh-CN" dirty="0" smtClean="0"/>
              <a:t>= max{|(x1-x2) + (y1-y2)|, |(x1-x2) - (y1-y2)|}</a:t>
            </a:r>
          </a:p>
          <a:p>
            <a:r>
              <a:rPr lang="en-US" altLang="zh-CN" dirty="0" smtClean="0"/>
              <a:t>= max{|(x1+y1) - (x2+y2)|, </a:t>
            </a:r>
            <a:r>
              <a:rPr lang="en-US" altLang="zh-CN" dirty="0"/>
              <a:t>|(</a:t>
            </a:r>
            <a:r>
              <a:rPr lang="en-US" altLang="zh-CN" dirty="0" smtClean="0"/>
              <a:t>x1-y1</a:t>
            </a:r>
            <a:r>
              <a:rPr lang="en-US" altLang="zh-CN" dirty="0"/>
              <a:t>) - (</a:t>
            </a:r>
            <a:r>
              <a:rPr lang="en-US" altLang="zh-CN" dirty="0" smtClean="0"/>
              <a:t>x2-y2)|}</a:t>
            </a:r>
          </a:p>
          <a:p>
            <a:r>
              <a:rPr lang="en-US" altLang="zh-CN" dirty="0" smtClean="0"/>
              <a:t>= max{|X1 - X2|,|Y1 - Y2|}</a:t>
            </a:r>
          </a:p>
          <a:p>
            <a:r>
              <a:rPr lang="en-US" altLang="zh-CN" dirty="0" smtClean="0"/>
              <a:t>This is the transformation </a:t>
            </a:r>
          </a:p>
          <a:p>
            <a:r>
              <a:rPr lang="en-US" altLang="zh-CN" dirty="0" smtClean="0"/>
              <a:t>from Manhattan distance to </a:t>
            </a:r>
            <a:r>
              <a:rPr lang="en-US" altLang="zh-CN" dirty="0" err="1" smtClean="0"/>
              <a:t>Chebyshev</a:t>
            </a:r>
            <a:r>
              <a:rPr lang="en-US" altLang="zh-CN" dirty="0" smtClean="0"/>
              <a:t> distance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87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Chebyshev</a:t>
            </a:r>
            <a:r>
              <a:rPr lang="zh-CN" altLang="en-US" dirty="0" smtClean="0"/>
              <a:t>距离的变形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</a:t>
            </a:r>
            <a:r>
              <a:rPr lang="zh-CN" altLang="en-US" dirty="0"/>
              <a:t>两</a:t>
            </a:r>
            <a:r>
              <a:rPr lang="zh-CN" altLang="en-US" dirty="0" smtClean="0"/>
              <a:t>个</a:t>
            </a:r>
            <a:r>
              <a:rPr lang="en-US" altLang="zh-CN" dirty="0" smtClean="0"/>
              <a:t>k</a:t>
            </a:r>
            <a:r>
              <a:rPr lang="zh-CN" altLang="en-US" dirty="0" smtClean="0"/>
              <a:t>维的点</a:t>
            </a:r>
            <a:r>
              <a:rPr lang="en-US" altLang="zh-CN" dirty="0" smtClean="0"/>
              <a:t>(u1,u2,…,</a:t>
            </a:r>
            <a:r>
              <a:rPr lang="en-US" altLang="zh-CN" dirty="0" err="1" smtClean="0"/>
              <a:t>uk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(v1,v2,…,</a:t>
            </a:r>
            <a:r>
              <a:rPr lang="en-US" altLang="zh-CN" dirty="0" err="1" smtClean="0"/>
              <a:t>vk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定义</a:t>
            </a:r>
            <a:r>
              <a:rPr lang="en-US" altLang="zh-CN" dirty="0" smtClean="0"/>
              <a:t>dis(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 = min{|</a:t>
            </a:r>
            <a:r>
              <a:rPr lang="en-US" altLang="zh-CN" dirty="0" err="1" smtClean="0"/>
              <a:t>ui</a:t>
            </a:r>
            <a:r>
              <a:rPr lang="en-US" altLang="zh-CN" dirty="0" smtClean="0"/>
              <a:t>-vi|} (1&lt;=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&lt;=k)</a:t>
            </a:r>
          </a:p>
          <a:p>
            <a:r>
              <a:rPr lang="zh-CN" altLang="en-US" dirty="0" smtClean="0"/>
              <a:t>求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个点的最小生成树</a:t>
            </a:r>
            <a:endParaRPr lang="en-US" altLang="zh-CN" dirty="0" smtClean="0"/>
          </a:p>
          <a:p>
            <a:r>
              <a:rPr lang="zh-CN" altLang="en-US" dirty="0" smtClean="0"/>
              <a:t>我们先考虑一维的情形？貌似太简单了</a:t>
            </a:r>
            <a:endParaRPr lang="en-US" altLang="zh-CN" dirty="0" smtClean="0"/>
          </a:p>
          <a:p>
            <a:r>
              <a:rPr lang="zh-CN" altLang="en-US" dirty="0"/>
              <a:t>直接</a:t>
            </a:r>
            <a:r>
              <a:rPr lang="zh-CN" altLang="en-US" dirty="0" smtClean="0"/>
              <a:t>排序相邻的相连</a:t>
            </a:r>
            <a:endParaRPr lang="en-US" altLang="zh-CN" dirty="0" smtClean="0"/>
          </a:p>
          <a:p>
            <a:r>
              <a:rPr lang="zh-CN" altLang="en-US" dirty="0"/>
              <a:t>扩展</a:t>
            </a:r>
            <a:r>
              <a:rPr lang="zh-CN" altLang="en-US" dirty="0" smtClean="0"/>
              <a:t>到</a:t>
            </a:r>
            <a:r>
              <a:rPr lang="en-US" altLang="zh-CN" dirty="0" smtClean="0"/>
              <a:t>k</a:t>
            </a:r>
            <a:r>
              <a:rPr lang="zh-CN" altLang="en-US" dirty="0" smtClean="0"/>
              <a:t>维？貌似太容易了</a:t>
            </a:r>
            <a:endParaRPr lang="en-US" altLang="zh-CN" dirty="0" smtClean="0"/>
          </a:p>
          <a:p>
            <a:r>
              <a:rPr lang="zh-CN" altLang="en-US" dirty="0"/>
              <a:t>对每</a:t>
            </a:r>
            <a:r>
              <a:rPr lang="zh-CN" altLang="en-US" dirty="0" smtClean="0"/>
              <a:t>一维排序，只有相邻的点之间边才可能被选入最小生成树，所以要考虑的有效边数是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nk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总</a:t>
            </a:r>
            <a:r>
              <a:rPr lang="zh-CN" altLang="en-US" dirty="0" smtClean="0"/>
              <a:t>复杂度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nklog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nk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67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往</a:t>
            </a:r>
            <a:r>
              <a:rPr lang="zh-CN" altLang="en-US" dirty="0" smtClean="0"/>
              <a:t>维度上再走一步？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考虑两个</a:t>
            </a:r>
            <a:r>
              <a:rPr lang="en-US" altLang="zh-CN" dirty="0"/>
              <a:t>k</a:t>
            </a:r>
            <a:r>
              <a:rPr lang="zh-CN" altLang="en-US" dirty="0"/>
              <a:t>维的点</a:t>
            </a:r>
            <a:r>
              <a:rPr lang="en-US" altLang="zh-CN" dirty="0"/>
              <a:t>(u1,u2,…,</a:t>
            </a:r>
            <a:r>
              <a:rPr lang="en-US" altLang="zh-CN" dirty="0" err="1"/>
              <a:t>uk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(v1,v2,…,</a:t>
            </a:r>
            <a:r>
              <a:rPr lang="en-US" altLang="zh-CN" dirty="0" err="1"/>
              <a:t>vk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定义</a:t>
            </a:r>
            <a:r>
              <a:rPr lang="en-US" altLang="zh-CN" dirty="0"/>
              <a:t>dis(</a:t>
            </a:r>
            <a:r>
              <a:rPr lang="en-US" altLang="zh-CN" dirty="0" err="1"/>
              <a:t>u,v</a:t>
            </a:r>
            <a:r>
              <a:rPr lang="en-US" altLang="zh-CN" dirty="0"/>
              <a:t>) = min{|</a:t>
            </a:r>
            <a:r>
              <a:rPr lang="en-US" altLang="zh-CN" dirty="0" err="1"/>
              <a:t>ui</a:t>
            </a:r>
            <a:r>
              <a:rPr lang="en-US" altLang="zh-CN" dirty="0"/>
              <a:t>-vi</a:t>
            </a:r>
            <a:r>
              <a:rPr lang="en-US" altLang="zh-CN" dirty="0" smtClean="0"/>
              <a:t>|+|</a:t>
            </a:r>
            <a:r>
              <a:rPr lang="en-US" altLang="zh-CN" dirty="0" err="1" smtClean="0"/>
              <a:t>uj-vj</a:t>
            </a:r>
            <a:r>
              <a:rPr lang="en-US" altLang="zh-CN" dirty="0" smtClean="0"/>
              <a:t>|}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!=j)</a:t>
            </a:r>
            <a:endParaRPr lang="en-US" altLang="zh-CN" dirty="0"/>
          </a:p>
          <a:p>
            <a:r>
              <a:rPr lang="zh-CN" altLang="en-US" dirty="0" smtClean="0"/>
              <a:t>求</a:t>
            </a:r>
            <a:r>
              <a:rPr lang="en-US" altLang="zh-CN" dirty="0"/>
              <a:t>n</a:t>
            </a:r>
            <a:r>
              <a:rPr lang="zh-CN" altLang="en-US" dirty="0"/>
              <a:t>个点的</a:t>
            </a:r>
            <a:r>
              <a:rPr lang="zh-CN" altLang="en-US" dirty="0" smtClean="0"/>
              <a:t>最小生成树</a:t>
            </a:r>
            <a:endParaRPr lang="en-US" altLang="zh-CN" dirty="0" smtClean="0"/>
          </a:p>
          <a:p>
            <a:r>
              <a:rPr lang="zh-CN" altLang="en-US" dirty="0" smtClean="0"/>
              <a:t>还是熟悉的问题，还是熟悉算法？</a:t>
            </a:r>
            <a:endParaRPr lang="en-US" altLang="zh-CN" dirty="0" smtClean="0"/>
          </a:p>
          <a:p>
            <a:r>
              <a:rPr lang="zh-CN" altLang="en-US" dirty="0" smtClean="0"/>
              <a:t>考虑点在各个二维子空间内的投影</a:t>
            </a:r>
            <a:endParaRPr lang="en-US" altLang="zh-CN" dirty="0" smtClean="0"/>
          </a:p>
          <a:p>
            <a:r>
              <a:rPr lang="zh-CN" altLang="en-US" dirty="0" smtClean="0"/>
              <a:t>每个子空间都可以构造一颗</a:t>
            </a:r>
            <a:r>
              <a:rPr lang="en-US" altLang="zh-CN" dirty="0" smtClean="0"/>
              <a:t>Manhattan</a:t>
            </a:r>
            <a:r>
              <a:rPr lang="zh-CN" altLang="en-US" dirty="0" smtClean="0"/>
              <a:t>最小生成树</a:t>
            </a:r>
            <a:endParaRPr lang="en-US" altLang="zh-CN" dirty="0" smtClean="0"/>
          </a:p>
          <a:p>
            <a:r>
              <a:rPr lang="zh-CN" altLang="en-US" dirty="0" smtClean="0"/>
              <a:t>要求的最小生成树里的边，一定来自于子空间中</a:t>
            </a:r>
            <a:r>
              <a:rPr lang="en-US" altLang="zh-CN" dirty="0" smtClean="0"/>
              <a:t>MHT</a:t>
            </a:r>
            <a:r>
              <a:rPr lang="zh-CN" altLang="en-US" dirty="0" smtClean="0"/>
              <a:t>中的边</a:t>
            </a:r>
            <a:endParaRPr lang="en-US" altLang="zh-CN" dirty="0" smtClean="0"/>
          </a:p>
          <a:p>
            <a:r>
              <a:rPr lang="zh-CN" altLang="en-US" dirty="0" smtClean="0"/>
              <a:t>所以有效的边是</a:t>
            </a:r>
            <a:r>
              <a:rPr lang="en-US" altLang="zh-CN" dirty="0" smtClean="0"/>
              <a:t>O(nk^2)</a:t>
            </a:r>
          </a:p>
          <a:p>
            <a:r>
              <a:rPr lang="zh-CN" altLang="en-US" dirty="0" smtClean="0"/>
              <a:t>所以总复杂度是</a:t>
            </a:r>
            <a:r>
              <a:rPr lang="en-US" altLang="zh-CN" dirty="0" smtClean="0"/>
              <a:t>O(nk^2log(</a:t>
            </a:r>
            <a:r>
              <a:rPr lang="en-US" altLang="zh-CN" dirty="0" err="1" smtClean="0"/>
              <a:t>nk</a:t>
            </a:r>
            <a:r>
              <a:rPr lang="en-US" altLang="zh-CN" dirty="0" smtClean="0"/>
              <a:t>))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545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隐藏的</a:t>
            </a:r>
            <a:r>
              <a:rPr lang="zh-CN" altLang="en-US" dirty="0" smtClean="0"/>
              <a:t>题面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是不是该给一个题面（</a:t>
            </a:r>
            <a:r>
              <a:rPr lang="en-US" altLang="zh-CN" dirty="0"/>
              <a:t>&gt;&lt;</a:t>
            </a:r>
            <a:r>
              <a:rPr lang="zh-CN" altLang="en-US" dirty="0"/>
              <a:t>）</a:t>
            </a:r>
            <a:r>
              <a:rPr lang="en-US" altLang="zh-CN" dirty="0"/>
              <a:t>:</a:t>
            </a:r>
            <a:r>
              <a:rPr lang="zh-CN" altLang="en-US" dirty="0"/>
              <a:t>忍者小</a:t>
            </a:r>
            <a:r>
              <a:rPr lang="en-US" altLang="zh-CN" dirty="0"/>
              <a:t>U</a:t>
            </a:r>
          </a:p>
          <a:p>
            <a:r>
              <a:rPr lang="zh-CN" altLang="en-US" dirty="0"/>
              <a:t>小</a:t>
            </a:r>
            <a:r>
              <a:rPr lang="en-US" altLang="zh-CN" dirty="0"/>
              <a:t>U</a:t>
            </a:r>
            <a:r>
              <a:rPr lang="zh-CN" altLang="en-US" dirty="0"/>
              <a:t>是一个忍者，有一天他发现了自己一族的密室，里面许多记载着禁术的卷轴。他打算学习期中最厉</a:t>
            </a:r>
            <a:r>
              <a:rPr lang="en-US" altLang="zh-CN" dirty="0"/>
              <a:t>(</a:t>
            </a:r>
            <a:r>
              <a:rPr lang="en-US" altLang="zh-CN" dirty="0" err="1"/>
              <a:t>dou</a:t>
            </a:r>
            <a:r>
              <a:rPr lang="en-US" altLang="zh-CN" dirty="0"/>
              <a:t>)</a:t>
            </a:r>
            <a:r>
              <a:rPr lang="zh-CN" altLang="en-US" dirty="0"/>
              <a:t>害</a:t>
            </a:r>
            <a:r>
              <a:rPr lang="en-US" altLang="zh-CN" dirty="0"/>
              <a:t>(bi)</a:t>
            </a:r>
            <a:r>
              <a:rPr lang="zh-CN" altLang="en-US" dirty="0"/>
              <a:t>的</a:t>
            </a:r>
            <a:r>
              <a:rPr lang="en-US" altLang="zh-CN" dirty="0"/>
              <a:t>n</a:t>
            </a:r>
            <a:r>
              <a:rPr lang="zh-CN" altLang="en-US" dirty="0"/>
              <a:t>门。学习每一门禁术对不同属性查克拉的掌握程度也不同。学习一门新忍术要以一门自己已经掌握的忍术为根基，修炼的痛苦程度是两门忍术对不同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92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换个点的定义？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Tree on Set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035835"/>
            <a:ext cx="6591985" cy="4913146"/>
          </a:xfrm>
        </p:spPr>
        <p:txBody>
          <a:bodyPr/>
          <a:lstStyle/>
          <a:p>
            <a:r>
              <a:rPr lang="zh-CN" altLang="en-US" dirty="0" smtClean="0"/>
              <a:t>到目前为止我们考虑的点都还是</a:t>
            </a:r>
            <a:r>
              <a:rPr lang="en-US" altLang="zh-CN" dirty="0" smtClean="0"/>
              <a:t>vector</a:t>
            </a:r>
          </a:p>
          <a:p>
            <a:r>
              <a:rPr lang="zh-CN" altLang="en-US" dirty="0" smtClean="0"/>
              <a:t>如果我们把一个</a:t>
            </a:r>
            <a:r>
              <a:rPr lang="en-US" altLang="zh-CN" dirty="0" smtClean="0"/>
              <a:t>set</a:t>
            </a:r>
            <a:r>
              <a:rPr lang="zh-CN" altLang="en-US" dirty="0" smtClean="0"/>
              <a:t>看成点呢</a:t>
            </a:r>
            <a:endParaRPr lang="en-US" altLang="zh-CN" dirty="0" smtClean="0"/>
          </a:p>
          <a:p>
            <a:r>
              <a:rPr lang="zh-CN" altLang="en-US" dirty="0" smtClean="0"/>
              <a:t>考虑点</a:t>
            </a:r>
            <a:r>
              <a:rPr lang="en-US" altLang="zh-CN" dirty="0" smtClean="0"/>
              <a:t>u={u1,u2,…,un},v={v1,…,</a:t>
            </a:r>
            <a:r>
              <a:rPr lang="en-US" altLang="zh-CN" dirty="0" err="1" smtClean="0"/>
              <a:t>vm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定义</a:t>
            </a:r>
            <a:r>
              <a:rPr lang="en-US" altLang="zh-CN" dirty="0" smtClean="0"/>
              <a:t>dis(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 = min{|</a:t>
            </a:r>
            <a:r>
              <a:rPr lang="en-US" altLang="zh-CN" dirty="0" err="1" smtClean="0"/>
              <a:t>ui-vj</a:t>
            </a:r>
            <a:r>
              <a:rPr lang="en-US" altLang="zh-CN" dirty="0" smtClean="0"/>
              <a:t>|} (1&lt;=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&lt;=n, 1&lt;=j&lt;=m)</a:t>
            </a:r>
          </a:p>
          <a:p>
            <a:r>
              <a:rPr lang="zh-CN" altLang="en-US" dirty="0" smtClean="0"/>
              <a:t>给这样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个点，保证所有点包含的元素个数和不超过</a:t>
            </a:r>
            <a:r>
              <a:rPr lang="en-US" altLang="zh-CN" dirty="0" smtClean="0"/>
              <a:t>N</a:t>
            </a:r>
          </a:p>
          <a:p>
            <a:r>
              <a:rPr lang="zh-CN" altLang="en-US" dirty="0" smtClean="0"/>
              <a:t>求最小生成树的大小？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4330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曼哈顿生成树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Nlogn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dirty="0" smtClean="0"/>
              <a:t>序列上一类区间询问问题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曼哈顿生成树的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lvl="1"/>
            <a:r>
              <a:rPr lang="zh-CN" altLang="en-US" dirty="0"/>
              <a:t>实用</a:t>
            </a:r>
            <a:r>
              <a:rPr lang="zh-CN" altLang="en-US" dirty="0" smtClean="0"/>
              <a:t>技巧分块</a:t>
            </a:r>
            <a:endParaRPr lang="en-US" altLang="zh-CN" dirty="0" smtClean="0"/>
          </a:p>
          <a:p>
            <a:r>
              <a:rPr lang="zh-CN" altLang="en-US" dirty="0" smtClean="0"/>
              <a:t>其他特殊距离的生成</a:t>
            </a:r>
            <a:r>
              <a:rPr lang="zh-CN" altLang="en-US" dirty="0" smtClean="0"/>
              <a:t>树（原创）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切比雪夫距离</a:t>
            </a:r>
            <a:endParaRPr lang="en-US" altLang="zh-CN" dirty="0" smtClean="0"/>
          </a:p>
          <a:p>
            <a:pPr lvl="1"/>
            <a:r>
              <a:rPr lang="zh-CN" altLang="en-US" dirty="0"/>
              <a:t>变种</a:t>
            </a:r>
            <a:r>
              <a:rPr lang="zh-CN" altLang="en-US" dirty="0" smtClean="0"/>
              <a:t>一：定义在集合上的距离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变种</a:t>
            </a:r>
            <a:r>
              <a:rPr lang="zh-CN" altLang="en-US" dirty="0"/>
              <a:t>二</a:t>
            </a:r>
            <a:r>
              <a:rPr lang="zh-CN" altLang="en-US" dirty="0" smtClean="0"/>
              <a:t>：一维情形下，改变距离函数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8298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8386" y="1559942"/>
            <a:ext cx="6986014" cy="459931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Old idea</a:t>
            </a:r>
          </a:p>
          <a:p>
            <a:r>
              <a:rPr lang="zh-CN" altLang="en-US" dirty="0" smtClean="0"/>
              <a:t>把点集里所有的点排在数轴上</a:t>
            </a:r>
            <a:endParaRPr lang="en-US" altLang="zh-CN" dirty="0" smtClean="0"/>
          </a:p>
          <a:p>
            <a:r>
              <a:rPr lang="zh-CN" altLang="en-US" dirty="0" smtClean="0"/>
              <a:t>只有相邻的点之间连的边才有意义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A={1,2} B={1,2} C={1,2} ,,, N</a:t>
            </a:r>
            <a:r>
              <a:rPr lang="zh-CN" altLang="en-US" dirty="0" smtClean="0"/>
              <a:t>个点都是</a:t>
            </a:r>
            <a:r>
              <a:rPr lang="en-US" altLang="zh-CN" dirty="0" smtClean="0"/>
              <a:t>{1,2}</a:t>
            </a:r>
          </a:p>
          <a:p>
            <a:r>
              <a:rPr lang="zh-CN" altLang="en-US" dirty="0" smtClean="0"/>
              <a:t>这样会连 </a:t>
            </a:r>
            <a:r>
              <a:rPr lang="en-US" altLang="zh-CN" dirty="0" smtClean="0"/>
              <a:t>N</a:t>
            </a:r>
            <a:r>
              <a:rPr lang="zh-CN" altLang="en-US" dirty="0" smtClean="0"/>
              <a:t>*</a:t>
            </a:r>
            <a:r>
              <a:rPr lang="en-US" altLang="zh-CN" dirty="0" smtClean="0"/>
              <a:t>N</a:t>
            </a:r>
            <a:r>
              <a:rPr lang="zh-CN" altLang="en-US" dirty="0" smtClean="0"/>
              <a:t>条边。太多了！！！</a:t>
            </a:r>
            <a:endParaRPr lang="en-US" altLang="zh-CN" dirty="0" smtClean="0"/>
          </a:p>
          <a:p>
            <a:r>
              <a:rPr lang="zh-CN" altLang="en-US" dirty="0" smtClean="0"/>
              <a:t>边数多：是因为同一个数会出现在多个点的集合里。</a:t>
            </a:r>
            <a:endParaRPr lang="en-US" altLang="zh-CN" dirty="0" smtClean="0"/>
          </a:p>
          <a:p>
            <a:r>
              <a:rPr lang="zh-CN" altLang="en-US" dirty="0" smtClean="0"/>
              <a:t>真的要这么多边吗</a:t>
            </a:r>
            <a:endParaRPr lang="en-US" altLang="zh-CN" dirty="0" smtClean="0"/>
          </a:p>
          <a:p>
            <a:r>
              <a:rPr lang="zh-CN" altLang="en-US" dirty="0" smtClean="0"/>
              <a:t>根据定义，两个有同一元素的点之间的距离分明就是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啊</a:t>
            </a:r>
            <a:endParaRPr lang="en-US" altLang="zh-CN" dirty="0" smtClean="0"/>
          </a:p>
          <a:p>
            <a:r>
              <a:rPr lang="en-US" altLang="zh-CN" dirty="0" smtClean="0"/>
              <a:t>New idea</a:t>
            </a:r>
          </a:p>
          <a:p>
            <a:r>
              <a:rPr lang="zh-CN" altLang="en-US" dirty="0" smtClean="0"/>
              <a:t>并查集预处理缩点，然后每一个数值就只对应一个点了</a:t>
            </a:r>
            <a:endParaRPr lang="en-US" altLang="zh-CN" dirty="0" smtClean="0"/>
          </a:p>
          <a:p>
            <a:r>
              <a:rPr lang="zh-CN" altLang="en-US" dirty="0" smtClean="0"/>
              <a:t>有效的边数不过</a:t>
            </a:r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）级别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331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换一个距离函数？</a:t>
            </a:r>
            <a:r>
              <a:rPr lang="en-US" altLang="zh-CN" dirty="0" smtClean="0"/>
              <a:t>Tree on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新</a:t>
            </a:r>
            <a:r>
              <a:rPr lang="zh-CN" altLang="en-US" dirty="0" smtClean="0"/>
              <a:t>的问题</a:t>
            </a:r>
            <a:r>
              <a:rPr lang="en-US" altLang="zh-CN" dirty="0" smtClean="0"/>
              <a:t>I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考虑有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个点，每一个点有一权值</a:t>
            </a:r>
            <a:r>
              <a:rPr lang="en-US" altLang="zh-CN" dirty="0" smtClean="0"/>
              <a:t>w (</a:t>
            </a:r>
            <a:r>
              <a:rPr lang="zh-CN" altLang="en-US" dirty="0" smtClean="0"/>
              <a:t>可以是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定义</a:t>
            </a:r>
            <a:r>
              <a:rPr lang="en-US" altLang="zh-CN" dirty="0" smtClean="0"/>
              <a:t>dis(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 = F(|</a:t>
            </a:r>
            <a:r>
              <a:rPr lang="en-US" altLang="zh-CN" dirty="0" err="1" smtClean="0"/>
              <a:t>w_u</a:t>
            </a:r>
            <a:r>
              <a:rPr lang="en-US" altLang="zh-CN" dirty="0" smtClean="0"/>
              <a:t> – </a:t>
            </a:r>
            <a:r>
              <a:rPr lang="en-US" altLang="zh-CN" dirty="0" err="1" smtClean="0"/>
              <a:t>w_v</a:t>
            </a:r>
            <a:r>
              <a:rPr lang="en-US" altLang="zh-CN" dirty="0" smtClean="0"/>
              <a:t>|)</a:t>
            </a:r>
          </a:p>
          <a:p>
            <a:r>
              <a:rPr lang="en-US" altLang="zh-CN" dirty="0"/>
              <a:t>F</a:t>
            </a:r>
            <a:r>
              <a:rPr lang="en-US" altLang="zh-CN" dirty="0" smtClean="0"/>
              <a:t>(x) = x^2, .., </a:t>
            </a:r>
            <a:r>
              <a:rPr lang="en-US" altLang="zh-CN" dirty="0" err="1" smtClean="0"/>
              <a:t>x^n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有单调性？岂不是太简单</a:t>
            </a:r>
            <a:endParaRPr lang="en-US" altLang="zh-CN" dirty="0" smtClean="0"/>
          </a:p>
          <a:p>
            <a:r>
              <a:rPr lang="zh-CN" altLang="en-US" dirty="0" smtClean="0"/>
              <a:t>和之前</a:t>
            </a:r>
            <a:r>
              <a:rPr lang="en-US" altLang="zh-CN" dirty="0" smtClean="0"/>
              <a:t>F(x)=x</a:t>
            </a:r>
            <a:r>
              <a:rPr lang="zh-CN" altLang="en-US" dirty="0" smtClean="0"/>
              <a:t>的情形毫无区别</a:t>
            </a:r>
            <a:endParaRPr lang="en-US" altLang="zh-CN" dirty="0" smtClean="0"/>
          </a:p>
          <a:p>
            <a:r>
              <a:rPr lang="zh-CN" altLang="en-US" dirty="0"/>
              <a:t>那</a:t>
            </a:r>
            <a:r>
              <a:rPr lang="zh-CN" altLang="en-US" dirty="0" smtClean="0"/>
              <a:t>如果，没有单调性呢？</a:t>
            </a:r>
            <a:endParaRPr lang="en-US" altLang="zh-CN" dirty="0" smtClean="0"/>
          </a:p>
          <a:p>
            <a:r>
              <a:rPr lang="zh-CN" altLang="en-US" dirty="0"/>
              <a:t>新的问题</a:t>
            </a:r>
            <a:r>
              <a:rPr lang="en-US" altLang="zh-CN" dirty="0"/>
              <a:t>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引入参数</a:t>
            </a:r>
            <a:r>
              <a:rPr lang="en-US" altLang="zh-CN" dirty="0" smtClean="0"/>
              <a:t>K&gt;0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F(x) = (x-k)^2 </a:t>
            </a:r>
          </a:p>
          <a:p>
            <a:r>
              <a:rPr lang="zh-CN" altLang="en-US" dirty="0" smtClean="0"/>
              <a:t>求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个点之间的最小生成树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673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idea new problem 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1702280"/>
            <a:ext cx="6591985" cy="3777622"/>
          </a:xfrm>
        </p:spPr>
        <p:txBody>
          <a:bodyPr/>
          <a:lstStyle/>
          <a:p>
            <a:r>
              <a:rPr lang="zh-CN" altLang="en-US" dirty="0" smtClean="0"/>
              <a:t>考虑为什么之前排序后直接练边的方法不再适用</a:t>
            </a:r>
            <a:endParaRPr lang="en-US" altLang="zh-CN" dirty="0" smtClean="0"/>
          </a:p>
          <a:p>
            <a:r>
              <a:rPr lang="zh-CN" altLang="en-US" dirty="0" smtClean="0"/>
              <a:t>因为，这个时候权值相近的点，不一定距离相近</a:t>
            </a:r>
            <a:endParaRPr lang="en-US" altLang="zh-CN" dirty="0" smtClean="0"/>
          </a:p>
          <a:p>
            <a:r>
              <a:rPr lang="en-US" altLang="zh-CN" dirty="0" smtClean="0"/>
              <a:t>(x-K)^2</a:t>
            </a:r>
            <a:r>
              <a:rPr lang="zh-CN" altLang="en-US" dirty="0" smtClean="0"/>
              <a:t>这个函数破坏了单调性，但是我们发现有单峰性</a:t>
            </a:r>
            <a:endParaRPr lang="en-US" altLang="zh-CN" dirty="0" smtClean="0"/>
          </a:p>
          <a:p>
            <a:r>
              <a:rPr lang="zh-CN" altLang="en-US" dirty="0" smtClean="0"/>
              <a:t>一种单纯的想法：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zh-CN" altLang="en-US" dirty="0" smtClean="0"/>
              <a:t>每一个点</a:t>
            </a:r>
            <a:r>
              <a:rPr lang="en-US" altLang="zh-CN" dirty="0" smtClean="0"/>
              <a:t>u</a:t>
            </a:r>
            <a:r>
              <a:rPr lang="zh-CN" altLang="en-US" dirty="0" smtClean="0"/>
              <a:t>寻找和他权值差离</a:t>
            </a:r>
            <a:r>
              <a:rPr lang="en-US" altLang="zh-CN" dirty="0" smtClean="0"/>
              <a:t>K</a:t>
            </a:r>
            <a:r>
              <a:rPr lang="zh-CN" altLang="en-US" dirty="0" smtClean="0"/>
              <a:t>尽可能近的点</a:t>
            </a:r>
            <a:endParaRPr lang="en-US" altLang="zh-CN" dirty="0" smtClean="0"/>
          </a:p>
          <a:p>
            <a:r>
              <a:rPr lang="zh-CN" altLang="en-US" dirty="0" smtClean="0"/>
              <a:t>这样每一个点最多连出去四条边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15" y="4173505"/>
            <a:ext cx="5945487" cy="209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9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 solution to problem </a:t>
            </a:r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5201" y="1905000"/>
            <a:ext cx="6591985" cy="3777622"/>
          </a:xfrm>
        </p:spPr>
        <p:txBody>
          <a:bodyPr/>
          <a:lstStyle/>
          <a:p>
            <a:r>
              <a:rPr lang="zh-CN" altLang="en-US" dirty="0" smtClean="0"/>
              <a:t>换个思路：试试</a:t>
            </a:r>
            <a:r>
              <a:rPr lang="en-US" altLang="zh-CN" dirty="0" smtClean="0"/>
              <a:t>prim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dirty="0" smtClean="0"/>
              <a:t>考虑，任何一个点到其他点的距离是一个‘</a:t>
            </a:r>
            <a:r>
              <a:rPr lang="en-US" altLang="zh-CN" dirty="0" smtClean="0"/>
              <a:t>W</a:t>
            </a:r>
            <a:r>
              <a:rPr lang="zh-CN" altLang="en-US" dirty="0" smtClean="0"/>
              <a:t>’形函数</a:t>
            </a:r>
            <a:endParaRPr lang="en-US" altLang="zh-CN" dirty="0" smtClean="0"/>
          </a:p>
          <a:p>
            <a:r>
              <a:rPr lang="en-US" altLang="zh-CN" dirty="0" smtClean="0"/>
              <a:t>Prim</a:t>
            </a:r>
            <a:r>
              <a:rPr lang="zh-CN" altLang="en-US" dirty="0" smtClean="0"/>
              <a:t>算法要求我们支持下面两种操作：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、取距离当前联通块最近的点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、更新剩下待加入联通块的点的距离</a:t>
            </a:r>
            <a:endParaRPr lang="en-US" altLang="zh-CN" dirty="0" smtClean="0"/>
          </a:p>
          <a:p>
            <a:r>
              <a:rPr lang="zh-CN" altLang="en-US" dirty="0" smtClean="0"/>
              <a:t>我们有没有好的算法</a:t>
            </a:r>
            <a:endParaRPr lang="en-US" altLang="zh-CN" dirty="0" smtClean="0"/>
          </a:p>
          <a:p>
            <a:r>
              <a:rPr lang="zh-CN" altLang="en-US" dirty="0" smtClean="0"/>
              <a:t>能够更快的执行这两种操作？</a:t>
            </a:r>
            <a:endParaRPr lang="en-US" altLang="zh-CN" dirty="0" smtClean="0"/>
          </a:p>
          <a:p>
            <a:r>
              <a:rPr lang="zh-CN" altLang="en-US" dirty="0"/>
              <a:t>线段</a:t>
            </a:r>
            <a:r>
              <a:rPr lang="zh-CN" altLang="en-US" dirty="0" smtClean="0"/>
              <a:t>树！！！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915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solution to problem 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5201" y="1607389"/>
            <a:ext cx="6591985" cy="3777622"/>
          </a:xfrm>
        </p:spPr>
        <p:txBody>
          <a:bodyPr/>
          <a:lstStyle/>
          <a:p>
            <a:r>
              <a:rPr lang="zh-CN" altLang="en-US" dirty="0" smtClean="0"/>
              <a:t>我们可以用线段树来维护这个距离函数</a:t>
            </a:r>
            <a:endParaRPr lang="en-US" altLang="zh-CN" dirty="0" smtClean="0"/>
          </a:p>
          <a:p>
            <a:r>
              <a:rPr lang="zh-CN" altLang="en-US" dirty="0"/>
              <a:t>每一</a:t>
            </a:r>
            <a:r>
              <a:rPr lang="zh-CN" altLang="en-US" dirty="0" smtClean="0"/>
              <a:t>次距离更新相当于</a:t>
            </a:r>
            <a:endParaRPr lang="en-US" altLang="zh-CN" dirty="0" smtClean="0"/>
          </a:p>
          <a:p>
            <a:r>
              <a:rPr lang="zh-CN" altLang="en-US" dirty="0"/>
              <a:t>拿</a:t>
            </a:r>
            <a:r>
              <a:rPr lang="zh-CN" altLang="en-US" dirty="0" smtClean="0"/>
              <a:t>一个“</a:t>
            </a:r>
            <a:r>
              <a:rPr lang="en-US" altLang="zh-CN" dirty="0" smtClean="0"/>
              <a:t>W</a:t>
            </a:r>
            <a:r>
              <a:rPr lang="zh-CN" altLang="en-US" dirty="0" smtClean="0"/>
              <a:t>”形的函数和当前的距离函数求</a:t>
            </a:r>
            <a:r>
              <a:rPr lang="en-US" altLang="zh-CN" dirty="0" smtClean="0"/>
              <a:t>min</a:t>
            </a:r>
          </a:p>
          <a:p>
            <a:r>
              <a:rPr lang="zh-CN" altLang="en-US" dirty="0" smtClean="0"/>
              <a:t>每一次取点</a:t>
            </a:r>
            <a:endParaRPr lang="en-US" altLang="zh-CN" dirty="0" smtClean="0"/>
          </a:p>
          <a:p>
            <a:r>
              <a:rPr lang="zh-CN" altLang="en-US" dirty="0" smtClean="0"/>
              <a:t>相当于询问这个函数在给定的离散点中的最小值</a:t>
            </a:r>
            <a:endParaRPr lang="en-US" altLang="zh-CN" dirty="0" smtClean="0"/>
          </a:p>
          <a:p>
            <a:r>
              <a:rPr lang="zh-CN" altLang="en-US" dirty="0" smtClean="0"/>
              <a:t>这个是可以用</a:t>
            </a:r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log^2(n)</a:t>
            </a:r>
            <a:r>
              <a:rPr lang="zh-CN" altLang="en-US" dirty="0" smtClean="0"/>
              <a:t>）做到的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27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solution to problem 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2634" y="1633267"/>
            <a:ext cx="6591985" cy="3777622"/>
          </a:xfrm>
        </p:spPr>
        <p:txBody>
          <a:bodyPr/>
          <a:lstStyle/>
          <a:p>
            <a:r>
              <a:rPr lang="en-US" altLang="zh-CN" dirty="0" err="1" smtClean="0"/>
              <a:t>Codechef</a:t>
            </a:r>
            <a:r>
              <a:rPr lang="zh-CN" altLang="en-US" dirty="0" smtClean="0"/>
              <a:t>上有思路类似题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www.codechef.com/MARCH14/problems/STREETTA</a:t>
            </a:r>
            <a:endParaRPr lang="en-US" altLang="zh-CN" dirty="0" smtClean="0"/>
          </a:p>
          <a:p>
            <a:r>
              <a:rPr lang="zh-CN" altLang="en-US" dirty="0" smtClean="0"/>
              <a:t>我们可以用线段树动态维护，一些线段的最小值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34" y="3259840"/>
            <a:ext cx="6717731" cy="316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5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solution to problem 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线段树中维护一个</a:t>
            </a:r>
            <a:endParaRPr lang="en-US" altLang="zh-CN" dirty="0" smtClean="0"/>
          </a:p>
          <a:p>
            <a:r>
              <a:rPr lang="zh-CN" altLang="en-US" dirty="0" smtClean="0"/>
              <a:t>标记</a:t>
            </a:r>
            <a:r>
              <a:rPr lang="en-US" altLang="zh-CN" dirty="0" smtClean="0"/>
              <a:t>mid, 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(x-mid)^2 </a:t>
            </a:r>
            <a:r>
              <a:rPr lang="zh-CN" altLang="en-US" dirty="0" smtClean="0"/>
              <a:t>是这个区间上最优的距离</a:t>
            </a:r>
            <a:endParaRPr lang="en-US" altLang="zh-CN" dirty="0" smtClean="0"/>
          </a:p>
          <a:p>
            <a:r>
              <a:rPr lang="zh-CN" altLang="en-US" dirty="0" smtClean="0"/>
              <a:t>值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，表示这个区间中所拥有的离散的的最小函数值</a:t>
            </a:r>
            <a:endParaRPr lang="en-US" altLang="zh-CN" dirty="0" smtClean="0"/>
          </a:p>
          <a:p>
            <a:r>
              <a:rPr lang="zh-CN" altLang="en-US" dirty="0" smtClean="0"/>
              <a:t>如果这个区间中没有我们的离散点，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标记为</a:t>
            </a:r>
            <a:r>
              <a:rPr lang="en-US" altLang="zh-CN" dirty="0" smtClean="0"/>
              <a:t>infinity</a:t>
            </a:r>
          </a:p>
          <a:p>
            <a:r>
              <a:rPr lang="zh-CN" altLang="en-US" dirty="0" smtClean="0"/>
              <a:t>更新的时候，需要递归但是只会</a:t>
            </a:r>
            <a:r>
              <a:rPr lang="zh-CN" altLang="en-US" dirty="0" smtClean="0">
                <a:solidFill>
                  <a:srgbClr val="FF0000"/>
                </a:solidFill>
              </a:rPr>
              <a:t>最多只会进入一个子区间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所以更新一个区间的复杂度是</a:t>
            </a:r>
            <a:r>
              <a:rPr lang="en-US" altLang="zh-CN" dirty="0" err="1" smtClean="0"/>
              <a:t>logn</a:t>
            </a:r>
            <a:r>
              <a:rPr lang="zh-CN" altLang="en-US" dirty="0" smtClean="0"/>
              <a:t>，一次更新涉及</a:t>
            </a:r>
            <a:r>
              <a:rPr lang="en-US" altLang="zh-CN" dirty="0" err="1" smtClean="0"/>
              <a:t>logn</a:t>
            </a:r>
            <a:r>
              <a:rPr lang="zh-CN" altLang="en-US" dirty="0" smtClean="0"/>
              <a:t>歌区间所以总的复杂度是</a:t>
            </a:r>
            <a:r>
              <a:rPr lang="en-US" altLang="zh-CN" dirty="0" smtClean="0"/>
              <a:t>log^2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47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新的问题</a:t>
            </a:r>
            <a:r>
              <a:rPr lang="en-US" altLang="zh-CN" dirty="0" smtClean="0"/>
              <a:t>II: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5201" y="2090548"/>
            <a:ext cx="6591985" cy="3777622"/>
          </a:xfrm>
        </p:spPr>
        <p:txBody>
          <a:bodyPr/>
          <a:lstStyle/>
          <a:p>
            <a:r>
              <a:rPr lang="zh-CN" altLang="en-US" dirty="0" smtClean="0"/>
              <a:t>刚才是利用单峰性，那如果有多个峰呢？</a:t>
            </a:r>
            <a:endParaRPr lang="en-US" altLang="zh-CN" dirty="0" smtClean="0"/>
          </a:p>
          <a:p>
            <a:r>
              <a:rPr lang="zh-CN" altLang="en-US" dirty="0"/>
              <a:t>令</a:t>
            </a:r>
            <a:r>
              <a:rPr lang="en-US" altLang="zh-CN" dirty="0" smtClean="0"/>
              <a:t>F(x) = |sin(x)|</a:t>
            </a:r>
          </a:p>
          <a:p>
            <a:r>
              <a:rPr lang="zh-CN" altLang="en-US" dirty="0"/>
              <a:t>考虑有</a:t>
            </a:r>
            <a:r>
              <a:rPr lang="en-US" altLang="zh-CN" dirty="0"/>
              <a:t>n</a:t>
            </a:r>
            <a:r>
              <a:rPr lang="zh-CN" altLang="en-US" dirty="0"/>
              <a:t>个点，每一个点有一权值</a:t>
            </a:r>
            <a:r>
              <a:rPr lang="en-US" altLang="zh-CN" dirty="0"/>
              <a:t>w (</a:t>
            </a:r>
            <a:r>
              <a:rPr lang="zh-CN" altLang="en-US" dirty="0"/>
              <a:t>可以是</a:t>
            </a:r>
            <a:r>
              <a:rPr lang="en-US" altLang="zh-CN" dirty="0"/>
              <a:t>double</a:t>
            </a:r>
            <a:r>
              <a:rPr lang="zh-CN" altLang="en-US" dirty="0"/>
              <a:t>型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定义</a:t>
            </a:r>
            <a:r>
              <a:rPr lang="en-US" altLang="zh-CN" dirty="0"/>
              <a:t>dis(</a:t>
            </a:r>
            <a:r>
              <a:rPr lang="en-US" altLang="zh-CN" dirty="0" err="1"/>
              <a:t>u,v</a:t>
            </a:r>
            <a:r>
              <a:rPr lang="en-US" altLang="zh-CN" dirty="0"/>
              <a:t>) = F(|</a:t>
            </a:r>
            <a:r>
              <a:rPr lang="en-US" altLang="zh-CN" dirty="0" err="1"/>
              <a:t>w_u</a:t>
            </a:r>
            <a:r>
              <a:rPr lang="en-US" altLang="zh-CN" dirty="0"/>
              <a:t> – </a:t>
            </a:r>
            <a:r>
              <a:rPr lang="en-US" altLang="zh-CN" dirty="0" err="1"/>
              <a:t>w_v</a:t>
            </a:r>
            <a:r>
              <a:rPr lang="en-US" altLang="zh-CN" dirty="0" smtClean="0"/>
              <a:t>|)</a:t>
            </a:r>
          </a:p>
          <a:p>
            <a:r>
              <a:rPr lang="zh-CN" altLang="en-US" dirty="0"/>
              <a:t>再</a:t>
            </a:r>
            <a:r>
              <a:rPr lang="zh-CN" altLang="en-US" dirty="0" smtClean="0"/>
              <a:t>求这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个点的最小生成树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Solve new problem </a:t>
            </a:r>
            <a:r>
              <a:rPr lang="en-US" altLang="zh-CN" dirty="0" smtClean="0"/>
              <a:t>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这个问题虽然有多个峰，但是这多个峰十分相似</a:t>
            </a:r>
            <a:endParaRPr lang="en-US" altLang="zh-CN" dirty="0" smtClean="0"/>
          </a:p>
          <a:p>
            <a:r>
              <a:rPr lang="zh-CN" altLang="en-US" dirty="0" smtClean="0"/>
              <a:t>因为，</a:t>
            </a:r>
            <a:r>
              <a:rPr lang="en-US" altLang="zh-CN" dirty="0" err="1" smtClean="0"/>
              <a:t>sinx</a:t>
            </a:r>
            <a:r>
              <a:rPr lang="zh-CN" altLang="en-US" dirty="0" smtClean="0"/>
              <a:t>是周期函数</a:t>
            </a:r>
            <a:endParaRPr lang="en-US" altLang="zh-CN" dirty="0" smtClean="0"/>
          </a:p>
          <a:p>
            <a:r>
              <a:rPr lang="zh-CN" altLang="en-US" dirty="0" smtClean="0"/>
              <a:t>所以，我们对每个点的权值做 </a:t>
            </a:r>
            <a:r>
              <a:rPr lang="en-US" altLang="zh-CN" dirty="0" smtClean="0"/>
              <a:t>mod 2π</a:t>
            </a:r>
            <a:r>
              <a:rPr lang="zh-CN" altLang="en-US" dirty="0" smtClean="0"/>
              <a:t>的操作</a:t>
            </a:r>
            <a:endParaRPr lang="en-US" altLang="zh-CN" dirty="0" smtClean="0"/>
          </a:p>
          <a:p>
            <a:r>
              <a:rPr lang="zh-CN" altLang="en-US" dirty="0" smtClean="0"/>
              <a:t>然后在一个周期里面是函数是单峰的</a:t>
            </a:r>
            <a:endParaRPr lang="en-US" altLang="zh-CN" dirty="0" smtClean="0"/>
          </a:p>
          <a:p>
            <a:r>
              <a:rPr lang="zh-CN" altLang="en-US" dirty="0" smtClean="0"/>
              <a:t>有效边要么是离得最近的要么是离得最远的</a:t>
            </a:r>
            <a:endParaRPr lang="en-US" altLang="zh-CN" dirty="0" smtClean="0"/>
          </a:p>
          <a:p>
            <a:r>
              <a:rPr lang="zh-CN" altLang="en-US" dirty="0" smtClean="0"/>
              <a:t>所以只需要处理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级别的边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218" y="4850022"/>
            <a:ext cx="43053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0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思维导图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118339" y="1430547"/>
            <a:ext cx="1595887" cy="94890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最小生成树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419627" y="2684253"/>
            <a:ext cx="1595887" cy="94890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002060"/>
                </a:solidFill>
              </a:rPr>
              <a:t>Kruskal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938513" y="2684253"/>
            <a:ext cx="1595887" cy="94890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Prim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419626" y="4260012"/>
            <a:ext cx="1595887" cy="94890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缩减边数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938513" y="4295956"/>
            <a:ext cx="1595887" cy="94890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整体处理转移</a:t>
            </a:r>
            <a:endParaRPr lang="zh-CN" altLang="en-US" dirty="0">
              <a:solidFill>
                <a:srgbClr val="002060"/>
              </a:solidFill>
            </a:endParaRPr>
          </a:p>
        </p:txBody>
      </p:sp>
      <p:cxnSp>
        <p:nvCxnSpPr>
          <p:cNvPr id="10" name="肘形连接符 9"/>
          <p:cNvCxnSpPr/>
          <p:nvPr/>
        </p:nvCxnSpPr>
        <p:spPr>
          <a:xfrm rot="5400000">
            <a:off x="4350617" y="2027928"/>
            <a:ext cx="622540" cy="422695"/>
          </a:xfrm>
          <a:prstGeom prst="bentConnector3">
            <a:avLst>
              <a:gd name="adj1" fmla="val 4445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 rot="16200000" flipH="1">
            <a:off x="6907255" y="1936258"/>
            <a:ext cx="645546" cy="58303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329713" y="3749615"/>
            <a:ext cx="0" cy="388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7673887" y="3749615"/>
            <a:ext cx="0" cy="388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5118338" y="5464833"/>
            <a:ext cx="1595887" cy="94890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Solution</a:t>
            </a:r>
          </a:p>
        </p:txBody>
      </p:sp>
      <p:cxnSp>
        <p:nvCxnSpPr>
          <p:cNvPr id="20" name="肘形连接符 19"/>
          <p:cNvCxnSpPr/>
          <p:nvPr/>
        </p:nvCxnSpPr>
        <p:spPr>
          <a:xfrm rot="16200000" flipH="1">
            <a:off x="4221695" y="5616992"/>
            <a:ext cx="683645" cy="4986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 rot="5400000">
            <a:off x="7004979" y="5539237"/>
            <a:ext cx="683645" cy="6541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19842" y="2018581"/>
            <a:ext cx="24930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常见想法入手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挖掘题目特质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合适</a:t>
            </a:r>
            <a:r>
              <a:rPr lang="zh-CN" altLang="en-US" dirty="0" smtClean="0"/>
              <a:t>手段优化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89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Manhattan minimum spanning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4694" y="2162620"/>
            <a:ext cx="6686550" cy="283321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Minimum spanning tree</a:t>
            </a:r>
          </a:p>
          <a:p>
            <a:pPr lvl="1"/>
            <a:r>
              <a:rPr lang="en-US" altLang="zh-CN" dirty="0"/>
              <a:t>Graph&lt;V,E&gt; </a:t>
            </a:r>
          </a:p>
          <a:p>
            <a:pPr lvl="1"/>
            <a:r>
              <a:rPr lang="zh-CN" altLang="en-US" dirty="0"/>
              <a:t>边权和最小的生成树</a:t>
            </a:r>
            <a:endParaRPr lang="en-US" altLang="zh-CN" dirty="0"/>
          </a:p>
          <a:p>
            <a:r>
              <a:rPr lang="en-US" altLang="zh-CN" dirty="0"/>
              <a:t>Manhattan distance</a:t>
            </a:r>
          </a:p>
          <a:p>
            <a:pPr lvl="1"/>
            <a:r>
              <a:rPr lang="en-US" altLang="zh-CN" dirty="0"/>
              <a:t>(x1, y1) (x2, y2) dis = |x1 – x2| + | y1 – y2</a:t>
            </a:r>
            <a:r>
              <a:rPr lang="en-US" altLang="zh-CN" dirty="0" smtClean="0"/>
              <a:t>|</a:t>
            </a:r>
          </a:p>
          <a:p>
            <a:r>
              <a:rPr lang="en-US" altLang="zh-CN" dirty="0" smtClean="0"/>
              <a:t>Manhattan </a:t>
            </a:r>
            <a:r>
              <a:rPr lang="en-US" altLang="zh-CN" dirty="0"/>
              <a:t>minimum spanning </a:t>
            </a:r>
            <a:r>
              <a:rPr lang="en-US" altLang="zh-CN" dirty="0" smtClean="0"/>
              <a:t>tree</a:t>
            </a:r>
          </a:p>
          <a:p>
            <a:pPr lvl="1"/>
            <a:r>
              <a:rPr lang="zh-CN" altLang="en-US" dirty="0"/>
              <a:t>给</a:t>
            </a:r>
            <a:r>
              <a:rPr lang="zh-CN" altLang="en-US" dirty="0" smtClean="0"/>
              <a:t>出二维平面上的</a:t>
            </a:r>
            <a:r>
              <a:rPr lang="en-US" altLang="zh-CN" dirty="0" smtClean="0"/>
              <a:t>N</a:t>
            </a:r>
            <a:r>
              <a:rPr lang="zh-CN" altLang="en-US" dirty="0"/>
              <a:t>个</a:t>
            </a:r>
            <a:r>
              <a:rPr lang="zh-CN" altLang="en-US" dirty="0" smtClean="0"/>
              <a:t>点，点之间两两有边边权为曼哈顿距离，求最小生成树</a:t>
            </a:r>
            <a:endParaRPr lang="en-US" altLang="zh-CN" dirty="0" smtClean="0"/>
          </a:p>
          <a:p>
            <a:pPr marL="342900" lvl="1" indent="0">
              <a:buNone/>
            </a:pPr>
            <a:endParaRPr lang="en-US" altLang="zh-CN" dirty="0" smtClean="0"/>
          </a:p>
          <a:p>
            <a:pPr marL="3429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173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通过学习</a:t>
            </a:r>
            <a:r>
              <a:rPr lang="en-US" altLang="zh-CN" dirty="0" smtClean="0"/>
              <a:t>Manhattan</a:t>
            </a:r>
            <a:r>
              <a:rPr lang="zh-CN" altLang="en-US" dirty="0" smtClean="0"/>
              <a:t>最小生成树的做法开始</a:t>
            </a:r>
            <a:endParaRPr lang="en-US" altLang="zh-CN" dirty="0" smtClean="0"/>
          </a:p>
          <a:p>
            <a:r>
              <a:rPr lang="zh-CN" altLang="en-US" dirty="0" smtClean="0"/>
              <a:t>探究了其他距离生成树的做法</a:t>
            </a:r>
            <a:endParaRPr lang="en-US" altLang="zh-CN" dirty="0" smtClean="0"/>
          </a:p>
          <a:p>
            <a:r>
              <a:rPr lang="zh-CN" altLang="en-US" dirty="0" smtClean="0"/>
              <a:t>同时利用</a:t>
            </a:r>
            <a:r>
              <a:rPr lang="en-US" altLang="zh-CN" dirty="0" err="1" smtClean="0"/>
              <a:t>kruskal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prim</a:t>
            </a:r>
            <a:r>
              <a:rPr lang="zh-CN" altLang="en-US" dirty="0" smtClean="0"/>
              <a:t>的想法</a:t>
            </a:r>
            <a:endParaRPr lang="en-US" altLang="zh-CN" dirty="0" smtClean="0"/>
          </a:p>
          <a:p>
            <a:r>
              <a:rPr lang="zh-CN" altLang="en-US" dirty="0"/>
              <a:t>对</a:t>
            </a:r>
            <a:r>
              <a:rPr lang="zh-CN" altLang="en-US" dirty="0" smtClean="0"/>
              <a:t>不同的问题，给出了较优秀的算法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err="1" smtClean="0"/>
              <a:t>kruskal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prim</a:t>
            </a:r>
            <a:r>
              <a:rPr lang="zh-CN" altLang="en-US" dirty="0" smtClean="0"/>
              <a:t>算法有了更加深入的理解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4369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45201" y="1975297"/>
            <a:ext cx="411479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谢谢大家</a:t>
            </a:r>
            <a:endParaRPr lang="zh-CN" altLang="en-US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5370" y="3821350"/>
            <a:ext cx="5054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欢迎</a:t>
            </a:r>
            <a:r>
              <a:rPr lang="zh-CN" alt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提问交流！</a:t>
            </a:r>
            <a:endParaRPr lang="zh-CN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51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简单的算法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直接构建</a:t>
            </a:r>
            <a:r>
              <a:rPr lang="en-US" altLang="zh-CN" dirty="0" smtClean="0"/>
              <a:t>n^2</a:t>
            </a:r>
            <a:r>
              <a:rPr lang="zh-CN" altLang="en-US" dirty="0" smtClean="0"/>
              <a:t>条边</a:t>
            </a:r>
            <a:endParaRPr lang="en-US" altLang="zh-CN" dirty="0" smtClean="0"/>
          </a:p>
          <a:p>
            <a:r>
              <a:rPr lang="zh-CN" altLang="en-US" dirty="0" smtClean="0"/>
              <a:t>直接进行</a:t>
            </a:r>
            <a:r>
              <a:rPr lang="en-US" altLang="zh-CN" dirty="0" err="1" smtClean="0"/>
              <a:t>Kruskal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prim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dirty="0" smtClean="0"/>
              <a:t>直接得到答案</a:t>
            </a:r>
            <a:endParaRPr lang="en-US" altLang="zh-CN" dirty="0" smtClean="0"/>
          </a:p>
          <a:p>
            <a:r>
              <a:rPr lang="zh-CN" altLang="en-US" dirty="0" smtClean="0"/>
              <a:t>非常好些</a:t>
            </a:r>
            <a:endParaRPr lang="en-US" altLang="zh-CN" dirty="0" smtClean="0"/>
          </a:p>
          <a:p>
            <a:r>
              <a:rPr lang="zh-CN" altLang="en-US" dirty="0" smtClean="0"/>
              <a:t>非常暴力</a:t>
            </a:r>
            <a:endParaRPr lang="en-US" altLang="zh-CN" dirty="0" smtClean="0"/>
          </a:p>
          <a:p>
            <a:r>
              <a:rPr lang="zh-CN" altLang="en-US" dirty="0"/>
              <a:t>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n^2log(n^2)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可以更快吗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221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如何变快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Kruskal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prim </a:t>
            </a:r>
            <a:r>
              <a:rPr lang="zh-CN" altLang="en-US" dirty="0" smtClean="0"/>
              <a:t>算法已经</a:t>
            </a:r>
            <a:r>
              <a:rPr lang="zh-CN" altLang="en-US" dirty="0"/>
              <a:t>非常</a:t>
            </a:r>
            <a:r>
              <a:rPr lang="zh-CN" altLang="en-US" dirty="0" smtClean="0"/>
              <a:t>优秀</a:t>
            </a:r>
            <a:endParaRPr lang="en-US" altLang="zh-CN" dirty="0" smtClean="0"/>
          </a:p>
          <a:p>
            <a:r>
              <a:rPr lang="zh-CN" altLang="en-US" dirty="0" smtClean="0"/>
              <a:t>瓶颈在于这是一个完全图</a:t>
            </a:r>
            <a:endParaRPr lang="en-US" altLang="zh-CN" dirty="0" smtClean="0"/>
          </a:p>
          <a:p>
            <a:r>
              <a:rPr lang="zh-CN" altLang="en-US" dirty="0" smtClean="0"/>
              <a:t>好多边啊？</a:t>
            </a:r>
            <a:endParaRPr lang="en-US" altLang="zh-CN" dirty="0" smtClean="0"/>
          </a:p>
          <a:p>
            <a:r>
              <a:rPr lang="zh-CN" altLang="en-US" dirty="0" smtClean="0"/>
              <a:t>真的都有用吗？</a:t>
            </a:r>
            <a:endParaRPr lang="en-US" altLang="zh-CN" dirty="0" smtClean="0"/>
          </a:p>
          <a:p>
            <a:r>
              <a:rPr lang="zh-CN" altLang="en-US" dirty="0"/>
              <a:t>刚才</a:t>
            </a:r>
            <a:r>
              <a:rPr lang="zh-CN" altLang="en-US" dirty="0" smtClean="0"/>
              <a:t>的算法应该也适合欧几里得最小生成树的样子？过于普适？</a:t>
            </a:r>
            <a:endParaRPr lang="en-US" altLang="zh-CN" dirty="0" smtClean="0"/>
          </a:p>
          <a:p>
            <a:r>
              <a:rPr lang="zh-CN" altLang="en-US" dirty="0" smtClean="0"/>
              <a:t>还没有利用条件曼哈顿 </a:t>
            </a:r>
            <a:r>
              <a:rPr lang="en-US" altLang="zh-CN" dirty="0" smtClean="0"/>
              <a:t>〉_〈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07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挖掘</a:t>
            </a:r>
            <a:r>
              <a:rPr lang="en-US" altLang="zh-CN" dirty="0" smtClean="0"/>
              <a:t>Manhattan </a:t>
            </a:r>
            <a:r>
              <a:rPr lang="zh-CN" altLang="en-US" dirty="0" smtClean="0"/>
              <a:t>距离的性质</a:t>
            </a:r>
            <a:endParaRPr lang="zh-CN" altLang="en-US" dirty="0"/>
          </a:p>
        </p:txBody>
      </p:sp>
      <p:pic>
        <p:nvPicPr>
          <p:cNvPr id="1026" name="Picture 2" descr="http://img.my.csdn.net/uploads/201302/08/1360309639_902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324" y="1492771"/>
            <a:ext cx="1964531" cy="202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1944694" y="2375423"/>
            <a:ext cx="6686550" cy="2833217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50" dirty="0"/>
              <a:t>考虑以一个点为原点的</a:t>
            </a:r>
            <a:r>
              <a:rPr lang="en-US" altLang="zh-CN" sz="1350" dirty="0"/>
              <a:t>1/2</a:t>
            </a:r>
            <a:r>
              <a:rPr lang="zh-CN" altLang="en-US" sz="1350" dirty="0"/>
              <a:t>象限</a:t>
            </a:r>
            <a:endParaRPr lang="en-US" altLang="zh-CN" sz="1350" dirty="0"/>
          </a:p>
          <a:p>
            <a:r>
              <a:rPr lang="zh-CN" altLang="en-US" sz="1350" dirty="0"/>
              <a:t>考察</a:t>
            </a:r>
            <a:r>
              <a:rPr lang="en-US" altLang="zh-CN" sz="1350" dirty="0"/>
              <a:t>(x&gt;=0)&amp;&amp;(y&gt;=x)</a:t>
            </a:r>
          </a:p>
          <a:p>
            <a:r>
              <a:rPr lang="en-US" altLang="zh-CN" sz="1350" dirty="0"/>
              <a:t>Dis(B,A)  = </a:t>
            </a:r>
            <a:r>
              <a:rPr lang="en-US" altLang="zh-CN" sz="1350" dirty="0" err="1"/>
              <a:t>Xb</a:t>
            </a:r>
            <a:r>
              <a:rPr lang="en-US" altLang="zh-CN" sz="1350" dirty="0"/>
              <a:t> + </a:t>
            </a:r>
            <a:r>
              <a:rPr lang="en-US" altLang="zh-CN" sz="1350" dirty="0" err="1"/>
              <a:t>Yb</a:t>
            </a:r>
            <a:endParaRPr lang="en-US" altLang="zh-CN" sz="1350" dirty="0"/>
          </a:p>
          <a:p>
            <a:r>
              <a:rPr lang="en-US" altLang="zh-CN" sz="1350" dirty="0"/>
              <a:t>Dis(C,A) = </a:t>
            </a:r>
            <a:r>
              <a:rPr lang="en-US" altLang="zh-CN" sz="1350" dirty="0" err="1"/>
              <a:t>Xc</a:t>
            </a:r>
            <a:r>
              <a:rPr lang="en-US" altLang="zh-CN" sz="1350" dirty="0"/>
              <a:t> + </a:t>
            </a:r>
            <a:r>
              <a:rPr lang="en-US" altLang="zh-CN" sz="1350" dirty="0" err="1"/>
              <a:t>Yc</a:t>
            </a:r>
            <a:endParaRPr lang="en-US" altLang="zh-CN" sz="1350" dirty="0"/>
          </a:p>
          <a:p>
            <a:r>
              <a:rPr lang="en-US" altLang="zh-CN" sz="1350" dirty="0"/>
              <a:t>Dis(B,C)  = |</a:t>
            </a:r>
            <a:r>
              <a:rPr lang="en-US" altLang="zh-CN" sz="1350" dirty="0" err="1"/>
              <a:t>Xb</a:t>
            </a:r>
            <a:r>
              <a:rPr lang="en-US" altLang="zh-CN" sz="1350" dirty="0"/>
              <a:t> - </a:t>
            </a:r>
            <a:r>
              <a:rPr lang="en-US" altLang="zh-CN" sz="1350" dirty="0" err="1"/>
              <a:t>Xc</a:t>
            </a:r>
            <a:r>
              <a:rPr lang="en-US" altLang="zh-CN" sz="1350" dirty="0"/>
              <a:t>| + | </a:t>
            </a:r>
            <a:r>
              <a:rPr lang="en-US" altLang="zh-CN" sz="1350" dirty="0" err="1"/>
              <a:t>Yb</a:t>
            </a:r>
            <a:r>
              <a:rPr lang="en-US" altLang="zh-CN" sz="1350" dirty="0"/>
              <a:t> - </a:t>
            </a:r>
            <a:r>
              <a:rPr lang="en-US" altLang="zh-CN" sz="1350" dirty="0" err="1"/>
              <a:t>Yc</a:t>
            </a:r>
            <a:r>
              <a:rPr lang="en-US" altLang="zh-CN" sz="1350" dirty="0"/>
              <a:t>|</a:t>
            </a:r>
          </a:p>
          <a:p>
            <a:r>
              <a:rPr lang="zh-CN" altLang="en-US" sz="1350" dirty="0">
                <a:solidFill>
                  <a:srgbClr val="7030A0"/>
                </a:solidFill>
              </a:rPr>
              <a:t>总有</a:t>
            </a:r>
            <a:r>
              <a:rPr lang="en-US" altLang="zh-CN" sz="1350" dirty="0">
                <a:solidFill>
                  <a:srgbClr val="7030A0"/>
                </a:solidFill>
              </a:rPr>
              <a:t>Dis(B,A) &gt; Dis(B,C)  or Dis(C,A) &gt; Dis(B,C)  (</a:t>
            </a:r>
            <a:r>
              <a:rPr lang="zh-CN" altLang="en-US" sz="1350" dirty="0">
                <a:solidFill>
                  <a:srgbClr val="7030A0"/>
                </a:solidFill>
              </a:rPr>
              <a:t>分两种情况讨论</a:t>
            </a:r>
            <a:r>
              <a:rPr lang="en-US" altLang="zh-CN" sz="1350" dirty="0">
                <a:solidFill>
                  <a:srgbClr val="7030A0"/>
                </a:solidFill>
              </a:rPr>
              <a:t>)</a:t>
            </a:r>
          </a:p>
          <a:p>
            <a:r>
              <a:rPr lang="zh-CN" altLang="en-US" sz="1350" dirty="0"/>
              <a:t>所以</a:t>
            </a:r>
            <a:r>
              <a:rPr lang="en-US" altLang="zh-CN" sz="1350" dirty="0"/>
              <a:t>AB</a:t>
            </a:r>
            <a:r>
              <a:rPr lang="zh-CN" altLang="en-US" sz="1350" dirty="0"/>
              <a:t>、</a:t>
            </a:r>
            <a:r>
              <a:rPr lang="en-US" altLang="zh-CN" sz="1350" dirty="0"/>
              <a:t>AC</a:t>
            </a:r>
            <a:r>
              <a:rPr lang="zh-CN" altLang="en-US" sz="1350" dirty="0"/>
              <a:t>不可能同时都在最小生成树中</a:t>
            </a:r>
            <a:endParaRPr lang="en-US" altLang="zh-CN" sz="1350" dirty="0"/>
          </a:p>
          <a:p>
            <a:r>
              <a:rPr lang="zh-CN" altLang="en-US" sz="1350" dirty="0"/>
              <a:t>所以对每一个点最多只有</a:t>
            </a:r>
            <a:r>
              <a:rPr lang="en-US" altLang="zh-CN" sz="1350" dirty="0"/>
              <a:t>8</a:t>
            </a:r>
            <a:r>
              <a:rPr lang="zh-CN" altLang="en-US" sz="1350" dirty="0"/>
              <a:t>条边是有可能出现在</a:t>
            </a:r>
            <a:r>
              <a:rPr lang="en-US" altLang="zh-CN" sz="1350" dirty="0"/>
              <a:t>MST</a:t>
            </a:r>
            <a:r>
              <a:rPr lang="zh-CN" altLang="en-US" sz="1350" dirty="0"/>
              <a:t>中的</a:t>
            </a:r>
            <a:endParaRPr lang="en-US" altLang="zh-CN" sz="1350" dirty="0"/>
          </a:p>
          <a:p>
            <a:r>
              <a:rPr lang="zh-CN" altLang="en-US" sz="1350" dirty="0"/>
              <a:t>所以直接对着</a:t>
            </a:r>
            <a:r>
              <a:rPr lang="en-US" altLang="zh-CN" sz="1350" dirty="0"/>
              <a:t>O</a:t>
            </a:r>
            <a:r>
              <a:rPr lang="zh-CN" altLang="en-US" sz="1350" dirty="0"/>
              <a:t>（</a:t>
            </a:r>
            <a:r>
              <a:rPr lang="en-US" altLang="zh-CN" sz="1350" dirty="0"/>
              <a:t>n</a:t>
            </a:r>
            <a:r>
              <a:rPr lang="zh-CN" altLang="en-US" sz="1350" dirty="0"/>
              <a:t>）条边做</a:t>
            </a:r>
            <a:r>
              <a:rPr lang="en-US" altLang="zh-CN" sz="1350" dirty="0" err="1"/>
              <a:t>Kruskal</a:t>
            </a:r>
            <a:r>
              <a:rPr lang="zh-CN" altLang="en-US" sz="1350" dirty="0"/>
              <a:t>即可</a:t>
            </a:r>
            <a:endParaRPr lang="en-US" altLang="zh-CN" sz="1350" dirty="0"/>
          </a:p>
        </p:txBody>
      </p:sp>
    </p:spTree>
    <p:extLst>
      <p:ext uri="{BB962C8B-B14F-4D97-AF65-F5344CB8AC3E}">
        <p14:creationId xmlns:p14="http://schemas.microsoft.com/office/powerpoint/2010/main" val="16988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示意图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03" y="1500997"/>
            <a:ext cx="3325185" cy="36280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360" y="1380227"/>
            <a:ext cx="5047702" cy="362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5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由于对称性，每个点只需要考虑四个方向</a:t>
            </a:r>
            <a:endParaRPr lang="en-US" altLang="zh-CN" dirty="0" smtClean="0"/>
          </a:p>
          <a:p>
            <a:r>
              <a:rPr lang="zh-CN" altLang="en-US" dirty="0" smtClean="0"/>
              <a:t>我们先只考虑一个方向（图中</a:t>
            </a:r>
            <a:r>
              <a:rPr lang="en-US" altLang="zh-CN" dirty="0" smtClean="0"/>
              <a:t>I</a:t>
            </a:r>
            <a:r>
              <a:rPr lang="zh-CN" altLang="en-US" dirty="0" smtClean="0"/>
              <a:t>区）</a:t>
            </a:r>
            <a:endParaRPr lang="en-US" altLang="zh-CN" dirty="0" smtClean="0"/>
          </a:p>
          <a:p>
            <a:r>
              <a:rPr lang="zh-CN" altLang="en-US" dirty="0" smtClean="0"/>
              <a:t>按一定顺序把点排序（</a:t>
            </a:r>
            <a:r>
              <a:rPr lang="en-US" altLang="zh-CN" dirty="0" smtClean="0"/>
              <a:t>x-y</a:t>
            </a:r>
            <a:r>
              <a:rPr lang="zh-CN" altLang="en-US" dirty="0" smtClean="0"/>
              <a:t>为第一关键字 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为第二关键字）</a:t>
            </a:r>
            <a:endParaRPr lang="en-US" altLang="zh-CN" dirty="0" smtClean="0"/>
          </a:p>
          <a:p>
            <a:r>
              <a:rPr lang="zh-CN" altLang="en-US" dirty="0" smtClean="0"/>
              <a:t>然后加点，每个点只需要考虑出现在它之前且</a:t>
            </a:r>
            <a:r>
              <a:rPr lang="en-US" altLang="zh-CN" dirty="0" smtClean="0"/>
              <a:t>x</a:t>
            </a:r>
            <a:r>
              <a:rPr lang="zh-CN" altLang="en-US" dirty="0" smtClean="0"/>
              <a:t>比它大的点</a:t>
            </a:r>
            <a:endParaRPr lang="en-US" altLang="zh-CN" dirty="0" smtClean="0"/>
          </a:p>
          <a:p>
            <a:r>
              <a:rPr lang="zh-CN" altLang="en-US" dirty="0" smtClean="0"/>
              <a:t>暴力不够快！</a:t>
            </a:r>
            <a:endParaRPr lang="en-US" altLang="zh-CN" dirty="0" smtClean="0"/>
          </a:p>
          <a:p>
            <a:r>
              <a:rPr lang="zh-CN" altLang="en-US" dirty="0" smtClean="0"/>
              <a:t>需要一个支持插入一个点</a:t>
            </a:r>
            <a:r>
              <a:rPr lang="zh-CN" altLang="en-US" dirty="0"/>
              <a:t>，</a:t>
            </a:r>
            <a:r>
              <a:rPr lang="zh-CN" altLang="en-US" dirty="0" smtClean="0"/>
              <a:t>询问一段区间最大值的数据结构？</a:t>
            </a:r>
            <a:endParaRPr lang="en-US" altLang="zh-CN" dirty="0" smtClean="0"/>
          </a:p>
          <a:p>
            <a:r>
              <a:rPr lang="zh-CN" altLang="en-US" dirty="0"/>
              <a:t>树状</a:t>
            </a:r>
            <a:r>
              <a:rPr lang="zh-CN" altLang="en-US" dirty="0" smtClean="0"/>
              <a:t>数组 </a:t>
            </a:r>
            <a:r>
              <a:rPr lang="en-US" altLang="zh-CN" dirty="0" smtClean="0"/>
              <a:t>is enough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02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311</TotalTime>
  <Words>2499</Words>
  <Application>Microsoft Office PowerPoint</Application>
  <PresentationFormat>全屏显示(4:3)</PresentationFormat>
  <Paragraphs>274</Paragraphs>
  <Slides>41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6" baseType="lpstr">
      <vt:lpstr>幼圆</vt:lpstr>
      <vt:lpstr>Arial</vt:lpstr>
      <vt:lpstr>Century Gothic</vt:lpstr>
      <vt:lpstr>Wingdings 3</vt:lpstr>
      <vt:lpstr>丝状</vt:lpstr>
      <vt:lpstr>曼哈顿距离最小生成树 应用和拓展</vt:lpstr>
      <vt:lpstr>Preface</vt:lpstr>
      <vt:lpstr>Content</vt:lpstr>
      <vt:lpstr>Manhattan minimum spanning tree</vt:lpstr>
      <vt:lpstr>简单的算法</vt:lpstr>
      <vt:lpstr>如何变快</vt:lpstr>
      <vt:lpstr>挖掘Manhattan 距离的性质</vt:lpstr>
      <vt:lpstr>示意图</vt:lpstr>
      <vt:lpstr>标准算法</vt:lpstr>
      <vt:lpstr>快而不复杂的标准算法</vt:lpstr>
      <vt:lpstr>算法示意图</vt:lpstr>
      <vt:lpstr>曼哈顿距离最小生成树有什么应用？ 送上一个简单题</vt:lpstr>
      <vt:lpstr>处理区间问题的杀器</vt:lpstr>
      <vt:lpstr>离线区间问题的另一种思路</vt:lpstr>
      <vt:lpstr>出题人给出的标准做法</vt:lpstr>
      <vt:lpstr>复杂度的证明</vt:lpstr>
      <vt:lpstr>这个复杂度是到底多少呢</vt:lpstr>
      <vt:lpstr>更好写的算法：分块</vt:lpstr>
      <vt:lpstr>下面的内容进入 有(hen)趣(shui)的部分</vt:lpstr>
      <vt:lpstr>一类奇怪的生成树问题</vt:lpstr>
      <vt:lpstr>Distance in Euclidean space</vt:lpstr>
      <vt:lpstr>求最小生成树吧</vt:lpstr>
      <vt:lpstr>PowerPoint 演示文稿</vt:lpstr>
      <vt:lpstr>换个其他距离求最小生成树吧</vt:lpstr>
      <vt:lpstr>The similarity between Chebyshev distance and Manhattan distance </vt:lpstr>
      <vt:lpstr>Chebyshev距离的变形</vt:lpstr>
      <vt:lpstr>往维度上再走一步？</vt:lpstr>
      <vt:lpstr>隐藏的题面</vt:lpstr>
      <vt:lpstr>换个点的定义？ Tree on Set </vt:lpstr>
      <vt:lpstr>Solution</vt:lpstr>
      <vt:lpstr>换一个距离函数？Tree on Func 新的问题I：</vt:lpstr>
      <vt:lpstr>An idea new problem I</vt:lpstr>
      <vt:lpstr>My solution to problem I</vt:lpstr>
      <vt:lpstr>My solution to problem I</vt:lpstr>
      <vt:lpstr>My solution to problem I</vt:lpstr>
      <vt:lpstr>My solution to problem I</vt:lpstr>
      <vt:lpstr>新的问题II:</vt:lpstr>
      <vt:lpstr>Solve new problem II</vt:lpstr>
      <vt:lpstr>思维导图</vt:lpstr>
      <vt:lpstr>总结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从曼哈顿最小生成树到一类区间查询问题</dc:title>
  <dc:creator>sony</dc:creator>
  <cp:lastModifiedBy>sony</cp:lastModifiedBy>
  <cp:revision>143</cp:revision>
  <dcterms:created xsi:type="dcterms:W3CDTF">2014-03-16T14:35:07Z</dcterms:created>
  <dcterms:modified xsi:type="dcterms:W3CDTF">2014-04-25T12:22:01Z</dcterms:modified>
</cp:coreProperties>
</file>