
<file path=[Content_Types].xml><?xml version="1.0" encoding="utf-8"?>
<Types xmlns="http://schemas.openxmlformats.org/package/2006/content-types">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61" r:id="rId5"/>
    <p:sldId id="258" r:id="rId6"/>
    <p:sldId id="259" r:id="rId7"/>
    <p:sldId id="262" r:id="rId8"/>
    <p:sldId id="283" r:id="rId9"/>
    <p:sldId id="284" r:id="rId10"/>
    <p:sldId id="265" r:id="rId11"/>
    <p:sldId id="267" r:id="rId12"/>
    <p:sldId id="268" r:id="rId13"/>
    <p:sldId id="269" r:id="rId14"/>
    <p:sldId id="270" r:id="rId15"/>
    <p:sldId id="271" r:id="rId16"/>
    <p:sldId id="272" r:id="rId17"/>
    <p:sldId id="276" r:id="rId18"/>
    <p:sldId id="274" r:id="rId19"/>
    <p:sldId id="275" r:id="rId20"/>
    <p:sldId id="278" r:id="rId21"/>
    <p:sldId id="279" r:id="rId22"/>
    <p:sldId id="281" r:id="rId23"/>
    <p:sldId id="290" r:id="rId24"/>
    <p:sldId id="291" r:id="rId25"/>
    <p:sldId id="285" r:id="rId26"/>
    <p:sldId id="286" r:id="rId27"/>
    <p:sldId id="282" r:id="rId28"/>
    <p:sldId id="287" r:id="rId29"/>
    <p:sldId id="288" r:id="rId30"/>
    <p:sldId id="289" r:id="rId31"/>
    <p:sldId id="280" r:id="rId32"/>
    <p:sldId id="266" r:id="rId3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3851B01A-5DC4-40C1-B1EA-273AEF9543CE}" type="datetimeFigureOut">
              <a:rPr lang="zh-CN" altLang="en-US" smtClean="0"/>
              <a:t>2016/12/25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90F41A3-5B53-40BA-A051-51C2F897B26B}" type="slidenum">
              <a:rPr lang="zh-CN" altLang="en-US" smtClean="0"/>
              <a:t>‹#›</a:t>
            </a:fld>
            <a:endParaRPr lang="zh-CN" altLang="en-US"/>
          </a:p>
        </p:txBody>
      </p:sp>
    </p:spTree>
    <p:extLst>
      <p:ext uri="{BB962C8B-B14F-4D97-AF65-F5344CB8AC3E}">
        <p14:creationId xmlns:p14="http://schemas.microsoft.com/office/powerpoint/2010/main" val="26063273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3851B01A-5DC4-40C1-B1EA-273AEF9543CE}" type="datetimeFigureOut">
              <a:rPr lang="zh-CN" altLang="en-US" smtClean="0"/>
              <a:t>2016/12/25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90F41A3-5B53-40BA-A051-51C2F897B26B}" type="slidenum">
              <a:rPr lang="zh-CN" altLang="en-US" smtClean="0"/>
              <a:t>‹#›</a:t>
            </a:fld>
            <a:endParaRPr lang="zh-CN" altLang="en-US"/>
          </a:p>
        </p:txBody>
      </p:sp>
    </p:spTree>
    <p:extLst>
      <p:ext uri="{BB962C8B-B14F-4D97-AF65-F5344CB8AC3E}">
        <p14:creationId xmlns:p14="http://schemas.microsoft.com/office/powerpoint/2010/main" val="31342819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3851B01A-5DC4-40C1-B1EA-273AEF9543CE}" type="datetimeFigureOut">
              <a:rPr lang="zh-CN" altLang="en-US" smtClean="0"/>
              <a:t>2016/12/25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90F41A3-5B53-40BA-A051-51C2F897B26B}" type="slidenum">
              <a:rPr lang="zh-CN" altLang="en-US" smtClean="0"/>
              <a:t>‹#›</a:t>
            </a:fld>
            <a:endParaRPr lang="zh-CN" altLang="en-US"/>
          </a:p>
        </p:txBody>
      </p:sp>
    </p:spTree>
    <p:extLst>
      <p:ext uri="{BB962C8B-B14F-4D97-AF65-F5344CB8AC3E}">
        <p14:creationId xmlns:p14="http://schemas.microsoft.com/office/powerpoint/2010/main" val="25110064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3851B01A-5DC4-40C1-B1EA-273AEF9543CE}" type="datetimeFigureOut">
              <a:rPr lang="zh-CN" altLang="en-US" smtClean="0"/>
              <a:t>2016/12/25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90F41A3-5B53-40BA-A051-51C2F897B26B}" type="slidenum">
              <a:rPr lang="zh-CN" altLang="en-US" smtClean="0"/>
              <a:t>‹#›</a:t>
            </a:fld>
            <a:endParaRPr lang="zh-CN" altLang="en-US"/>
          </a:p>
        </p:txBody>
      </p:sp>
    </p:spTree>
    <p:extLst>
      <p:ext uri="{BB962C8B-B14F-4D97-AF65-F5344CB8AC3E}">
        <p14:creationId xmlns:p14="http://schemas.microsoft.com/office/powerpoint/2010/main" val="9207087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3851B01A-5DC4-40C1-B1EA-273AEF9543CE}" type="datetimeFigureOut">
              <a:rPr lang="zh-CN" altLang="en-US" smtClean="0"/>
              <a:t>2016/12/25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90F41A3-5B53-40BA-A051-51C2F897B26B}" type="slidenum">
              <a:rPr lang="zh-CN" altLang="en-US" smtClean="0"/>
              <a:t>‹#›</a:t>
            </a:fld>
            <a:endParaRPr lang="zh-CN" altLang="en-US"/>
          </a:p>
        </p:txBody>
      </p:sp>
    </p:spTree>
    <p:extLst>
      <p:ext uri="{BB962C8B-B14F-4D97-AF65-F5344CB8AC3E}">
        <p14:creationId xmlns:p14="http://schemas.microsoft.com/office/powerpoint/2010/main" val="17941945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3851B01A-5DC4-40C1-B1EA-273AEF9543CE}" type="datetimeFigureOut">
              <a:rPr lang="zh-CN" altLang="en-US" smtClean="0"/>
              <a:t>2016/12/25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90F41A3-5B53-40BA-A051-51C2F897B26B}" type="slidenum">
              <a:rPr lang="zh-CN" altLang="en-US" smtClean="0"/>
              <a:t>‹#›</a:t>
            </a:fld>
            <a:endParaRPr lang="zh-CN" altLang="en-US"/>
          </a:p>
        </p:txBody>
      </p:sp>
    </p:spTree>
    <p:extLst>
      <p:ext uri="{BB962C8B-B14F-4D97-AF65-F5344CB8AC3E}">
        <p14:creationId xmlns:p14="http://schemas.microsoft.com/office/powerpoint/2010/main" val="21596067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3851B01A-5DC4-40C1-B1EA-273AEF9543CE}" type="datetimeFigureOut">
              <a:rPr lang="zh-CN" altLang="en-US" smtClean="0"/>
              <a:t>2016/12/25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90F41A3-5B53-40BA-A051-51C2F897B26B}" type="slidenum">
              <a:rPr lang="zh-CN" altLang="en-US" smtClean="0"/>
              <a:t>‹#›</a:t>
            </a:fld>
            <a:endParaRPr lang="zh-CN" altLang="en-US"/>
          </a:p>
        </p:txBody>
      </p:sp>
    </p:spTree>
    <p:extLst>
      <p:ext uri="{BB962C8B-B14F-4D97-AF65-F5344CB8AC3E}">
        <p14:creationId xmlns:p14="http://schemas.microsoft.com/office/powerpoint/2010/main" val="5386693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3851B01A-5DC4-40C1-B1EA-273AEF9543CE}" type="datetimeFigureOut">
              <a:rPr lang="zh-CN" altLang="en-US" smtClean="0"/>
              <a:t>2016/12/25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90F41A3-5B53-40BA-A051-51C2F897B26B}" type="slidenum">
              <a:rPr lang="zh-CN" altLang="en-US" smtClean="0"/>
              <a:t>‹#›</a:t>
            </a:fld>
            <a:endParaRPr lang="zh-CN" altLang="en-US"/>
          </a:p>
        </p:txBody>
      </p:sp>
    </p:spTree>
    <p:extLst>
      <p:ext uri="{BB962C8B-B14F-4D97-AF65-F5344CB8AC3E}">
        <p14:creationId xmlns:p14="http://schemas.microsoft.com/office/powerpoint/2010/main" val="25597673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851B01A-5DC4-40C1-B1EA-273AEF9543CE}" type="datetimeFigureOut">
              <a:rPr lang="zh-CN" altLang="en-US" smtClean="0"/>
              <a:t>2016/12/25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90F41A3-5B53-40BA-A051-51C2F897B26B}" type="slidenum">
              <a:rPr lang="zh-CN" altLang="en-US" smtClean="0"/>
              <a:t>‹#›</a:t>
            </a:fld>
            <a:endParaRPr lang="zh-CN" altLang="en-US"/>
          </a:p>
        </p:txBody>
      </p:sp>
    </p:spTree>
    <p:extLst>
      <p:ext uri="{BB962C8B-B14F-4D97-AF65-F5344CB8AC3E}">
        <p14:creationId xmlns:p14="http://schemas.microsoft.com/office/powerpoint/2010/main" val="8456458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3851B01A-5DC4-40C1-B1EA-273AEF9543CE}" type="datetimeFigureOut">
              <a:rPr lang="zh-CN" altLang="en-US" smtClean="0"/>
              <a:t>2016/12/25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90F41A3-5B53-40BA-A051-51C2F897B26B}" type="slidenum">
              <a:rPr lang="zh-CN" altLang="en-US" smtClean="0"/>
              <a:t>‹#›</a:t>
            </a:fld>
            <a:endParaRPr lang="zh-CN" altLang="en-US"/>
          </a:p>
        </p:txBody>
      </p:sp>
    </p:spTree>
    <p:extLst>
      <p:ext uri="{BB962C8B-B14F-4D97-AF65-F5344CB8AC3E}">
        <p14:creationId xmlns:p14="http://schemas.microsoft.com/office/powerpoint/2010/main" val="26756008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3851B01A-5DC4-40C1-B1EA-273AEF9543CE}" type="datetimeFigureOut">
              <a:rPr lang="zh-CN" altLang="en-US" smtClean="0"/>
              <a:t>2016/12/25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90F41A3-5B53-40BA-A051-51C2F897B26B}" type="slidenum">
              <a:rPr lang="zh-CN" altLang="en-US" smtClean="0"/>
              <a:t>‹#›</a:t>
            </a:fld>
            <a:endParaRPr lang="zh-CN" altLang="en-US"/>
          </a:p>
        </p:txBody>
      </p:sp>
    </p:spTree>
    <p:extLst>
      <p:ext uri="{BB962C8B-B14F-4D97-AF65-F5344CB8AC3E}">
        <p14:creationId xmlns:p14="http://schemas.microsoft.com/office/powerpoint/2010/main" val="16336031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851B01A-5DC4-40C1-B1EA-273AEF9543CE}" type="datetimeFigureOut">
              <a:rPr lang="zh-CN" altLang="en-US" smtClean="0"/>
              <a:t>2016/12/25</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90F41A3-5B53-40BA-A051-51C2F897B26B}" type="slidenum">
              <a:rPr lang="zh-CN" altLang="en-US" smtClean="0"/>
              <a:t>‹#›</a:t>
            </a:fld>
            <a:endParaRPr lang="zh-CN" altLang="en-US"/>
          </a:p>
        </p:txBody>
      </p:sp>
    </p:spTree>
    <p:extLst>
      <p:ext uri="{BB962C8B-B14F-4D97-AF65-F5344CB8AC3E}">
        <p14:creationId xmlns:p14="http://schemas.microsoft.com/office/powerpoint/2010/main" val="30923923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6000" r="-6000"/>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数据结构选讲</a:t>
            </a:r>
          </a:p>
        </p:txBody>
      </p:sp>
      <p:sp>
        <p:nvSpPr>
          <p:cNvPr id="3" name="副标题 2"/>
          <p:cNvSpPr>
            <a:spLocks noGrp="1"/>
          </p:cNvSpPr>
          <p:nvPr>
            <p:ph type="subTitle" idx="1"/>
          </p:nvPr>
        </p:nvSpPr>
        <p:spPr/>
        <p:txBody>
          <a:bodyPr/>
          <a:lstStyle/>
          <a:p>
            <a:r>
              <a:rPr lang="en-US" altLang="zh-CN" dirty="0"/>
              <a:t>By HJWJBSR</a:t>
            </a:r>
            <a:endParaRPr lang="zh-CN" altLang="en-US" dirty="0"/>
          </a:p>
        </p:txBody>
      </p:sp>
    </p:spTree>
    <p:extLst>
      <p:ext uri="{BB962C8B-B14F-4D97-AF65-F5344CB8AC3E}">
        <p14:creationId xmlns:p14="http://schemas.microsoft.com/office/powerpoint/2010/main" val="37389441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t>
            </a:r>
            <a:r>
              <a:rPr lang="zh-CN" altLang="en-US" dirty="0"/>
              <a:t>线段树 </a:t>
            </a:r>
            <a:r>
              <a:rPr lang="en-US" altLang="zh-CN" dirty="0"/>
              <a:t>by Stilwell】</a:t>
            </a:r>
            <a:endParaRPr lang="zh-CN" altLang="en-US" dirty="0"/>
          </a:p>
        </p:txBody>
      </p:sp>
      <p:sp>
        <p:nvSpPr>
          <p:cNvPr id="3" name="内容占位符 2"/>
          <p:cNvSpPr>
            <a:spLocks noGrp="1"/>
          </p:cNvSpPr>
          <p:nvPr>
            <p:ph idx="1"/>
          </p:nvPr>
        </p:nvSpPr>
        <p:spPr/>
        <p:txBody>
          <a:bodyPr/>
          <a:lstStyle/>
          <a:p>
            <a:r>
              <a:rPr lang="zh-CN" altLang="en-US" dirty="0"/>
              <a:t>给定一个长度为</a:t>
            </a:r>
            <a:r>
              <a:rPr lang="en-US" altLang="zh-CN" dirty="0"/>
              <a:t>n</a:t>
            </a:r>
            <a:r>
              <a:rPr lang="zh-CN" altLang="en-US" dirty="0"/>
              <a:t>的数组</a:t>
            </a:r>
            <a:r>
              <a:rPr lang="en-US" altLang="zh-CN" dirty="0"/>
              <a:t>a</a:t>
            </a:r>
          </a:p>
          <a:p>
            <a:r>
              <a:rPr lang="zh-CN" altLang="en-US" dirty="0"/>
              <a:t>给定</a:t>
            </a:r>
            <a:r>
              <a:rPr lang="en-US" altLang="zh-CN" dirty="0"/>
              <a:t>m</a:t>
            </a:r>
            <a:r>
              <a:rPr lang="zh-CN" altLang="en-US" dirty="0"/>
              <a:t>个操作，每个操作可以将</a:t>
            </a:r>
            <a:r>
              <a:rPr lang="en-US" altLang="zh-CN" dirty="0"/>
              <a:t>a</a:t>
            </a:r>
            <a:r>
              <a:rPr lang="zh-CN" altLang="en-US" dirty="0"/>
              <a:t>中的一段区间变成这段区间的最大值。</a:t>
            </a:r>
            <a:endParaRPr lang="en-US" altLang="zh-CN" dirty="0"/>
          </a:p>
          <a:p>
            <a:r>
              <a:rPr lang="zh-CN" altLang="en-US" dirty="0"/>
              <a:t>给定</a:t>
            </a:r>
            <a:r>
              <a:rPr lang="en-US" altLang="zh-CN" dirty="0"/>
              <a:t>q</a:t>
            </a:r>
            <a:r>
              <a:rPr lang="zh-CN" altLang="en-US" dirty="0"/>
              <a:t>个修改或者询问</a:t>
            </a:r>
            <a:endParaRPr lang="en-US" altLang="zh-CN" dirty="0"/>
          </a:p>
          <a:p>
            <a:r>
              <a:rPr lang="zh-CN" altLang="en-US" dirty="0"/>
              <a:t>可以修改初始数组</a:t>
            </a:r>
            <a:r>
              <a:rPr lang="en-US" altLang="zh-CN" dirty="0"/>
              <a:t>a</a:t>
            </a:r>
            <a:r>
              <a:rPr lang="zh-CN" altLang="en-US" dirty="0"/>
              <a:t>中一个值</a:t>
            </a:r>
            <a:endParaRPr lang="en-US" altLang="zh-CN" dirty="0"/>
          </a:p>
          <a:p>
            <a:r>
              <a:rPr lang="zh-CN" altLang="en-US" dirty="0"/>
              <a:t>或者询问假如进行了</a:t>
            </a:r>
            <a:r>
              <a:rPr lang="en-US" altLang="zh-CN" dirty="0"/>
              <a:t>m</a:t>
            </a:r>
            <a:r>
              <a:rPr lang="zh-CN" altLang="en-US" dirty="0"/>
              <a:t>个操作中的</a:t>
            </a:r>
            <a:r>
              <a:rPr lang="en-US" altLang="zh-CN" dirty="0"/>
              <a:t>le</a:t>
            </a:r>
            <a:r>
              <a:rPr lang="zh-CN" altLang="en-US" dirty="0"/>
              <a:t>到</a:t>
            </a:r>
            <a:r>
              <a:rPr lang="en-US" altLang="zh-CN" dirty="0" err="1"/>
              <a:t>ri</a:t>
            </a:r>
            <a:r>
              <a:rPr lang="zh-CN" altLang="en-US" dirty="0"/>
              <a:t>操作</a:t>
            </a:r>
            <a:r>
              <a:rPr lang="en-US" altLang="zh-CN" dirty="0"/>
              <a:t>a[</a:t>
            </a:r>
            <a:r>
              <a:rPr lang="en-US" altLang="zh-CN" dirty="0" err="1"/>
              <a:t>i</a:t>
            </a:r>
            <a:r>
              <a:rPr lang="en-US" altLang="zh-CN" dirty="0"/>
              <a:t>]</a:t>
            </a:r>
            <a:r>
              <a:rPr lang="zh-CN" altLang="en-US" dirty="0"/>
              <a:t>的值会变成多少？</a:t>
            </a:r>
            <a:endParaRPr lang="en-US" altLang="zh-CN" dirty="0"/>
          </a:p>
          <a:p>
            <a:r>
              <a:rPr lang="en-US" altLang="zh-CN" dirty="0" err="1"/>
              <a:t>n,m,q</a:t>
            </a:r>
            <a:r>
              <a:rPr lang="en-US" altLang="zh-CN" dirty="0"/>
              <a:t>&lt;=10w</a:t>
            </a:r>
          </a:p>
        </p:txBody>
      </p:sp>
    </p:spTree>
    <p:extLst>
      <p:ext uri="{BB962C8B-B14F-4D97-AF65-F5344CB8AC3E}">
        <p14:creationId xmlns:p14="http://schemas.microsoft.com/office/powerpoint/2010/main" val="29959806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436098"/>
            <a:ext cx="10515600" cy="5740865"/>
          </a:xfrm>
        </p:spPr>
        <p:txBody>
          <a:bodyPr/>
          <a:lstStyle/>
          <a:p>
            <a:r>
              <a:rPr lang="zh-CN" altLang="en-US" dirty="0"/>
              <a:t>似乎无从下手。</a:t>
            </a:r>
            <a:endParaRPr lang="en-US" altLang="zh-CN" dirty="0"/>
          </a:p>
          <a:p>
            <a:r>
              <a:rPr lang="zh-CN" altLang="en-US" dirty="0"/>
              <a:t>因为权值有修改所以很难从权值方面做文章。</a:t>
            </a:r>
            <a:endParaRPr lang="en-US" altLang="zh-CN" dirty="0"/>
          </a:p>
          <a:p>
            <a:r>
              <a:rPr lang="zh-CN" altLang="en-US" dirty="0"/>
              <a:t>但是操作也有着时间这个强限制。这使得操作之间互相影响，难以分离。</a:t>
            </a:r>
            <a:endParaRPr lang="en-US" altLang="zh-CN" dirty="0"/>
          </a:p>
          <a:p>
            <a:r>
              <a:rPr lang="zh-CN" altLang="en-US" dirty="0"/>
              <a:t>考虑操作之间的影响：一个操作会对另外一个操作的答案直接造成影响当且仅当两个区间相交并且一个在另一个前面操作。</a:t>
            </a:r>
            <a:endParaRPr lang="en-US" altLang="zh-CN" dirty="0"/>
          </a:p>
          <a:p>
            <a:r>
              <a:rPr lang="zh-CN" altLang="en-US" dirty="0"/>
              <a:t>我们于是有了对起作用的区间进行有序搜索的想法，但是区间之间没有很好的顺序。</a:t>
            </a:r>
            <a:endParaRPr lang="en-US" altLang="zh-CN" dirty="0"/>
          </a:p>
          <a:p>
            <a:r>
              <a:rPr lang="zh-CN" altLang="en-US" dirty="0"/>
              <a:t>一个性质：我们的答案一定可以表示成某个</a:t>
            </a:r>
            <a:r>
              <a:rPr lang="en-US" altLang="zh-CN" dirty="0"/>
              <a:t>[</a:t>
            </a:r>
            <a:r>
              <a:rPr lang="en-US" altLang="zh-CN" dirty="0" err="1"/>
              <a:t>le,ri</a:t>
            </a:r>
            <a:r>
              <a:rPr lang="en-US" altLang="zh-CN" dirty="0"/>
              <a:t>]</a:t>
            </a:r>
            <a:r>
              <a:rPr lang="zh-CN" altLang="en-US" dirty="0"/>
              <a:t>区间的最大值。（显然）</a:t>
            </a:r>
            <a:endParaRPr lang="en-US" altLang="zh-CN" dirty="0"/>
          </a:p>
          <a:p>
            <a:r>
              <a:rPr lang="zh-CN" altLang="en-US" dirty="0"/>
              <a:t>我们查询基于一个定点</a:t>
            </a:r>
            <a:r>
              <a:rPr lang="en-US" altLang="zh-CN" dirty="0" err="1"/>
              <a:t>i</a:t>
            </a:r>
            <a:r>
              <a:rPr lang="zh-CN" altLang="en-US" dirty="0"/>
              <a:t>，所以我们可以分成</a:t>
            </a:r>
            <a:r>
              <a:rPr lang="en-US" altLang="zh-CN" dirty="0"/>
              <a:t>[</a:t>
            </a:r>
            <a:r>
              <a:rPr lang="en-US" altLang="zh-CN" dirty="0" err="1"/>
              <a:t>le,i</a:t>
            </a:r>
            <a:r>
              <a:rPr lang="en-US" altLang="zh-CN" dirty="0"/>
              <a:t>]</a:t>
            </a:r>
            <a:r>
              <a:rPr lang="zh-CN" altLang="en-US" dirty="0"/>
              <a:t>和</a:t>
            </a:r>
            <a:r>
              <a:rPr lang="en-US" altLang="zh-CN" dirty="0"/>
              <a:t>[</a:t>
            </a:r>
            <a:r>
              <a:rPr lang="en-US" altLang="zh-CN" dirty="0" err="1"/>
              <a:t>i,ri</a:t>
            </a:r>
            <a:r>
              <a:rPr lang="en-US" altLang="zh-CN" dirty="0"/>
              <a:t>]</a:t>
            </a:r>
            <a:r>
              <a:rPr lang="zh-CN" altLang="en-US" dirty="0"/>
              <a:t>考虑。</a:t>
            </a:r>
            <a:endParaRPr lang="en-US" altLang="zh-CN" dirty="0"/>
          </a:p>
          <a:p>
            <a:r>
              <a:rPr lang="zh-CN" altLang="en-US" dirty="0"/>
              <a:t>这样区间就有左右的偏序了。</a:t>
            </a:r>
            <a:endParaRPr lang="en-US" altLang="zh-CN" dirty="0"/>
          </a:p>
        </p:txBody>
      </p:sp>
    </p:spTree>
    <p:extLst>
      <p:ext uri="{BB962C8B-B14F-4D97-AF65-F5344CB8AC3E}">
        <p14:creationId xmlns:p14="http://schemas.microsoft.com/office/powerpoint/2010/main" val="12116348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463826"/>
            <a:ext cx="10515600" cy="5976731"/>
          </a:xfrm>
        </p:spPr>
        <p:txBody>
          <a:bodyPr/>
          <a:lstStyle/>
          <a:p>
            <a:r>
              <a:rPr lang="zh-CN" altLang="en-US" dirty="0"/>
              <a:t>一个</a:t>
            </a:r>
            <a:r>
              <a:rPr lang="en-US" altLang="zh-CN" dirty="0"/>
              <a:t>naïve</a:t>
            </a:r>
            <a:r>
              <a:rPr lang="zh-CN" altLang="en-US" dirty="0"/>
              <a:t>的想法：从</a:t>
            </a:r>
            <a:r>
              <a:rPr lang="en-US" altLang="zh-CN" dirty="0" err="1"/>
              <a:t>i</a:t>
            </a:r>
            <a:r>
              <a:rPr lang="zh-CN" altLang="en-US" dirty="0"/>
              <a:t>开始每次更新左端点，具体做法就是找到覆盖</a:t>
            </a:r>
            <a:r>
              <a:rPr lang="en-US" altLang="zh-CN" dirty="0"/>
              <a:t>le</a:t>
            </a:r>
            <a:r>
              <a:rPr lang="zh-CN" altLang="en-US" dirty="0"/>
              <a:t>的、左端点最靠左的一次更新，然后用这次更新的时间更新</a:t>
            </a:r>
            <a:r>
              <a:rPr lang="en-US" altLang="zh-CN" dirty="0"/>
              <a:t>t</a:t>
            </a:r>
            <a:r>
              <a:rPr lang="zh-CN" altLang="en-US" dirty="0"/>
              <a:t>。</a:t>
            </a:r>
            <a:endParaRPr lang="en-US" altLang="zh-CN" dirty="0"/>
          </a:p>
          <a:p>
            <a:r>
              <a:rPr lang="zh-CN" altLang="en-US" dirty="0"/>
              <a:t>看上去是对的，因为左端点比它靠右边的时间靠后的看上去效果是被这个操作给覆盖了的。</a:t>
            </a:r>
            <a:endParaRPr lang="en-US" altLang="zh-CN" dirty="0"/>
          </a:p>
          <a:p>
            <a:r>
              <a:rPr lang="zh-CN" altLang="en-US" dirty="0"/>
              <a:t>但是可能会有时间在他们之间的、跨度非常大的操作在中间所以是错的。</a:t>
            </a:r>
            <a:endParaRPr lang="en-US" altLang="zh-CN" dirty="0"/>
          </a:p>
          <a:p>
            <a:r>
              <a:rPr lang="zh-CN" altLang="en-US" dirty="0"/>
              <a:t>如何排除这种情况？只能想办法搜索的同时考虑到这个节点了。</a:t>
            </a:r>
            <a:endParaRPr lang="en-US" altLang="zh-CN" dirty="0"/>
          </a:p>
          <a:p>
            <a:r>
              <a:rPr lang="zh-CN" altLang="en-US" dirty="0"/>
              <a:t>我们定义一个区间关于一个点的前驱为：时间在它前面的、时间最晚的覆盖这个左端点的区间。</a:t>
            </a:r>
            <a:endParaRPr lang="en-US" altLang="zh-CN" dirty="0"/>
          </a:p>
          <a:p>
            <a:r>
              <a:rPr lang="zh-CN" altLang="en-US" dirty="0"/>
              <a:t>这个前驱表示成“父亲”的话可以建出一棵树。</a:t>
            </a:r>
            <a:endParaRPr lang="en-US" altLang="zh-CN" dirty="0"/>
          </a:p>
          <a:p>
            <a:r>
              <a:rPr lang="zh-CN" altLang="en-US" dirty="0"/>
              <a:t>但是除了一开始之外，那个点肯定就是这个区间的左端点，所以实际上这棵树形态固定。</a:t>
            </a:r>
            <a:endParaRPr lang="en-US" altLang="zh-CN" dirty="0"/>
          </a:p>
        </p:txBody>
      </p:sp>
    </p:spTree>
    <p:extLst>
      <p:ext uri="{BB962C8B-B14F-4D97-AF65-F5344CB8AC3E}">
        <p14:creationId xmlns:p14="http://schemas.microsoft.com/office/powerpoint/2010/main" val="717962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424070"/>
            <a:ext cx="10515600" cy="6056243"/>
          </a:xfrm>
        </p:spPr>
        <p:txBody>
          <a:bodyPr/>
          <a:lstStyle/>
          <a:p>
            <a:r>
              <a:rPr lang="zh-CN" altLang="en-US" dirty="0"/>
              <a:t>最后我们要做的就是沿着这棵树一直到时间刚好在这段区间的节点。就可以确定答案的左右端点了。</a:t>
            </a:r>
            <a:endParaRPr lang="en-US" altLang="zh-CN" dirty="0"/>
          </a:p>
          <a:p>
            <a:r>
              <a:rPr lang="zh-CN" altLang="en-US" dirty="0"/>
              <a:t>这样我们就只要预处理这棵树然后每次找个最高点就可以了。</a:t>
            </a:r>
            <a:endParaRPr lang="en-US" altLang="zh-CN" dirty="0"/>
          </a:p>
          <a:p>
            <a:r>
              <a:rPr lang="zh-CN" altLang="en-US" dirty="0"/>
              <a:t>复杂度</a:t>
            </a:r>
            <a:r>
              <a:rPr lang="en-US" altLang="zh-CN" dirty="0"/>
              <a:t>O(n log n)</a:t>
            </a:r>
            <a:r>
              <a:rPr lang="zh-CN" altLang="en-US" dirty="0"/>
              <a:t>。</a:t>
            </a:r>
            <a:endParaRPr lang="en-US" altLang="zh-CN" dirty="0"/>
          </a:p>
        </p:txBody>
      </p:sp>
    </p:spTree>
    <p:extLst>
      <p:ext uri="{BB962C8B-B14F-4D97-AF65-F5344CB8AC3E}">
        <p14:creationId xmlns:p14="http://schemas.microsoft.com/office/powerpoint/2010/main" val="3460619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【POI2014 Rally】</a:t>
            </a:r>
            <a:endParaRPr lang="zh-CN" altLang="en-US" dirty="0"/>
          </a:p>
        </p:txBody>
      </p:sp>
      <p:sp>
        <p:nvSpPr>
          <p:cNvPr id="3" name="内容占位符 2"/>
          <p:cNvSpPr>
            <a:spLocks noGrp="1"/>
          </p:cNvSpPr>
          <p:nvPr>
            <p:ph idx="1"/>
          </p:nvPr>
        </p:nvSpPr>
        <p:spPr/>
        <p:txBody>
          <a:bodyPr/>
          <a:lstStyle/>
          <a:p>
            <a:r>
              <a:rPr lang="zh-CN" altLang="en-US" dirty="0"/>
              <a:t>给定一张</a:t>
            </a:r>
            <a:r>
              <a:rPr lang="en-US" altLang="zh-CN" dirty="0"/>
              <a:t>n</a:t>
            </a:r>
            <a:r>
              <a:rPr lang="zh-CN" altLang="en-US" dirty="0"/>
              <a:t>个点</a:t>
            </a:r>
            <a:r>
              <a:rPr lang="en-US" altLang="zh-CN" dirty="0"/>
              <a:t>m</a:t>
            </a:r>
            <a:r>
              <a:rPr lang="zh-CN" altLang="en-US" dirty="0"/>
              <a:t>条边的拓扑图，</a:t>
            </a:r>
            <a:r>
              <a:rPr lang="en-US" altLang="zh-CN" dirty="0"/>
              <a:t>n&lt;=50w</a:t>
            </a:r>
            <a:r>
              <a:rPr lang="zh-CN" altLang="en-US" dirty="0"/>
              <a:t>，</a:t>
            </a:r>
            <a:r>
              <a:rPr lang="en-US" altLang="zh-CN" dirty="0"/>
              <a:t>m&lt;=100w</a:t>
            </a:r>
            <a:r>
              <a:rPr lang="zh-CN" altLang="en-US" dirty="0"/>
              <a:t>。要求删掉一个点使得删掉之后图中最长路最短。要求输出这个点和最长路长度（任意一组）。</a:t>
            </a:r>
            <a:endParaRPr lang="en-US" altLang="zh-CN" dirty="0"/>
          </a:p>
        </p:txBody>
      </p:sp>
    </p:spTree>
    <p:extLst>
      <p:ext uri="{BB962C8B-B14F-4D97-AF65-F5344CB8AC3E}">
        <p14:creationId xmlns:p14="http://schemas.microsoft.com/office/powerpoint/2010/main" val="15032647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384312"/>
            <a:ext cx="10515600" cy="6321287"/>
          </a:xfrm>
        </p:spPr>
        <p:txBody>
          <a:bodyPr/>
          <a:lstStyle/>
          <a:p>
            <a:r>
              <a:rPr lang="zh-CN" altLang="en-US" dirty="0"/>
              <a:t>很容易让人想乱搞。比如最短路图、比如二分答案之类的。发现并不好下手。</a:t>
            </a:r>
            <a:endParaRPr lang="en-US" altLang="zh-CN" dirty="0"/>
          </a:p>
          <a:p>
            <a:r>
              <a:rPr lang="zh-CN" altLang="en-US" dirty="0"/>
              <a:t>我们发现删除一个点的最长路可以表示成：这个点可以往下走的步数</a:t>
            </a:r>
            <a:r>
              <a:rPr lang="en-US" altLang="zh-CN" dirty="0"/>
              <a:t>-1</a:t>
            </a:r>
            <a:r>
              <a:rPr lang="zh-CN" altLang="en-US" dirty="0"/>
              <a:t>、这个点往上走的最长路</a:t>
            </a:r>
            <a:r>
              <a:rPr lang="en-US" altLang="zh-CN" dirty="0"/>
              <a:t>-1</a:t>
            </a:r>
            <a:r>
              <a:rPr lang="zh-CN" altLang="en-US" dirty="0"/>
              <a:t>、其它与这个点没有偏序关系的点的最长路。</a:t>
            </a:r>
            <a:endParaRPr lang="en-US" altLang="zh-CN" dirty="0"/>
          </a:p>
          <a:p>
            <a:r>
              <a:rPr lang="zh-CN" altLang="en-US" dirty="0"/>
              <a:t>前两个可以预处理出来，关键在于怎么维护满足偏序关系的那个集合。</a:t>
            </a:r>
            <a:endParaRPr lang="en-US" altLang="zh-CN" dirty="0"/>
          </a:p>
          <a:p>
            <a:r>
              <a:rPr lang="zh-CN" altLang="en-US" dirty="0"/>
              <a:t>我们联想到一个过程：拓扑排序。拓扑排序每一个时刻点和点之间没有偏序关系。并且原图中每个点都至少有一个与当前集合中一个点满足偏序关系。（因为删一个点总是会把它所有后继加进来）</a:t>
            </a:r>
            <a:endParaRPr lang="en-US" altLang="zh-CN" dirty="0"/>
          </a:p>
          <a:p>
            <a:r>
              <a:rPr lang="zh-CN" altLang="en-US" dirty="0"/>
              <a:t>于是我们只要在拓扑排序的时候维护一个堆就行了。</a:t>
            </a:r>
          </a:p>
        </p:txBody>
      </p:sp>
    </p:spTree>
    <p:extLst>
      <p:ext uri="{BB962C8B-B14F-4D97-AF65-F5344CB8AC3E}">
        <p14:creationId xmlns:p14="http://schemas.microsoft.com/office/powerpoint/2010/main" val="2657296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t>
            </a:r>
            <a:r>
              <a:rPr lang="en-US" altLang="zh-CN" dirty="0" err="1"/>
              <a:t>Kmin</a:t>
            </a:r>
            <a:r>
              <a:rPr lang="en-US" altLang="zh-CN" dirty="0"/>
              <a:t> by ???】</a:t>
            </a:r>
            <a:endParaRPr lang="zh-CN" altLang="en-US" dirty="0"/>
          </a:p>
        </p:txBody>
      </p:sp>
      <p:sp>
        <p:nvSpPr>
          <p:cNvPr id="3" name="内容占位符 2"/>
          <p:cNvSpPr>
            <a:spLocks noGrp="1"/>
          </p:cNvSpPr>
          <p:nvPr>
            <p:ph idx="1"/>
          </p:nvPr>
        </p:nvSpPr>
        <p:spPr/>
        <p:txBody>
          <a:bodyPr/>
          <a:lstStyle/>
          <a:p>
            <a:r>
              <a:rPr lang="zh-CN" altLang="en-US" dirty="0"/>
              <a:t>给定一个长度为</a:t>
            </a:r>
            <a:r>
              <a:rPr lang="en-US" altLang="zh-CN" dirty="0"/>
              <a:t>n</a:t>
            </a:r>
            <a:r>
              <a:rPr lang="zh-CN" altLang="en-US" dirty="0"/>
              <a:t>的序列</a:t>
            </a:r>
            <a:r>
              <a:rPr lang="en-US" altLang="zh-CN" dirty="0"/>
              <a:t>a</a:t>
            </a:r>
            <a:r>
              <a:rPr lang="zh-CN" altLang="en-US" dirty="0"/>
              <a:t>，</a:t>
            </a:r>
            <a:r>
              <a:rPr lang="en-US" altLang="zh-CN" dirty="0"/>
              <a:t>m</a:t>
            </a:r>
            <a:r>
              <a:rPr lang="zh-CN" altLang="en-US" dirty="0"/>
              <a:t>次将这个序列</a:t>
            </a:r>
            <a:r>
              <a:rPr lang="en-US" altLang="zh-CN" dirty="0"/>
              <a:t>&amp;</a:t>
            </a:r>
            <a:r>
              <a:rPr lang="zh-CN" altLang="en-US" dirty="0"/>
              <a:t>、</a:t>
            </a:r>
            <a:r>
              <a:rPr lang="en-US" altLang="zh-CN" dirty="0"/>
              <a:t>|</a:t>
            </a:r>
            <a:r>
              <a:rPr lang="zh-CN" altLang="en-US" dirty="0"/>
              <a:t>或者</a:t>
            </a:r>
            <a:r>
              <a:rPr lang="en-US" altLang="zh-CN" dirty="0"/>
              <a:t>^</a:t>
            </a:r>
            <a:r>
              <a:rPr lang="zh-CN" altLang="en-US" dirty="0"/>
              <a:t>一个数，或者询问一段区间的</a:t>
            </a:r>
            <a:r>
              <a:rPr lang="en-US" altLang="zh-CN" dirty="0"/>
              <a:t>k</a:t>
            </a:r>
            <a:r>
              <a:rPr lang="zh-CN" altLang="en-US" dirty="0"/>
              <a:t>小值。（</a:t>
            </a:r>
            <a:r>
              <a:rPr lang="en-US" altLang="zh-CN" dirty="0" err="1"/>
              <a:t>n,m</a:t>
            </a:r>
            <a:r>
              <a:rPr lang="en-US" altLang="zh-CN" dirty="0"/>
              <a:t>&lt;=10w</a:t>
            </a:r>
            <a:r>
              <a:rPr lang="zh-CN" altLang="en-US" dirty="0"/>
              <a:t>）</a:t>
            </a:r>
          </a:p>
        </p:txBody>
      </p:sp>
    </p:spTree>
    <p:extLst>
      <p:ext uri="{BB962C8B-B14F-4D97-AF65-F5344CB8AC3E}">
        <p14:creationId xmlns:p14="http://schemas.microsoft.com/office/powerpoint/2010/main" val="30918976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318052"/>
            <a:ext cx="10515600" cy="6056244"/>
          </a:xfrm>
        </p:spPr>
        <p:txBody>
          <a:bodyPr/>
          <a:lstStyle/>
          <a:p>
            <a:r>
              <a:rPr lang="zh-CN" altLang="en-US" dirty="0"/>
              <a:t>直接维护苦手。先三种分开想想怎么做</a:t>
            </a:r>
            <a:endParaRPr lang="en-US" altLang="zh-CN" dirty="0"/>
          </a:p>
          <a:p>
            <a:r>
              <a:rPr lang="zh-CN" altLang="en-US" dirty="0"/>
              <a:t>如果只有</a:t>
            </a:r>
            <a:r>
              <a:rPr lang="en-US" altLang="zh-CN" dirty="0"/>
              <a:t>^</a:t>
            </a:r>
            <a:r>
              <a:rPr lang="zh-CN" altLang="en-US" dirty="0"/>
              <a:t>就是打个标记的</a:t>
            </a:r>
            <a:r>
              <a:rPr lang="en-US" altLang="zh-CN" dirty="0" err="1"/>
              <a:t>trie</a:t>
            </a:r>
            <a:r>
              <a:rPr lang="zh-CN" altLang="en-US" dirty="0"/>
              <a:t>树就好了。</a:t>
            </a:r>
            <a:endParaRPr lang="en-US" altLang="zh-CN" dirty="0"/>
          </a:p>
          <a:p>
            <a:r>
              <a:rPr lang="zh-CN" altLang="en-US" dirty="0"/>
              <a:t>如果只有</a:t>
            </a:r>
            <a:r>
              <a:rPr lang="en-US" altLang="zh-CN" dirty="0"/>
              <a:t>&amp;</a:t>
            </a:r>
            <a:r>
              <a:rPr lang="zh-CN" altLang="en-US" dirty="0"/>
              <a:t>那么就相当于每次将某些位删掉，那么出现一个新删掉的位就暴力重建了。所以是</a:t>
            </a:r>
            <a:r>
              <a:rPr lang="en-US" altLang="zh-CN" dirty="0"/>
              <a:t>O(n log^2)</a:t>
            </a:r>
            <a:r>
              <a:rPr lang="zh-CN" altLang="en-US" dirty="0"/>
              <a:t>。</a:t>
            </a:r>
            <a:r>
              <a:rPr lang="en-US" altLang="zh-CN" dirty="0"/>
              <a:t>|</a:t>
            </a:r>
            <a:r>
              <a:rPr lang="zh-CN" altLang="en-US" dirty="0"/>
              <a:t>同理</a:t>
            </a:r>
            <a:endParaRPr lang="en-US" altLang="zh-CN" dirty="0"/>
          </a:p>
          <a:p>
            <a:r>
              <a:rPr lang="zh-CN" altLang="en-US" dirty="0"/>
              <a:t>但是如果有</a:t>
            </a:r>
            <a:r>
              <a:rPr lang="en-US" altLang="zh-CN" dirty="0"/>
              <a:t>&amp;</a:t>
            </a:r>
            <a:r>
              <a:rPr lang="zh-CN" altLang="en-US" dirty="0"/>
              <a:t>和</a:t>
            </a:r>
            <a:r>
              <a:rPr lang="en-US" altLang="zh-CN" dirty="0"/>
              <a:t>|</a:t>
            </a:r>
            <a:r>
              <a:rPr lang="zh-CN" altLang="en-US" dirty="0"/>
              <a:t>，看上去某一位删除之后还会加回来，岂不复杂度没有保证？</a:t>
            </a:r>
            <a:endParaRPr lang="en-US" altLang="zh-CN" dirty="0"/>
          </a:p>
          <a:p>
            <a:r>
              <a:rPr lang="zh-CN" altLang="en-US" dirty="0"/>
              <a:t>注意到只要求第</a:t>
            </a:r>
            <a:r>
              <a:rPr lang="en-US" altLang="zh-CN" dirty="0"/>
              <a:t>k</a:t>
            </a:r>
            <a:r>
              <a:rPr lang="zh-CN" altLang="en-US" dirty="0"/>
              <a:t>位就行了，某一位改变之后每个元素这一位都是相等的，所以对答案没有影响。复杂度还是</a:t>
            </a:r>
            <a:r>
              <a:rPr lang="en-US" altLang="zh-CN" dirty="0"/>
              <a:t>O(n log^2)</a:t>
            </a:r>
          </a:p>
        </p:txBody>
      </p:sp>
    </p:spTree>
    <p:extLst>
      <p:ext uri="{BB962C8B-B14F-4D97-AF65-F5344CB8AC3E}">
        <p14:creationId xmlns:p14="http://schemas.microsoft.com/office/powerpoint/2010/main" val="4179922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t>
            </a:r>
            <a:r>
              <a:rPr lang="en-US" altLang="zh-CN" dirty="0" err="1"/>
              <a:t>Codeforces</a:t>
            </a:r>
            <a:r>
              <a:rPr lang="en-US" altLang="zh-CN" dirty="0"/>
              <a:t> 283E】</a:t>
            </a:r>
            <a:endParaRPr lang="zh-CN" altLang="en-US" dirty="0"/>
          </a:p>
        </p:txBody>
      </p:sp>
      <p:sp>
        <p:nvSpPr>
          <p:cNvPr id="3" name="内容占位符 2"/>
          <p:cNvSpPr>
            <a:spLocks noGrp="1"/>
          </p:cNvSpPr>
          <p:nvPr>
            <p:ph idx="1"/>
          </p:nvPr>
        </p:nvSpPr>
        <p:spPr/>
        <p:txBody>
          <a:bodyPr/>
          <a:lstStyle/>
          <a:p>
            <a:r>
              <a:rPr lang="en-US" altLang="zh-CN" dirty="0"/>
              <a:t>n</a:t>
            </a:r>
            <a:r>
              <a:rPr lang="zh-CN" altLang="en-US" dirty="0"/>
              <a:t>个人每个人有个能力值</a:t>
            </a:r>
            <a:r>
              <a:rPr lang="en-US" altLang="zh-CN" dirty="0"/>
              <a:t>Si</a:t>
            </a:r>
            <a:r>
              <a:rPr lang="zh-CN" altLang="en-US" dirty="0"/>
              <a:t>，</a:t>
            </a:r>
            <a:r>
              <a:rPr lang="en-US" altLang="zh-CN" dirty="0" err="1"/>
              <a:t>i</a:t>
            </a:r>
            <a:r>
              <a:rPr lang="zh-CN" altLang="en-US" dirty="0"/>
              <a:t>能够打败</a:t>
            </a:r>
            <a:r>
              <a:rPr lang="en-US" altLang="zh-CN" dirty="0"/>
              <a:t>j</a:t>
            </a:r>
            <a:r>
              <a:rPr lang="zh-CN" altLang="en-US" dirty="0"/>
              <a:t>当且仅当</a:t>
            </a:r>
            <a:r>
              <a:rPr lang="en-US" altLang="zh-CN" dirty="0"/>
              <a:t>Si&gt;</a:t>
            </a:r>
            <a:r>
              <a:rPr lang="en-US" altLang="zh-CN" dirty="0" err="1"/>
              <a:t>Sj</a:t>
            </a:r>
            <a:r>
              <a:rPr lang="zh-CN" altLang="en-US" dirty="0"/>
              <a:t>，人们两两之间对决一次。</a:t>
            </a:r>
            <a:endParaRPr lang="en-US" altLang="zh-CN" dirty="0"/>
          </a:p>
          <a:p>
            <a:r>
              <a:rPr lang="zh-CN" altLang="en-US" dirty="0"/>
              <a:t>但是现在要改变某些人之间对决的结果。一共</a:t>
            </a:r>
            <a:r>
              <a:rPr lang="en-US" altLang="zh-CN" dirty="0"/>
              <a:t>m</a:t>
            </a:r>
            <a:r>
              <a:rPr lang="zh-CN" altLang="en-US" dirty="0"/>
              <a:t>次，每次将能力值在</a:t>
            </a:r>
            <a:r>
              <a:rPr lang="en-US" altLang="zh-CN" dirty="0"/>
              <a:t>[</a:t>
            </a:r>
            <a:r>
              <a:rPr lang="en-US" altLang="zh-CN" dirty="0" err="1"/>
              <a:t>Li,Ri</a:t>
            </a:r>
            <a:r>
              <a:rPr lang="en-US" altLang="zh-CN" dirty="0"/>
              <a:t>]</a:t>
            </a:r>
            <a:r>
              <a:rPr lang="zh-CN" altLang="en-US" dirty="0"/>
              <a:t>之间的人对决的结果取反。</a:t>
            </a:r>
            <a:endParaRPr lang="en-US" altLang="zh-CN" dirty="0"/>
          </a:p>
          <a:p>
            <a:r>
              <a:rPr lang="zh-CN" altLang="en-US" dirty="0"/>
              <a:t>现在要你求出有多少个三元组</a:t>
            </a:r>
            <a:r>
              <a:rPr lang="en-US" altLang="zh-CN" dirty="0"/>
              <a:t>(</a:t>
            </a:r>
            <a:r>
              <a:rPr lang="en-US" altLang="zh-CN" dirty="0" err="1"/>
              <a:t>i,j,k</a:t>
            </a:r>
            <a:r>
              <a:rPr lang="en-US" altLang="zh-CN" dirty="0"/>
              <a:t>)</a:t>
            </a:r>
            <a:r>
              <a:rPr lang="zh-CN" altLang="en-US" dirty="0"/>
              <a:t>使得</a:t>
            </a:r>
            <a:r>
              <a:rPr lang="en-US" altLang="zh-CN" dirty="0" err="1"/>
              <a:t>i</a:t>
            </a:r>
            <a:r>
              <a:rPr lang="zh-CN" altLang="en-US" dirty="0"/>
              <a:t>打败</a:t>
            </a:r>
            <a:r>
              <a:rPr lang="en-US" altLang="zh-CN" dirty="0"/>
              <a:t>j</a:t>
            </a:r>
            <a:r>
              <a:rPr lang="zh-CN" altLang="en-US" dirty="0"/>
              <a:t>，</a:t>
            </a:r>
            <a:r>
              <a:rPr lang="en-US" altLang="zh-CN" dirty="0"/>
              <a:t>j</a:t>
            </a:r>
            <a:r>
              <a:rPr lang="zh-CN" altLang="en-US" dirty="0"/>
              <a:t>打败</a:t>
            </a:r>
            <a:r>
              <a:rPr lang="en-US" altLang="zh-CN" dirty="0"/>
              <a:t>k</a:t>
            </a:r>
            <a:r>
              <a:rPr lang="zh-CN" altLang="en-US" dirty="0"/>
              <a:t>，并且</a:t>
            </a:r>
            <a:r>
              <a:rPr lang="en-US" altLang="zh-CN" dirty="0"/>
              <a:t>k</a:t>
            </a:r>
            <a:r>
              <a:rPr lang="zh-CN" altLang="en-US" dirty="0"/>
              <a:t>打败</a:t>
            </a:r>
            <a:r>
              <a:rPr lang="en-US" altLang="zh-CN" dirty="0" err="1"/>
              <a:t>i</a:t>
            </a:r>
            <a:r>
              <a:rPr lang="zh-CN" altLang="en-US" dirty="0"/>
              <a:t>。</a:t>
            </a:r>
            <a:endParaRPr lang="en-US" altLang="zh-CN" dirty="0"/>
          </a:p>
          <a:p>
            <a:r>
              <a:rPr lang="en-US" altLang="zh-CN" dirty="0"/>
              <a:t>n&lt;=10w</a:t>
            </a:r>
            <a:r>
              <a:rPr lang="zh-CN" altLang="en-US" dirty="0"/>
              <a:t>，</a:t>
            </a:r>
            <a:r>
              <a:rPr lang="en-US" altLang="zh-CN" dirty="0"/>
              <a:t>m&lt;=10w</a:t>
            </a:r>
            <a:endParaRPr lang="zh-CN" altLang="en-US" dirty="0"/>
          </a:p>
        </p:txBody>
      </p:sp>
    </p:spTree>
    <p:extLst>
      <p:ext uri="{BB962C8B-B14F-4D97-AF65-F5344CB8AC3E}">
        <p14:creationId xmlns:p14="http://schemas.microsoft.com/office/powerpoint/2010/main" val="37846169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344557"/>
            <a:ext cx="10515600" cy="6255026"/>
          </a:xfrm>
        </p:spPr>
        <p:txBody>
          <a:bodyPr/>
          <a:lstStyle/>
          <a:p>
            <a:r>
              <a:rPr lang="zh-CN" altLang="en-US" dirty="0"/>
              <a:t>首先想办法解决那个一段人的结果怎么取反。</a:t>
            </a:r>
            <a:endParaRPr lang="en-US" altLang="zh-CN" dirty="0"/>
          </a:p>
          <a:p>
            <a:r>
              <a:rPr lang="zh-CN" altLang="en-US" dirty="0"/>
              <a:t>联想到用矩阵表示两两之间的结果，那么一个操作就相当于将一个正方形取反。扫描线！</a:t>
            </a:r>
            <a:endParaRPr lang="en-US" altLang="zh-CN" dirty="0"/>
          </a:p>
          <a:p>
            <a:r>
              <a:rPr lang="zh-CN" altLang="en-US" dirty="0"/>
              <a:t>再来想想这东西有什么卵用。</a:t>
            </a:r>
            <a:endParaRPr lang="en-US" altLang="zh-CN" dirty="0"/>
          </a:p>
          <a:p>
            <a:r>
              <a:rPr lang="zh-CN" altLang="en-US" dirty="0"/>
              <a:t>直接计数三元环想想并没有好办法。</a:t>
            </a:r>
            <a:endParaRPr lang="en-US" altLang="zh-CN" dirty="0"/>
          </a:p>
          <a:p>
            <a:r>
              <a:rPr lang="zh-CN" altLang="en-US" dirty="0"/>
              <a:t>一个转化：如果不是三元环三个人中就一定有一个人赢了两局，于是我们维护每个人赢得次数，然后就可以直接算了。</a:t>
            </a:r>
            <a:endParaRPr lang="en-US" altLang="zh-CN" dirty="0"/>
          </a:p>
        </p:txBody>
      </p:sp>
    </p:spTree>
    <p:extLst>
      <p:ext uri="{BB962C8B-B14F-4D97-AF65-F5344CB8AC3E}">
        <p14:creationId xmlns:p14="http://schemas.microsoft.com/office/powerpoint/2010/main" val="653759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583096"/>
            <a:ext cx="10515600" cy="5593867"/>
          </a:xfrm>
        </p:spPr>
        <p:txBody>
          <a:bodyPr/>
          <a:lstStyle/>
          <a:p>
            <a:r>
              <a:rPr lang="zh-CN" altLang="en-US" dirty="0"/>
              <a:t>退役苟只能讲讲杂题</a:t>
            </a:r>
            <a:endParaRPr lang="en-US" altLang="zh-CN" dirty="0"/>
          </a:p>
          <a:p>
            <a:r>
              <a:rPr lang="zh-CN" altLang="en-US" dirty="0"/>
              <a:t>个人感觉数据结构是个很好玩的东西</a:t>
            </a:r>
            <a:endParaRPr lang="en-US" altLang="zh-CN" dirty="0"/>
          </a:p>
          <a:p>
            <a:r>
              <a:rPr lang="zh-CN" altLang="en-US" dirty="0"/>
              <a:t>所以题目也会挑些比较有♂趣的。</a:t>
            </a:r>
            <a:endParaRPr lang="en-US" altLang="zh-CN" dirty="0"/>
          </a:p>
          <a:p>
            <a:r>
              <a:rPr lang="zh-CN" altLang="en-US" dirty="0"/>
              <a:t>讲的可能会比较细主要是想让大家知道这些想法是怎么出来的。经常整理想法也可以减少出错。</a:t>
            </a:r>
            <a:endParaRPr lang="en-US" altLang="zh-CN" dirty="0"/>
          </a:p>
          <a:p>
            <a:r>
              <a:rPr lang="zh-CN" altLang="en-US" dirty="0"/>
              <a:t>同时题目只有</a:t>
            </a:r>
            <a:r>
              <a:rPr lang="en-US" altLang="zh-CN" dirty="0"/>
              <a:t>10</a:t>
            </a:r>
            <a:r>
              <a:rPr lang="zh-CN" altLang="en-US" dirty="0"/>
              <a:t>道麻烦控制一下秒题速度。</a:t>
            </a:r>
            <a:endParaRPr lang="en-US" altLang="zh-CN" dirty="0"/>
          </a:p>
        </p:txBody>
      </p:sp>
    </p:spTree>
    <p:extLst>
      <p:ext uri="{BB962C8B-B14F-4D97-AF65-F5344CB8AC3E}">
        <p14:creationId xmlns:p14="http://schemas.microsoft.com/office/powerpoint/2010/main" val="8621805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t>
            </a:r>
            <a:r>
              <a:rPr lang="en-US" altLang="zh-CN" dirty="0" err="1"/>
              <a:t>Codeforces</a:t>
            </a:r>
            <a:r>
              <a:rPr lang="en-US" altLang="zh-CN" dirty="0"/>
              <a:t> 319E】</a:t>
            </a:r>
            <a:endParaRPr lang="zh-CN" altLang="en-US" dirty="0"/>
          </a:p>
        </p:txBody>
      </p:sp>
      <p:sp>
        <p:nvSpPr>
          <p:cNvPr id="3" name="内容占位符 2"/>
          <p:cNvSpPr>
            <a:spLocks noGrp="1"/>
          </p:cNvSpPr>
          <p:nvPr>
            <p:ph idx="1"/>
          </p:nvPr>
        </p:nvSpPr>
        <p:spPr/>
        <p:txBody>
          <a:bodyPr/>
          <a:lstStyle/>
          <a:p>
            <a:r>
              <a:rPr lang="zh-CN" altLang="en-US" dirty="0"/>
              <a:t>你有一个空集，集合里面可以放区间。</a:t>
            </a:r>
            <a:endParaRPr lang="en-US" altLang="zh-CN" dirty="0"/>
          </a:p>
          <a:p>
            <a:r>
              <a:rPr lang="zh-CN" altLang="en-US" dirty="0"/>
              <a:t>有</a:t>
            </a:r>
            <a:r>
              <a:rPr lang="en-US" altLang="zh-CN" dirty="0"/>
              <a:t>n</a:t>
            </a:r>
            <a:r>
              <a:rPr lang="zh-CN" altLang="en-US" dirty="0"/>
              <a:t>次操作，每次往里面插入一个区间（这个区间一定比之前的区间长），或者询问是否能从第</a:t>
            </a:r>
            <a:r>
              <a:rPr lang="en-US" altLang="zh-CN" dirty="0" err="1"/>
              <a:t>i</a:t>
            </a:r>
            <a:r>
              <a:rPr lang="zh-CN" altLang="en-US" dirty="0"/>
              <a:t>个加入的区间到达第</a:t>
            </a:r>
            <a:r>
              <a:rPr lang="en-US" altLang="zh-CN" dirty="0"/>
              <a:t>j</a:t>
            </a:r>
            <a:r>
              <a:rPr lang="zh-CN" altLang="en-US" dirty="0"/>
              <a:t>个。</a:t>
            </a:r>
            <a:endParaRPr lang="en-US" altLang="zh-CN" dirty="0"/>
          </a:p>
          <a:p>
            <a:r>
              <a:rPr lang="zh-CN" altLang="en-US" dirty="0"/>
              <a:t>定义区间</a:t>
            </a:r>
            <a:r>
              <a:rPr lang="en-US" altLang="zh-CN" dirty="0"/>
              <a:t>[</a:t>
            </a:r>
            <a:r>
              <a:rPr lang="en-US" altLang="zh-CN" dirty="0" err="1"/>
              <a:t>Lj,Rj</a:t>
            </a:r>
            <a:r>
              <a:rPr lang="en-US" altLang="zh-CN" dirty="0"/>
              <a:t>]</a:t>
            </a:r>
            <a:r>
              <a:rPr lang="zh-CN" altLang="en-US" dirty="0"/>
              <a:t>能到</a:t>
            </a:r>
            <a:r>
              <a:rPr lang="en-US" altLang="zh-CN" dirty="0"/>
              <a:t>[</a:t>
            </a:r>
            <a:r>
              <a:rPr lang="en-US" altLang="zh-CN" dirty="0" err="1"/>
              <a:t>Li,Ri</a:t>
            </a:r>
            <a:r>
              <a:rPr lang="en-US" altLang="zh-CN" dirty="0"/>
              <a:t>]</a:t>
            </a:r>
            <a:r>
              <a:rPr lang="zh-CN" altLang="en-US" dirty="0"/>
              <a:t> 当且仅当</a:t>
            </a:r>
            <a:r>
              <a:rPr lang="en-US" altLang="zh-CN" dirty="0"/>
              <a:t>Li&lt;</a:t>
            </a:r>
            <a:r>
              <a:rPr lang="en-US" altLang="zh-CN" dirty="0" err="1"/>
              <a:t>Lj</a:t>
            </a:r>
            <a:r>
              <a:rPr lang="en-US" altLang="zh-CN" dirty="0"/>
              <a:t>&lt;Ri</a:t>
            </a:r>
            <a:r>
              <a:rPr lang="zh-CN" altLang="en-US" dirty="0"/>
              <a:t>或者</a:t>
            </a:r>
            <a:r>
              <a:rPr lang="en-US" altLang="zh-CN" dirty="0"/>
              <a:t>Li&lt;</a:t>
            </a:r>
            <a:r>
              <a:rPr lang="en-US" altLang="zh-CN" dirty="0" err="1"/>
              <a:t>Rj</a:t>
            </a:r>
            <a:r>
              <a:rPr lang="en-US" altLang="zh-CN" dirty="0"/>
              <a:t>&lt;Ri</a:t>
            </a:r>
            <a:r>
              <a:rPr lang="zh-CN" altLang="en-US" dirty="0"/>
              <a:t>。</a:t>
            </a:r>
            <a:endParaRPr lang="en-US" altLang="zh-CN" dirty="0"/>
          </a:p>
          <a:p>
            <a:r>
              <a:rPr lang="en-US" altLang="zh-CN" dirty="0"/>
              <a:t>n&lt;=10w</a:t>
            </a:r>
            <a:endParaRPr lang="zh-CN" altLang="en-US" dirty="0"/>
          </a:p>
        </p:txBody>
      </p:sp>
    </p:spTree>
    <p:extLst>
      <p:ext uri="{BB962C8B-B14F-4D97-AF65-F5344CB8AC3E}">
        <p14:creationId xmlns:p14="http://schemas.microsoft.com/office/powerpoint/2010/main" val="23693305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463826"/>
            <a:ext cx="10515600" cy="6135757"/>
          </a:xfrm>
        </p:spPr>
        <p:txBody>
          <a:bodyPr/>
          <a:lstStyle/>
          <a:p>
            <a:r>
              <a:rPr lang="zh-CN" altLang="en-US" dirty="0"/>
              <a:t>限制也很奇怪，为什么后面的区间更大？</a:t>
            </a:r>
            <a:endParaRPr lang="en-US" altLang="zh-CN" dirty="0"/>
          </a:p>
          <a:p>
            <a:r>
              <a:rPr lang="zh-CN" altLang="en-US" dirty="0"/>
              <a:t>先不管这些，首先来分析一下这些奇怪的有向边：如果是无向边那么就可以直接将有重叠部分的合并成一个。但是现在必须要分离那些包含的。但是除开重叠不包含的还是可以合并成一个大区间。</a:t>
            </a:r>
            <a:endParaRPr lang="en-US" altLang="zh-CN" dirty="0"/>
          </a:p>
          <a:p>
            <a:r>
              <a:rPr lang="zh-CN" altLang="en-US" dirty="0"/>
              <a:t>考虑可行性：如果加入一个小区间，但是有可能合并之后本来与这个小区间相交的两个小区间变成了一个包含它的大区间。不过由于后面的区间更大所以这种情况我们可以直接认定这就是几个小区间。于是我们可以直接合并区间了。（读题的重要性）</a:t>
            </a:r>
            <a:endParaRPr lang="en-US" altLang="zh-CN" dirty="0"/>
          </a:p>
          <a:p>
            <a:r>
              <a:rPr lang="zh-CN" altLang="en-US" dirty="0"/>
              <a:t>然后就是找相交的区间，这个工作可以用</a:t>
            </a:r>
            <a:r>
              <a:rPr lang="en-US" altLang="zh-CN" dirty="0"/>
              <a:t>k-D tree</a:t>
            </a:r>
            <a:r>
              <a:rPr lang="zh-CN" altLang="en-US" dirty="0"/>
              <a:t>或者二维数据结构完成。</a:t>
            </a:r>
            <a:endParaRPr lang="en-US" altLang="zh-CN" dirty="0"/>
          </a:p>
          <a:p>
            <a:r>
              <a:rPr lang="zh-CN" altLang="en-US" dirty="0"/>
              <a:t>然后就是合并两个区间集合就是用并查集完成，查询也只需要找到两个区间所在的大区间就可以了。</a:t>
            </a:r>
            <a:endParaRPr lang="en-US" altLang="zh-CN" dirty="0"/>
          </a:p>
          <a:p>
            <a:r>
              <a:rPr lang="zh-CN" altLang="en-US" dirty="0"/>
              <a:t>复杂度</a:t>
            </a:r>
            <a:r>
              <a:rPr lang="en-US" altLang="zh-CN" dirty="0"/>
              <a:t>O(n log^2 n)</a:t>
            </a:r>
            <a:r>
              <a:rPr lang="zh-CN" altLang="en-US" dirty="0"/>
              <a:t>。可能不能过。</a:t>
            </a:r>
            <a:endParaRPr lang="en-US" altLang="zh-CN" dirty="0"/>
          </a:p>
        </p:txBody>
      </p:sp>
    </p:spTree>
    <p:extLst>
      <p:ext uri="{BB962C8B-B14F-4D97-AF65-F5344CB8AC3E}">
        <p14:creationId xmlns:p14="http://schemas.microsoft.com/office/powerpoint/2010/main" val="41441500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更妙的方法</a:t>
            </a:r>
          </a:p>
        </p:txBody>
      </p:sp>
      <p:sp>
        <p:nvSpPr>
          <p:cNvPr id="3" name="内容占位符 2"/>
          <p:cNvSpPr>
            <a:spLocks noGrp="1"/>
          </p:cNvSpPr>
          <p:nvPr>
            <p:ph idx="1"/>
          </p:nvPr>
        </p:nvSpPr>
        <p:spPr/>
        <p:txBody>
          <a:bodyPr/>
          <a:lstStyle/>
          <a:p>
            <a:r>
              <a:rPr lang="zh-CN" altLang="en-US" dirty="0"/>
              <a:t>我们发现之前那个不是简单的二维平面问题。</a:t>
            </a:r>
            <a:endParaRPr lang="en-US" altLang="zh-CN" dirty="0"/>
          </a:p>
          <a:p>
            <a:r>
              <a:rPr lang="zh-CN" altLang="en-US" dirty="0"/>
              <a:t>我们要找到覆盖两个端点的区间并且删除它们。</a:t>
            </a:r>
            <a:endParaRPr lang="en-US" altLang="zh-CN" dirty="0"/>
          </a:p>
          <a:p>
            <a:r>
              <a:rPr lang="zh-CN" altLang="en-US" dirty="0"/>
              <a:t>所以直接用线段树套</a:t>
            </a:r>
            <a:r>
              <a:rPr lang="en-US" altLang="zh-CN" dirty="0"/>
              <a:t>vector</a:t>
            </a:r>
            <a:r>
              <a:rPr lang="zh-CN" altLang="en-US" dirty="0"/>
              <a:t>。每个点存下覆盖这个点的所有区间。</a:t>
            </a:r>
            <a:endParaRPr lang="en-US" altLang="zh-CN" dirty="0"/>
          </a:p>
          <a:p>
            <a:r>
              <a:rPr lang="zh-CN" altLang="en-US" dirty="0"/>
              <a:t>复杂度</a:t>
            </a:r>
            <a:r>
              <a:rPr lang="en-US" altLang="zh-CN" dirty="0"/>
              <a:t>O(n log n)</a:t>
            </a:r>
          </a:p>
          <a:p>
            <a:endParaRPr lang="en-US" altLang="zh-CN" dirty="0"/>
          </a:p>
          <a:p>
            <a:r>
              <a:rPr lang="zh-CN" altLang="en-US" dirty="0"/>
              <a:t>这告诉我们要善于利用题目中的条件。</a:t>
            </a:r>
            <a:endParaRPr lang="en-US" altLang="zh-CN" dirty="0"/>
          </a:p>
        </p:txBody>
      </p:sp>
    </p:spTree>
    <p:extLst>
      <p:ext uri="{BB962C8B-B14F-4D97-AF65-F5344CB8AC3E}">
        <p14:creationId xmlns:p14="http://schemas.microsoft.com/office/powerpoint/2010/main" val="856818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【THUSC2016 T2】</a:t>
            </a:r>
            <a:endParaRPr lang="zh-CN" altLang="en-US" dirty="0"/>
          </a:p>
        </p:txBody>
      </p:sp>
      <p:sp>
        <p:nvSpPr>
          <p:cNvPr id="3" name="内容占位符 2"/>
          <p:cNvSpPr>
            <a:spLocks noGrp="1"/>
          </p:cNvSpPr>
          <p:nvPr>
            <p:ph idx="1"/>
          </p:nvPr>
        </p:nvSpPr>
        <p:spPr/>
        <p:txBody>
          <a:bodyPr/>
          <a:lstStyle/>
          <a:p>
            <a:r>
              <a:rPr lang="zh-CN" altLang="en-US" dirty="0"/>
              <a:t>有一个字符串集合。每次可以往里面添加删除一个字符串</a:t>
            </a:r>
            <a:endParaRPr lang="en-US" altLang="zh-CN" dirty="0"/>
          </a:p>
          <a:p>
            <a:r>
              <a:rPr lang="zh-CN" altLang="en-US" dirty="0"/>
              <a:t>或者询问一个字符串出现次数</a:t>
            </a:r>
            <a:r>
              <a:rPr lang="en-US" altLang="zh-CN" dirty="0"/>
              <a:t>&gt;k</a:t>
            </a:r>
            <a:r>
              <a:rPr lang="zh-CN" altLang="en-US" dirty="0"/>
              <a:t>的最早时间。</a:t>
            </a:r>
            <a:endParaRPr lang="en-US" altLang="zh-CN" dirty="0"/>
          </a:p>
          <a:p>
            <a:r>
              <a:rPr lang="zh-CN" altLang="en-US" dirty="0"/>
              <a:t>大概数据范围都是</a:t>
            </a:r>
            <a:r>
              <a:rPr lang="en-US" altLang="zh-CN" dirty="0"/>
              <a:t>10w</a:t>
            </a:r>
            <a:r>
              <a:rPr lang="zh-CN" altLang="en-US" dirty="0"/>
              <a:t>或者</a:t>
            </a:r>
            <a:r>
              <a:rPr lang="en-US" altLang="zh-CN" dirty="0"/>
              <a:t>100w</a:t>
            </a:r>
            <a:r>
              <a:rPr lang="zh-CN" altLang="en-US" dirty="0"/>
              <a:t>左右。。。</a:t>
            </a:r>
          </a:p>
        </p:txBody>
      </p:sp>
    </p:spTree>
    <p:extLst>
      <p:ext uri="{BB962C8B-B14F-4D97-AF65-F5344CB8AC3E}">
        <p14:creationId xmlns:p14="http://schemas.microsoft.com/office/powerpoint/2010/main" val="37504345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304800"/>
            <a:ext cx="10515600" cy="6175513"/>
          </a:xfrm>
        </p:spPr>
        <p:txBody>
          <a:bodyPr/>
          <a:lstStyle/>
          <a:p>
            <a:r>
              <a:rPr lang="zh-CN" altLang="en-US" dirty="0"/>
              <a:t>听说我们有大把</a:t>
            </a:r>
            <a:r>
              <a:rPr lang="en-US" altLang="zh-CN" dirty="0"/>
              <a:t>n log n</a:t>
            </a:r>
            <a:r>
              <a:rPr lang="zh-CN" altLang="en-US" dirty="0"/>
              <a:t>的做法</a:t>
            </a:r>
            <a:endParaRPr lang="en-US" altLang="zh-CN" dirty="0"/>
          </a:p>
          <a:p>
            <a:r>
              <a:rPr lang="zh-CN" altLang="en-US" dirty="0"/>
              <a:t>但是正解</a:t>
            </a:r>
            <a:r>
              <a:rPr lang="en-US" altLang="zh-CN" dirty="0"/>
              <a:t>O(n)</a:t>
            </a:r>
            <a:r>
              <a:rPr lang="zh-CN" altLang="en-US" dirty="0"/>
              <a:t>。</a:t>
            </a:r>
            <a:endParaRPr lang="en-US" altLang="zh-CN" dirty="0"/>
          </a:p>
          <a:p>
            <a:r>
              <a:rPr lang="zh-CN" altLang="en-US" dirty="0"/>
              <a:t>实际上直接建棵</a:t>
            </a:r>
            <a:r>
              <a:rPr lang="en-US" altLang="zh-CN" dirty="0" err="1"/>
              <a:t>trie</a:t>
            </a:r>
            <a:r>
              <a:rPr lang="zh-CN" altLang="en-US" dirty="0"/>
              <a:t>树然后用个</a:t>
            </a:r>
            <a:r>
              <a:rPr lang="en-US" altLang="zh-CN" dirty="0"/>
              <a:t>vector</a:t>
            </a:r>
            <a:r>
              <a:rPr lang="zh-CN" altLang="en-US" dirty="0"/>
              <a:t>存下每个点的出现第</a:t>
            </a:r>
            <a:r>
              <a:rPr lang="en-US" altLang="zh-CN" dirty="0" err="1"/>
              <a:t>i</a:t>
            </a:r>
            <a:r>
              <a:rPr lang="zh-CN" altLang="en-US" dirty="0"/>
              <a:t>次的最短时间就好。</a:t>
            </a:r>
            <a:endParaRPr lang="en-US" altLang="zh-CN" dirty="0"/>
          </a:p>
          <a:p>
            <a:r>
              <a:rPr lang="zh-CN" altLang="en-US" dirty="0"/>
              <a:t>这样明显是线性的。</a:t>
            </a:r>
            <a:endParaRPr lang="en-US" altLang="zh-CN" dirty="0"/>
          </a:p>
          <a:p>
            <a:r>
              <a:rPr lang="zh-CN" altLang="en-US" dirty="0"/>
              <a:t>通过这两题我们知道</a:t>
            </a:r>
            <a:r>
              <a:rPr lang="en-US" altLang="zh-CN" dirty="0"/>
              <a:t>vector</a:t>
            </a:r>
            <a:r>
              <a:rPr lang="zh-CN" altLang="en-US" dirty="0"/>
              <a:t>是个好东西。</a:t>
            </a:r>
            <a:endParaRPr lang="en-US" altLang="zh-CN" dirty="0"/>
          </a:p>
        </p:txBody>
      </p:sp>
    </p:spTree>
    <p:extLst>
      <p:ext uri="{BB962C8B-B14F-4D97-AF65-F5344CB8AC3E}">
        <p14:creationId xmlns:p14="http://schemas.microsoft.com/office/powerpoint/2010/main" val="1345298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【UR #1 DZY Loves Graph】</a:t>
            </a:r>
            <a:endParaRPr lang="zh-CN" altLang="en-US" dirty="0"/>
          </a:p>
        </p:txBody>
      </p:sp>
      <p:sp>
        <p:nvSpPr>
          <p:cNvPr id="3" name="内容占位符 2"/>
          <p:cNvSpPr>
            <a:spLocks noGrp="1"/>
          </p:cNvSpPr>
          <p:nvPr>
            <p:ph idx="1"/>
          </p:nvPr>
        </p:nvSpPr>
        <p:spPr/>
        <p:txBody>
          <a:bodyPr/>
          <a:lstStyle/>
          <a:p>
            <a:r>
              <a:rPr lang="zh-CN" altLang="en-US" dirty="0"/>
              <a:t>给定</a:t>
            </a:r>
            <a:r>
              <a:rPr lang="en-US" altLang="zh-CN" dirty="0"/>
              <a:t>n</a:t>
            </a:r>
            <a:r>
              <a:rPr lang="zh-CN" altLang="en-US" dirty="0"/>
              <a:t>个点，一开始没有连边，然后进行</a:t>
            </a:r>
            <a:r>
              <a:rPr lang="en-US" altLang="zh-CN" dirty="0"/>
              <a:t>m</a:t>
            </a:r>
            <a:r>
              <a:rPr lang="zh-CN" altLang="en-US" dirty="0"/>
              <a:t>次如下操作</a:t>
            </a:r>
            <a:endParaRPr lang="en-US" altLang="zh-CN" dirty="0"/>
          </a:p>
          <a:p>
            <a:r>
              <a:rPr lang="zh-CN" altLang="en-US" dirty="0"/>
              <a:t>第</a:t>
            </a:r>
            <a:r>
              <a:rPr lang="en-US" altLang="zh-CN" dirty="0"/>
              <a:t>t</a:t>
            </a:r>
            <a:r>
              <a:rPr lang="zh-CN" altLang="en-US" dirty="0"/>
              <a:t>次操作时：</a:t>
            </a:r>
            <a:endParaRPr lang="en-US" altLang="zh-CN" dirty="0"/>
          </a:p>
          <a:p>
            <a:r>
              <a:rPr lang="zh-CN" altLang="en-US" dirty="0"/>
              <a:t>要不在两个点</a:t>
            </a:r>
            <a:r>
              <a:rPr lang="en-US" altLang="zh-CN" dirty="0" err="1"/>
              <a:t>i,j</a:t>
            </a:r>
            <a:r>
              <a:rPr lang="zh-CN" altLang="en-US" dirty="0"/>
              <a:t>之间加一条长度为</a:t>
            </a:r>
            <a:r>
              <a:rPr lang="en-US" altLang="zh-CN" dirty="0"/>
              <a:t>t</a:t>
            </a:r>
            <a:r>
              <a:rPr lang="zh-CN" altLang="en-US" dirty="0"/>
              <a:t>的连边，要不删掉</a:t>
            </a:r>
            <a:r>
              <a:rPr lang="en-US" altLang="zh-CN" dirty="0"/>
              <a:t>k</a:t>
            </a:r>
            <a:r>
              <a:rPr lang="zh-CN" altLang="en-US" dirty="0"/>
              <a:t>条边权最大的边，要不撤销第</a:t>
            </a:r>
            <a:r>
              <a:rPr lang="en-US" altLang="zh-CN" dirty="0"/>
              <a:t>t-1</a:t>
            </a:r>
            <a:r>
              <a:rPr lang="zh-CN" altLang="en-US" dirty="0"/>
              <a:t>次操作（</a:t>
            </a:r>
            <a:r>
              <a:rPr lang="en-US" altLang="zh-CN" dirty="0"/>
              <a:t>t-1</a:t>
            </a:r>
            <a:r>
              <a:rPr lang="zh-CN" altLang="en-US" dirty="0"/>
              <a:t>操作一定不为撤销）</a:t>
            </a:r>
            <a:endParaRPr lang="en-US" altLang="zh-CN" dirty="0"/>
          </a:p>
          <a:p>
            <a:r>
              <a:rPr lang="zh-CN" altLang="en-US" dirty="0"/>
              <a:t>并且每次操作之后要求输出最小生成树边权和。</a:t>
            </a:r>
            <a:endParaRPr lang="en-US" altLang="zh-CN" dirty="0"/>
          </a:p>
          <a:p>
            <a:r>
              <a:rPr lang="en-US" altLang="zh-CN" dirty="0"/>
              <a:t>N&lt;=30w</a:t>
            </a:r>
            <a:r>
              <a:rPr lang="zh-CN" altLang="en-US" dirty="0"/>
              <a:t>，</a:t>
            </a:r>
            <a:r>
              <a:rPr lang="en-US" altLang="zh-CN" dirty="0"/>
              <a:t>m&lt;=50w</a:t>
            </a:r>
            <a:endParaRPr lang="zh-CN" altLang="en-US" dirty="0"/>
          </a:p>
        </p:txBody>
      </p:sp>
    </p:spTree>
    <p:extLst>
      <p:ext uri="{BB962C8B-B14F-4D97-AF65-F5344CB8AC3E}">
        <p14:creationId xmlns:p14="http://schemas.microsoft.com/office/powerpoint/2010/main" val="33239599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331304"/>
            <a:ext cx="10515600" cy="6162261"/>
          </a:xfrm>
        </p:spPr>
        <p:txBody>
          <a:bodyPr/>
          <a:lstStyle/>
          <a:p>
            <a:r>
              <a:rPr lang="zh-CN" altLang="en-US" dirty="0"/>
              <a:t>众所周知动态图无解，按照套路这个一定有性质。（重读题</a:t>
            </a:r>
            <a:endParaRPr lang="en-US" altLang="zh-CN" dirty="0"/>
          </a:p>
          <a:p>
            <a:r>
              <a:rPr lang="zh-CN" altLang="en-US" dirty="0"/>
              <a:t>我们知道了边权递增，并且撤销只连续进行一次。</a:t>
            </a:r>
            <a:endParaRPr lang="en-US" altLang="zh-CN" dirty="0"/>
          </a:p>
          <a:p>
            <a:r>
              <a:rPr lang="zh-CN" altLang="en-US" dirty="0"/>
              <a:t>再把操作分开来考虑。如果没有撤销怎么做？</a:t>
            </a:r>
            <a:endParaRPr lang="en-US" altLang="zh-CN" dirty="0"/>
          </a:p>
          <a:p>
            <a:r>
              <a:rPr lang="zh-CN" altLang="en-US" dirty="0"/>
              <a:t>那么删除一条边代表着比它大的边都被删光了。所以说我们直接维护最小生成树就好了。</a:t>
            </a:r>
            <a:r>
              <a:rPr lang="en-US" altLang="zh-CN" dirty="0"/>
              <a:t>LCT</a:t>
            </a:r>
            <a:r>
              <a:rPr lang="zh-CN" altLang="en-US" dirty="0"/>
              <a:t>！</a:t>
            </a:r>
            <a:endParaRPr lang="en-US" altLang="zh-CN" dirty="0"/>
          </a:p>
          <a:p>
            <a:r>
              <a:rPr lang="zh-CN" altLang="en-US" dirty="0"/>
              <a:t>更简便的：并查集。启发式合并的并查集可以支持撤销，因为每次只加了一条边。如果不需要支持维护形态这个未尝不可。</a:t>
            </a:r>
            <a:endParaRPr lang="en-US" altLang="zh-CN" dirty="0"/>
          </a:p>
          <a:p>
            <a:r>
              <a:rPr lang="zh-CN" altLang="en-US" dirty="0"/>
              <a:t>加上撤销：如果上一个是加边就直接处理</a:t>
            </a:r>
            <a:endParaRPr lang="en-US" altLang="zh-CN" dirty="0"/>
          </a:p>
          <a:p>
            <a:r>
              <a:rPr lang="zh-CN" altLang="en-US" dirty="0"/>
              <a:t>如果上一个是删边，那么也就相当于在当前最小生成树的边集里面找到边权最大的几个，直接线段树甚至二分查找就可以了。</a:t>
            </a:r>
            <a:endParaRPr lang="en-US" altLang="zh-CN" dirty="0"/>
          </a:p>
        </p:txBody>
      </p:sp>
    </p:spTree>
    <p:extLst>
      <p:ext uri="{BB962C8B-B14F-4D97-AF65-F5344CB8AC3E}">
        <p14:creationId xmlns:p14="http://schemas.microsoft.com/office/powerpoint/2010/main" val="16722151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【Christmas by </a:t>
            </a:r>
            <a:r>
              <a:rPr lang="en-US" altLang="zh-CN" dirty="0" err="1"/>
              <a:t>hza</a:t>
            </a:r>
            <a:r>
              <a:rPr lang="en-US" altLang="zh-CN" dirty="0"/>
              <a:t>】</a:t>
            </a:r>
            <a:endParaRPr lang="zh-CN" altLang="en-US" dirty="0"/>
          </a:p>
        </p:txBody>
      </p:sp>
      <p:sp>
        <p:nvSpPr>
          <p:cNvPr id="3" name="内容占位符 2"/>
          <p:cNvSpPr>
            <a:spLocks noGrp="1"/>
          </p:cNvSpPr>
          <p:nvPr>
            <p:ph idx="1"/>
          </p:nvPr>
        </p:nvSpPr>
        <p:spPr/>
        <p:txBody>
          <a:bodyPr/>
          <a:lstStyle/>
          <a:p>
            <a:r>
              <a:rPr lang="zh-CN" altLang="en-US" dirty="0"/>
              <a:t>给定一个长度为</a:t>
            </a:r>
            <a:r>
              <a:rPr lang="en-US" altLang="zh-CN" dirty="0"/>
              <a:t>n</a:t>
            </a:r>
            <a:r>
              <a:rPr lang="zh-CN" altLang="en-US" dirty="0"/>
              <a:t>的序列</a:t>
            </a:r>
            <a:r>
              <a:rPr lang="en-US" altLang="zh-CN" dirty="0"/>
              <a:t>a</a:t>
            </a:r>
          </a:p>
          <a:p>
            <a:r>
              <a:rPr lang="zh-CN" altLang="en-US" dirty="0"/>
              <a:t>要求支持区间加或者区间取</a:t>
            </a:r>
            <a:r>
              <a:rPr lang="en-US" altLang="zh-CN" dirty="0"/>
              <a:t>max</a:t>
            </a:r>
            <a:r>
              <a:rPr lang="zh-CN" altLang="en-US" dirty="0"/>
              <a:t>或者询问某数的值和询问这数被修改多少次</a:t>
            </a:r>
            <a:endParaRPr lang="en-US" altLang="zh-CN" dirty="0"/>
          </a:p>
          <a:p>
            <a:r>
              <a:rPr lang="en-US" altLang="zh-CN" dirty="0"/>
              <a:t>n&lt;=10w</a:t>
            </a:r>
            <a:endParaRPr lang="zh-CN" altLang="en-US" dirty="0"/>
          </a:p>
        </p:txBody>
      </p:sp>
    </p:spTree>
    <p:extLst>
      <p:ext uri="{BB962C8B-B14F-4D97-AF65-F5344CB8AC3E}">
        <p14:creationId xmlns:p14="http://schemas.microsoft.com/office/powerpoint/2010/main" val="12112907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a:t>大家可能听过一个去年冬令营的叫做</a:t>
            </a:r>
            <a:r>
              <a:rPr lang="en-US" altLang="zh-CN" dirty="0"/>
              <a:t>Segment</a:t>
            </a:r>
            <a:r>
              <a:rPr lang="zh-CN" altLang="en-US" dirty="0"/>
              <a:t> </a:t>
            </a:r>
            <a:r>
              <a:rPr lang="en-US" altLang="zh-CN" dirty="0"/>
              <a:t>Tree Beats</a:t>
            </a:r>
            <a:r>
              <a:rPr lang="zh-CN" altLang="en-US" dirty="0"/>
              <a:t>的东西，用在这题就很裸了。在此不作展开，大家可以找那个课件看看。</a:t>
            </a:r>
            <a:endParaRPr lang="en-US" altLang="zh-CN" dirty="0"/>
          </a:p>
          <a:p>
            <a:r>
              <a:rPr lang="zh-CN" altLang="en-US" dirty="0"/>
              <a:t>不过这题比这个更老。所以明显有其它做法。</a:t>
            </a:r>
            <a:endParaRPr lang="en-US" altLang="zh-CN" dirty="0"/>
          </a:p>
        </p:txBody>
      </p:sp>
      <p:sp>
        <p:nvSpPr>
          <p:cNvPr id="4" name="标题 3"/>
          <p:cNvSpPr>
            <a:spLocks noGrp="1"/>
          </p:cNvSpPr>
          <p:nvPr>
            <p:ph type="title"/>
          </p:nvPr>
        </p:nvSpPr>
        <p:spPr/>
        <p:txBody>
          <a:bodyPr/>
          <a:lstStyle/>
          <a:p>
            <a:r>
              <a:rPr lang="zh-CN" altLang="en-US" dirty="0"/>
              <a:t>解法一</a:t>
            </a:r>
          </a:p>
        </p:txBody>
      </p:sp>
    </p:spTree>
    <p:extLst>
      <p:ext uri="{BB962C8B-B14F-4D97-AF65-F5344CB8AC3E}">
        <p14:creationId xmlns:p14="http://schemas.microsoft.com/office/powerpoint/2010/main" val="3850709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解法二</a:t>
            </a:r>
          </a:p>
        </p:txBody>
      </p:sp>
      <p:sp>
        <p:nvSpPr>
          <p:cNvPr id="3" name="内容占位符 2"/>
          <p:cNvSpPr>
            <a:spLocks noGrp="1"/>
          </p:cNvSpPr>
          <p:nvPr>
            <p:ph idx="1"/>
          </p:nvPr>
        </p:nvSpPr>
        <p:spPr/>
        <p:txBody>
          <a:bodyPr/>
          <a:lstStyle/>
          <a:p>
            <a:r>
              <a:rPr lang="zh-CN" altLang="en-US" dirty="0"/>
              <a:t>不直接维护的话就是离线了。</a:t>
            </a:r>
            <a:endParaRPr lang="en-US" altLang="zh-CN" dirty="0"/>
          </a:p>
          <a:p>
            <a:r>
              <a:rPr lang="zh-CN" altLang="en-US" dirty="0"/>
              <a:t>一个流行技巧：用线段树维护时间，在序列上从左到右扫，相当于将我们习惯的两维交换。</a:t>
            </a:r>
            <a:endParaRPr lang="en-US" altLang="zh-CN" dirty="0"/>
          </a:p>
          <a:p>
            <a:r>
              <a:rPr lang="zh-CN" altLang="en-US" dirty="0"/>
              <a:t>也就是维护当前这个节点在某时间做了啥事。</a:t>
            </a:r>
            <a:endParaRPr lang="en-US" altLang="zh-CN" dirty="0"/>
          </a:p>
          <a:p>
            <a:r>
              <a:rPr lang="zh-CN" altLang="en-US" dirty="0"/>
              <a:t>观察一个性质：我们计前</a:t>
            </a:r>
            <a:r>
              <a:rPr lang="en-US" altLang="zh-CN" dirty="0" err="1"/>
              <a:t>i</a:t>
            </a:r>
            <a:r>
              <a:rPr lang="zh-CN" altLang="en-US" dirty="0"/>
              <a:t>个操作里面</a:t>
            </a:r>
            <a:r>
              <a:rPr lang="en-US" altLang="zh-CN" dirty="0"/>
              <a:t>Add</a:t>
            </a:r>
            <a:r>
              <a:rPr lang="zh-CN" altLang="en-US" dirty="0"/>
              <a:t>操作的前缀和为</a:t>
            </a:r>
            <a:r>
              <a:rPr lang="en-US" altLang="zh-CN" dirty="0"/>
              <a:t>Si</a:t>
            </a:r>
          </a:p>
          <a:p>
            <a:r>
              <a:rPr lang="zh-CN" altLang="en-US" dirty="0"/>
              <a:t>我们将某次取</a:t>
            </a:r>
            <a:r>
              <a:rPr lang="en-US" altLang="zh-CN" dirty="0"/>
              <a:t>max</a:t>
            </a:r>
            <a:r>
              <a:rPr lang="zh-CN" altLang="en-US" dirty="0"/>
              <a:t>操作的权值记为</a:t>
            </a:r>
            <a:r>
              <a:rPr lang="en-US" altLang="zh-CN" dirty="0"/>
              <a:t>Mi</a:t>
            </a:r>
          </a:p>
          <a:p>
            <a:r>
              <a:rPr lang="zh-CN" altLang="en-US" dirty="0"/>
              <a:t>那么第</a:t>
            </a:r>
            <a:r>
              <a:rPr lang="en-US" altLang="zh-CN" dirty="0" err="1"/>
              <a:t>i</a:t>
            </a:r>
            <a:r>
              <a:rPr lang="zh-CN" altLang="en-US" dirty="0"/>
              <a:t>次取</a:t>
            </a:r>
            <a:r>
              <a:rPr lang="en-US" altLang="zh-CN" dirty="0"/>
              <a:t>max</a:t>
            </a:r>
            <a:r>
              <a:rPr lang="zh-CN" altLang="en-US" dirty="0"/>
              <a:t>有效之后第</a:t>
            </a:r>
            <a:r>
              <a:rPr lang="en-US" altLang="zh-CN" dirty="0"/>
              <a:t>j</a:t>
            </a:r>
            <a:r>
              <a:rPr lang="zh-CN" altLang="en-US" dirty="0"/>
              <a:t>次有效的必要条件是：</a:t>
            </a:r>
            <a:r>
              <a:rPr lang="en-US" altLang="zh-CN" dirty="0" err="1"/>
              <a:t>Mi+Sj-Si</a:t>
            </a:r>
            <a:r>
              <a:rPr lang="en-US" altLang="zh-CN" dirty="0"/>
              <a:t>&lt;</a:t>
            </a:r>
            <a:r>
              <a:rPr lang="en-US" altLang="zh-CN" dirty="0" err="1"/>
              <a:t>Mj</a:t>
            </a:r>
            <a:endParaRPr lang="en-US" altLang="zh-CN" dirty="0"/>
          </a:p>
          <a:p>
            <a:r>
              <a:rPr lang="zh-CN" altLang="en-US" dirty="0"/>
              <a:t>那么有效取</a:t>
            </a:r>
            <a:r>
              <a:rPr lang="en-US" altLang="zh-CN" dirty="0"/>
              <a:t>max</a:t>
            </a:r>
            <a:r>
              <a:rPr lang="zh-CN" altLang="en-US" dirty="0"/>
              <a:t>的操作序列对应了</a:t>
            </a:r>
            <a:r>
              <a:rPr lang="en-US" altLang="zh-CN" dirty="0"/>
              <a:t>Mi-Si</a:t>
            </a:r>
            <a:r>
              <a:rPr lang="zh-CN" altLang="en-US" dirty="0"/>
              <a:t>的上升序列</a:t>
            </a:r>
          </a:p>
        </p:txBody>
      </p:sp>
    </p:spTree>
    <p:extLst>
      <p:ext uri="{BB962C8B-B14F-4D97-AF65-F5344CB8AC3E}">
        <p14:creationId xmlns:p14="http://schemas.microsoft.com/office/powerpoint/2010/main" val="2486708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【From </a:t>
            </a:r>
            <a:r>
              <a:rPr lang="en-US" altLang="zh-CN" dirty="0" err="1"/>
              <a:t>BestCoder</a:t>
            </a:r>
            <a:r>
              <a:rPr lang="en-US" altLang="zh-CN" dirty="0"/>
              <a:t> #?? by JCVB】</a:t>
            </a:r>
            <a:endParaRPr lang="zh-CN" altLang="en-US" dirty="0"/>
          </a:p>
        </p:txBody>
      </p:sp>
      <p:sp>
        <p:nvSpPr>
          <p:cNvPr id="3" name="内容占位符 2"/>
          <p:cNvSpPr>
            <a:spLocks noGrp="1"/>
          </p:cNvSpPr>
          <p:nvPr>
            <p:ph idx="1"/>
          </p:nvPr>
        </p:nvSpPr>
        <p:spPr/>
        <p:txBody>
          <a:bodyPr/>
          <a:lstStyle/>
          <a:p>
            <a:r>
              <a:rPr lang="zh-CN" altLang="en-US" dirty="0"/>
              <a:t>给定一个长度为</a:t>
            </a:r>
            <a:r>
              <a:rPr lang="en-US" altLang="zh-CN" dirty="0"/>
              <a:t>n</a:t>
            </a:r>
            <a:r>
              <a:rPr lang="zh-CN" altLang="en-US" dirty="0"/>
              <a:t>的序列，并且依次给出</a:t>
            </a:r>
            <a:r>
              <a:rPr lang="en-US" altLang="zh-CN" dirty="0"/>
              <a:t>m</a:t>
            </a:r>
            <a:r>
              <a:rPr lang="zh-CN" altLang="en-US" dirty="0"/>
              <a:t>个操作。</a:t>
            </a:r>
            <a:endParaRPr lang="en-US" altLang="zh-CN" dirty="0"/>
          </a:p>
          <a:p>
            <a:r>
              <a:rPr lang="zh-CN" altLang="en-US" dirty="0"/>
              <a:t>每次操作可以将一个子序列从大到小或者从小到大排序。</a:t>
            </a:r>
            <a:endParaRPr lang="en-US" altLang="zh-CN" dirty="0"/>
          </a:p>
          <a:p>
            <a:r>
              <a:rPr lang="zh-CN" altLang="en-US" dirty="0"/>
              <a:t>询问</a:t>
            </a:r>
            <a:r>
              <a:rPr lang="en-US" altLang="zh-CN" dirty="0"/>
              <a:t>m</a:t>
            </a:r>
            <a:r>
              <a:rPr lang="zh-CN" altLang="en-US" dirty="0"/>
              <a:t>次操作之后位置</a:t>
            </a:r>
            <a:r>
              <a:rPr lang="en-US" altLang="zh-CN" dirty="0"/>
              <a:t>p</a:t>
            </a:r>
            <a:r>
              <a:rPr lang="zh-CN" altLang="en-US" dirty="0"/>
              <a:t>的数是啥。</a:t>
            </a:r>
            <a:endParaRPr lang="en-US" altLang="zh-CN" dirty="0"/>
          </a:p>
          <a:p>
            <a:r>
              <a:rPr lang="en-US" altLang="zh-CN" dirty="0" err="1"/>
              <a:t>n,m</a:t>
            </a:r>
            <a:r>
              <a:rPr lang="en-US" altLang="zh-CN" dirty="0"/>
              <a:t>&lt;=10w</a:t>
            </a:r>
          </a:p>
          <a:p>
            <a:r>
              <a:rPr lang="zh-CN" altLang="en-US" dirty="0"/>
              <a:t>大家可能有些人见过。</a:t>
            </a:r>
          </a:p>
        </p:txBody>
      </p:sp>
    </p:spTree>
    <p:extLst>
      <p:ext uri="{BB962C8B-B14F-4D97-AF65-F5344CB8AC3E}">
        <p14:creationId xmlns:p14="http://schemas.microsoft.com/office/powerpoint/2010/main" val="367891484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331304"/>
            <a:ext cx="10515600" cy="6387548"/>
          </a:xfrm>
        </p:spPr>
        <p:txBody>
          <a:bodyPr/>
          <a:lstStyle/>
          <a:p>
            <a:r>
              <a:rPr lang="zh-CN" altLang="en-US" dirty="0"/>
              <a:t>我们考虑维护这些：</a:t>
            </a:r>
            <a:endParaRPr lang="en-US" altLang="zh-CN" dirty="0"/>
          </a:p>
          <a:p>
            <a:r>
              <a:rPr lang="en-US" altLang="zh-CN" dirty="0"/>
              <a:t>1.</a:t>
            </a:r>
            <a:r>
              <a:rPr lang="zh-CN" altLang="en-US" dirty="0"/>
              <a:t>前缀和</a:t>
            </a:r>
            <a:r>
              <a:rPr lang="en-US" altLang="zh-CN" dirty="0"/>
              <a:t>Si</a:t>
            </a:r>
            <a:r>
              <a:rPr lang="zh-CN" altLang="en-US" dirty="0"/>
              <a:t>，这个只需要区间加减就可以做到了。</a:t>
            </a:r>
            <a:endParaRPr lang="en-US" altLang="zh-CN" dirty="0"/>
          </a:p>
          <a:p>
            <a:r>
              <a:rPr lang="en-US" altLang="zh-CN" dirty="0"/>
              <a:t>2.</a:t>
            </a:r>
            <a:r>
              <a:rPr lang="zh-CN" altLang="en-US" dirty="0"/>
              <a:t>某个区间的</a:t>
            </a:r>
            <a:r>
              <a:rPr lang="en-US" altLang="zh-CN" dirty="0"/>
              <a:t>Mi-Si</a:t>
            </a:r>
            <a:r>
              <a:rPr lang="zh-CN" altLang="en-US" dirty="0"/>
              <a:t>的上升序列有多大。</a:t>
            </a:r>
            <a:endParaRPr lang="en-US" altLang="zh-CN" dirty="0"/>
          </a:p>
          <a:p>
            <a:r>
              <a:rPr lang="zh-CN" altLang="en-US" dirty="0"/>
              <a:t>因为插入删除都有，所以不好直接维护。</a:t>
            </a:r>
            <a:endParaRPr lang="en-US" altLang="zh-CN" dirty="0"/>
          </a:p>
          <a:p>
            <a:r>
              <a:rPr lang="zh-CN" altLang="en-US" dirty="0"/>
              <a:t>联想楼房重建：还是维护一段区间以左端点为起点的升序列大小</a:t>
            </a:r>
            <a:r>
              <a:rPr lang="en-US" altLang="zh-CN" dirty="0" err="1"/>
              <a:t>Cnti</a:t>
            </a:r>
            <a:endParaRPr lang="en-US" altLang="zh-CN" dirty="0"/>
          </a:p>
          <a:p>
            <a:r>
              <a:rPr lang="zh-CN" altLang="en-US" dirty="0"/>
              <a:t>询问：假如当前最大值已经是</a:t>
            </a:r>
            <a:r>
              <a:rPr lang="en-US" altLang="zh-CN" dirty="0"/>
              <a:t>P</a:t>
            </a:r>
            <a:r>
              <a:rPr lang="zh-CN" altLang="en-US" dirty="0"/>
              <a:t>了，那么询问这个点分类讨论：</a:t>
            </a:r>
            <a:endParaRPr lang="en-US" altLang="zh-CN" dirty="0"/>
          </a:p>
          <a:p>
            <a:r>
              <a:rPr lang="zh-CN" altLang="en-US" dirty="0"/>
              <a:t>如果左端点比它大就直接将这个点接到后面</a:t>
            </a:r>
            <a:endParaRPr lang="en-US" altLang="zh-CN" dirty="0"/>
          </a:p>
          <a:p>
            <a:r>
              <a:rPr lang="zh-CN" altLang="en-US" dirty="0"/>
              <a:t>如果左子树最大值比它小就询问右子树</a:t>
            </a:r>
            <a:endParaRPr lang="en-US" altLang="zh-CN" dirty="0"/>
          </a:p>
          <a:p>
            <a:r>
              <a:rPr lang="zh-CN" altLang="en-US" dirty="0"/>
              <a:t>如果左子树最大值比它大就询问左子树然后加上</a:t>
            </a:r>
            <a:r>
              <a:rPr lang="en-US" altLang="zh-CN" dirty="0" err="1"/>
              <a:t>Cnt</a:t>
            </a:r>
            <a:r>
              <a:rPr lang="en-US" altLang="zh-CN" dirty="0"/>
              <a:t>[</a:t>
            </a:r>
            <a:r>
              <a:rPr lang="en-US" altLang="zh-CN" dirty="0" err="1"/>
              <a:t>i</a:t>
            </a:r>
            <a:r>
              <a:rPr lang="en-US" altLang="zh-CN" dirty="0"/>
              <a:t>]-</a:t>
            </a:r>
            <a:r>
              <a:rPr lang="en-US" altLang="zh-CN" dirty="0" err="1"/>
              <a:t>Cnt</a:t>
            </a:r>
            <a:r>
              <a:rPr lang="en-US" altLang="zh-CN" dirty="0"/>
              <a:t>[</a:t>
            </a:r>
            <a:r>
              <a:rPr lang="en-US" altLang="zh-CN" dirty="0" err="1"/>
              <a:t>Lefti</a:t>
            </a:r>
            <a:r>
              <a:rPr lang="en-US" altLang="zh-CN" dirty="0"/>
              <a:t>]</a:t>
            </a:r>
          </a:p>
          <a:p>
            <a:r>
              <a:rPr lang="zh-CN" altLang="en-US" dirty="0"/>
              <a:t>复杂度</a:t>
            </a:r>
            <a:r>
              <a:rPr lang="en-US" altLang="zh-CN" dirty="0"/>
              <a:t>O(n log^2 n)</a:t>
            </a:r>
          </a:p>
        </p:txBody>
      </p:sp>
    </p:spTree>
    <p:extLst>
      <p:ext uri="{BB962C8B-B14F-4D97-AF65-F5344CB8AC3E}">
        <p14:creationId xmlns:p14="http://schemas.microsoft.com/office/powerpoint/2010/main" val="2730935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437322"/>
            <a:ext cx="10515600" cy="5739641"/>
          </a:xfrm>
        </p:spPr>
        <p:txBody>
          <a:bodyPr/>
          <a:lstStyle/>
          <a:p>
            <a:r>
              <a:rPr lang="zh-CN" altLang="en-US" dirty="0"/>
              <a:t>我一直觉得好的数据结构题在于题面简洁解法优美，而不是复杂的题面、繁杂的任务部分分或者是巨大的代码量。至少在</a:t>
            </a:r>
            <a:r>
              <a:rPr lang="en-US" altLang="zh-CN" dirty="0"/>
              <a:t>OI</a:t>
            </a:r>
            <a:r>
              <a:rPr lang="zh-CN" altLang="en-US" dirty="0"/>
              <a:t>赛制中我这么觉得。</a:t>
            </a:r>
            <a:endParaRPr lang="en-US" altLang="zh-CN" dirty="0"/>
          </a:p>
        </p:txBody>
      </p:sp>
    </p:spTree>
    <p:extLst>
      <p:ext uri="{BB962C8B-B14F-4D97-AF65-F5344CB8AC3E}">
        <p14:creationId xmlns:p14="http://schemas.microsoft.com/office/powerpoint/2010/main" val="417150044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谢谢大家</a:t>
            </a:r>
          </a:p>
        </p:txBody>
      </p:sp>
      <p:sp>
        <p:nvSpPr>
          <p:cNvPr id="3" name="内容占位符 2"/>
          <p:cNvSpPr>
            <a:spLocks noGrp="1"/>
          </p:cNvSpPr>
          <p:nvPr>
            <p:ph idx="1"/>
          </p:nvPr>
        </p:nvSpPr>
        <p:spPr/>
        <p:txBody>
          <a:bodyPr/>
          <a:lstStyle/>
          <a:p>
            <a:r>
              <a:rPr lang="zh-CN" altLang="en-US" dirty="0"/>
              <a:t>广告：</a:t>
            </a:r>
            <a:r>
              <a:rPr lang="en-US" altLang="zh-CN" dirty="0"/>
              <a:t>pyoj.ml</a:t>
            </a:r>
          </a:p>
          <a:p>
            <a:r>
              <a:rPr lang="en-US" altLang="zh-CN" dirty="0"/>
              <a:t>QQ</a:t>
            </a:r>
            <a:r>
              <a:rPr lang="zh-CN" altLang="en-US" dirty="0"/>
              <a:t>：</a:t>
            </a:r>
            <a:r>
              <a:rPr lang="en-US" altLang="zh-CN" dirty="0"/>
              <a:t>815344231</a:t>
            </a:r>
            <a:endParaRPr lang="zh-CN" altLang="en-US" dirty="0"/>
          </a:p>
        </p:txBody>
      </p:sp>
    </p:spTree>
    <p:extLst>
      <p:ext uri="{BB962C8B-B14F-4D97-AF65-F5344CB8AC3E}">
        <p14:creationId xmlns:p14="http://schemas.microsoft.com/office/powerpoint/2010/main" val="39670110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492369"/>
            <a:ext cx="10515600" cy="5936566"/>
          </a:xfrm>
        </p:spPr>
        <p:txBody>
          <a:bodyPr/>
          <a:lstStyle/>
          <a:p>
            <a:r>
              <a:rPr lang="zh-CN" altLang="en-US" dirty="0"/>
              <a:t>不难？</a:t>
            </a:r>
            <a:endParaRPr lang="en-US" altLang="zh-CN" dirty="0"/>
          </a:p>
          <a:p>
            <a:r>
              <a:rPr lang="zh-CN" altLang="en-US" dirty="0"/>
              <a:t>直接维护不方便？</a:t>
            </a:r>
            <a:endParaRPr lang="en-US" altLang="zh-CN" dirty="0"/>
          </a:p>
          <a:p>
            <a:r>
              <a:rPr lang="zh-CN" altLang="en-US" dirty="0"/>
              <a:t>关键在于最终只有一个答案。所以自然会想到二分答案。</a:t>
            </a:r>
            <a:endParaRPr lang="en-US" altLang="zh-CN" dirty="0"/>
          </a:p>
          <a:p>
            <a:r>
              <a:rPr lang="zh-CN" altLang="en-US" dirty="0"/>
              <a:t>我们将大于等于</a:t>
            </a:r>
            <a:r>
              <a:rPr lang="en-US" altLang="zh-CN" dirty="0"/>
              <a:t>mid</a:t>
            </a:r>
            <a:r>
              <a:rPr lang="zh-CN" altLang="en-US" dirty="0"/>
              <a:t>的元素变为</a:t>
            </a:r>
            <a:r>
              <a:rPr lang="en-US" altLang="zh-CN" dirty="0"/>
              <a:t>1</a:t>
            </a:r>
            <a:r>
              <a:rPr lang="zh-CN" altLang="en-US" dirty="0"/>
              <a:t>，小于</a:t>
            </a:r>
            <a:r>
              <a:rPr lang="en-US" altLang="zh-CN" dirty="0"/>
              <a:t>mid</a:t>
            </a:r>
            <a:r>
              <a:rPr lang="zh-CN" altLang="en-US" dirty="0"/>
              <a:t>的变为</a:t>
            </a:r>
            <a:r>
              <a:rPr lang="en-US" altLang="zh-CN" dirty="0"/>
              <a:t>0</a:t>
            </a:r>
          </a:p>
          <a:p>
            <a:r>
              <a:rPr lang="zh-CN" altLang="en-US" dirty="0"/>
              <a:t>然后将一个区间排序就相当于求这个序列有多少个</a:t>
            </a:r>
            <a:r>
              <a:rPr lang="en-US" altLang="zh-CN" dirty="0"/>
              <a:t>0</a:t>
            </a:r>
            <a:r>
              <a:rPr lang="zh-CN" altLang="en-US" dirty="0"/>
              <a:t>并且将前面部分补成</a:t>
            </a:r>
            <a:r>
              <a:rPr lang="en-US" altLang="zh-CN" dirty="0"/>
              <a:t>0</a:t>
            </a:r>
            <a:r>
              <a:rPr lang="zh-CN" altLang="en-US" dirty="0"/>
              <a:t>后面部分全都设成</a:t>
            </a:r>
            <a:r>
              <a:rPr lang="en-US" altLang="zh-CN" dirty="0"/>
              <a:t>1</a:t>
            </a:r>
            <a:r>
              <a:rPr lang="zh-CN" altLang="en-US" dirty="0"/>
              <a:t>。很容易用线段树维护。</a:t>
            </a:r>
            <a:endParaRPr lang="en-US" altLang="zh-CN" dirty="0"/>
          </a:p>
          <a:p>
            <a:r>
              <a:rPr lang="zh-CN" altLang="en-US" dirty="0"/>
              <a:t>于是我们操作做完之后可以轻易得出第</a:t>
            </a:r>
            <a:r>
              <a:rPr lang="en-US" altLang="zh-CN" dirty="0"/>
              <a:t>p</a:t>
            </a:r>
            <a:r>
              <a:rPr lang="zh-CN" altLang="en-US" dirty="0"/>
              <a:t>位是否大于等于</a:t>
            </a:r>
            <a:r>
              <a:rPr lang="en-US" altLang="zh-CN" dirty="0"/>
              <a:t>mid</a:t>
            </a:r>
            <a:r>
              <a:rPr lang="zh-CN" altLang="en-US" dirty="0"/>
              <a:t>。</a:t>
            </a:r>
            <a:endParaRPr lang="en-US" altLang="zh-CN" dirty="0"/>
          </a:p>
          <a:p>
            <a:r>
              <a:rPr lang="zh-CN" altLang="en-US" dirty="0"/>
              <a:t>复杂度</a:t>
            </a:r>
            <a:r>
              <a:rPr lang="en-US" altLang="zh-CN" dirty="0"/>
              <a:t>O(n log^2 n)</a:t>
            </a:r>
          </a:p>
        </p:txBody>
      </p:sp>
    </p:spTree>
    <p:extLst>
      <p:ext uri="{BB962C8B-B14F-4D97-AF65-F5344CB8AC3E}">
        <p14:creationId xmlns:p14="http://schemas.microsoft.com/office/powerpoint/2010/main" val="2075527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加强版 </a:t>
            </a:r>
            <a:r>
              <a:rPr lang="en-US" altLang="zh-CN" dirty="0"/>
              <a:t>by me</a:t>
            </a:r>
            <a:endParaRPr lang="zh-CN" altLang="en-US" dirty="0"/>
          </a:p>
        </p:txBody>
      </p:sp>
      <p:sp>
        <p:nvSpPr>
          <p:cNvPr id="3" name="内容占位符 2"/>
          <p:cNvSpPr>
            <a:spLocks noGrp="1"/>
          </p:cNvSpPr>
          <p:nvPr>
            <p:ph idx="1"/>
          </p:nvPr>
        </p:nvSpPr>
        <p:spPr/>
        <p:txBody>
          <a:bodyPr/>
          <a:lstStyle/>
          <a:p>
            <a:r>
              <a:rPr lang="zh-CN" altLang="en-US" dirty="0"/>
              <a:t>使其询问在线。</a:t>
            </a:r>
            <a:endParaRPr lang="en-US" altLang="zh-CN" dirty="0"/>
          </a:p>
          <a:p>
            <a:r>
              <a:rPr lang="en-US" altLang="zh-CN" dirty="0" err="1"/>
              <a:t>n,m</a:t>
            </a:r>
            <a:r>
              <a:rPr lang="en-US" altLang="zh-CN" dirty="0"/>
              <a:t>&lt;=20w</a:t>
            </a:r>
          </a:p>
          <a:p>
            <a:r>
              <a:rPr lang="zh-CN" altLang="en-US" dirty="0"/>
              <a:t>（为啥数据范围变大了？</a:t>
            </a:r>
          </a:p>
        </p:txBody>
      </p:sp>
    </p:spTree>
    <p:extLst>
      <p:ext uri="{BB962C8B-B14F-4D97-AF65-F5344CB8AC3E}">
        <p14:creationId xmlns:p14="http://schemas.microsoft.com/office/powerpoint/2010/main" val="30275600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424070"/>
            <a:ext cx="10515600" cy="5752893"/>
          </a:xfrm>
        </p:spPr>
        <p:txBody>
          <a:bodyPr/>
          <a:lstStyle/>
          <a:p>
            <a:r>
              <a:rPr lang="zh-CN" altLang="en-US" dirty="0"/>
              <a:t>答案很多二分的套路不行辣。</a:t>
            </a:r>
            <a:endParaRPr lang="en-US" altLang="zh-CN" dirty="0"/>
          </a:p>
          <a:p>
            <a:r>
              <a:rPr lang="zh-CN" altLang="en-US" dirty="0"/>
              <a:t>回到之前的直接维护的想法上。</a:t>
            </a:r>
            <a:endParaRPr lang="en-US" altLang="zh-CN" dirty="0"/>
          </a:p>
          <a:p>
            <a:r>
              <a:rPr lang="zh-CN" altLang="en-US" dirty="0"/>
              <a:t>一个玄学的想法：排序的时候中间那些已经被排序的区间已经是有序的了，合并若干有序区间怎么搞？</a:t>
            </a:r>
            <a:endParaRPr lang="en-US" altLang="zh-CN" dirty="0"/>
          </a:p>
          <a:p>
            <a:r>
              <a:rPr lang="zh-CN" altLang="en-US" dirty="0"/>
              <a:t>线段树合并！将有序区间用权值线段树存储，线段树合并</a:t>
            </a:r>
            <a:r>
              <a:rPr lang="en-US" altLang="zh-CN" dirty="0"/>
              <a:t>n log n</a:t>
            </a:r>
            <a:r>
              <a:rPr lang="zh-CN" altLang="en-US" dirty="0"/>
              <a:t>。</a:t>
            </a:r>
            <a:endParaRPr lang="en-US" altLang="zh-CN" dirty="0"/>
          </a:p>
          <a:p>
            <a:r>
              <a:rPr lang="zh-CN" altLang="en-US" dirty="0"/>
              <a:t>但是一个被排好序的区间可能被分裂：线段树分离。也就是将一个线段树分成前后两半。单次</a:t>
            </a:r>
            <a:r>
              <a:rPr lang="en-US" altLang="zh-CN" dirty="0"/>
              <a:t>log n</a:t>
            </a:r>
            <a:r>
              <a:rPr lang="zh-CN" altLang="en-US" dirty="0"/>
              <a:t>。</a:t>
            </a:r>
            <a:endParaRPr lang="en-US" altLang="zh-CN" dirty="0"/>
          </a:p>
          <a:p>
            <a:r>
              <a:rPr lang="zh-CN" altLang="en-US" dirty="0"/>
              <a:t>做法出来了：排序</a:t>
            </a:r>
            <a:r>
              <a:rPr lang="en-US" altLang="zh-CN" dirty="0"/>
              <a:t>le</a:t>
            </a:r>
            <a:r>
              <a:rPr lang="zh-CN" altLang="en-US" dirty="0"/>
              <a:t>到</a:t>
            </a:r>
            <a:r>
              <a:rPr lang="en-US" altLang="zh-CN" dirty="0" err="1"/>
              <a:t>ri</a:t>
            </a:r>
            <a:r>
              <a:rPr lang="zh-CN" altLang="en-US" dirty="0"/>
              <a:t>，也就将</a:t>
            </a:r>
            <a:r>
              <a:rPr lang="en-US" altLang="zh-CN" dirty="0"/>
              <a:t>le</a:t>
            </a:r>
            <a:r>
              <a:rPr lang="zh-CN" altLang="en-US" dirty="0"/>
              <a:t>与其左边分离，</a:t>
            </a:r>
            <a:r>
              <a:rPr lang="en-US" altLang="zh-CN" dirty="0" err="1"/>
              <a:t>ri</a:t>
            </a:r>
            <a:r>
              <a:rPr lang="zh-CN" altLang="en-US" dirty="0"/>
              <a:t>与右边分离，然后中间所有区间合并起来。</a:t>
            </a:r>
            <a:endParaRPr lang="en-US" altLang="zh-CN" dirty="0"/>
          </a:p>
          <a:p>
            <a:r>
              <a:rPr lang="zh-CN" altLang="en-US" dirty="0"/>
              <a:t>线段树分离合并放在一起复杂度还会靠谱么？</a:t>
            </a:r>
          </a:p>
        </p:txBody>
      </p:sp>
    </p:spTree>
    <p:extLst>
      <p:ext uri="{BB962C8B-B14F-4D97-AF65-F5344CB8AC3E}">
        <p14:creationId xmlns:p14="http://schemas.microsoft.com/office/powerpoint/2010/main" val="39414361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复杂度证明</a:t>
            </a:r>
          </a:p>
        </p:txBody>
      </p:sp>
      <p:sp>
        <p:nvSpPr>
          <p:cNvPr id="3" name="内容占位符 2"/>
          <p:cNvSpPr>
            <a:spLocks noGrp="1"/>
          </p:cNvSpPr>
          <p:nvPr>
            <p:ph idx="1"/>
          </p:nvPr>
        </p:nvSpPr>
        <p:spPr>
          <a:xfrm>
            <a:off x="838200" y="1825624"/>
            <a:ext cx="10515600" cy="4758055"/>
          </a:xfrm>
        </p:spPr>
        <p:txBody>
          <a:bodyPr/>
          <a:lstStyle/>
          <a:p>
            <a:r>
              <a:rPr lang="zh-CN" altLang="en-US" dirty="0"/>
              <a:t>势能分析：一开始我们看成有</a:t>
            </a:r>
            <a:r>
              <a:rPr lang="en-US" altLang="zh-CN" dirty="0"/>
              <a:t>n</a:t>
            </a:r>
            <a:r>
              <a:rPr lang="zh-CN" altLang="en-US" dirty="0"/>
              <a:t>个长度为</a:t>
            </a:r>
            <a:r>
              <a:rPr lang="en-US" altLang="zh-CN" dirty="0"/>
              <a:t>1</a:t>
            </a:r>
            <a:r>
              <a:rPr lang="zh-CN" altLang="en-US" dirty="0"/>
              <a:t>的区间，然后每个点都单独建一棵线段树。我们将线段树每个节点都附上权值</a:t>
            </a:r>
            <a:r>
              <a:rPr lang="en-US" altLang="zh-CN" dirty="0"/>
              <a:t>1</a:t>
            </a:r>
            <a:r>
              <a:rPr lang="zh-CN" altLang="en-US" dirty="0"/>
              <a:t>，则一开始有</a:t>
            </a:r>
            <a:r>
              <a:rPr lang="en-US" altLang="zh-CN" dirty="0"/>
              <a:t>O(n log n)</a:t>
            </a:r>
            <a:r>
              <a:rPr lang="zh-CN" altLang="en-US" dirty="0"/>
              <a:t>的势能。</a:t>
            </a:r>
            <a:endParaRPr lang="en-US" altLang="zh-CN" dirty="0"/>
          </a:p>
          <a:p>
            <a:r>
              <a:rPr lang="zh-CN" altLang="en-US" dirty="0"/>
              <a:t>两种操作：分离：花费</a:t>
            </a:r>
            <a:r>
              <a:rPr lang="en-US" altLang="zh-CN" dirty="0"/>
              <a:t>O(log n)</a:t>
            </a:r>
            <a:r>
              <a:rPr lang="zh-CN" altLang="en-US" dirty="0"/>
              <a:t>的时间给它加上</a:t>
            </a:r>
            <a:r>
              <a:rPr lang="en-US" altLang="zh-CN" dirty="0"/>
              <a:t>log</a:t>
            </a:r>
            <a:r>
              <a:rPr lang="zh-CN" altLang="en-US" dirty="0"/>
              <a:t>条边。</a:t>
            </a:r>
            <a:endParaRPr lang="en-US" altLang="zh-CN" dirty="0"/>
          </a:p>
          <a:p>
            <a:r>
              <a:rPr lang="zh-CN" altLang="en-US" dirty="0"/>
              <a:t>合并：花费若干时间将两棵树重复部分合并起来，设这部分大小为</a:t>
            </a:r>
            <a:r>
              <a:rPr lang="en-US" altLang="zh-CN" dirty="0"/>
              <a:t>k</a:t>
            </a:r>
            <a:r>
              <a:rPr lang="zh-CN" altLang="en-US" dirty="0"/>
              <a:t>，则我们花费</a:t>
            </a:r>
            <a:r>
              <a:rPr lang="en-US" altLang="zh-CN" dirty="0"/>
              <a:t>k</a:t>
            </a:r>
            <a:r>
              <a:rPr lang="zh-CN" altLang="en-US" dirty="0"/>
              <a:t>的时间使他势能减少</a:t>
            </a:r>
            <a:r>
              <a:rPr lang="en-US" altLang="zh-CN" dirty="0"/>
              <a:t>k</a:t>
            </a:r>
            <a:r>
              <a:rPr lang="zh-CN" altLang="en-US" dirty="0"/>
              <a:t>。</a:t>
            </a:r>
            <a:endParaRPr lang="en-US" altLang="zh-CN" dirty="0"/>
          </a:p>
          <a:p>
            <a:r>
              <a:rPr lang="zh-CN" altLang="en-US" dirty="0"/>
              <a:t>但由于我们一共只增加了</a:t>
            </a:r>
            <a:r>
              <a:rPr lang="en-US" altLang="zh-CN" dirty="0"/>
              <a:t>(</a:t>
            </a:r>
            <a:r>
              <a:rPr lang="en-US" altLang="zh-CN" dirty="0" err="1"/>
              <a:t>m+n</a:t>
            </a:r>
            <a:r>
              <a:rPr lang="en-US" altLang="zh-CN" dirty="0"/>
              <a:t>) log n</a:t>
            </a:r>
            <a:r>
              <a:rPr lang="zh-CN" altLang="en-US" dirty="0"/>
              <a:t>的势能，所以我们另外一个复杂度不明的操作总共也只能有</a:t>
            </a:r>
            <a:r>
              <a:rPr lang="en-US" altLang="zh-CN" dirty="0"/>
              <a:t>(</a:t>
            </a:r>
            <a:r>
              <a:rPr lang="en-US" altLang="zh-CN" dirty="0" err="1"/>
              <a:t>m+n</a:t>
            </a:r>
            <a:r>
              <a:rPr lang="en-US" altLang="zh-CN" dirty="0"/>
              <a:t>) log n</a:t>
            </a:r>
            <a:r>
              <a:rPr lang="zh-CN" altLang="en-US" dirty="0"/>
              <a:t>的代价。</a:t>
            </a:r>
            <a:endParaRPr lang="en-US" altLang="zh-CN" dirty="0"/>
          </a:p>
          <a:p>
            <a:r>
              <a:rPr lang="zh-CN" altLang="en-US" dirty="0"/>
              <a:t>复杂度也就是</a:t>
            </a:r>
            <a:r>
              <a:rPr lang="en-US" altLang="zh-CN" dirty="0"/>
              <a:t>O((</a:t>
            </a:r>
            <a:r>
              <a:rPr lang="en-US" altLang="zh-CN" dirty="0" err="1"/>
              <a:t>n+m</a:t>
            </a:r>
            <a:r>
              <a:rPr lang="en-US" altLang="zh-CN" dirty="0"/>
              <a:t>) log n)</a:t>
            </a:r>
            <a:r>
              <a:rPr lang="zh-CN" altLang="en-US" dirty="0"/>
              <a:t>，比简化版本正解复杂度低。</a:t>
            </a:r>
            <a:endParaRPr lang="en-US" altLang="zh-CN" dirty="0"/>
          </a:p>
          <a:p>
            <a:r>
              <a:rPr lang="zh-CN" altLang="en-US" dirty="0"/>
              <a:t>但常数有点大。</a:t>
            </a:r>
            <a:endParaRPr lang="en-US" altLang="zh-CN" dirty="0"/>
          </a:p>
        </p:txBody>
      </p:sp>
    </p:spTree>
    <p:extLst>
      <p:ext uri="{BB962C8B-B14F-4D97-AF65-F5344CB8AC3E}">
        <p14:creationId xmlns:p14="http://schemas.microsoft.com/office/powerpoint/2010/main" val="2525923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来一道简单点的老题</a:t>
            </a:r>
          </a:p>
        </p:txBody>
      </p:sp>
      <p:sp>
        <p:nvSpPr>
          <p:cNvPr id="3" name="内容占位符 2"/>
          <p:cNvSpPr>
            <a:spLocks noGrp="1"/>
          </p:cNvSpPr>
          <p:nvPr>
            <p:ph idx="1"/>
          </p:nvPr>
        </p:nvSpPr>
        <p:spPr/>
        <p:txBody>
          <a:bodyPr/>
          <a:lstStyle/>
          <a:p>
            <a:r>
              <a:rPr lang="zh-CN" altLang="en-US" dirty="0"/>
              <a:t>给定若干个互不相交的圆，然后算些奇怪的东西</a:t>
            </a:r>
            <a:endParaRPr lang="en-US" altLang="zh-CN" dirty="0"/>
          </a:p>
          <a:p>
            <a:r>
              <a:rPr lang="zh-CN" altLang="en-US" dirty="0"/>
              <a:t>比如：求这样的区域组成的面积：</a:t>
            </a:r>
            <a:br>
              <a:rPr lang="en-US" altLang="zh-CN" dirty="0"/>
            </a:br>
            <a:r>
              <a:rPr lang="zh-CN" altLang="en-US" dirty="0"/>
              <a:t>如果这个点在奇数个圆内就需要计算面积。否则不需要计算面积</a:t>
            </a:r>
            <a:endParaRPr lang="en-US" altLang="zh-CN" dirty="0"/>
          </a:p>
          <a:p>
            <a:r>
              <a:rPr lang="zh-CN" altLang="en-US" dirty="0"/>
              <a:t>然后求最后面积多少。（</a:t>
            </a:r>
            <a:r>
              <a:rPr lang="en-US" altLang="zh-CN" dirty="0"/>
              <a:t>n&lt;=20w</a:t>
            </a:r>
            <a:r>
              <a:rPr lang="zh-CN" altLang="en-US" dirty="0"/>
              <a:t>）</a:t>
            </a:r>
            <a:br>
              <a:rPr lang="en-US" altLang="zh-CN" dirty="0"/>
            </a:br>
            <a:r>
              <a:rPr lang="zh-CN" altLang="en-US" dirty="0"/>
              <a:t>（</a:t>
            </a:r>
            <a:r>
              <a:rPr lang="en-US" altLang="zh-CN" dirty="0"/>
              <a:t>JLOI2016 </a:t>
            </a:r>
            <a:r>
              <a:rPr lang="zh-CN" altLang="en-US" dirty="0"/>
              <a:t>异或面积并）</a:t>
            </a:r>
          </a:p>
        </p:txBody>
      </p:sp>
    </p:spTree>
    <p:extLst>
      <p:ext uri="{BB962C8B-B14F-4D97-AF65-F5344CB8AC3E}">
        <p14:creationId xmlns:p14="http://schemas.microsoft.com/office/powerpoint/2010/main" val="159053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450166"/>
            <a:ext cx="10515600" cy="6105379"/>
          </a:xfrm>
        </p:spPr>
        <p:txBody>
          <a:bodyPr/>
          <a:lstStyle/>
          <a:p>
            <a:r>
              <a:rPr lang="zh-CN" altLang="en-US" dirty="0"/>
              <a:t>这是计算几何？</a:t>
            </a:r>
            <a:endParaRPr lang="en-US" altLang="zh-CN" dirty="0"/>
          </a:p>
          <a:p>
            <a:r>
              <a:rPr lang="zh-CN" altLang="en-US" dirty="0"/>
              <a:t>这是数据结构。</a:t>
            </a:r>
            <a:endParaRPr lang="en-US" altLang="zh-CN" dirty="0"/>
          </a:p>
          <a:p>
            <a:r>
              <a:rPr lang="zh-CN" altLang="en-US" dirty="0"/>
              <a:t>很容易看出如果圆与包含它的最小圆连边那么就可以建森林。</a:t>
            </a:r>
            <a:endParaRPr lang="en-US" altLang="zh-CN" dirty="0"/>
          </a:p>
          <a:p>
            <a:r>
              <a:rPr lang="zh-CN" altLang="en-US" dirty="0"/>
              <a:t>然后树形</a:t>
            </a:r>
            <a:r>
              <a:rPr lang="en-US" altLang="zh-CN" dirty="0"/>
              <a:t>DP</a:t>
            </a:r>
            <a:r>
              <a:rPr lang="zh-CN" altLang="en-US" dirty="0"/>
              <a:t>即可。</a:t>
            </a:r>
            <a:endParaRPr lang="en-US" altLang="zh-CN" dirty="0"/>
          </a:p>
          <a:p>
            <a:r>
              <a:rPr lang="zh-CN" altLang="en-US" dirty="0"/>
              <a:t>怎么建树？</a:t>
            </a:r>
            <a:endParaRPr lang="en-US" altLang="zh-CN" dirty="0"/>
          </a:p>
          <a:p>
            <a:r>
              <a:rPr lang="zh-CN" altLang="en-US" dirty="0"/>
              <a:t>考虑简单问题：如果不是圆是正方形？</a:t>
            </a:r>
            <a:endParaRPr lang="en-US" altLang="zh-CN" dirty="0"/>
          </a:p>
          <a:p>
            <a:r>
              <a:rPr lang="zh-CN" altLang="en-US" dirty="0"/>
              <a:t>扫描线！</a:t>
            </a:r>
            <a:endParaRPr lang="en-US" altLang="zh-CN" dirty="0"/>
          </a:p>
          <a:p>
            <a:r>
              <a:rPr lang="zh-CN" altLang="en-US" dirty="0"/>
              <a:t>如果是圆不是正方形？</a:t>
            </a:r>
            <a:endParaRPr lang="en-US" altLang="zh-CN" dirty="0"/>
          </a:p>
          <a:p>
            <a:r>
              <a:rPr lang="zh-CN" altLang="en-US" dirty="0"/>
              <a:t>扫描线！（诶</a:t>
            </a:r>
            <a:endParaRPr lang="en-US" altLang="zh-CN" dirty="0"/>
          </a:p>
          <a:p>
            <a:r>
              <a:rPr lang="zh-CN" altLang="en-US" dirty="0"/>
              <a:t>注意条件互不相交，于是我们只要维护圆上边界下边界的相对位置即可，并不需要某条轴上每个点的具体位置。</a:t>
            </a:r>
            <a:endParaRPr lang="en-US" altLang="zh-CN" dirty="0"/>
          </a:p>
          <a:p>
            <a:r>
              <a:rPr lang="zh-CN" altLang="en-US" dirty="0"/>
              <a:t>所以我们用平衡树而不是线段树就可以了。</a:t>
            </a:r>
          </a:p>
        </p:txBody>
      </p:sp>
    </p:spTree>
    <p:extLst>
      <p:ext uri="{BB962C8B-B14F-4D97-AF65-F5344CB8AC3E}">
        <p14:creationId xmlns:p14="http://schemas.microsoft.com/office/powerpoint/2010/main" val="2951914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fade">
                                      <p:cBhvr>
                                        <p:cTn id="57"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14817</TotalTime>
  <Words>2875</Words>
  <Application>Microsoft Office PowerPoint</Application>
  <PresentationFormat>宽屏</PresentationFormat>
  <Paragraphs>171</Paragraphs>
  <Slides>32</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32</vt:i4>
      </vt:variant>
    </vt:vector>
  </HeadingPairs>
  <TitlesOfParts>
    <vt:vector size="36" baseType="lpstr">
      <vt:lpstr>等线</vt:lpstr>
      <vt:lpstr>等线 Light</vt:lpstr>
      <vt:lpstr>Arial</vt:lpstr>
      <vt:lpstr>Office 主题​​</vt:lpstr>
      <vt:lpstr>数据结构选讲</vt:lpstr>
      <vt:lpstr>PowerPoint 演示文稿</vt:lpstr>
      <vt:lpstr>【From BestCoder #?? by JCVB】</vt:lpstr>
      <vt:lpstr>PowerPoint 演示文稿</vt:lpstr>
      <vt:lpstr>加强版 by me</vt:lpstr>
      <vt:lpstr>PowerPoint 演示文稿</vt:lpstr>
      <vt:lpstr>复杂度证明</vt:lpstr>
      <vt:lpstr>来一道简单点的老题</vt:lpstr>
      <vt:lpstr>PowerPoint 演示文稿</vt:lpstr>
      <vt:lpstr>【线段树 by Stilwell】</vt:lpstr>
      <vt:lpstr>PowerPoint 演示文稿</vt:lpstr>
      <vt:lpstr>PowerPoint 演示文稿</vt:lpstr>
      <vt:lpstr>PowerPoint 演示文稿</vt:lpstr>
      <vt:lpstr>【POI2014 Rally】</vt:lpstr>
      <vt:lpstr>PowerPoint 演示文稿</vt:lpstr>
      <vt:lpstr>【Kmin by ???】</vt:lpstr>
      <vt:lpstr>PowerPoint 演示文稿</vt:lpstr>
      <vt:lpstr>【Codeforces 283E】</vt:lpstr>
      <vt:lpstr>PowerPoint 演示文稿</vt:lpstr>
      <vt:lpstr>【Codeforces 319E】</vt:lpstr>
      <vt:lpstr>PowerPoint 演示文稿</vt:lpstr>
      <vt:lpstr>更妙的方法</vt:lpstr>
      <vt:lpstr>【THUSC2016 T2】</vt:lpstr>
      <vt:lpstr>PowerPoint 演示文稿</vt:lpstr>
      <vt:lpstr>【UR #1 DZY Loves Graph】</vt:lpstr>
      <vt:lpstr>PowerPoint 演示文稿</vt:lpstr>
      <vt:lpstr>【Christmas by hza】</vt:lpstr>
      <vt:lpstr>解法一</vt:lpstr>
      <vt:lpstr>解法二</vt:lpstr>
      <vt:lpstr>PowerPoint 演示文稿</vt:lpstr>
      <vt:lpstr>PowerPoint 演示文稿</vt:lpstr>
      <vt:lpstr>谢谢大家</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数据结构选讲</dc:title>
  <dc:creator>HJWJBSR</dc:creator>
  <cp:lastModifiedBy>Bear He</cp:lastModifiedBy>
  <cp:revision>83</cp:revision>
  <dcterms:created xsi:type="dcterms:W3CDTF">2016-12-12T15:28:25Z</dcterms:created>
  <dcterms:modified xsi:type="dcterms:W3CDTF">2016-12-29T14:03:47Z</dcterms:modified>
</cp:coreProperties>
</file>