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70" r:id="rId7"/>
    <p:sldId id="271" r:id="rId8"/>
    <p:sldId id="272" r:id="rId9"/>
    <p:sldId id="260" r:id="rId10"/>
    <p:sldId id="265" r:id="rId11"/>
    <p:sldId id="276" r:id="rId12"/>
    <p:sldId id="277" r:id="rId13"/>
    <p:sldId id="261" r:id="rId14"/>
    <p:sldId id="267" r:id="rId15"/>
    <p:sldId id="268" r:id="rId16"/>
    <p:sldId id="296" r:id="rId17"/>
    <p:sldId id="291" r:id="rId18"/>
    <p:sldId id="292" r:id="rId19"/>
    <p:sldId id="293" r:id="rId20"/>
    <p:sldId id="294" r:id="rId21"/>
    <p:sldId id="295" r:id="rId22"/>
    <p:sldId id="302" r:id="rId23"/>
    <p:sldId id="303" r:id="rId24"/>
    <p:sldId id="300" r:id="rId25"/>
    <p:sldId id="301" r:id="rId26"/>
    <p:sldId id="297" r:id="rId27"/>
    <p:sldId id="298" r:id="rId28"/>
    <p:sldId id="299" r:id="rId29"/>
    <p:sldId id="275" r:id="rId30"/>
    <p:sldId id="282" r:id="rId31"/>
    <p:sldId id="262"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15114496-BEE6-4098-B13F-E754D86734E8}" type="datetimeFigureOut">
              <a:rPr lang="zh-CN" altLang="en-US" smtClean="0"/>
              <a:t>2016/12/25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3C5E2E-D663-4067-BFAE-CE9F81FE41A8}" type="slidenum">
              <a:rPr lang="zh-CN" altLang="en-US" smtClean="0"/>
              <a:t>‹#›</a:t>
            </a:fld>
            <a:endParaRPr lang="zh-CN" altLang="en-US"/>
          </a:p>
        </p:txBody>
      </p:sp>
    </p:spTree>
    <p:extLst>
      <p:ext uri="{BB962C8B-B14F-4D97-AF65-F5344CB8AC3E}">
        <p14:creationId xmlns:p14="http://schemas.microsoft.com/office/powerpoint/2010/main" val="4267324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p>
            <a:fld id="{15114496-BEE6-4098-B13F-E754D86734E8}" type="datetimeFigureOut">
              <a:rPr lang="zh-CN" altLang="en-US" smtClean="0"/>
              <a:t>2016/12/25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3C5E2E-D663-4067-BFAE-CE9F81FE41A8}" type="slidenum">
              <a:rPr lang="zh-CN" altLang="en-US" smtClean="0"/>
              <a:t>‹#›</a:t>
            </a:fld>
            <a:endParaRPr lang="zh-CN" altLang="en-US"/>
          </a:p>
        </p:txBody>
      </p:sp>
    </p:spTree>
    <p:extLst>
      <p:ext uri="{BB962C8B-B14F-4D97-AF65-F5344CB8AC3E}">
        <p14:creationId xmlns:p14="http://schemas.microsoft.com/office/powerpoint/2010/main" val="1312977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p>
            <a:fld id="{15114496-BEE6-4098-B13F-E754D86734E8}" type="datetimeFigureOut">
              <a:rPr lang="zh-CN" altLang="en-US" smtClean="0"/>
              <a:t>2016/12/25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3C5E2E-D663-4067-BFAE-CE9F81FE41A8}" type="slidenum">
              <a:rPr lang="zh-CN" altLang="en-US" smtClean="0"/>
              <a:t>‹#›</a:t>
            </a:fld>
            <a:endParaRPr lang="zh-CN" altLang="en-US"/>
          </a:p>
        </p:txBody>
      </p:sp>
    </p:spTree>
    <p:extLst>
      <p:ext uri="{BB962C8B-B14F-4D97-AF65-F5344CB8AC3E}">
        <p14:creationId xmlns:p14="http://schemas.microsoft.com/office/powerpoint/2010/main" val="1616001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p>
            <a:fld id="{15114496-BEE6-4098-B13F-E754D86734E8}" type="datetimeFigureOut">
              <a:rPr lang="zh-CN" altLang="en-US" smtClean="0"/>
              <a:t>2016/12/25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3C5E2E-D663-4067-BFAE-CE9F81FE41A8}" type="slidenum">
              <a:rPr lang="zh-CN" altLang="en-US" smtClean="0"/>
              <a:t>‹#›</a:t>
            </a:fld>
            <a:endParaRPr lang="zh-CN" altLang="en-US"/>
          </a:p>
        </p:txBody>
      </p:sp>
    </p:spTree>
    <p:extLst>
      <p:ext uri="{BB962C8B-B14F-4D97-AF65-F5344CB8AC3E}">
        <p14:creationId xmlns:p14="http://schemas.microsoft.com/office/powerpoint/2010/main" val="431149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5114496-BEE6-4098-B13F-E754D86734E8}" type="datetimeFigureOut">
              <a:rPr lang="zh-CN" altLang="en-US" smtClean="0"/>
              <a:t>2016/12/25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3C5E2E-D663-4067-BFAE-CE9F81FE41A8}" type="slidenum">
              <a:rPr lang="zh-CN" altLang="en-US" smtClean="0"/>
              <a:t>‹#›</a:t>
            </a:fld>
            <a:endParaRPr lang="zh-CN" altLang="en-US"/>
          </a:p>
        </p:txBody>
      </p:sp>
    </p:spTree>
    <p:extLst>
      <p:ext uri="{BB962C8B-B14F-4D97-AF65-F5344CB8AC3E}">
        <p14:creationId xmlns:p14="http://schemas.microsoft.com/office/powerpoint/2010/main" val="792263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p>
            <a:fld id="{15114496-BEE6-4098-B13F-E754D86734E8}" type="datetimeFigureOut">
              <a:rPr lang="zh-CN" altLang="en-US" smtClean="0"/>
              <a:t>2016/12/25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3C5E2E-D663-4067-BFAE-CE9F81FE41A8}" type="slidenum">
              <a:rPr lang="zh-CN" altLang="en-US" smtClean="0"/>
              <a:t>‹#›</a:t>
            </a:fld>
            <a:endParaRPr lang="zh-CN" altLang="en-US"/>
          </a:p>
        </p:txBody>
      </p:sp>
    </p:spTree>
    <p:extLst>
      <p:ext uri="{BB962C8B-B14F-4D97-AF65-F5344CB8AC3E}">
        <p14:creationId xmlns:p14="http://schemas.microsoft.com/office/powerpoint/2010/main" val="23073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p>
            <a:fld id="{15114496-BEE6-4098-B13F-E754D86734E8}" type="datetimeFigureOut">
              <a:rPr lang="zh-CN" altLang="en-US" smtClean="0"/>
              <a:t>2016/12/25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3C5E2E-D663-4067-BFAE-CE9F81FE41A8}" type="slidenum">
              <a:rPr lang="zh-CN" altLang="en-US" smtClean="0"/>
              <a:t>‹#›</a:t>
            </a:fld>
            <a:endParaRPr lang="zh-CN" altLang="en-US"/>
          </a:p>
        </p:txBody>
      </p:sp>
    </p:spTree>
    <p:extLst>
      <p:ext uri="{BB962C8B-B14F-4D97-AF65-F5344CB8AC3E}">
        <p14:creationId xmlns:p14="http://schemas.microsoft.com/office/powerpoint/2010/main" val="3138811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5114496-BEE6-4098-B13F-E754D86734E8}" type="datetimeFigureOut">
              <a:rPr lang="zh-CN" altLang="en-US" smtClean="0"/>
              <a:t>2016/12/25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3C5E2E-D663-4067-BFAE-CE9F81FE41A8}" type="slidenum">
              <a:rPr lang="zh-CN" altLang="en-US" smtClean="0"/>
              <a:t>‹#›</a:t>
            </a:fld>
            <a:endParaRPr lang="zh-CN" altLang="en-US"/>
          </a:p>
        </p:txBody>
      </p:sp>
    </p:spTree>
    <p:extLst>
      <p:ext uri="{BB962C8B-B14F-4D97-AF65-F5344CB8AC3E}">
        <p14:creationId xmlns:p14="http://schemas.microsoft.com/office/powerpoint/2010/main" val="4090466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5114496-BEE6-4098-B13F-E754D86734E8}" type="datetimeFigureOut">
              <a:rPr lang="zh-CN" altLang="en-US" smtClean="0"/>
              <a:t>2016/12/25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3C5E2E-D663-4067-BFAE-CE9F81FE41A8}" type="slidenum">
              <a:rPr lang="zh-CN" altLang="en-US" smtClean="0"/>
              <a:t>‹#›</a:t>
            </a:fld>
            <a:endParaRPr lang="zh-CN" altLang="en-US"/>
          </a:p>
        </p:txBody>
      </p:sp>
    </p:spTree>
    <p:extLst>
      <p:ext uri="{BB962C8B-B14F-4D97-AF65-F5344CB8AC3E}">
        <p14:creationId xmlns:p14="http://schemas.microsoft.com/office/powerpoint/2010/main" val="3614758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5114496-BEE6-4098-B13F-E754D86734E8}" type="datetimeFigureOut">
              <a:rPr lang="zh-CN" altLang="en-US" smtClean="0"/>
              <a:t>2016/12/25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3C5E2E-D663-4067-BFAE-CE9F81FE41A8}" type="slidenum">
              <a:rPr lang="zh-CN" altLang="en-US" smtClean="0"/>
              <a:t>‹#›</a:t>
            </a:fld>
            <a:endParaRPr lang="zh-CN" altLang="en-US"/>
          </a:p>
        </p:txBody>
      </p:sp>
    </p:spTree>
    <p:extLst>
      <p:ext uri="{BB962C8B-B14F-4D97-AF65-F5344CB8AC3E}">
        <p14:creationId xmlns:p14="http://schemas.microsoft.com/office/powerpoint/2010/main" val="496191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5114496-BEE6-4098-B13F-E754D86734E8}" type="datetimeFigureOut">
              <a:rPr lang="zh-CN" altLang="en-US" smtClean="0"/>
              <a:t>2016/12/25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3C5E2E-D663-4067-BFAE-CE9F81FE41A8}" type="slidenum">
              <a:rPr lang="zh-CN" altLang="en-US" smtClean="0"/>
              <a:t>‹#›</a:t>
            </a:fld>
            <a:endParaRPr lang="zh-CN" altLang="en-US"/>
          </a:p>
        </p:txBody>
      </p:sp>
    </p:spTree>
    <p:extLst>
      <p:ext uri="{BB962C8B-B14F-4D97-AF65-F5344CB8AC3E}">
        <p14:creationId xmlns:p14="http://schemas.microsoft.com/office/powerpoint/2010/main" val="3424263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114496-BEE6-4098-B13F-E754D86734E8}" type="datetimeFigureOut">
              <a:rPr lang="zh-CN" altLang="en-US" smtClean="0"/>
              <a:t>2016/12/25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3C5E2E-D663-4067-BFAE-CE9F81FE41A8}" type="slidenum">
              <a:rPr lang="zh-CN" altLang="en-US" smtClean="0"/>
              <a:t>‹#›</a:t>
            </a:fld>
            <a:endParaRPr lang="zh-CN" altLang="en-US"/>
          </a:p>
        </p:txBody>
      </p:sp>
    </p:spTree>
    <p:extLst>
      <p:ext uri="{BB962C8B-B14F-4D97-AF65-F5344CB8AC3E}">
        <p14:creationId xmlns:p14="http://schemas.microsoft.com/office/powerpoint/2010/main" val="105542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水题选讲</a:t>
            </a:r>
          </a:p>
        </p:txBody>
      </p:sp>
      <p:sp>
        <p:nvSpPr>
          <p:cNvPr id="3" name="副标题 2"/>
          <p:cNvSpPr>
            <a:spLocks noGrp="1"/>
          </p:cNvSpPr>
          <p:nvPr>
            <p:ph type="subTitle" idx="1"/>
          </p:nvPr>
        </p:nvSpPr>
        <p:spPr/>
        <p:txBody>
          <a:bodyPr/>
          <a:lstStyle/>
          <a:p>
            <a:r>
              <a:rPr lang="en-US" altLang="zh-CN" dirty="0"/>
              <a:t>By HJWJBSR</a:t>
            </a:r>
            <a:endParaRPr lang="zh-CN" altLang="en-US" dirty="0"/>
          </a:p>
        </p:txBody>
      </p:sp>
    </p:spTree>
    <p:extLst>
      <p:ext uri="{BB962C8B-B14F-4D97-AF65-F5344CB8AC3E}">
        <p14:creationId xmlns:p14="http://schemas.microsoft.com/office/powerpoint/2010/main" val="3223930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36098"/>
            <a:ext cx="10515600" cy="6049108"/>
          </a:xfrm>
        </p:spPr>
        <p:txBody>
          <a:bodyPr/>
          <a:lstStyle/>
          <a:p>
            <a:r>
              <a:rPr lang="zh-CN" altLang="en-US" dirty="0"/>
              <a:t>限制很少，思路也应该会很常规。</a:t>
            </a:r>
            <a:endParaRPr lang="en-US" altLang="zh-CN" dirty="0"/>
          </a:p>
          <a:p>
            <a:r>
              <a:rPr lang="zh-CN" altLang="en-US" dirty="0"/>
              <a:t>考虑新建一个有向图，在有向图上跑最短路。</a:t>
            </a:r>
            <a:endParaRPr lang="en-US" altLang="zh-CN" dirty="0"/>
          </a:p>
          <a:p>
            <a:r>
              <a:rPr lang="zh-CN" altLang="en-US" dirty="0"/>
              <a:t>拆点？入边算过了就连</a:t>
            </a:r>
            <a:r>
              <a:rPr lang="en-US" altLang="zh-CN" dirty="0"/>
              <a:t>i0</a:t>
            </a:r>
            <a:r>
              <a:rPr lang="zh-CN" altLang="en-US" dirty="0"/>
              <a:t>，否则连</a:t>
            </a:r>
            <a:r>
              <a:rPr lang="en-US" altLang="zh-CN" dirty="0"/>
              <a:t>i1</a:t>
            </a:r>
            <a:r>
              <a:rPr lang="zh-CN" altLang="en-US" dirty="0"/>
              <a:t>？</a:t>
            </a:r>
            <a:endParaRPr lang="en-US" altLang="zh-CN" dirty="0"/>
          </a:p>
          <a:p>
            <a:r>
              <a:rPr lang="zh-CN" altLang="en-US" dirty="0"/>
              <a:t>取最大值没有满足</a:t>
            </a:r>
            <a:endParaRPr lang="en-US" altLang="zh-CN" dirty="0"/>
          </a:p>
          <a:p>
            <a:r>
              <a:rPr lang="zh-CN" altLang="en-US" dirty="0"/>
              <a:t>拆的细一点：这个点连了</a:t>
            </a:r>
            <a:r>
              <a:rPr lang="en-US" altLang="zh-CN" dirty="0"/>
              <a:t>k</a:t>
            </a:r>
            <a:r>
              <a:rPr lang="zh-CN" altLang="en-US" dirty="0"/>
              <a:t>条边，就拆成两层</a:t>
            </a:r>
            <a:r>
              <a:rPr lang="en-US" altLang="zh-CN" dirty="0"/>
              <a:t>2k</a:t>
            </a:r>
            <a:r>
              <a:rPr lang="zh-CN" altLang="en-US" dirty="0"/>
              <a:t>个点。每个点对应了入边是哪一条，以及入边权值是算了还是没算。</a:t>
            </a:r>
            <a:endParaRPr lang="en-US" altLang="zh-CN" dirty="0"/>
          </a:p>
          <a:p>
            <a:r>
              <a:rPr lang="zh-CN" altLang="en-US" dirty="0"/>
              <a:t>出边要不就连所有比自己权值小的边，要不就比自己大的。</a:t>
            </a:r>
            <a:endParaRPr lang="en-US" altLang="zh-CN" dirty="0"/>
          </a:p>
          <a:p>
            <a:r>
              <a:rPr lang="zh-CN" altLang="en-US" dirty="0"/>
              <a:t>边数太多就会爆炸。</a:t>
            </a:r>
            <a:endParaRPr lang="en-US" altLang="zh-CN" dirty="0"/>
          </a:p>
          <a:p>
            <a:r>
              <a:rPr lang="zh-CN" altLang="en-US" dirty="0"/>
              <a:t>一个常用套路：前缀和思想。也同样拆</a:t>
            </a:r>
            <a:r>
              <a:rPr lang="en-US" altLang="zh-CN" dirty="0"/>
              <a:t>2k</a:t>
            </a:r>
            <a:r>
              <a:rPr lang="zh-CN" altLang="en-US" dirty="0"/>
              <a:t>个点，第</a:t>
            </a:r>
            <a:r>
              <a:rPr lang="en-US" altLang="zh-CN" dirty="0"/>
              <a:t>0</a:t>
            </a:r>
            <a:r>
              <a:rPr lang="zh-CN" altLang="en-US" dirty="0"/>
              <a:t>层边排序之后小的点连向更小的点，第</a:t>
            </a:r>
            <a:r>
              <a:rPr lang="en-US" altLang="zh-CN" dirty="0"/>
              <a:t>1</a:t>
            </a:r>
            <a:r>
              <a:rPr lang="zh-CN" altLang="en-US" dirty="0"/>
              <a:t>层大的点连更大的点。然后每个点还连一条自己原来的边。</a:t>
            </a:r>
            <a:endParaRPr lang="en-US" altLang="zh-CN" dirty="0"/>
          </a:p>
          <a:p>
            <a:r>
              <a:rPr lang="zh-CN" altLang="en-US" dirty="0"/>
              <a:t>边数好像很多不过点和边还是</a:t>
            </a:r>
            <a:r>
              <a:rPr lang="en-US" altLang="zh-CN" dirty="0"/>
              <a:t>O(n)</a:t>
            </a:r>
            <a:r>
              <a:rPr lang="zh-CN" altLang="en-US" dirty="0"/>
              <a:t>的。最短路就好了。</a:t>
            </a:r>
            <a:endParaRPr lang="en-US" altLang="zh-CN" dirty="0"/>
          </a:p>
        </p:txBody>
      </p:sp>
    </p:spTree>
    <p:extLst>
      <p:ext uri="{BB962C8B-B14F-4D97-AF65-F5344CB8AC3E}">
        <p14:creationId xmlns:p14="http://schemas.microsoft.com/office/powerpoint/2010/main" val="157012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【WF 2012E infiltration】</a:t>
            </a:r>
            <a:endParaRPr lang="zh-CN" altLang="en-US" dirty="0"/>
          </a:p>
        </p:txBody>
      </p:sp>
      <p:sp>
        <p:nvSpPr>
          <p:cNvPr id="3" name="内容占位符 2"/>
          <p:cNvSpPr>
            <a:spLocks noGrp="1"/>
          </p:cNvSpPr>
          <p:nvPr>
            <p:ph idx="1"/>
          </p:nvPr>
        </p:nvSpPr>
        <p:spPr/>
        <p:txBody>
          <a:bodyPr/>
          <a:lstStyle/>
          <a:p>
            <a:r>
              <a:rPr lang="zh-CN" altLang="en-US" dirty="0"/>
              <a:t>给定一张点数</a:t>
            </a:r>
            <a:r>
              <a:rPr lang="en-US" altLang="zh-CN" dirty="0"/>
              <a:t>n</a:t>
            </a:r>
            <a:r>
              <a:rPr lang="zh-CN" altLang="en-US" dirty="0"/>
              <a:t>的竞赛图（就是每两个点之间都有且仅有一条边的有向图）</a:t>
            </a:r>
            <a:endParaRPr lang="en-US" altLang="zh-CN" dirty="0"/>
          </a:p>
          <a:p>
            <a:r>
              <a:rPr lang="zh-CN" altLang="en-US" dirty="0"/>
              <a:t>要求一个图中的最小支配集。（就是一个能够到达所有点的点集）</a:t>
            </a:r>
            <a:endParaRPr lang="en-US" altLang="zh-CN" dirty="0"/>
          </a:p>
          <a:p>
            <a:r>
              <a:rPr lang="en-US" altLang="zh-CN" dirty="0"/>
              <a:t>n&lt;=75</a:t>
            </a:r>
          </a:p>
        </p:txBody>
      </p:sp>
    </p:spTree>
    <p:extLst>
      <p:ext uri="{BB962C8B-B14F-4D97-AF65-F5344CB8AC3E}">
        <p14:creationId xmlns:p14="http://schemas.microsoft.com/office/powerpoint/2010/main" val="2727047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4572"/>
            <a:ext cx="10515600" cy="5767754"/>
          </a:xfrm>
        </p:spPr>
        <p:txBody>
          <a:bodyPr/>
          <a:lstStyle/>
          <a:p>
            <a:r>
              <a:rPr lang="zh-CN" altLang="en-US" dirty="0"/>
              <a:t>求最小支配集是</a:t>
            </a:r>
            <a:r>
              <a:rPr lang="en-US" altLang="zh-CN" dirty="0"/>
              <a:t>NP</a:t>
            </a:r>
            <a:r>
              <a:rPr lang="zh-CN" altLang="en-US" dirty="0"/>
              <a:t>问题。</a:t>
            </a:r>
            <a:endParaRPr lang="en-US" altLang="zh-CN" dirty="0"/>
          </a:p>
          <a:p>
            <a:r>
              <a:rPr lang="zh-CN" altLang="en-US" dirty="0"/>
              <a:t>为啥数据范围这么奇怪。</a:t>
            </a:r>
            <a:endParaRPr lang="en-US" altLang="zh-CN" dirty="0"/>
          </a:p>
          <a:p>
            <a:r>
              <a:rPr lang="zh-CN" altLang="en-US" dirty="0"/>
              <a:t>观察一个性质，一张大小为</a:t>
            </a:r>
            <a:r>
              <a:rPr lang="en-US" altLang="zh-CN" dirty="0"/>
              <a:t>n</a:t>
            </a:r>
            <a:r>
              <a:rPr lang="zh-CN" altLang="en-US" dirty="0"/>
              <a:t>的竞赛图中至少会有一个点出度大于等于</a:t>
            </a:r>
            <a:r>
              <a:rPr lang="en-US" altLang="zh-CN" dirty="0"/>
              <a:t>(n-1)/2</a:t>
            </a:r>
            <a:r>
              <a:rPr lang="zh-CN" altLang="en-US" dirty="0"/>
              <a:t>。因为出度总数有</a:t>
            </a:r>
            <a:r>
              <a:rPr lang="en-US" altLang="zh-CN" dirty="0"/>
              <a:t>n*(n-1)/2</a:t>
            </a:r>
            <a:r>
              <a:rPr lang="zh-CN" altLang="en-US" dirty="0"/>
              <a:t>，而点数总共只有</a:t>
            </a:r>
            <a:r>
              <a:rPr lang="en-US" altLang="zh-CN" dirty="0"/>
              <a:t>n</a:t>
            </a:r>
            <a:r>
              <a:rPr lang="zh-CN" altLang="en-US" dirty="0"/>
              <a:t>，所以得证。</a:t>
            </a:r>
            <a:endParaRPr lang="en-US" altLang="zh-CN" dirty="0"/>
          </a:p>
          <a:p>
            <a:r>
              <a:rPr lang="zh-CN" altLang="en-US" dirty="0"/>
              <a:t>然后每次取度数最大的点这样每次至少会将点数减半，这样每次取出的点的点集是个支配集。</a:t>
            </a:r>
            <a:endParaRPr lang="en-US" altLang="zh-CN" dirty="0"/>
          </a:p>
          <a:p>
            <a:r>
              <a:rPr lang="zh-CN" altLang="en-US" dirty="0"/>
              <a:t>所以我们知道支配集大小不超过</a:t>
            </a:r>
            <a:r>
              <a:rPr lang="en-US" altLang="zh-CN" dirty="0"/>
              <a:t>log n</a:t>
            </a:r>
          </a:p>
          <a:p>
            <a:r>
              <a:rPr lang="zh-CN" altLang="en-US" dirty="0"/>
              <a:t>爆搜就可以了。</a:t>
            </a:r>
            <a:endParaRPr lang="en-US" altLang="zh-CN" dirty="0"/>
          </a:p>
        </p:txBody>
      </p:sp>
    </p:spTree>
    <p:extLst>
      <p:ext uri="{BB962C8B-B14F-4D97-AF65-F5344CB8AC3E}">
        <p14:creationId xmlns:p14="http://schemas.microsoft.com/office/powerpoint/2010/main" val="289871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Codeforces</a:t>
            </a:r>
            <a:r>
              <a:rPr lang="en-US" altLang="zh-CN" dirty="0"/>
              <a:t> 323B】</a:t>
            </a:r>
            <a:endParaRPr lang="zh-CN" altLang="en-US" dirty="0"/>
          </a:p>
        </p:txBody>
      </p:sp>
      <p:sp>
        <p:nvSpPr>
          <p:cNvPr id="3" name="内容占位符 2"/>
          <p:cNvSpPr>
            <a:spLocks noGrp="1"/>
          </p:cNvSpPr>
          <p:nvPr>
            <p:ph idx="1"/>
          </p:nvPr>
        </p:nvSpPr>
        <p:spPr/>
        <p:txBody>
          <a:bodyPr/>
          <a:lstStyle/>
          <a:p>
            <a:r>
              <a:rPr lang="zh-CN" altLang="en-US" dirty="0"/>
              <a:t>要求构造一个</a:t>
            </a:r>
            <a:r>
              <a:rPr lang="en-US" altLang="zh-CN" dirty="0"/>
              <a:t>n</a:t>
            </a:r>
            <a:r>
              <a:rPr lang="zh-CN" altLang="en-US" dirty="0"/>
              <a:t>个点的竞赛图，使得任意点对之间的最短路小于等于</a:t>
            </a:r>
            <a:r>
              <a:rPr lang="en-US" altLang="zh-CN" dirty="0"/>
              <a:t>2</a:t>
            </a:r>
            <a:r>
              <a:rPr lang="zh-CN" altLang="en-US" dirty="0"/>
              <a:t>，或者输出不存在。</a:t>
            </a:r>
            <a:endParaRPr lang="en-US" altLang="zh-CN" dirty="0"/>
          </a:p>
          <a:p>
            <a:r>
              <a:rPr lang="en-US" altLang="zh-CN" dirty="0"/>
              <a:t>n&lt;=1000</a:t>
            </a:r>
            <a:endParaRPr lang="zh-CN" altLang="en-US" dirty="0"/>
          </a:p>
        </p:txBody>
      </p:sp>
    </p:spTree>
    <p:extLst>
      <p:ext uri="{BB962C8B-B14F-4D97-AF65-F5344CB8AC3E}">
        <p14:creationId xmlns:p14="http://schemas.microsoft.com/office/powerpoint/2010/main" val="486042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7963"/>
            <a:ext cx="10515600" cy="5769000"/>
          </a:xfrm>
        </p:spPr>
        <p:txBody>
          <a:bodyPr/>
          <a:lstStyle/>
          <a:p>
            <a:r>
              <a:rPr lang="zh-CN" altLang="en-US" dirty="0"/>
              <a:t>做法听说很多：</a:t>
            </a:r>
            <a:endParaRPr lang="en-US" altLang="zh-CN" dirty="0"/>
          </a:p>
          <a:p>
            <a:r>
              <a:rPr lang="zh-CN" altLang="en-US" dirty="0"/>
              <a:t>奇数：</a:t>
            </a:r>
            <a:r>
              <a:rPr lang="en-US" altLang="zh-CN" dirty="0"/>
              <a:t>n</a:t>
            </a:r>
            <a:r>
              <a:rPr lang="zh-CN" altLang="en-US" dirty="0"/>
              <a:t>个点弄成一个环，每个点往自己后面</a:t>
            </a:r>
            <a:r>
              <a:rPr lang="en-US" altLang="zh-CN" dirty="0"/>
              <a:t>n/2</a:t>
            </a:r>
            <a:r>
              <a:rPr lang="zh-CN" altLang="en-US" dirty="0"/>
              <a:t>个点连边。正确性显然。</a:t>
            </a:r>
            <a:endParaRPr lang="en-US" altLang="zh-CN" dirty="0"/>
          </a:p>
          <a:p>
            <a:r>
              <a:rPr lang="zh-CN" altLang="en-US" dirty="0"/>
              <a:t>偶数？把这个点和</a:t>
            </a:r>
            <a:r>
              <a:rPr lang="en-US" altLang="zh-CN" dirty="0"/>
              <a:t>1</a:t>
            </a:r>
            <a:r>
              <a:rPr lang="zh-CN" altLang="en-US" dirty="0"/>
              <a:t>、</a:t>
            </a:r>
            <a:r>
              <a:rPr lang="en-US" altLang="zh-CN" dirty="0"/>
              <a:t>n/2+1</a:t>
            </a:r>
            <a:r>
              <a:rPr lang="zh-CN" altLang="en-US" dirty="0"/>
              <a:t>连，明显通过这两个点可以到达所有点，然后其它点往这个点连。</a:t>
            </a:r>
          </a:p>
        </p:txBody>
      </p:sp>
    </p:spTree>
    <p:extLst>
      <p:ext uri="{BB962C8B-B14F-4D97-AF65-F5344CB8AC3E}">
        <p14:creationId xmlns:p14="http://schemas.microsoft.com/office/powerpoint/2010/main" val="328510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【CTSC2016 ???】</a:t>
            </a:r>
            <a:endParaRPr lang="zh-CN" altLang="en-US" dirty="0"/>
          </a:p>
        </p:txBody>
      </p:sp>
      <p:sp>
        <p:nvSpPr>
          <p:cNvPr id="3" name="内容占位符 2"/>
          <p:cNvSpPr>
            <a:spLocks noGrp="1"/>
          </p:cNvSpPr>
          <p:nvPr>
            <p:ph idx="1"/>
          </p:nvPr>
        </p:nvSpPr>
        <p:spPr/>
        <p:txBody>
          <a:bodyPr/>
          <a:lstStyle/>
          <a:p>
            <a:r>
              <a:rPr lang="zh-CN" altLang="en-US" dirty="0"/>
              <a:t>给定一个奇数</a:t>
            </a:r>
            <a:r>
              <a:rPr lang="en-US" altLang="zh-CN" dirty="0"/>
              <a:t>n</a:t>
            </a:r>
            <a:r>
              <a:rPr lang="zh-CN" altLang="en-US" dirty="0"/>
              <a:t>，要求将</a:t>
            </a:r>
            <a:r>
              <a:rPr lang="en-US" altLang="zh-CN" dirty="0"/>
              <a:t>n</a:t>
            </a:r>
            <a:r>
              <a:rPr lang="zh-CN" altLang="en-US" dirty="0"/>
              <a:t>的无向完全图编号，使得每个点上所连边的编号都不一样。</a:t>
            </a:r>
            <a:endParaRPr lang="en-US" altLang="zh-CN" dirty="0"/>
          </a:p>
          <a:p>
            <a:r>
              <a:rPr lang="zh-CN" altLang="en-US" dirty="0"/>
              <a:t>求编号种类最少多少种，并且输出方案。</a:t>
            </a:r>
            <a:endParaRPr lang="en-US" altLang="zh-CN" dirty="0"/>
          </a:p>
          <a:p>
            <a:r>
              <a:rPr lang="zh-CN" altLang="en-US" dirty="0"/>
              <a:t>大概</a:t>
            </a:r>
            <a:r>
              <a:rPr lang="en-US" altLang="zh-CN" dirty="0"/>
              <a:t>N&lt;=1000</a:t>
            </a:r>
          </a:p>
        </p:txBody>
      </p:sp>
    </p:spTree>
    <p:extLst>
      <p:ext uri="{BB962C8B-B14F-4D97-AF65-F5344CB8AC3E}">
        <p14:creationId xmlns:p14="http://schemas.microsoft.com/office/powerpoint/2010/main" val="1700696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20504"/>
            <a:ext cx="10515600" cy="5809957"/>
          </a:xfrm>
        </p:spPr>
        <p:txBody>
          <a:bodyPr/>
          <a:lstStyle/>
          <a:p>
            <a:r>
              <a:rPr lang="zh-CN" altLang="en-US" dirty="0"/>
              <a:t>最少</a:t>
            </a:r>
            <a:r>
              <a:rPr lang="en-US" altLang="zh-CN" dirty="0"/>
              <a:t>N-1</a:t>
            </a:r>
            <a:r>
              <a:rPr lang="zh-CN" altLang="en-US" dirty="0"/>
              <a:t>种。</a:t>
            </a:r>
            <a:endParaRPr lang="en-US" altLang="zh-CN" dirty="0"/>
          </a:p>
          <a:p>
            <a:r>
              <a:rPr lang="en-US" altLang="zh-CN" dirty="0"/>
              <a:t>N</a:t>
            </a:r>
            <a:r>
              <a:rPr lang="zh-CN" altLang="en-US" dirty="0"/>
              <a:t>放在中间，然后第</a:t>
            </a:r>
            <a:r>
              <a:rPr lang="en-US" altLang="zh-CN" dirty="0" err="1"/>
              <a:t>i</a:t>
            </a:r>
            <a:r>
              <a:rPr lang="zh-CN" altLang="en-US" dirty="0"/>
              <a:t>种编号让</a:t>
            </a:r>
            <a:r>
              <a:rPr lang="en-US" altLang="zh-CN" dirty="0"/>
              <a:t>n</a:t>
            </a:r>
            <a:r>
              <a:rPr lang="zh-CN" altLang="en-US" dirty="0"/>
              <a:t>和</a:t>
            </a:r>
            <a:r>
              <a:rPr lang="en-US" altLang="zh-CN" dirty="0" err="1"/>
              <a:t>i</a:t>
            </a:r>
            <a:r>
              <a:rPr lang="zh-CN" altLang="en-US" dirty="0"/>
              <a:t>连，其它点让</a:t>
            </a:r>
            <a:r>
              <a:rPr lang="en-US" altLang="zh-CN" dirty="0"/>
              <a:t>i-1</a:t>
            </a:r>
            <a:r>
              <a:rPr lang="zh-CN" altLang="en-US" dirty="0"/>
              <a:t>和</a:t>
            </a:r>
            <a:r>
              <a:rPr lang="en-US" altLang="zh-CN" dirty="0"/>
              <a:t>i+1</a:t>
            </a:r>
            <a:r>
              <a:rPr lang="zh-CN" altLang="en-US" dirty="0"/>
              <a:t>连，</a:t>
            </a:r>
            <a:r>
              <a:rPr lang="en-US" altLang="zh-CN" dirty="0"/>
              <a:t>i-2</a:t>
            </a:r>
            <a:r>
              <a:rPr lang="zh-CN" altLang="en-US" dirty="0"/>
              <a:t>和</a:t>
            </a:r>
            <a:r>
              <a:rPr lang="en-US" altLang="zh-CN" dirty="0"/>
              <a:t>i+2</a:t>
            </a:r>
            <a:r>
              <a:rPr lang="zh-CN" altLang="en-US" dirty="0"/>
              <a:t>连，以此类推。</a:t>
            </a:r>
            <a:endParaRPr lang="en-US" altLang="zh-CN" dirty="0"/>
          </a:p>
          <a:p>
            <a:r>
              <a:rPr lang="zh-CN" altLang="en-US" dirty="0"/>
              <a:t>首先这样一定不会有一个点连了几个同样编号的边</a:t>
            </a:r>
            <a:endParaRPr lang="en-US" altLang="zh-CN" dirty="0"/>
          </a:p>
          <a:p>
            <a:r>
              <a:rPr lang="zh-CN" altLang="en-US" dirty="0"/>
              <a:t>然后就是每条边都只会被弄一遍。所以正确的。</a:t>
            </a:r>
          </a:p>
        </p:txBody>
      </p:sp>
    </p:spTree>
    <p:extLst>
      <p:ext uri="{BB962C8B-B14F-4D97-AF65-F5344CB8AC3E}">
        <p14:creationId xmlns:p14="http://schemas.microsoft.com/office/powerpoint/2010/main" val="20632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【graph by cyvius96】</a:t>
            </a:r>
            <a:endParaRPr lang="zh-CN" altLang="en-US" dirty="0"/>
          </a:p>
        </p:txBody>
      </p:sp>
      <p:sp>
        <p:nvSpPr>
          <p:cNvPr id="3" name="内容占位符 2"/>
          <p:cNvSpPr>
            <a:spLocks noGrp="1"/>
          </p:cNvSpPr>
          <p:nvPr>
            <p:ph idx="1"/>
          </p:nvPr>
        </p:nvSpPr>
        <p:spPr/>
        <p:txBody>
          <a:bodyPr/>
          <a:lstStyle/>
          <a:p>
            <a:r>
              <a:rPr lang="zh-CN" altLang="en-US" dirty="0"/>
              <a:t>给定一个整数</a:t>
            </a:r>
            <a:r>
              <a:rPr lang="en-US" altLang="zh-CN" dirty="0"/>
              <a:t>n</a:t>
            </a:r>
            <a:r>
              <a:rPr lang="zh-CN" altLang="en-US" dirty="0"/>
              <a:t>，要求存在多少个带标号的</a:t>
            </a:r>
            <a:r>
              <a:rPr lang="en-US" altLang="zh-CN" dirty="0"/>
              <a:t>n</a:t>
            </a:r>
            <a:r>
              <a:rPr lang="zh-CN" altLang="en-US" dirty="0"/>
              <a:t>个点的完全图，使得每条边的权值是</a:t>
            </a:r>
            <a:r>
              <a:rPr lang="en-US" altLang="zh-CN" dirty="0"/>
              <a:t>0</a:t>
            </a:r>
            <a:r>
              <a:rPr lang="zh-CN" altLang="en-US" dirty="0"/>
              <a:t>到</a:t>
            </a:r>
            <a:r>
              <a:rPr lang="en-US" altLang="zh-CN" dirty="0"/>
              <a:t>m</a:t>
            </a:r>
            <a:r>
              <a:rPr lang="zh-CN" altLang="en-US" dirty="0"/>
              <a:t>的整数，并且图能被分成两个集合使得集合内部连边都是</a:t>
            </a:r>
            <a:r>
              <a:rPr lang="en-US" altLang="zh-CN" dirty="0"/>
              <a:t>0</a:t>
            </a:r>
            <a:r>
              <a:rPr lang="zh-CN" altLang="en-US" dirty="0"/>
              <a:t>。答案对一个质数取模后输出。</a:t>
            </a:r>
            <a:endParaRPr lang="en-US" altLang="zh-CN" dirty="0"/>
          </a:p>
          <a:p>
            <a:r>
              <a:rPr lang="en-US" altLang="zh-CN" dirty="0" err="1"/>
              <a:t>n,m</a:t>
            </a:r>
            <a:r>
              <a:rPr lang="en-US" altLang="zh-CN" dirty="0"/>
              <a:t>&lt;=1000</a:t>
            </a:r>
            <a:endParaRPr lang="zh-CN" altLang="en-US" dirty="0"/>
          </a:p>
        </p:txBody>
      </p:sp>
    </p:spTree>
    <p:extLst>
      <p:ext uri="{BB962C8B-B14F-4D97-AF65-F5344CB8AC3E}">
        <p14:creationId xmlns:p14="http://schemas.microsoft.com/office/powerpoint/2010/main" val="4257423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309488"/>
                <a:ext cx="10515600" cy="6428937"/>
              </a:xfrm>
            </p:spPr>
            <p:txBody>
              <a:bodyPr/>
              <a:lstStyle/>
              <a:p>
                <a:r>
                  <a:rPr lang="zh-CN" altLang="en-US" dirty="0"/>
                  <a:t>首先暗中观察发现边权限制就是二分图限制。</a:t>
                </a:r>
                <a:endParaRPr lang="en-US" altLang="zh-CN" dirty="0"/>
              </a:p>
              <a:p>
                <a:r>
                  <a:rPr lang="zh-CN" altLang="en-US" dirty="0"/>
                  <a:t>但是这题怎么都不好直接求。</a:t>
                </a:r>
                <a:endParaRPr lang="en-US" altLang="zh-CN" dirty="0"/>
              </a:p>
              <a:p>
                <a:r>
                  <a:rPr lang="zh-CN" altLang="en-US" strike="sngStrike" dirty="0"/>
                  <a:t>计数题如果卡住了一般就是套个容斥。</a:t>
                </a:r>
                <a:endParaRPr lang="en-US" altLang="zh-CN" strike="sngStrike" dirty="0"/>
              </a:p>
              <a:p>
                <a:r>
                  <a:rPr lang="zh-CN" altLang="en-US" dirty="0"/>
                  <a:t>然后就变成了经典套路题。</a:t>
                </a:r>
                <a:endParaRPr lang="en-US" altLang="zh-CN" dirty="0"/>
              </a:p>
              <a:p>
                <a:r>
                  <a:rPr lang="zh-CN" altLang="en-US" dirty="0"/>
                  <a:t>设</a:t>
                </a:r>
                <a:r>
                  <a:rPr lang="en-US" altLang="zh-CN" dirty="0" err="1"/>
                  <a:t>Dp</a:t>
                </a:r>
                <a:r>
                  <a:rPr lang="en-US" altLang="zh-CN" dirty="0"/>
                  <a:t>[</a:t>
                </a:r>
                <a:r>
                  <a:rPr lang="en-US" altLang="zh-CN" dirty="0" err="1"/>
                  <a:t>i</a:t>
                </a:r>
                <a:r>
                  <a:rPr lang="en-US" altLang="zh-CN" dirty="0"/>
                  <a:t>]</a:t>
                </a:r>
                <a:r>
                  <a:rPr lang="zh-CN" altLang="en-US" dirty="0"/>
                  <a:t>代表</a:t>
                </a:r>
                <a:r>
                  <a:rPr lang="en-US" altLang="zh-CN" dirty="0" err="1"/>
                  <a:t>i</a:t>
                </a:r>
                <a:r>
                  <a:rPr lang="zh-CN" altLang="en-US" dirty="0"/>
                  <a:t>个点的连通二分图有多少个，</a:t>
                </a:r>
                <a:r>
                  <a:rPr lang="en-US" altLang="zh-CN" dirty="0" err="1"/>
                  <a:t>Cnt</a:t>
                </a:r>
                <a:r>
                  <a:rPr lang="en-US" altLang="zh-CN" dirty="0"/>
                  <a:t>[</a:t>
                </a:r>
                <a:r>
                  <a:rPr lang="en-US" altLang="zh-CN" dirty="0" err="1"/>
                  <a:t>i</a:t>
                </a:r>
                <a:r>
                  <a:rPr lang="en-US" altLang="zh-CN" dirty="0"/>
                  <a:t>]</a:t>
                </a:r>
                <a:r>
                  <a:rPr lang="zh-CN" altLang="en-US" dirty="0"/>
                  <a:t>代表</a:t>
                </a:r>
                <a:r>
                  <a:rPr lang="en-US" altLang="zh-CN" dirty="0" err="1"/>
                  <a:t>i</a:t>
                </a:r>
                <a:r>
                  <a:rPr lang="zh-CN" altLang="en-US" dirty="0"/>
                  <a:t>个点的不一定连通的二分图有多少个。</a:t>
                </a:r>
                <a:endParaRPr lang="en-US" altLang="zh-CN" dirty="0"/>
              </a:p>
              <a:p>
                <a:r>
                  <a:rPr lang="en-US" altLang="zh-CN" dirty="0" err="1"/>
                  <a:t>Dp</a:t>
                </a:r>
                <a:r>
                  <a:rPr lang="en-US" altLang="zh-CN" dirty="0"/>
                  <a:t>[n]=</a:t>
                </a:r>
                <a14:m>
                  <m:oMath xmlns:m="http://schemas.openxmlformats.org/officeDocument/2006/math">
                    <m:nary>
                      <m:naryPr>
                        <m:chr m:val="∑"/>
                        <m:ctrlPr>
                          <a:rPr lang="en-US" altLang="zh-CN" i="1" smtClean="0">
                            <a:latin typeface="Cambria Math" panose="02040503050406030204" pitchFamily="18" charset="0"/>
                          </a:rPr>
                        </m:ctrlPr>
                      </m:naryPr>
                      <m:sub>
                        <m:r>
                          <m:rPr>
                            <m:sty m:val="p"/>
                            <m:brk m:alnAt="23"/>
                          </m:rPr>
                          <a:rPr lang="en-US" altLang="zh-CN" i="1">
                            <a:latin typeface="Cambria Math" panose="02040503050406030204" pitchFamily="18" charset="0"/>
                          </a:rPr>
                          <m:t>i</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d>
                          <m:dPr>
                            <m:ctrlPr>
                              <a:rPr lang="en-US" altLang="zh-CN" i="1" smtClean="0">
                                <a:latin typeface="Cambria Math" panose="02040503050406030204" pitchFamily="18" charset="0"/>
                              </a:rPr>
                            </m:ctrlPr>
                          </m:dPr>
                          <m:e>
                            <m:f>
                              <m:fPr>
                                <m:type m:val="noBa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𝑖</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−1</m:t>
                                </m:r>
                              </m:den>
                            </m:f>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sup>
                        </m:sSup>
                      </m:e>
                    </m:nary>
                  </m:oMath>
                </a14:m>
                <a:r>
                  <a:rPr lang="zh-CN" altLang="en-US" dirty="0"/>
                  <a:t>。这个的意思是钦定</a:t>
                </a:r>
                <a:r>
                  <a:rPr lang="en-US" altLang="zh-CN" dirty="0"/>
                  <a:t>1</a:t>
                </a:r>
                <a:r>
                  <a:rPr lang="zh-CN" altLang="en-US" dirty="0"/>
                  <a:t>号点在左边，并且枚举左边点的个数</a:t>
                </a:r>
                <a:r>
                  <a:rPr lang="en-US" altLang="zh-CN" dirty="0" err="1"/>
                  <a:t>i</a:t>
                </a:r>
                <a:r>
                  <a:rPr lang="zh-CN" altLang="en-US" dirty="0"/>
                  <a:t>，然后枚举中间连了什么边。</a:t>
                </a:r>
                <a:endParaRPr lang="en-US" altLang="zh-CN" dirty="0"/>
              </a:p>
              <a:p>
                <a:r>
                  <a:rPr lang="zh-CN" altLang="en-US" dirty="0"/>
                  <a:t>当然这是有重复的。我们想枚举</a:t>
                </a:r>
                <a:r>
                  <a:rPr lang="en-US" altLang="zh-CN" dirty="0"/>
                  <a:t>1</a:t>
                </a:r>
                <a:r>
                  <a:rPr lang="zh-CN" altLang="en-US" dirty="0"/>
                  <a:t>号点所在联通块大小，其它点就可以用</a:t>
                </a:r>
                <a:r>
                  <a:rPr lang="en-US" altLang="zh-CN" dirty="0" err="1"/>
                  <a:t>Cnt</a:t>
                </a:r>
                <a:r>
                  <a:rPr lang="zh-CN" altLang="en-US" dirty="0"/>
                  <a:t>数组算？</a:t>
                </a:r>
                <a:endParaRPr lang="en-US" altLang="zh-CN" dirty="0"/>
              </a:p>
              <a:p>
                <a:r>
                  <a:rPr lang="zh-CN" altLang="en-US" dirty="0"/>
                  <a:t>然而并不行，我们并不知道每种情况被算过几次。</a:t>
                </a:r>
                <a:endParaRPr lang="en-US" altLang="zh-CN" dirty="0"/>
              </a:p>
              <a:p>
                <a:r>
                  <a:rPr lang="zh-CN" altLang="en-US" dirty="0"/>
                  <a:t>再分析：如果只有一个连通块那么只会被算两次，那么有</a:t>
                </a:r>
                <a:r>
                  <a:rPr lang="en-US" altLang="zh-CN" dirty="0" err="1"/>
                  <a:t>i</a:t>
                </a:r>
                <a:r>
                  <a:rPr lang="zh-CN" altLang="en-US" dirty="0"/>
                  <a:t>个连通块就会被算</a:t>
                </a:r>
                <a:r>
                  <a:rPr lang="en-US" altLang="zh-CN" dirty="0"/>
                  <a:t>2^i</a:t>
                </a:r>
                <a:r>
                  <a:rPr lang="zh-CN" altLang="en-US" dirty="0"/>
                  <a:t>次。</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309488"/>
                <a:ext cx="10515600" cy="6428937"/>
              </a:xfrm>
              <a:blipFill>
                <a:blip r:embed="rId2"/>
                <a:stretch>
                  <a:fillRect l="-1043" t="-1803"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4432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199" y="239150"/>
                <a:ext cx="11353801" cy="6428935"/>
              </a:xfrm>
            </p:spPr>
            <p:txBody>
              <a:bodyPr/>
              <a:lstStyle/>
              <a:p>
                <a:r>
                  <a:rPr lang="zh-CN" altLang="en-US" dirty="0"/>
                  <a:t>于是我们</a:t>
                </a:r>
                <a:r>
                  <a:rPr lang="en-US" altLang="zh-CN" dirty="0" err="1"/>
                  <a:t>Cnt</a:t>
                </a:r>
                <a:r>
                  <a:rPr lang="zh-CN" altLang="en-US" dirty="0"/>
                  <a:t>数组变成了</a:t>
                </a:r>
                <a:r>
                  <a:rPr lang="en-US" altLang="zh-CN" dirty="0" err="1"/>
                  <a:t>Cnt</a:t>
                </a:r>
                <a:r>
                  <a:rPr lang="en-US" altLang="zh-CN" dirty="0"/>
                  <a:t>[</a:t>
                </a:r>
                <a:r>
                  <a:rPr lang="en-US" altLang="zh-CN" dirty="0" err="1"/>
                  <a:t>i</a:t>
                </a:r>
                <a:r>
                  <a:rPr lang="en-US" altLang="zh-CN" dirty="0"/>
                  <a:t>][j]</a:t>
                </a:r>
                <a:r>
                  <a:rPr lang="zh-CN" altLang="en-US" dirty="0"/>
                  <a:t>代表</a:t>
                </a:r>
                <a:r>
                  <a:rPr lang="en-US" altLang="zh-CN" dirty="0" err="1"/>
                  <a:t>i</a:t>
                </a:r>
                <a:r>
                  <a:rPr lang="zh-CN" altLang="en-US" dirty="0"/>
                  <a:t>个点</a:t>
                </a:r>
                <a:r>
                  <a:rPr lang="en-US" altLang="zh-CN" dirty="0"/>
                  <a:t>j</a:t>
                </a:r>
                <a:r>
                  <a:rPr lang="zh-CN" altLang="en-US" dirty="0"/>
                  <a:t>个连通块的方案数。</a:t>
                </a:r>
                <a:endParaRPr lang="en-US" altLang="zh-CN" dirty="0"/>
              </a:p>
              <a:p>
                <a:r>
                  <a:rPr lang="en-US" altLang="zh-CN" dirty="0"/>
                  <a:t>Dp[n]=</a:t>
                </a:r>
                <a14:m>
                  <m:oMath xmlns:m="http://schemas.openxmlformats.org/officeDocument/2006/math">
                    <m:nary>
                      <m:naryPr>
                        <m:chr m:val="∑"/>
                        <m:ctrlPr>
                          <a:rPr lang="en-US" altLang="zh-CN" i="1" smtClean="0">
                            <a:latin typeface="Cambria Math" panose="02040503050406030204" pitchFamily="18" charset="0"/>
                          </a:rPr>
                        </m:ctrlPr>
                      </m:naryPr>
                      <m:sub>
                        <m:r>
                          <m:rPr>
                            <m:sty m:val="p"/>
                            <m:brk m:alnAt="23"/>
                          </m:rPr>
                          <a:rPr lang="en-US" altLang="zh-CN" i="1">
                            <a:latin typeface="Cambria Math" panose="02040503050406030204" pitchFamily="18" charset="0"/>
                          </a:rPr>
                          <m:t>i</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d>
                          <m:dPr>
                            <m:ctrlPr>
                              <a:rPr lang="en-US" altLang="zh-CN" i="1" smtClean="0">
                                <a:latin typeface="Cambria Math" panose="02040503050406030204" pitchFamily="18" charset="0"/>
                              </a:rPr>
                            </m:ctrlPr>
                          </m:dPr>
                          <m:e>
                            <m:f>
                              <m:fPr>
                                <m:type m:val="noBa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𝑖</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−1</m:t>
                                </m:r>
                              </m:den>
                            </m:f>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sup>
                        </m:sSup>
                      </m:e>
                    </m:nary>
                  </m:oMath>
                </a14:m>
                <a:r>
                  <a:rPr lang="en-US" altLang="zh-CN" dirty="0"/>
                  <a:t>-</a:t>
                </a:r>
                <a14:m>
                  <m:oMath xmlns:m="http://schemas.openxmlformats.org/officeDocument/2006/math">
                    <m:nary>
                      <m:naryPr>
                        <m:chr m:val="∑"/>
                        <m:ctrlPr>
                          <a:rPr lang="en-US" altLang="zh-CN" i="1" dirty="0" smtClean="0">
                            <a:latin typeface="Cambria Math" panose="02040503050406030204" pitchFamily="18" charset="0"/>
                          </a:rPr>
                        </m:ctrlPr>
                      </m:naryPr>
                      <m:sub>
                        <m:r>
                          <m:rPr>
                            <m:sty m:val="p"/>
                            <m:brk m:alnAt="23"/>
                          </m:rPr>
                          <a:rPr lang="en-US" altLang="zh-CN" i="1" dirty="0">
                            <a:latin typeface="Cambria Math" panose="02040503050406030204" pitchFamily="18" charset="0"/>
                          </a:rPr>
                          <m:t>i</m:t>
                        </m:r>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−1</m:t>
                        </m:r>
                      </m:sup>
                      <m:e>
                        <m:d>
                          <m:dPr>
                            <m:ctrlPr>
                              <a:rPr lang="en-US" altLang="zh-CN" i="1" dirty="0" smtClean="0">
                                <a:latin typeface="Cambria Math" panose="02040503050406030204" pitchFamily="18" charset="0"/>
                              </a:rPr>
                            </m:ctrlPr>
                          </m:dPr>
                          <m:e>
                            <m:f>
                              <m:fPr>
                                <m:type m:val="noBar"/>
                                <m:ctrlPr>
                                  <a:rPr lang="en-US" altLang="zh-CN" i="1" dirty="0" smtClean="0">
                                    <a:latin typeface="Cambria Math" panose="02040503050406030204" pitchFamily="18" charset="0"/>
                                  </a:rPr>
                                </m:ctrlPr>
                              </m:fPr>
                              <m:num>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−1</m:t>
                                </m:r>
                              </m:den>
                            </m:f>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𝐷𝑝</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𝑖</m:t>
                            </m:r>
                          </m:e>
                        </m:d>
                        <m:r>
                          <a:rPr lang="en-US" altLang="zh-CN" b="0" i="1" dirty="0" smtClean="0">
                            <a:latin typeface="Cambria Math" panose="02040503050406030204" pitchFamily="18" charset="0"/>
                          </a:rPr>
                          <m:t>∗</m:t>
                        </m:r>
                        <m:nary>
                          <m:naryPr>
                            <m:chr m:val="∑"/>
                            <m:ctrlPr>
                              <a:rPr lang="en-US" altLang="zh-CN" b="0" i="1" dirty="0" smtClean="0">
                                <a:latin typeface="Cambria Math" panose="02040503050406030204" pitchFamily="18" charset="0"/>
                              </a:rPr>
                            </m:ctrlPr>
                          </m:naryPr>
                          <m:sub>
                            <m:r>
                              <m:rPr>
                                <m:brk m:alnAt="23"/>
                              </m:rP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sup>
                          <m:e>
                            <m:r>
                              <a:rPr lang="en-US" altLang="zh-CN" b="0" i="1" dirty="0" smtClean="0">
                                <a:latin typeface="Cambria Math" panose="02040503050406030204" pitchFamily="18" charset="0"/>
                              </a:rPr>
                              <m:t>𝐶𝑛𝑡</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e>
                            </m:d>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𝑗</m:t>
                                </m:r>
                              </m:e>
                            </m:d>
                            <m:r>
                              <a:rPr lang="en-US" altLang="zh-CN" b="0" i="1" dirty="0" smtClean="0">
                                <a:latin typeface="Cambria Math" panose="02040503050406030204" pitchFamily="18" charset="0"/>
                              </a:rPr>
                              <m:t>∗2^</m:t>
                            </m:r>
                            <m:r>
                              <a:rPr lang="en-US" altLang="zh-CN" b="0" i="1" dirty="0" smtClean="0">
                                <a:latin typeface="Cambria Math" panose="02040503050406030204" pitchFamily="18" charset="0"/>
                              </a:rPr>
                              <m:t>𝑗</m:t>
                            </m:r>
                          </m:e>
                        </m:nary>
                      </m:e>
                    </m:nary>
                  </m:oMath>
                </a14:m>
                <a:endParaRPr lang="en-US" altLang="zh-CN" dirty="0"/>
              </a:p>
              <a:p>
                <a:r>
                  <a:rPr lang="en-US" altLang="zh-CN" dirty="0" err="1"/>
                  <a:t>Cnt</a:t>
                </a:r>
                <a:r>
                  <a:rPr lang="en-US" altLang="zh-CN" dirty="0"/>
                  <a:t>[n][m]</a:t>
                </a:r>
                <a:r>
                  <a:rPr lang="en-US" altLang="zh-CN" dirty="0"/>
                  <a:t>=</a:t>
                </a:r>
                <a14:m>
                  <m:oMath xmlns:m="http://schemas.openxmlformats.org/officeDocument/2006/math">
                    <m:nary>
                      <m:naryPr>
                        <m:chr m:val="∑"/>
                        <m:ctrlPr>
                          <a:rPr lang="en-US" altLang="zh-CN" i="1" smtClean="0">
                            <a:latin typeface="Cambria Math" panose="02040503050406030204" pitchFamily="18" charset="0"/>
                          </a:rPr>
                        </m:ctrlPr>
                      </m:naryPr>
                      <m:sub>
                        <m:r>
                          <m:rPr>
                            <m:sty m:val="p"/>
                            <m:brk m:alnAt="23"/>
                          </m:rPr>
                          <a:rPr lang="en-US" altLang="zh-CN" i="1">
                            <a:latin typeface="Cambria Math" panose="02040503050406030204" pitchFamily="18" charset="0"/>
                          </a:rPr>
                          <m:t>i</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r>
                          <a:rPr lang="en-US" altLang="zh-CN" i="1">
                            <a:latin typeface="Cambria Math" panose="02040503050406030204" pitchFamily="18" charset="0"/>
                          </a:rPr>
                          <m:t>-</m:t>
                        </m:r>
                        <m:r>
                          <m:rPr>
                            <m:sty m:val="p"/>
                          </m:rPr>
                          <a:rPr lang="en-US" altLang="zh-CN" i="1" smtClean="0">
                            <a:latin typeface="Cambria Math" panose="02040503050406030204" pitchFamily="18" charset="0"/>
                          </a:rPr>
                          <m:t>m</m:t>
                        </m:r>
                        <m:r>
                          <a:rPr lang="en-US" altLang="zh-CN" b="0" i="1" smtClean="0">
                            <a:latin typeface="Cambria Math" panose="02040503050406030204" pitchFamily="18" charset="0"/>
                          </a:rPr>
                          <m:t>+1</m:t>
                        </m:r>
                      </m:sup>
                      <m:e>
                        <m:r>
                          <a:rPr lang="en-US" altLang="zh-CN" b="0" i="1" smtClean="0">
                            <a:latin typeface="Cambria Math" panose="02040503050406030204" pitchFamily="18" charset="0"/>
                          </a:rPr>
                          <m:t>𝐷𝑝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d>
                          <m:dPr>
                            <m:ctrlPr>
                              <a:rPr lang="en-US" altLang="zh-CN" i="1" dirty="0" smtClean="0">
                                <a:latin typeface="Cambria Math" panose="02040503050406030204" pitchFamily="18" charset="0"/>
                              </a:rPr>
                            </m:ctrlPr>
                          </m:dPr>
                          <m:e>
                            <m:f>
                              <m:fPr>
                                <m:type m:val="noBar"/>
                                <m:ctrlPr>
                                  <a:rPr lang="en-US" altLang="zh-CN" i="1" dirty="0" smtClean="0">
                                    <a:latin typeface="Cambria Math" panose="02040503050406030204" pitchFamily="18" charset="0"/>
                                  </a:rPr>
                                </m:ctrlPr>
                              </m:fPr>
                              <m:num>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−1</m:t>
                                </m:r>
                              </m:den>
                            </m:f>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𝐶𝑛𝑡</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−1]</m:t>
                        </m:r>
                      </m:e>
                    </m:nary>
                  </m:oMath>
                </a14:m>
                <a:endParaRPr lang="en-US" altLang="zh-CN" dirty="0"/>
              </a:p>
              <a:p>
                <a:r>
                  <a:rPr lang="zh-CN" altLang="en-US" dirty="0"/>
                  <a:t>看上去是</a:t>
                </a:r>
                <a:r>
                  <a:rPr lang="en-US" altLang="zh-CN" dirty="0"/>
                  <a:t>n^3</a:t>
                </a:r>
                <a:r>
                  <a:rPr lang="zh-CN" altLang="en-US" dirty="0"/>
                  <a:t>的，这不清真。</a:t>
                </a:r>
                <a:endParaRPr lang="en-US" altLang="zh-CN" dirty="0"/>
              </a:p>
              <a:p>
                <a:r>
                  <a:rPr lang="zh-CN" altLang="en-US" dirty="0"/>
                  <a:t>我们注意到</a:t>
                </a:r>
                <a:r>
                  <a:rPr lang="en-US" altLang="zh-CN" dirty="0" err="1"/>
                  <a:t>Dp</a:t>
                </a:r>
                <a:r>
                  <a:rPr lang="zh-CN" altLang="en-US" dirty="0"/>
                  <a:t>的转移式里面</a:t>
                </a:r>
                <a:r>
                  <a:rPr lang="en-US" altLang="zh-CN" dirty="0"/>
                  <a:t>j</a:t>
                </a:r>
                <a:r>
                  <a:rPr lang="zh-CN" altLang="en-US" dirty="0"/>
                  <a:t>的那个</a:t>
                </a:r>
                <a:r>
                  <a:rPr lang="en-US" altLang="zh-CN" dirty="0"/>
                  <a:t>Σ</a:t>
                </a:r>
                <a:r>
                  <a:rPr lang="zh-CN" altLang="en-US" dirty="0"/>
                  <a:t>只跟一个系数</a:t>
                </a:r>
                <a:r>
                  <a:rPr lang="en-US" altLang="zh-CN" dirty="0"/>
                  <a:t>n-</a:t>
                </a:r>
                <a:r>
                  <a:rPr lang="en-US" altLang="zh-CN" dirty="0" err="1"/>
                  <a:t>i</a:t>
                </a:r>
                <a:r>
                  <a:rPr lang="zh-CN" altLang="en-US" dirty="0"/>
                  <a:t>有关，而且</a:t>
                </a:r>
                <a:r>
                  <a:rPr lang="en-US" altLang="zh-CN" dirty="0" err="1"/>
                  <a:t>Cnt</a:t>
                </a:r>
                <a:r>
                  <a:rPr lang="en-US" altLang="zh-CN" dirty="0"/>
                  <a:t>[][m-1]</a:t>
                </a:r>
                <a:r>
                  <a:rPr lang="zh-CN" altLang="en-US" dirty="0"/>
                  <a:t>到</a:t>
                </a:r>
                <a:r>
                  <a:rPr lang="en-US" altLang="zh-CN" dirty="0" err="1"/>
                  <a:t>Cnt</a:t>
                </a:r>
                <a:r>
                  <a:rPr lang="en-US" altLang="zh-CN" dirty="0"/>
                  <a:t>[][m]</a:t>
                </a:r>
                <a:r>
                  <a:rPr lang="zh-CN" altLang="en-US" dirty="0"/>
                  <a:t>的转移都是乘以</a:t>
                </a:r>
                <a:r>
                  <a:rPr lang="en-US" altLang="zh-CN" dirty="0"/>
                  <a:t>2</a:t>
                </a:r>
                <a:r>
                  <a:rPr lang="zh-CN" altLang="en-US" dirty="0"/>
                  <a:t>。我们能不能缩成一个值？</a:t>
                </a:r>
                <a:endParaRPr lang="en-US" altLang="zh-CN" dirty="0"/>
              </a:p>
              <a:p>
                <a:r>
                  <a:rPr lang="zh-CN" altLang="en-US" dirty="0"/>
                  <a:t>定义</a:t>
                </a:r>
                <a:r>
                  <a:rPr lang="en-US" altLang="zh-CN" dirty="0" err="1"/>
                  <a:t>Cnt</a:t>
                </a:r>
                <a:r>
                  <a:rPr lang="en-US" altLang="zh-CN" dirty="0"/>
                  <a:t>[n]=</a:t>
                </a:r>
                <a14:m>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𝐶𝑛𝑡</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∗2^</m:t>
                        </m:r>
                        <m:r>
                          <a:rPr lang="en-US" altLang="zh-CN" b="0" i="1" smtClean="0">
                            <a:latin typeface="Cambria Math" panose="02040503050406030204" pitchFamily="18" charset="0"/>
                          </a:rPr>
                          <m:t>𝑖</m:t>
                        </m:r>
                      </m:e>
                    </m:nary>
                  </m:oMath>
                </a14:m>
                <a:endParaRPr lang="en-US" altLang="zh-CN" dirty="0"/>
              </a:p>
              <a:p>
                <a:r>
                  <a:rPr lang="zh-CN" altLang="en-US" dirty="0"/>
                  <a:t>那么</a:t>
                </a:r>
                <a:r>
                  <a:rPr lang="en-US" altLang="zh-CN" dirty="0"/>
                  <a:t>Cnt[n]=</a:t>
                </a:r>
                <a14:m>
                  <m:oMath xmlns:m="http://schemas.openxmlformats.org/officeDocument/2006/math">
                    <m:nary>
                      <m:naryPr>
                        <m:chr m:val="∑"/>
                        <m:ctrlPr>
                          <a:rPr lang="en-US" altLang="zh-CN" i="1" smtClean="0">
                            <a:latin typeface="Cambria Math" panose="02040503050406030204" pitchFamily="18" charset="0"/>
                          </a:rPr>
                        </m:ctrlPr>
                      </m:naryPr>
                      <m:sub>
                        <m:r>
                          <m:rPr>
                            <m:sty m:val="p"/>
                            <m:brk m:alnAt="23"/>
                          </m:rPr>
                          <a:rPr lang="en-US" altLang="zh-CN" i="1">
                            <a:latin typeface="Cambria Math" panose="02040503050406030204" pitchFamily="18" charset="0"/>
                          </a:rPr>
                          <m:t>i</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sup>
                      <m:e>
                        <m:r>
                          <a:rPr lang="en-US" altLang="zh-CN" b="0" i="1" smtClean="0">
                            <a:latin typeface="Cambria Math" panose="02040503050406030204" pitchFamily="18" charset="0"/>
                          </a:rPr>
                          <m:t>𝐷𝑝</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d>
                          <m:dPr>
                            <m:ctrlPr>
                              <a:rPr lang="en-US" altLang="zh-CN" i="1" dirty="0" smtClean="0">
                                <a:latin typeface="Cambria Math" panose="02040503050406030204" pitchFamily="18" charset="0"/>
                              </a:rPr>
                            </m:ctrlPr>
                          </m:dPr>
                          <m:e>
                            <m:f>
                              <m:fPr>
                                <m:type m:val="noBar"/>
                                <m:ctrlPr>
                                  <a:rPr lang="en-US" altLang="zh-CN" i="1" dirty="0" smtClean="0">
                                    <a:latin typeface="Cambria Math" panose="02040503050406030204" pitchFamily="18" charset="0"/>
                                  </a:rPr>
                                </m:ctrlPr>
                              </m:fPr>
                              <m:num>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−1</m:t>
                                </m:r>
                              </m:den>
                            </m:f>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𝐶𝑛𝑡</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e>
                        </m:d>
                        <m:r>
                          <a:rPr lang="en-US" altLang="zh-CN" b="0" i="1" dirty="0" smtClean="0">
                            <a:latin typeface="Cambria Math" panose="02040503050406030204" pitchFamily="18" charset="0"/>
                          </a:rPr>
                          <m:t>∗2</m:t>
                        </m:r>
                      </m:e>
                    </m:nary>
                  </m:oMath>
                </a14:m>
                <a:endParaRPr lang="en-US" altLang="zh-CN" dirty="0"/>
              </a:p>
              <a:p>
                <a:r>
                  <a:rPr lang="zh-CN" altLang="en-US" dirty="0"/>
                  <a:t>复杂度变成</a:t>
                </a:r>
                <a:r>
                  <a:rPr lang="en-US" altLang="zh-CN" dirty="0"/>
                  <a:t>O(n^2)</a:t>
                </a:r>
                <a:r>
                  <a:rPr lang="zh-CN" altLang="en-US" dirty="0"/>
                  <a:t>。</a:t>
                </a:r>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199" y="239150"/>
                <a:ext cx="11353801" cy="6428935"/>
              </a:xfrm>
              <a:blipFill>
                <a:blip r:embed="rId2"/>
                <a:stretch>
                  <a:fillRect l="-913" t="-17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136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48640"/>
            <a:ext cx="10515600" cy="5809957"/>
          </a:xfrm>
        </p:spPr>
        <p:txBody>
          <a:bodyPr/>
          <a:lstStyle/>
          <a:p>
            <a:r>
              <a:rPr lang="zh-CN" altLang="en-US" dirty="0"/>
              <a:t>又一波杂题。</a:t>
            </a:r>
            <a:endParaRPr lang="en-US" altLang="zh-CN" dirty="0"/>
          </a:p>
          <a:p>
            <a:r>
              <a:rPr lang="zh-CN" altLang="en-US" dirty="0"/>
              <a:t>听说没有图论选讲所以我来几道。</a:t>
            </a:r>
            <a:endParaRPr lang="en-US" altLang="zh-CN" dirty="0"/>
          </a:p>
          <a:p>
            <a:r>
              <a:rPr lang="zh-CN" altLang="en-US" dirty="0"/>
              <a:t>再来几道小清新一点的</a:t>
            </a:r>
            <a:r>
              <a:rPr lang="en-US" altLang="zh-CN" dirty="0"/>
              <a:t>www</a:t>
            </a:r>
          </a:p>
          <a:p>
            <a:r>
              <a:rPr lang="zh-CN" altLang="en-US" dirty="0"/>
              <a:t>再来了几道繁琐一点的。</a:t>
            </a:r>
            <a:endParaRPr lang="en-US" altLang="zh-CN" dirty="0"/>
          </a:p>
        </p:txBody>
      </p:sp>
    </p:spTree>
    <p:extLst>
      <p:ext uri="{BB962C8B-B14F-4D97-AF65-F5344CB8AC3E}">
        <p14:creationId xmlns:p14="http://schemas.microsoft.com/office/powerpoint/2010/main" val="186968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【Hihocoder1166 </a:t>
            </a:r>
            <a:r>
              <a:rPr lang="zh-CN" altLang="en-US" dirty="0"/>
              <a:t>交换代数</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给定一个长度为</a:t>
            </a:r>
            <a:r>
              <a:rPr lang="en-US" altLang="zh-CN" dirty="0"/>
              <a:t>n</a:t>
            </a:r>
            <a:r>
              <a:rPr lang="zh-CN" altLang="en-US" dirty="0"/>
              <a:t>的</a:t>
            </a:r>
            <a:r>
              <a:rPr lang="en-US" altLang="zh-CN" dirty="0"/>
              <a:t>01</a:t>
            </a:r>
            <a:r>
              <a:rPr lang="zh-CN" altLang="en-US" dirty="0"/>
              <a:t>序列</a:t>
            </a:r>
            <a:r>
              <a:rPr lang="en-US" altLang="zh-CN" dirty="0"/>
              <a:t>a</a:t>
            </a:r>
            <a:r>
              <a:rPr lang="zh-CN" altLang="en-US" dirty="0"/>
              <a:t>，每次随机将一个区间翻转权值，求期望最早出现全</a:t>
            </a:r>
            <a:r>
              <a:rPr lang="en-US" altLang="zh-CN" dirty="0"/>
              <a:t>0</a:t>
            </a:r>
            <a:r>
              <a:rPr lang="zh-CN" altLang="en-US" dirty="0"/>
              <a:t>串的时间。</a:t>
            </a:r>
            <a:endParaRPr lang="en-US" altLang="zh-CN" dirty="0"/>
          </a:p>
          <a:p>
            <a:r>
              <a:rPr lang="en-US" altLang="zh-CN" dirty="0"/>
              <a:t>n&lt;=20</a:t>
            </a:r>
          </a:p>
        </p:txBody>
      </p:sp>
    </p:spTree>
    <p:extLst>
      <p:ext uri="{BB962C8B-B14F-4D97-AF65-F5344CB8AC3E}">
        <p14:creationId xmlns:p14="http://schemas.microsoft.com/office/powerpoint/2010/main" val="2243624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92369"/>
            <a:ext cx="10515600" cy="5767754"/>
          </a:xfrm>
        </p:spPr>
        <p:txBody>
          <a:bodyPr/>
          <a:lstStyle/>
          <a:p>
            <a:r>
              <a:rPr lang="zh-CN" altLang="en-US" dirty="0"/>
              <a:t>区间改值，一次改了多个值感觉很不好办。</a:t>
            </a:r>
            <a:endParaRPr lang="en-US" altLang="zh-CN" dirty="0"/>
          </a:p>
          <a:p>
            <a:r>
              <a:rPr lang="zh-CN" altLang="en-US" dirty="0"/>
              <a:t>一个转化：设</a:t>
            </a:r>
            <a:r>
              <a:rPr lang="en-US" altLang="zh-CN" dirty="0"/>
              <a:t>b[</a:t>
            </a:r>
            <a:r>
              <a:rPr lang="en-US" altLang="zh-CN" dirty="0" err="1"/>
              <a:t>i</a:t>
            </a:r>
            <a:r>
              <a:rPr lang="en-US" altLang="zh-CN" dirty="0"/>
              <a:t>]=a[</a:t>
            </a:r>
            <a:r>
              <a:rPr lang="en-US" altLang="zh-CN" dirty="0" err="1"/>
              <a:t>i</a:t>
            </a:r>
            <a:r>
              <a:rPr lang="en-US" altLang="zh-CN" dirty="0"/>
              <a:t>]^a[i-1]</a:t>
            </a:r>
            <a:r>
              <a:rPr lang="zh-CN" altLang="en-US" dirty="0"/>
              <a:t>，并且设</a:t>
            </a:r>
            <a:r>
              <a:rPr lang="en-US" altLang="zh-CN" dirty="0"/>
              <a:t>a[0]=0</a:t>
            </a:r>
            <a:r>
              <a:rPr lang="zh-CN" altLang="en-US" dirty="0"/>
              <a:t>，</a:t>
            </a:r>
            <a:r>
              <a:rPr lang="en-US" altLang="zh-CN" dirty="0"/>
              <a:t>a[n+1]=0</a:t>
            </a:r>
            <a:r>
              <a:rPr lang="zh-CN" altLang="en-US" dirty="0"/>
              <a:t>那么</a:t>
            </a:r>
            <a:r>
              <a:rPr lang="en-US" altLang="zh-CN" dirty="0"/>
              <a:t>b</a:t>
            </a:r>
            <a:r>
              <a:rPr lang="zh-CN" altLang="en-US" dirty="0"/>
              <a:t>数组与</a:t>
            </a:r>
            <a:r>
              <a:rPr lang="en-US" altLang="zh-CN" dirty="0"/>
              <a:t>a</a:t>
            </a:r>
            <a:r>
              <a:rPr lang="zh-CN" altLang="en-US" dirty="0"/>
              <a:t>数组一一对应。但是我们现在每次操作只用修改两个值了。</a:t>
            </a:r>
            <a:endParaRPr lang="en-US" altLang="zh-CN" dirty="0"/>
          </a:p>
          <a:p>
            <a:r>
              <a:rPr lang="zh-CN" altLang="en-US" dirty="0"/>
              <a:t>所以我们设</a:t>
            </a:r>
            <a:r>
              <a:rPr lang="en-US" altLang="zh-CN" dirty="0" err="1"/>
              <a:t>dp</a:t>
            </a:r>
            <a:r>
              <a:rPr lang="en-US" altLang="zh-CN" dirty="0"/>
              <a:t>[</a:t>
            </a:r>
            <a:r>
              <a:rPr lang="en-US" altLang="zh-CN" dirty="0" err="1"/>
              <a:t>i</a:t>
            </a:r>
            <a:r>
              <a:rPr lang="en-US" altLang="zh-CN" dirty="0"/>
              <a:t>]</a:t>
            </a:r>
            <a:r>
              <a:rPr lang="zh-CN" altLang="en-US" dirty="0"/>
              <a:t>代表</a:t>
            </a:r>
            <a:r>
              <a:rPr lang="en-US" altLang="zh-CN" dirty="0"/>
              <a:t>b</a:t>
            </a:r>
            <a:r>
              <a:rPr lang="zh-CN" altLang="en-US" dirty="0"/>
              <a:t>数组有</a:t>
            </a:r>
            <a:r>
              <a:rPr lang="en-US" altLang="zh-CN" dirty="0" err="1"/>
              <a:t>i</a:t>
            </a:r>
            <a:r>
              <a:rPr lang="zh-CN" altLang="en-US" dirty="0"/>
              <a:t>个</a:t>
            </a:r>
            <a:r>
              <a:rPr lang="en-US" altLang="zh-CN" dirty="0"/>
              <a:t>1</a:t>
            </a:r>
            <a:r>
              <a:rPr lang="zh-CN" altLang="en-US" dirty="0"/>
              <a:t>的期望步数。（因为</a:t>
            </a:r>
            <a:r>
              <a:rPr lang="en-US" altLang="zh-CN" dirty="0" err="1"/>
              <a:t>dp</a:t>
            </a:r>
            <a:r>
              <a:rPr lang="en-US" altLang="zh-CN" dirty="0"/>
              <a:t>[0]</a:t>
            </a:r>
            <a:r>
              <a:rPr lang="zh-CN" altLang="en-US" dirty="0"/>
              <a:t>不会转移到其它点，所以</a:t>
            </a:r>
            <a:r>
              <a:rPr lang="en-US" altLang="zh-CN" dirty="0" err="1"/>
              <a:t>dp</a:t>
            </a:r>
            <a:r>
              <a:rPr lang="en-US" altLang="zh-CN" dirty="0"/>
              <a:t>[0]</a:t>
            </a:r>
            <a:r>
              <a:rPr lang="zh-CN" altLang="en-US" dirty="0"/>
              <a:t>就是答案。）</a:t>
            </a:r>
            <a:endParaRPr lang="en-US" altLang="zh-CN" dirty="0"/>
          </a:p>
          <a:p>
            <a:r>
              <a:rPr lang="zh-CN" altLang="en-US" dirty="0"/>
              <a:t>用这个转移关系画出图，就可以高斯消元或者直接递推解了。</a:t>
            </a:r>
            <a:endParaRPr lang="en-US" altLang="zh-CN" dirty="0"/>
          </a:p>
          <a:p>
            <a:r>
              <a:rPr lang="en-US" altLang="zh-CN" dirty="0"/>
              <a:t>N</a:t>
            </a:r>
            <a:r>
              <a:rPr lang="zh-CN" altLang="en-US" dirty="0"/>
              <a:t>这么小听说是因为答案会太大。</a:t>
            </a:r>
          </a:p>
        </p:txBody>
      </p:sp>
    </p:spTree>
    <p:extLst>
      <p:ext uri="{BB962C8B-B14F-4D97-AF65-F5344CB8AC3E}">
        <p14:creationId xmlns:p14="http://schemas.microsoft.com/office/powerpoint/2010/main" val="815803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【board by LYP】</a:t>
            </a:r>
            <a:endParaRPr lang="zh-CN" altLang="en-US" dirty="0"/>
          </a:p>
        </p:txBody>
      </p:sp>
      <p:sp>
        <p:nvSpPr>
          <p:cNvPr id="3" name="内容占位符 2"/>
          <p:cNvSpPr>
            <a:spLocks noGrp="1"/>
          </p:cNvSpPr>
          <p:nvPr>
            <p:ph idx="1"/>
          </p:nvPr>
        </p:nvSpPr>
        <p:spPr/>
        <p:txBody>
          <a:bodyPr/>
          <a:lstStyle/>
          <a:p>
            <a:r>
              <a:rPr lang="zh-CN" altLang="en-US" dirty="0"/>
              <a:t>有一个</a:t>
            </a:r>
            <a:r>
              <a:rPr lang="en-US" altLang="zh-CN" dirty="0"/>
              <a:t>2</a:t>
            </a:r>
            <a:r>
              <a:rPr lang="zh-CN" altLang="en-US" dirty="0"/>
              <a:t>行</a:t>
            </a:r>
            <a:r>
              <a:rPr lang="en-US" altLang="zh-CN" dirty="0"/>
              <a:t>m</a:t>
            </a:r>
            <a:r>
              <a:rPr lang="zh-CN" altLang="en-US" dirty="0"/>
              <a:t>列的白色棋盘，要全部染成红绿蓝三色，已经知道这三种颜色分别要染</a:t>
            </a:r>
            <a:r>
              <a:rPr lang="en-US" altLang="zh-CN" dirty="0"/>
              <a:t>x</a:t>
            </a:r>
            <a:r>
              <a:rPr lang="zh-CN" altLang="en-US" dirty="0"/>
              <a:t>、</a:t>
            </a:r>
            <a:r>
              <a:rPr lang="en-US" altLang="zh-CN" dirty="0"/>
              <a:t>y</a:t>
            </a:r>
            <a:r>
              <a:rPr lang="zh-CN" altLang="en-US" dirty="0"/>
              <a:t>、</a:t>
            </a:r>
            <a:r>
              <a:rPr lang="en-US" altLang="zh-CN" dirty="0"/>
              <a:t>z</a:t>
            </a:r>
            <a:r>
              <a:rPr lang="zh-CN" altLang="en-US" dirty="0"/>
              <a:t>个格子，这三种格子个数加起来为</a:t>
            </a:r>
            <a:r>
              <a:rPr lang="en-US" altLang="zh-CN" dirty="0"/>
              <a:t>2*m</a:t>
            </a:r>
            <a:r>
              <a:rPr lang="zh-CN" altLang="en-US" dirty="0"/>
              <a:t>。并且还要满足相邻格子不能同一个颜色，还要满足每个</a:t>
            </a:r>
            <a:r>
              <a:rPr lang="en-US" altLang="zh-CN" dirty="0"/>
              <a:t>2</a:t>
            </a:r>
            <a:r>
              <a:rPr lang="zh-CN" altLang="en-US" dirty="0"/>
              <a:t>*</a:t>
            </a:r>
            <a:r>
              <a:rPr lang="en-US" altLang="zh-CN" dirty="0"/>
              <a:t>2</a:t>
            </a:r>
            <a:r>
              <a:rPr lang="zh-CN" altLang="en-US" dirty="0"/>
              <a:t>的正方形内所有颜色都要出现过。求方案数多少。</a:t>
            </a:r>
            <a:endParaRPr lang="en-US" altLang="zh-CN" dirty="0"/>
          </a:p>
          <a:p>
            <a:r>
              <a:rPr lang="en-US" altLang="zh-CN" dirty="0"/>
              <a:t>m&lt;=100w</a:t>
            </a:r>
            <a:endParaRPr lang="zh-CN" altLang="en-US" dirty="0"/>
          </a:p>
        </p:txBody>
      </p:sp>
    </p:spTree>
    <p:extLst>
      <p:ext uri="{BB962C8B-B14F-4D97-AF65-F5344CB8AC3E}">
        <p14:creationId xmlns:p14="http://schemas.microsoft.com/office/powerpoint/2010/main" val="2387973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2880"/>
            <a:ext cx="10515600" cy="6189785"/>
          </a:xfrm>
        </p:spPr>
        <p:txBody>
          <a:bodyPr/>
          <a:lstStyle/>
          <a:p>
            <a:r>
              <a:rPr lang="zh-CN" altLang="en-US" dirty="0"/>
              <a:t>比较暴力的组合数学题。</a:t>
            </a:r>
            <a:endParaRPr lang="en-US" altLang="zh-CN" dirty="0"/>
          </a:p>
          <a:p>
            <a:r>
              <a:rPr lang="zh-CN" altLang="en-US" dirty="0"/>
              <a:t>一个转化：每一列的特征为这一列没有出现过的颜色。</a:t>
            </a:r>
            <a:endParaRPr lang="en-US" altLang="zh-CN" dirty="0"/>
          </a:p>
          <a:p>
            <a:r>
              <a:rPr lang="zh-CN" altLang="en-US" dirty="0"/>
              <a:t>那么相邻两个特征颜色不同，并且如果我们知道第一列的顺序以及一个特征序列，我们就可以确定一个棋盘。</a:t>
            </a:r>
            <a:endParaRPr lang="en-US" altLang="zh-CN" dirty="0"/>
          </a:p>
          <a:p>
            <a:r>
              <a:rPr lang="zh-CN" altLang="en-US" dirty="0"/>
              <a:t>那么由</a:t>
            </a:r>
            <a:r>
              <a:rPr lang="en-US" altLang="zh-CN" dirty="0"/>
              <a:t>x</a:t>
            </a:r>
            <a:r>
              <a:rPr lang="zh-CN" altLang="en-US" dirty="0"/>
              <a:t>、</a:t>
            </a:r>
            <a:r>
              <a:rPr lang="en-US" altLang="zh-CN" dirty="0"/>
              <a:t>y</a:t>
            </a:r>
            <a:r>
              <a:rPr lang="zh-CN" altLang="en-US" dirty="0"/>
              <a:t>、</a:t>
            </a:r>
            <a:r>
              <a:rPr lang="en-US" altLang="zh-CN" dirty="0"/>
              <a:t>z</a:t>
            </a:r>
            <a:r>
              <a:rPr lang="zh-CN" altLang="en-US" dirty="0"/>
              <a:t>我们可以求出特征序列中的每种颜色个数。</a:t>
            </a:r>
            <a:endParaRPr lang="en-US" altLang="zh-CN" dirty="0"/>
          </a:p>
          <a:p>
            <a:r>
              <a:rPr lang="zh-CN" altLang="en-US" dirty="0"/>
              <a:t>现在就只剩下一个相邻不相同的限制了。</a:t>
            </a:r>
            <a:endParaRPr lang="en-US" altLang="zh-CN" dirty="0"/>
          </a:p>
          <a:p>
            <a:r>
              <a:rPr lang="zh-CN" altLang="en-US" dirty="0"/>
              <a:t>我们先画下红色格子，然后在中间插入绿蓝格子，要将</a:t>
            </a:r>
            <a:r>
              <a:rPr lang="en-US" altLang="zh-CN" dirty="0"/>
              <a:t>x-1</a:t>
            </a:r>
            <a:r>
              <a:rPr lang="zh-CN" altLang="en-US" dirty="0"/>
              <a:t>个缝隙插满，两边的可插可不插。</a:t>
            </a:r>
            <a:endParaRPr lang="en-US" altLang="zh-CN" dirty="0"/>
          </a:p>
          <a:p>
            <a:r>
              <a:rPr lang="zh-CN" altLang="en-US" dirty="0"/>
              <a:t>同时绿蓝格子也要相间，一段绿蓝格子的绿色格子数</a:t>
            </a:r>
            <a:r>
              <a:rPr lang="en-US" altLang="zh-CN" dirty="0"/>
              <a:t>-</a:t>
            </a:r>
            <a:r>
              <a:rPr lang="zh-CN" altLang="en-US" dirty="0"/>
              <a:t>蓝色格子数一定为</a:t>
            </a:r>
            <a:r>
              <a:rPr lang="en-US" altLang="zh-CN" dirty="0"/>
              <a:t>-1</a:t>
            </a:r>
            <a:r>
              <a:rPr lang="zh-CN" altLang="en-US" dirty="0"/>
              <a:t>、</a:t>
            </a:r>
            <a:r>
              <a:rPr lang="en-US" altLang="zh-CN" dirty="0"/>
              <a:t>0</a:t>
            </a:r>
            <a:r>
              <a:rPr lang="zh-CN" altLang="en-US" dirty="0"/>
              <a:t>或者</a:t>
            </a:r>
            <a:r>
              <a:rPr lang="en-US" altLang="zh-CN" dirty="0"/>
              <a:t>1</a:t>
            </a:r>
            <a:r>
              <a:rPr lang="zh-CN" altLang="en-US" dirty="0"/>
              <a:t>，并且所有段的这个差的和为一定值。</a:t>
            </a:r>
            <a:endParaRPr lang="en-US" altLang="zh-CN" dirty="0"/>
          </a:p>
          <a:p>
            <a:r>
              <a:rPr lang="zh-CN" altLang="en-US" dirty="0"/>
              <a:t>那我们就可以枚举</a:t>
            </a:r>
            <a:r>
              <a:rPr lang="en-US" altLang="zh-CN" dirty="0"/>
              <a:t>-1</a:t>
            </a:r>
            <a:r>
              <a:rPr lang="zh-CN" altLang="en-US" dirty="0"/>
              <a:t>多少段，那么</a:t>
            </a:r>
            <a:r>
              <a:rPr lang="en-US" altLang="zh-CN" dirty="0"/>
              <a:t>0</a:t>
            </a:r>
            <a:r>
              <a:rPr lang="zh-CN" altLang="en-US" dirty="0"/>
              <a:t>多少段和</a:t>
            </a:r>
            <a:r>
              <a:rPr lang="en-US" altLang="zh-CN" dirty="0"/>
              <a:t>1</a:t>
            </a:r>
            <a:r>
              <a:rPr lang="zh-CN" altLang="en-US" dirty="0"/>
              <a:t>多少段也都可以求出来。</a:t>
            </a:r>
            <a:endParaRPr lang="en-US" altLang="zh-CN" dirty="0"/>
          </a:p>
          <a:p>
            <a:r>
              <a:rPr lang="zh-CN" altLang="en-US" dirty="0"/>
              <a:t>剩下就是简单的组合数计算。复杂度</a:t>
            </a:r>
            <a:r>
              <a:rPr lang="en-US" altLang="zh-CN" dirty="0"/>
              <a:t>O(n)</a:t>
            </a:r>
            <a:r>
              <a:rPr lang="zh-CN" altLang="en-US" dirty="0"/>
              <a:t>。</a:t>
            </a:r>
          </a:p>
        </p:txBody>
      </p:sp>
    </p:spTree>
    <p:extLst>
      <p:ext uri="{BB962C8B-B14F-4D97-AF65-F5344CB8AC3E}">
        <p14:creationId xmlns:p14="http://schemas.microsoft.com/office/powerpoint/2010/main" val="40363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【tree by KZF】</a:t>
            </a:r>
            <a:endParaRPr lang="zh-CN" altLang="en-US" dirty="0"/>
          </a:p>
        </p:txBody>
      </p:sp>
      <p:sp>
        <p:nvSpPr>
          <p:cNvPr id="3" name="内容占位符 2"/>
          <p:cNvSpPr>
            <a:spLocks noGrp="1"/>
          </p:cNvSpPr>
          <p:nvPr>
            <p:ph idx="1"/>
          </p:nvPr>
        </p:nvSpPr>
        <p:spPr/>
        <p:txBody>
          <a:bodyPr/>
          <a:lstStyle/>
          <a:p>
            <a:r>
              <a:rPr lang="zh-CN" altLang="en-US" dirty="0"/>
              <a:t>给定一棵带边权的</a:t>
            </a:r>
            <a:r>
              <a:rPr lang="en-US" altLang="zh-CN" dirty="0"/>
              <a:t>n</a:t>
            </a:r>
            <a:r>
              <a:rPr lang="zh-CN" altLang="en-US" dirty="0"/>
              <a:t>个点的树，要求</a:t>
            </a:r>
            <a:r>
              <a:rPr lang="en-US" altLang="zh-CN" dirty="0"/>
              <a:t>m</a:t>
            </a:r>
            <a:r>
              <a:rPr lang="zh-CN" altLang="en-US" dirty="0"/>
              <a:t>次在线询问标号在</a:t>
            </a:r>
            <a:r>
              <a:rPr lang="en-US" altLang="zh-CN" dirty="0"/>
              <a:t>[</a:t>
            </a:r>
            <a:r>
              <a:rPr lang="en-US" altLang="zh-CN" dirty="0" err="1"/>
              <a:t>le,ri</a:t>
            </a:r>
            <a:r>
              <a:rPr lang="en-US" altLang="zh-CN" dirty="0"/>
              <a:t>]</a:t>
            </a:r>
            <a:r>
              <a:rPr lang="zh-CN" altLang="en-US" dirty="0"/>
              <a:t>之间的距离</a:t>
            </a:r>
            <a:r>
              <a:rPr lang="en-US" altLang="zh-CN" dirty="0" err="1"/>
              <a:t>pos</a:t>
            </a:r>
            <a:r>
              <a:rPr lang="zh-CN" altLang="en-US" dirty="0"/>
              <a:t>最近的点有多远。</a:t>
            </a:r>
            <a:endParaRPr lang="en-US" altLang="zh-CN" dirty="0"/>
          </a:p>
          <a:p>
            <a:r>
              <a:rPr lang="en-US" altLang="zh-CN" dirty="0" err="1"/>
              <a:t>n,m</a:t>
            </a:r>
            <a:r>
              <a:rPr lang="en-US" altLang="zh-CN" dirty="0"/>
              <a:t>&lt;=10w</a:t>
            </a:r>
            <a:r>
              <a:rPr lang="zh-CN" altLang="en-US" dirty="0"/>
              <a:t>。</a:t>
            </a:r>
          </a:p>
        </p:txBody>
      </p:sp>
    </p:spTree>
    <p:extLst>
      <p:ext uri="{BB962C8B-B14F-4D97-AF65-F5344CB8AC3E}">
        <p14:creationId xmlns:p14="http://schemas.microsoft.com/office/powerpoint/2010/main" val="2376850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78302"/>
            <a:ext cx="10515600" cy="5852160"/>
          </a:xfrm>
        </p:spPr>
        <p:txBody>
          <a:bodyPr/>
          <a:lstStyle/>
          <a:p>
            <a:r>
              <a:rPr lang="zh-CN" altLang="en-US" dirty="0"/>
              <a:t>比较暴力的一道题。</a:t>
            </a:r>
            <a:endParaRPr lang="en-US" altLang="zh-CN" dirty="0"/>
          </a:p>
          <a:p>
            <a:r>
              <a:rPr lang="zh-CN" altLang="en-US" dirty="0"/>
              <a:t>先想想没有在线怎么做。</a:t>
            </a:r>
            <a:endParaRPr lang="en-US" altLang="zh-CN" dirty="0"/>
          </a:p>
          <a:p>
            <a:r>
              <a:rPr lang="zh-CN" altLang="en-US" dirty="0"/>
              <a:t>。。。不好做。</a:t>
            </a:r>
            <a:endParaRPr lang="en-US" altLang="zh-CN" dirty="0"/>
          </a:p>
          <a:p>
            <a:r>
              <a:rPr lang="zh-CN" altLang="en-US" dirty="0"/>
              <a:t>好吧。假如</a:t>
            </a:r>
            <a:r>
              <a:rPr lang="en-US" altLang="zh-CN" dirty="0"/>
              <a:t>[</a:t>
            </a:r>
            <a:r>
              <a:rPr lang="en-US" altLang="zh-CN" dirty="0" err="1"/>
              <a:t>le,ri</a:t>
            </a:r>
            <a:r>
              <a:rPr lang="en-US" altLang="zh-CN" dirty="0"/>
              <a:t>]</a:t>
            </a:r>
            <a:r>
              <a:rPr lang="zh-CN" altLang="en-US" dirty="0"/>
              <a:t>固定怎么做？</a:t>
            </a:r>
            <a:endParaRPr lang="en-US" altLang="zh-CN" dirty="0"/>
          </a:p>
          <a:p>
            <a:r>
              <a:rPr lang="zh-CN" altLang="en-US" dirty="0"/>
              <a:t>树形</a:t>
            </a:r>
            <a:r>
              <a:rPr lang="en-US" altLang="zh-CN" dirty="0" err="1"/>
              <a:t>Dp</a:t>
            </a:r>
            <a:r>
              <a:rPr lang="en-US" altLang="zh-CN" dirty="0"/>
              <a:t>!</a:t>
            </a:r>
          </a:p>
          <a:p>
            <a:r>
              <a:rPr lang="zh-CN" altLang="en-US" dirty="0"/>
              <a:t>正解：我们线段树分治套上虚树。也就是按照时间建线段树，节点</a:t>
            </a:r>
            <a:r>
              <a:rPr lang="en-US" altLang="zh-CN" dirty="0"/>
              <a:t>[</a:t>
            </a:r>
            <a:r>
              <a:rPr lang="en-US" altLang="zh-CN" dirty="0" err="1"/>
              <a:t>le,ri</a:t>
            </a:r>
            <a:r>
              <a:rPr lang="en-US" altLang="zh-CN" dirty="0"/>
              <a:t>]</a:t>
            </a:r>
            <a:r>
              <a:rPr lang="zh-CN" altLang="en-US" dirty="0"/>
              <a:t>维护这几个点的虚树，预先</a:t>
            </a:r>
            <a:r>
              <a:rPr lang="en-US" altLang="zh-CN" dirty="0" err="1"/>
              <a:t>dp</a:t>
            </a:r>
            <a:r>
              <a:rPr lang="zh-CN" altLang="en-US" dirty="0"/>
              <a:t>好。然后找到</a:t>
            </a:r>
            <a:r>
              <a:rPr lang="en-US" altLang="zh-CN" dirty="0" err="1"/>
              <a:t>dfs</a:t>
            </a:r>
            <a:r>
              <a:rPr lang="zh-CN" altLang="en-US" dirty="0"/>
              <a:t>序上</a:t>
            </a:r>
            <a:r>
              <a:rPr lang="en-US" altLang="zh-CN" dirty="0" err="1"/>
              <a:t>pos</a:t>
            </a:r>
            <a:r>
              <a:rPr lang="zh-CN" altLang="en-US" dirty="0"/>
              <a:t>关于这段区间的前驱后继，那么这两个点的</a:t>
            </a:r>
            <a:r>
              <a:rPr lang="en-US" altLang="zh-CN" dirty="0"/>
              <a:t>LCA</a:t>
            </a:r>
            <a:r>
              <a:rPr lang="zh-CN" altLang="en-US" dirty="0"/>
              <a:t>一定在虚树上，并且这个点是</a:t>
            </a:r>
            <a:r>
              <a:rPr lang="en-US" altLang="zh-CN" dirty="0" err="1"/>
              <a:t>pos</a:t>
            </a:r>
            <a:r>
              <a:rPr lang="zh-CN" altLang="en-US" dirty="0"/>
              <a:t>的祖先。（显然）然后根据这四个点的关系以及这棵虚树我们就可以得出答案了。具体还是有些细节。</a:t>
            </a:r>
            <a:endParaRPr lang="en-US" altLang="zh-CN" dirty="0"/>
          </a:p>
          <a:p>
            <a:r>
              <a:rPr lang="zh-CN" altLang="en-US" dirty="0"/>
              <a:t>表示还是不知道离线有什么其它做法</a:t>
            </a:r>
            <a:r>
              <a:rPr lang="en-US" altLang="zh-CN" dirty="0" err="1"/>
              <a:t>orz</a:t>
            </a:r>
            <a:endParaRPr lang="en-US" altLang="zh-CN" dirty="0"/>
          </a:p>
        </p:txBody>
      </p:sp>
    </p:spTree>
    <p:extLst>
      <p:ext uri="{BB962C8B-B14F-4D97-AF65-F5344CB8AC3E}">
        <p14:creationId xmlns:p14="http://schemas.microsoft.com/office/powerpoint/2010/main" val="36775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【51nod1766 </a:t>
            </a:r>
            <a:r>
              <a:rPr lang="zh-CN" altLang="en-US" dirty="0"/>
              <a:t>树上的最远点对</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给定一棵大小为</a:t>
            </a:r>
            <a:r>
              <a:rPr lang="en-US" altLang="zh-CN" dirty="0"/>
              <a:t>n</a:t>
            </a:r>
            <a:r>
              <a:rPr lang="zh-CN" altLang="en-US" dirty="0"/>
              <a:t>的带边权的树。</a:t>
            </a:r>
            <a:endParaRPr lang="en-US" altLang="zh-CN" dirty="0"/>
          </a:p>
          <a:p>
            <a:r>
              <a:rPr lang="zh-CN" altLang="en-US" dirty="0"/>
              <a:t>给</a:t>
            </a:r>
            <a:r>
              <a:rPr lang="en-US" altLang="zh-CN" dirty="0"/>
              <a:t>m</a:t>
            </a:r>
            <a:r>
              <a:rPr lang="zh-CN" altLang="en-US" dirty="0"/>
              <a:t>个询问，每次询问标号在</a:t>
            </a:r>
            <a:r>
              <a:rPr lang="en-US" altLang="zh-CN" dirty="0"/>
              <a:t>[</a:t>
            </a:r>
            <a:r>
              <a:rPr lang="en-US" altLang="zh-CN" dirty="0" err="1"/>
              <a:t>a,b</a:t>
            </a:r>
            <a:r>
              <a:rPr lang="en-US" altLang="zh-CN" dirty="0"/>
              <a:t>]</a:t>
            </a:r>
            <a:r>
              <a:rPr lang="zh-CN" altLang="en-US" dirty="0"/>
              <a:t>之间的</a:t>
            </a:r>
            <a:r>
              <a:rPr lang="en-US" altLang="zh-CN" dirty="0"/>
              <a:t>x</a:t>
            </a:r>
            <a:r>
              <a:rPr lang="zh-CN" altLang="en-US" dirty="0"/>
              <a:t>，和标号在</a:t>
            </a:r>
            <a:r>
              <a:rPr lang="en-US" altLang="zh-CN" dirty="0"/>
              <a:t>[</a:t>
            </a:r>
            <a:r>
              <a:rPr lang="en-US" altLang="zh-CN" dirty="0" err="1"/>
              <a:t>c,d</a:t>
            </a:r>
            <a:r>
              <a:rPr lang="en-US" altLang="zh-CN" dirty="0"/>
              <a:t>]</a:t>
            </a:r>
            <a:r>
              <a:rPr lang="zh-CN" altLang="en-US" dirty="0"/>
              <a:t>之间的</a:t>
            </a:r>
            <a:r>
              <a:rPr lang="en-US" altLang="zh-CN" dirty="0"/>
              <a:t>y</a:t>
            </a:r>
            <a:r>
              <a:rPr lang="zh-CN" altLang="en-US" dirty="0"/>
              <a:t>。求</a:t>
            </a:r>
            <a:r>
              <a:rPr lang="en-US" altLang="zh-CN" dirty="0"/>
              <a:t>x-y</a:t>
            </a:r>
            <a:r>
              <a:rPr lang="zh-CN" altLang="en-US" dirty="0"/>
              <a:t>路径长度最大值。</a:t>
            </a:r>
          </a:p>
        </p:txBody>
      </p:sp>
    </p:spTree>
    <p:extLst>
      <p:ext uri="{BB962C8B-B14F-4D97-AF65-F5344CB8AC3E}">
        <p14:creationId xmlns:p14="http://schemas.microsoft.com/office/powerpoint/2010/main" val="3725150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93895"/>
            <a:ext cx="10515600" cy="5978770"/>
          </a:xfrm>
        </p:spPr>
        <p:txBody>
          <a:bodyPr/>
          <a:lstStyle/>
          <a:p>
            <a:r>
              <a:rPr lang="zh-CN" altLang="en-US" dirty="0"/>
              <a:t>又是一个标号连续的题。照例先想想固定一个点怎么做。</a:t>
            </a:r>
            <a:endParaRPr lang="en-US" altLang="zh-CN" dirty="0"/>
          </a:p>
          <a:p>
            <a:r>
              <a:rPr lang="zh-CN" altLang="en-US" strike="sngStrike" dirty="0"/>
              <a:t>线段树分治套点分治</a:t>
            </a:r>
            <a:endParaRPr lang="en-US" altLang="zh-CN" strike="sngStrike" dirty="0"/>
          </a:p>
          <a:p>
            <a:r>
              <a:rPr lang="zh-CN" altLang="en-US" dirty="0"/>
              <a:t>大家都知道一棵树上的最远点对是直径端点，还有一个性质是任何点的最远点都是直径两个端点中的某个点。</a:t>
            </a:r>
            <a:endParaRPr lang="en-US" altLang="zh-CN" dirty="0"/>
          </a:p>
          <a:p>
            <a:r>
              <a:rPr lang="zh-CN" altLang="en-US" dirty="0"/>
              <a:t>证明：如果</a:t>
            </a:r>
            <a:r>
              <a:rPr lang="en-US" altLang="zh-CN" dirty="0" err="1"/>
              <a:t>i</a:t>
            </a:r>
            <a:r>
              <a:rPr lang="zh-CN" altLang="en-US" dirty="0"/>
              <a:t>的最远点</a:t>
            </a:r>
            <a:r>
              <a:rPr lang="en-US" altLang="zh-CN" dirty="0"/>
              <a:t>j</a:t>
            </a:r>
            <a:r>
              <a:rPr lang="zh-CN" altLang="en-US" dirty="0"/>
              <a:t>不是最远点不是直径点</a:t>
            </a:r>
            <a:r>
              <a:rPr lang="en-US" altLang="zh-CN" dirty="0"/>
              <a:t>x</a:t>
            </a:r>
            <a:r>
              <a:rPr lang="zh-CN" altLang="en-US" dirty="0"/>
              <a:t>或者</a:t>
            </a:r>
            <a:r>
              <a:rPr lang="en-US" altLang="zh-CN" dirty="0"/>
              <a:t>y</a:t>
            </a:r>
            <a:r>
              <a:rPr lang="zh-CN" altLang="en-US" dirty="0"/>
              <a:t>，分为两种情况：</a:t>
            </a:r>
            <a:endParaRPr lang="en-US" altLang="zh-CN" dirty="0"/>
          </a:p>
          <a:p>
            <a:r>
              <a:rPr lang="en-US" altLang="zh-CN" dirty="0" err="1"/>
              <a:t>i</a:t>
            </a:r>
            <a:r>
              <a:rPr lang="en-US" altLang="zh-CN" dirty="0"/>
              <a:t>-&gt;j</a:t>
            </a:r>
            <a:r>
              <a:rPr lang="zh-CN" altLang="en-US" dirty="0"/>
              <a:t>与</a:t>
            </a:r>
            <a:r>
              <a:rPr lang="en-US" altLang="zh-CN" dirty="0"/>
              <a:t>x-&gt;y</a:t>
            </a:r>
            <a:r>
              <a:rPr lang="zh-CN" altLang="en-US" dirty="0"/>
              <a:t>相交，设交点为</a:t>
            </a:r>
            <a:r>
              <a:rPr lang="en-US" altLang="zh-CN" dirty="0"/>
              <a:t>d</a:t>
            </a:r>
            <a:r>
              <a:rPr lang="zh-CN" altLang="en-US" dirty="0"/>
              <a:t>，那么</a:t>
            </a:r>
            <a:r>
              <a:rPr lang="en-US" altLang="zh-CN" dirty="0"/>
              <a:t>d</a:t>
            </a:r>
            <a:r>
              <a:rPr lang="zh-CN" altLang="en-US" dirty="0"/>
              <a:t>不去</a:t>
            </a:r>
            <a:r>
              <a:rPr lang="en-US" altLang="zh-CN" dirty="0"/>
              <a:t>x</a:t>
            </a:r>
            <a:r>
              <a:rPr lang="zh-CN" altLang="en-US" dirty="0"/>
              <a:t>或</a:t>
            </a:r>
            <a:r>
              <a:rPr lang="en-US" altLang="zh-CN" dirty="0"/>
              <a:t>y</a:t>
            </a:r>
            <a:r>
              <a:rPr lang="zh-CN" altLang="en-US" dirty="0"/>
              <a:t>而去</a:t>
            </a:r>
            <a:r>
              <a:rPr lang="en-US" altLang="zh-CN" dirty="0"/>
              <a:t>j</a:t>
            </a:r>
            <a:r>
              <a:rPr lang="zh-CN" altLang="en-US" dirty="0"/>
              <a:t>，说明</a:t>
            </a:r>
            <a:r>
              <a:rPr lang="en-US" altLang="zh-CN" dirty="0"/>
              <a:t>x-&gt;d-&gt;j</a:t>
            </a:r>
            <a:r>
              <a:rPr lang="zh-CN" altLang="en-US" dirty="0"/>
              <a:t>或者</a:t>
            </a:r>
            <a:r>
              <a:rPr lang="en-US" altLang="zh-CN" dirty="0"/>
              <a:t>y-&gt;d-&gt;j</a:t>
            </a:r>
            <a:r>
              <a:rPr lang="zh-CN" altLang="en-US" dirty="0"/>
              <a:t>比</a:t>
            </a:r>
            <a:r>
              <a:rPr lang="en-US" altLang="zh-CN" dirty="0"/>
              <a:t>x-&gt;y</a:t>
            </a:r>
            <a:r>
              <a:rPr lang="zh-CN" altLang="en-US" dirty="0"/>
              <a:t>长，不成立。</a:t>
            </a:r>
            <a:endParaRPr lang="en-US" altLang="zh-CN" dirty="0"/>
          </a:p>
          <a:p>
            <a:r>
              <a:rPr lang="en-US" altLang="zh-CN" dirty="0" err="1"/>
              <a:t>i</a:t>
            </a:r>
            <a:r>
              <a:rPr lang="en-US" altLang="zh-CN" dirty="0"/>
              <a:t>-&gt;j</a:t>
            </a:r>
            <a:r>
              <a:rPr lang="zh-CN" altLang="en-US" dirty="0"/>
              <a:t>与</a:t>
            </a:r>
            <a:r>
              <a:rPr lang="en-US" altLang="zh-CN" dirty="0"/>
              <a:t>x-&gt;y</a:t>
            </a:r>
            <a:r>
              <a:rPr lang="zh-CN" altLang="en-US" dirty="0"/>
              <a:t>不相交。跟上面一样的套路可以证明也不成立。</a:t>
            </a:r>
            <a:endParaRPr lang="en-US" altLang="zh-CN" dirty="0"/>
          </a:p>
          <a:p>
            <a:r>
              <a:rPr lang="zh-CN" altLang="en-US" dirty="0"/>
              <a:t>推广：树上点集也满足存在直径并且满足这样的性质。（显然）</a:t>
            </a:r>
            <a:endParaRPr lang="en-US" altLang="zh-CN" dirty="0"/>
          </a:p>
          <a:p>
            <a:r>
              <a:rPr lang="zh-CN" altLang="en-US" dirty="0"/>
              <a:t>然而有这个性质还是不能做这题。</a:t>
            </a:r>
          </a:p>
        </p:txBody>
      </p:sp>
    </p:spTree>
    <p:extLst>
      <p:ext uri="{BB962C8B-B14F-4D97-AF65-F5344CB8AC3E}">
        <p14:creationId xmlns:p14="http://schemas.microsoft.com/office/powerpoint/2010/main" val="59733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51692"/>
            <a:ext cx="10515600" cy="6133514"/>
          </a:xfrm>
        </p:spPr>
        <p:txBody>
          <a:bodyPr/>
          <a:lstStyle/>
          <a:p>
            <a:r>
              <a:rPr lang="zh-CN" altLang="en-US" dirty="0"/>
              <a:t>进一步猜想：两个点集的并的直径是不是两个点集的直径的直径？</a:t>
            </a:r>
            <a:endParaRPr lang="en-US" altLang="zh-CN" dirty="0"/>
          </a:p>
          <a:p>
            <a:r>
              <a:rPr lang="zh-CN" altLang="en-US" dirty="0"/>
              <a:t>按照之前那个思路证明。是对的。（</a:t>
            </a:r>
            <a:r>
              <a:rPr lang="en-US" altLang="zh-CN" dirty="0" err="1"/>
              <a:t>mdzz</a:t>
            </a:r>
            <a:r>
              <a:rPr lang="zh-CN" altLang="en-US" dirty="0"/>
              <a:t>）</a:t>
            </a:r>
            <a:endParaRPr lang="en-US" altLang="zh-CN" dirty="0"/>
          </a:p>
          <a:p>
            <a:r>
              <a:rPr lang="zh-CN" altLang="en-US" dirty="0"/>
              <a:t>于是得到算法：我们线段树维护一个区间的直径。然后两个区间都可以由</a:t>
            </a:r>
            <a:r>
              <a:rPr lang="en-US" altLang="zh-CN" dirty="0"/>
              <a:t>log</a:t>
            </a:r>
            <a:r>
              <a:rPr lang="zh-CN" altLang="en-US" dirty="0"/>
              <a:t>个区间直径并起来得到。最后两个区间的直径两两组合就可以得到答案了。</a:t>
            </a:r>
            <a:endParaRPr lang="en-US" altLang="zh-CN" dirty="0"/>
          </a:p>
          <a:p>
            <a:r>
              <a:rPr lang="zh-CN" altLang="en-US" dirty="0"/>
              <a:t>复杂度</a:t>
            </a:r>
            <a:r>
              <a:rPr lang="en-US" altLang="zh-CN" dirty="0"/>
              <a:t>O(n log n*f(LCA))</a:t>
            </a:r>
          </a:p>
          <a:p>
            <a:r>
              <a:rPr lang="zh-CN" altLang="en-US" dirty="0"/>
              <a:t>出题人的讲法是</a:t>
            </a:r>
            <a:r>
              <a:rPr lang="en-US" altLang="zh-CN" dirty="0"/>
              <a:t>n log n</a:t>
            </a:r>
            <a:r>
              <a:rPr lang="zh-CN" altLang="en-US" dirty="0"/>
              <a:t>的，估计是用了</a:t>
            </a:r>
            <a:r>
              <a:rPr lang="en-US" altLang="zh-CN" dirty="0"/>
              <a:t>LCA O(1)</a:t>
            </a:r>
            <a:r>
              <a:rPr lang="zh-CN" altLang="en-US" dirty="0"/>
              <a:t>求的老科技。但是我写的</a:t>
            </a:r>
            <a:r>
              <a:rPr lang="en-US" altLang="zh-CN" dirty="0"/>
              <a:t>log^2</a:t>
            </a:r>
            <a:r>
              <a:rPr lang="zh-CN" altLang="en-US" dirty="0"/>
              <a:t>也过了。。</a:t>
            </a:r>
            <a:endParaRPr lang="en-US" altLang="zh-CN" dirty="0"/>
          </a:p>
          <a:p>
            <a:r>
              <a:rPr lang="zh-CN" altLang="en-US" dirty="0"/>
              <a:t>总之性质很奇妙，证明很</a:t>
            </a:r>
            <a:r>
              <a:rPr lang="en-US" altLang="zh-CN" dirty="0" err="1"/>
              <a:t>zz</a:t>
            </a:r>
            <a:r>
              <a:rPr lang="zh-CN" altLang="en-US" dirty="0"/>
              <a:t>。</a:t>
            </a:r>
            <a:endParaRPr lang="en-US" altLang="zh-CN" dirty="0"/>
          </a:p>
        </p:txBody>
      </p:sp>
    </p:spTree>
    <p:extLst>
      <p:ext uri="{BB962C8B-B14F-4D97-AF65-F5344CB8AC3E}">
        <p14:creationId xmlns:p14="http://schemas.microsoft.com/office/powerpoint/2010/main" val="375994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【tree by ???】</a:t>
            </a:r>
            <a:endParaRPr lang="zh-CN" altLang="en-US" dirty="0"/>
          </a:p>
        </p:txBody>
      </p:sp>
      <p:sp>
        <p:nvSpPr>
          <p:cNvPr id="3" name="内容占位符 2"/>
          <p:cNvSpPr>
            <a:spLocks noGrp="1"/>
          </p:cNvSpPr>
          <p:nvPr>
            <p:ph idx="1"/>
          </p:nvPr>
        </p:nvSpPr>
        <p:spPr/>
        <p:txBody>
          <a:bodyPr/>
          <a:lstStyle/>
          <a:p>
            <a:r>
              <a:rPr lang="zh-CN" altLang="en-US" dirty="0"/>
              <a:t>给定大小为</a:t>
            </a:r>
            <a:r>
              <a:rPr lang="en-US" altLang="zh-CN" dirty="0"/>
              <a:t>n</a:t>
            </a:r>
            <a:r>
              <a:rPr lang="zh-CN" altLang="en-US" dirty="0"/>
              <a:t>的一棵树，边有边权，点有点权。</a:t>
            </a:r>
            <a:endParaRPr lang="en-US" altLang="zh-CN" dirty="0"/>
          </a:p>
          <a:p>
            <a:r>
              <a:rPr lang="en-US" altLang="zh-CN" dirty="0"/>
              <a:t>m</a:t>
            </a:r>
            <a:r>
              <a:rPr lang="zh-CN" altLang="en-US" dirty="0"/>
              <a:t>次修改，每次修改一个点权，求每个点对</a:t>
            </a:r>
            <a:r>
              <a:rPr lang="en-US" altLang="zh-CN" dirty="0"/>
              <a:t>(</a:t>
            </a:r>
            <a:r>
              <a:rPr lang="en-US" altLang="zh-CN" dirty="0" err="1"/>
              <a:t>i,j</a:t>
            </a:r>
            <a:r>
              <a:rPr lang="en-US" altLang="zh-CN" dirty="0"/>
              <a:t>)</a:t>
            </a:r>
            <a:r>
              <a:rPr lang="zh-CN" altLang="en-US" dirty="0"/>
              <a:t>的</a:t>
            </a:r>
            <a:r>
              <a:rPr lang="en-US" altLang="zh-CN" dirty="0"/>
              <a:t>dis(</a:t>
            </a:r>
            <a:r>
              <a:rPr lang="en-US" altLang="zh-CN" dirty="0" err="1"/>
              <a:t>i,j</a:t>
            </a:r>
            <a:r>
              <a:rPr lang="en-US" altLang="zh-CN" dirty="0"/>
              <a:t>)</a:t>
            </a:r>
            <a:r>
              <a:rPr lang="zh-CN" altLang="en-US" dirty="0"/>
              <a:t>*</a:t>
            </a:r>
            <a:r>
              <a:rPr lang="en-US" altLang="zh-CN" dirty="0"/>
              <a:t>(</a:t>
            </a:r>
            <a:r>
              <a:rPr lang="en-US" altLang="zh-CN" dirty="0" err="1"/>
              <a:t>vi^vj</a:t>
            </a:r>
            <a:r>
              <a:rPr lang="en-US" altLang="zh-CN" dirty="0"/>
              <a:t>)</a:t>
            </a:r>
            <a:r>
              <a:rPr lang="zh-CN" altLang="en-US" dirty="0"/>
              <a:t>的和。</a:t>
            </a:r>
            <a:endParaRPr lang="en-US" altLang="zh-CN" dirty="0"/>
          </a:p>
          <a:p>
            <a:r>
              <a:rPr lang="en-US" altLang="zh-CN" dirty="0" err="1"/>
              <a:t>n,m</a:t>
            </a:r>
            <a:r>
              <a:rPr lang="en-US" altLang="zh-CN" dirty="0"/>
              <a:t>&lt;=10w</a:t>
            </a:r>
            <a:endParaRPr lang="zh-CN" altLang="en-US" dirty="0"/>
          </a:p>
        </p:txBody>
      </p:sp>
    </p:spTree>
    <p:extLst>
      <p:ext uri="{BB962C8B-B14F-4D97-AF65-F5344CB8AC3E}">
        <p14:creationId xmlns:p14="http://schemas.microsoft.com/office/powerpoint/2010/main" val="3710361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原题的旅行 </a:t>
            </a:r>
            <a:r>
              <a:rPr lang="en-US" altLang="zh-CN" dirty="0"/>
              <a:t>by VFK】</a:t>
            </a:r>
            <a:endParaRPr lang="zh-CN" altLang="en-US" dirty="0"/>
          </a:p>
        </p:txBody>
      </p:sp>
      <p:sp>
        <p:nvSpPr>
          <p:cNvPr id="3" name="内容占位符 2"/>
          <p:cNvSpPr>
            <a:spLocks noGrp="1"/>
          </p:cNvSpPr>
          <p:nvPr>
            <p:ph idx="1"/>
          </p:nvPr>
        </p:nvSpPr>
        <p:spPr/>
        <p:txBody>
          <a:bodyPr/>
          <a:lstStyle/>
          <a:p>
            <a:r>
              <a:rPr lang="zh-CN" altLang="en-US" dirty="0"/>
              <a:t>给定一张</a:t>
            </a:r>
            <a:r>
              <a:rPr lang="en-US" altLang="zh-CN" dirty="0"/>
              <a:t>n</a:t>
            </a:r>
            <a:r>
              <a:rPr lang="zh-CN" altLang="en-US" dirty="0"/>
              <a:t>个点</a:t>
            </a:r>
            <a:r>
              <a:rPr lang="en-US" altLang="zh-CN" dirty="0"/>
              <a:t>m</a:t>
            </a:r>
            <a:r>
              <a:rPr lang="zh-CN" altLang="en-US" dirty="0"/>
              <a:t>条边的带边权无向图，图中有</a:t>
            </a:r>
            <a:r>
              <a:rPr lang="en-US" altLang="zh-CN" dirty="0"/>
              <a:t>k</a:t>
            </a:r>
            <a:r>
              <a:rPr lang="zh-CN" altLang="en-US" dirty="0"/>
              <a:t>个加油站。有</a:t>
            </a:r>
            <a:r>
              <a:rPr lang="en-US" altLang="zh-CN" dirty="0"/>
              <a:t>q</a:t>
            </a:r>
            <a:r>
              <a:rPr lang="zh-CN" altLang="en-US" dirty="0"/>
              <a:t>次询问：</a:t>
            </a:r>
            <a:endParaRPr lang="en-US" altLang="zh-CN" dirty="0"/>
          </a:p>
          <a:p>
            <a:r>
              <a:rPr lang="zh-CN" altLang="en-US" dirty="0"/>
              <a:t>假设碰到加油站就可以把油加满，询问从某个加油站能到另外一个加油站至少需要能跑多远的油箱。</a:t>
            </a:r>
            <a:endParaRPr lang="en-US" altLang="zh-CN" dirty="0"/>
          </a:p>
          <a:p>
            <a:r>
              <a:rPr lang="en-US" altLang="zh-CN" dirty="0" err="1"/>
              <a:t>n,q</a:t>
            </a:r>
            <a:r>
              <a:rPr lang="en-US" altLang="zh-CN" dirty="0"/>
              <a:t>&lt;=10w</a:t>
            </a:r>
            <a:r>
              <a:rPr lang="zh-CN" altLang="en-US" dirty="0"/>
              <a:t>，</a:t>
            </a:r>
            <a:r>
              <a:rPr lang="en-US" altLang="zh-CN" dirty="0"/>
              <a:t>m&lt;=20w</a:t>
            </a:r>
            <a:r>
              <a:rPr lang="zh-CN" altLang="en-US" dirty="0"/>
              <a:t>，</a:t>
            </a:r>
            <a:r>
              <a:rPr lang="en-US" altLang="zh-CN" dirty="0"/>
              <a:t>k&lt;=n</a:t>
            </a:r>
            <a:endParaRPr lang="zh-CN" altLang="en-US" dirty="0"/>
          </a:p>
        </p:txBody>
      </p:sp>
    </p:spTree>
    <p:extLst>
      <p:ext uri="{BB962C8B-B14F-4D97-AF65-F5344CB8AC3E}">
        <p14:creationId xmlns:p14="http://schemas.microsoft.com/office/powerpoint/2010/main" val="4008650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3556"/>
            <a:ext cx="10515600" cy="6274191"/>
          </a:xfrm>
        </p:spPr>
        <p:txBody>
          <a:bodyPr/>
          <a:lstStyle/>
          <a:p>
            <a:r>
              <a:rPr lang="zh-CN" altLang="en-US" dirty="0"/>
              <a:t>照例先想想怎么处理单次询问。感觉还是不好直接求。</a:t>
            </a:r>
            <a:endParaRPr lang="en-US" altLang="zh-CN" dirty="0"/>
          </a:p>
          <a:p>
            <a:r>
              <a:rPr lang="zh-CN" altLang="en-US" dirty="0"/>
              <a:t>但是把二进制位分解就清爽多了。</a:t>
            </a:r>
            <a:endParaRPr lang="en-US" altLang="zh-CN" dirty="0"/>
          </a:p>
          <a:p>
            <a:r>
              <a:rPr lang="zh-CN" altLang="en-US" dirty="0"/>
              <a:t>这样单次询问就可以</a:t>
            </a:r>
            <a:r>
              <a:rPr lang="en-US" altLang="zh-CN" dirty="0" err="1"/>
              <a:t>dp</a:t>
            </a:r>
            <a:r>
              <a:rPr lang="zh-CN" altLang="en-US" dirty="0"/>
              <a:t>路径长度和然后直接求。也可以</a:t>
            </a:r>
            <a:r>
              <a:rPr lang="en-US" altLang="zh-CN" dirty="0" err="1"/>
              <a:t>dp</a:t>
            </a:r>
            <a:r>
              <a:rPr lang="zh-CN" altLang="en-US" dirty="0"/>
              <a:t>黑白点的个数，然后计算每条边对答案的贡献。</a:t>
            </a:r>
            <a:endParaRPr lang="en-US" altLang="zh-CN" dirty="0"/>
          </a:p>
          <a:p>
            <a:r>
              <a:rPr lang="zh-CN" altLang="en-US" dirty="0"/>
              <a:t>个人感觉后面那个要优美一些，因为可以处理边权修改的问题。但是题目要求修改点权。所以我们还是要回到前一个做法。</a:t>
            </a:r>
            <a:endParaRPr lang="en-US" altLang="zh-CN" dirty="0"/>
          </a:p>
          <a:p>
            <a:r>
              <a:rPr lang="zh-CN" altLang="en-US" dirty="0"/>
              <a:t>要说又能够维护这种树上</a:t>
            </a:r>
            <a:r>
              <a:rPr lang="en-US" altLang="zh-CN" dirty="0" err="1"/>
              <a:t>dp</a:t>
            </a:r>
            <a:r>
              <a:rPr lang="zh-CN" altLang="en-US" dirty="0"/>
              <a:t>的就是点分治了。性质最优美的地方在于深度</a:t>
            </a:r>
            <a:r>
              <a:rPr lang="en-US" altLang="zh-CN" dirty="0"/>
              <a:t>log n</a:t>
            </a:r>
            <a:r>
              <a:rPr lang="zh-CN" altLang="en-US" dirty="0"/>
              <a:t>。</a:t>
            </a:r>
            <a:endParaRPr lang="en-US" altLang="zh-CN" dirty="0"/>
          </a:p>
          <a:p>
            <a:r>
              <a:rPr lang="zh-CN" altLang="en-US" dirty="0"/>
              <a:t>于是每个点维护分治树的子树中黑白点到这个点的距离和，然后就可以直接得出答案了。当然还有些细节。</a:t>
            </a:r>
            <a:endParaRPr lang="en-US" altLang="zh-CN" dirty="0"/>
          </a:p>
          <a:p>
            <a:r>
              <a:rPr lang="zh-CN" altLang="en-US" dirty="0"/>
              <a:t>复杂度</a:t>
            </a:r>
            <a:r>
              <a:rPr lang="en-US" altLang="zh-CN" dirty="0"/>
              <a:t>O(n log^2 n)</a:t>
            </a:r>
          </a:p>
        </p:txBody>
      </p:sp>
    </p:spTree>
    <p:extLst>
      <p:ext uri="{BB962C8B-B14F-4D97-AF65-F5344CB8AC3E}">
        <p14:creationId xmlns:p14="http://schemas.microsoft.com/office/powerpoint/2010/main" val="62425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谢谢大家</a:t>
            </a:r>
          </a:p>
        </p:txBody>
      </p:sp>
      <p:sp>
        <p:nvSpPr>
          <p:cNvPr id="3" name="内容占位符 2"/>
          <p:cNvSpPr>
            <a:spLocks noGrp="1"/>
          </p:cNvSpPr>
          <p:nvPr>
            <p:ph idx="1"/>
          </p:nvPr>
        </p:nvSpPr>
        <p:spPr/>
        <p:txBody>
          <a:bodyPr/>
          <a:lstStyle/>
          <a:p>
            <a:r>
              <a:rPr lang="zh-CN" altLang="en-US" dirty="0"/>
              <a:t>祝大家</a:t>
            </a:r>
            <a:r>
              <a:rPr lang="en-US" altLang="zh-CN" dirty="0"/>
              <a:t>WC/</a:t>
            </a:r>
            <a:r>
              <a:rPr lang="zh-CN" altLang="en-US" dirty="0"/>
              <a:t>省选顺利</a:t>
            </a:r>
          </a:p>
        </p:txBody>
      </p:sp>
    </p:spTree>
    <p:extLst>
      <p:ext uri="{BB962C8B-B14F-4D97-AF65-F5344CB8AC3E}">
        <p14:creationId xmlns:p14="http://schemas.microsoft.com/office/powerpoint/2010/main" val="2025576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48640"/>
            <a:ext cx="10515600" cy="5628323"/>
          </a:xfrm>
        </p:spPr>
        <p:txBody>
          <a:bodyPr/>
          <a:lstStyle/>
          <a:p>
            <a:r>
              <a:rPr lang="zh-CN" altLang="en-US" dirty="0"/>
              <a:t>看上去毫无头绪。</a:t>
            </a:r>
            <a:endParaRPr lang="en-US" altLang="zh-CN" dirty="0"/>
          </a:p>
          <a:p>
            <a:r>
              <a:rPr lang="zh-CN" altLang="en-US" dirty="0"/>
              <a:t>按照惯例先从特殊情况看起：如果遍地都是加油站怎么搞？</a:t>
            </a:r>
            <a:endParaRPr lang="en-US" altLang="zh-CN" dirty="0"/>
          </a:p>
          <a:p>
            <a:r>
              <a:rPr lang="zh-CN" altLang="en-US" dirty="0"/>
              <a:t>最小生成树。</a:t>
            </a:r>
            <a:endParaRPr lang="en-US" altLang="zh-CN" dirty="0"/>
          </a:p>
          <a:p>
            <a:r>
              <a:rPr lang="zh-CN" altLang="en-US" dirty="0"/>
              <a:t>我们要想办法让这张图里面的非加油站去掉。</a:t>
            </a:r>
            <a:endParaRPr lang="en-US" altLang="zh-CN" dirty="0"/>
          </a:p>
          <a:p>
            <a:r>
              <a:rPr lang="zh-CN" altLang="en-US" dirty="0"/>
              <a:t>接下来就是性质了：</a:t>
            </a:r>
            <a:endParaRPr lang="en-US" altLang="zh-CN" dirty="0"/>
          </a:p>
          <a:p>
            <a:r>
              <a:rPr lang="zh-CN" altLang="en-US" dirty="0"/>
              <a:t>我们用加油站为源点跑多源最短路，并且记录下每个点跟谁最短。</a:t>
            </a:r>
            <a:endParaRPr lang="en-US" altLang="zh-CN" dirty="0"/>
          </a:p>
          <a:p>
            <a:r>
              <a:rPr lang="zh-CN" altLang="en-US" dirty="0"/>
              <a:t>然后枚举每条边，如果两个端点的来源点不同就在这两个加油站的新图之间连条长度就是这条路径长度的边。</a:t>
            </a:r>
            <a:endParaRPr lang="en-US" altLang="zh-CN" dirty="0"/>
          </a:p>
          <a:p>
            <a:r>
              <a:rPr lang="zh-CN" altLang="en-US" dirty="0"/>
              <a:t>然后就这样跑个最小生成树就可以了。</a:t>
            </a:r>
            <a:endParaRPr lang="en-US" altLang="zh-CN" dirty="0"/>
          </a:p>
          <a:p>
            <a:r>
              <a:rPr lang="zh-CN" altLang="en-US" dirty="0"/>
              <a:t>然后就变成了树上路径求最大值。</a:t>
            </a:r>
            <a:endParaRPr lang="en-US" altLang="zh-CN" dirty="0"/>
          </a:p>
        </p:txBody>
      </p:sp>
    </p:spTree>
    <p:extLst>
      <p:ext uri="{BB962C8B-B14F-4D97-AF65-F5344CB8AC3E}">
        <p14:creationId xmlns:p14="http://schemas.microsoft.com/office/powerpoint/2010/main" val="310368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证明</a:t>
            </a:r>
          </a:p>
        </p:txBody>
      </p:sp>
      <p:sp>
        <p:nvSpPr>
          <p:cNvPr id="3" name="内容占位符 2"/>
          <p:cNvSpPr>
            <a:spLocks noGrp="1"/>
          </p:cNvSpPr>
          <p:nvPr>
            <p:ph idx="1"/>
          </p:nvPr>
        </p:nvSpPr>
        <p:spPr/>
        <p:txBody>
          <a:bodyPr/>
          <a:lstStyle/>
          <a:p>
            <a:r>
              <a:rPr lang="zh-CN" altLang="en-US" dirty="0"/>
              <a:t>我们要证明的就是路径</a:t>
            </a:r>
            <a:r>
              <a:rPr lang="en-US" altLang="zh-CN" dirty="0"/>
              <a:t>x-&gt;y</a:t>
            </a:r>
            <a:r>
              <a:rPr lang="zh-CN" altLang="en-US" dirty="0"/>
              <a:t>经过这条边</a:t>
            </a:r>
            <a:r>
              <a:rPr lang="en-US" altLang="zh-CN" dirty="0"/>
              <a:t>u-v</a:t>
            </a:r>
            <a:r>
              <a:rPr lang="zh-CN" altLang="en-US" dirty="0"/>
              <a:t>的如果强行经过</a:t>
            </a:r>
            <a:r>
              <a:rPr lang="en-US" altLang="zh-CN" dirty="0"/>
              <a:t>u</a:t>
            </a:r>
            <a:r>
              <a:rPr lang="zh-CN" altLang="en-US" dirty="0"/>
              <a:t>、</a:t>
            </a:r>
            <a:r>
              <a:rPr lang="en-US" altLang="zh-CN" dirty="0"/>
              <a:t>v</a:t>
            </a:r>
            <a:r>
              <a:rPr lang="zh-CN" altLang="en-US" dirty="0"/>
              <a:t>的最近点</a:t>
            </a:r>
            <a:r>
              <a:rPr lang="en-US" altLang="zh-CN" dirty="0"/>
              <a:t>u’</a:t>
            </a:r>
            <a:r>
              <a:rPr lang="zh-CN" altLang="en-US" dirty="0"/>
              <a:t>、</a:t>
            </a:r>
            <a:r>
              <a:rPr lang="en-US" altLang="zh-CN" dirty="0"/>
              <a:t>v’</a:t>
            </a:r>
            <a:r>
              <a:rPr lang="zh-CN" altLang="en-US" dirty="0"/>
              <a:t>一定不会变差。事实上由对称性这两个点的证明是同样的。所以我们只考虑</a:t>
            </a:r>
            <a:r>
              <a:rPr lang="en-US" altLang="zh-CN" dirty="0"/>
              <a:t>u</a:t>
            </a:r>
          </a:p>
          <a:p>
            <a:r>
              <a:rPr lang="zh-CN" altLang="en-US" dirty="0"/>
              <a:t>两条路径公共部分是</a:t>
            </a:r>
            <a:r>
              <a:rPr lang="en-US" altLang="zh-CN" dirty="0"/>
              <a:t>x-&gt;u</a:t>
            </a:r>
            <a:r>
              <a:rPr lang="zh-CN" altLang="en-US" dirty="0"/>
              <a:t>，然后分成</a:t>
            </a:r>
            <a:r>
              <a:rPr lang="en-US" altLang="zh-CN" dirty="0"/>
              <a:t>u-&gt;v-&gt;y</a:t>
            </a:r>
            <a:r>
              <a:rPr lang="zh-CN" altLang="en-US" dirty="0"/>
              <a:t>和</a:t>
            </a:r>
            <a:r>
              <a:rPr lang="en-US" altLang="zh-CN" dirty="0"/>
              <a:t>u-&gt;</a:t>
            </a:r>
            <a:r>
              <a:rPr lang="en-US" altLang="zh-CN" dirty="0" err="1"/>
              <a:t>u’,u</a:t>
            </a:r>
            <a:r>
              <a:rPr lang="en-US" altLang="zh-CN" dirty="0"/>
              <a:t>’-&gt;y</a:t>
            </a:r>
            <a:r>
              <a:rPr lang="zh-CN" altLang="en-US" dirty="0"/>
              <a:t>，</a:t>
            </a:r>
            <a:r>
              <a:rPr lang="en-US" altLang="zh-CN" dirty="0"/>
              <a:t>u-&gt;u’</a:t>
            </a:r>
            <a:r>
              <a:rPr lang="zh-CN" altLang="en-US" dirty="0"/>
              <a:t>一定比</a:t>
            </a:r>
            <a:r>
              <a:rPr lang="en-US" altLang="zh-CN" dirty="0"/>
              <a:t>u-&gt;v-&gt;y</a:t>
            </a:r>
            <a:r>
              <a:rPr lang="zh-CN" altLang="en-US" dirty="0"/>
              <a:t>短，因为</a:t>
            </a:r>
            <a:r>
              <a:rPr lang="en-US" altLang="zh-CN" dirty="0"/>
              <a:t>u’</a:t>
            </a:r>
            <a:r>
              <a:rPr lang="zh-CN" altLang="en-US" dirty="0"/>
              <a:t>是最近点，然后</a:t>
            </a:r>
            <a:r>
              <a:rPr lang="en-US" altLang="zh-CN" dirty="0"/>
              <a:t>u’-&gt;y</a:t>
            </a:r>
            <a:r>
              <a:rPr lang="zh-CN" altLang="en-US" dirty="0"/>
              <a:t>和</a:t>
            </a:r>
            <a:r>
              <a:rPr lang="en-US" altLang="zh-CN" dirty="0"/>
              <a:t>x-&gt;y</a:t>
            </a:r>
            <a:r>
              <a:rPr lang="zh-CN" altLang="en-US" dirty="0"/>
              <a:t>公共部分为</a:t>
            </a:r>
            <a:r>
              <a:rPr lang="en-US" altLang="zh-CN" dirty="0"/>
              <a:t>u-&gt;y</a:t>
            </a:r>
            <a:r>
              <a:rPr lang="zh-CN" altLang="en-US" dirty="0"/>
              <a:t>，显而易见前者更短，于是</a:t>
            </a:r>
            <a:r>
              <a:rPr lang="en-US" altLang="zh-CN" dirty="0"/>
              <a:t>x-&gt;u’-&gt;y</a:t>
            </a:r>
            <a:r>
              <a:rPr lang="zh-CN" altLang="en-US" dirty="0"/>
              <a:t>一定不变差。</a:t>
            </a:r>
          </a:p>
        </p:txBody>
      </p:sp>
    </p:spTree>
    <p:extLst>
      <p:ext uri="{BB962C8B-B14F-4D97-AF65-F5344CB8AC3E}">
        <p14:creationId xmlns:p14="http://schemas.microsoft.com/office/powerpoint/2010/main" val="137403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【Link by </a:t>
            </a:r>
            <a:r>
              <a:rPr lang="en-US" altLang="zh-CN" dirty="0" err="1"/>
              <a:t>Ruchiose</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给定一张</a:t>
            </a:r>
            <a:r>
              <a:rPr lang="en-US" altLang="zh-CN" dirty="0"/>
              <a:t>n</a:t>
            </a:r>
            <a:r>
              <a:rPr lang="zh-CN" altLang="en-US" dirty="0"/>
              <a:t>个点</a:t>
            </a:r>
            <a:r>
              <a:rPr lang="en-US" altLang="zh-CN" dirty="0"/>
              <a:t>m</a:t>
            </a:r>
            <a:r>
              <a:rPr lang="zh-CN" altLang="en-US" dirty="0"/>
              <a:t>条边的无向图，点</a:t>
            </a:r>
            <a:r>
              <a:rPr lang="en-US" altLang="zh-CN" dirty="0" err="1"/>
              <a:t>i</a:t>
            </a:r>
            <a:r>
              <a:rPr lang="zh-CN" altLang="en-US" dirty="0"/>
              <a:t>有点权</a:t>
            </a:r>
            <a:r>
              <a:rPr lang="en-US" altLang="zh-CN" dirty="0"/>
              <a:t>vi</a:t>
            </a:r>
            <a:r>
              <a:rPr lang="zh-CN" altLang="en-US" dirty="0"/>
              <a:t>。定义</a:t>
            </a:r>
            <a:r>
              <a:rPr lang="en-US" altLang="zh-CN" dirty="0"/>
              <a:t>(</a:t>
            </a:r>
            <a:r>
              <a:rPr lang="en-US" altLang="zh-CN" dirty="0" err="1"/>
              <a:t>u,v,w</a:t>
            </a:r>
            <a:r>
              <a:rPr lang="en-US" altLang="zh-CN" dirty="0"/>
              <a:t>)</a:t>
            </a:r>
            <a:r>
              <a:rPr lang="zh-CN" altLang="en-US" dirty="0"/>
              <a:t>产生</a:t>
            </a:r>
            <a:r>
              <a:rPr lang="en-US" altLang="zh-CN" dirty="0"/>
              <a:t>link</a:t>
            </a:r>
            <a:r>
              <a:rPr lang="zh-CN" altLang="en-US" dirty="0"/>
              <a:t>权值当且仅当</a:t>
            </a:r>
            <a:r>
              <a:rPr lang="en-US" altLang="zh-CN" dirty="0"/>
              <a:t>u</a:t>
            </a:r>
            <a:r>
              <a:rPr lang="zh-CN" altLang="en-US" dirty="0"/>
              <a:t>和</a:t>
            </a:r>
            <a:r>
              <a:rPr lang="en-US" altLang="zh-CN" dirty="0"/>
              <a:t>v</a:t>
            </a:r>
            <a:r>
              <a:rPr lang="zh-CN" altLang="en-US" dirty="0"/>
              <a:t>之间、</a:t>
            </a:r>
            <a:r>
              <a:rPr lang="en-US" altLang="zh-CN" dirty="0"/>
              <a:t>v</a:t>
            </a:r>
            <a:r>
              <a:rPr lang="zh-CN" altLang="en-US" dirty="0"/>
              <a:t>和</a:t>
            </a:r>
            <a:r>
              <a:rPr lang="en-US" altLang="zh-CN" dirty="0"/>
              <a:t>w</a:t>
            </a:r>
            <a:r>
              <a:rPr lang="zh-CN" altLang="en-US" dirty="0"/>
              <a:t>之间有边但</a:t>
            </a:r>
            <a:r>
              <a:rPr lang="en-US" altLang="zh-CN" dirty="0"/>
              <a:t>u</a:t>
            </a:r>
            <a:r>
              <a:rPr lang="zh-CN" altLang="en-US" dirty="0"/>
              <a:t>和</a:t>
            </a:r>
            <a:r>
              <a:rPr lang="en-US" altLang="zh-CN" dirty="0"/>
              <a:t>w</a:t>
            </a:r>
            <a:r>
              <a:rPr lang="zh-CN" altLang="en-US" dirty="0"/>
              <a:t>之间没有边。并且这个三元组的</a:t>
            </a:r>
            <a:r>
              <a:rPr lang="en-US" altLang="zh-CN" dirty="0"/>
              <a:t>link</a:t>
            </a:r>
            <a:r>
              <a:rPr lang="zh-CN" altLang="en-US" dirty="0"/>
              <a:t>权值为</a:t>
            </a:r>
            <a:r>
              <a:rPr lang="en-US" altLang="zh-CN" dirty="0"/>
              <a:t>Vu*</a:t>
            </a:r>
            <a:r>
              <a:rPr lang="en-US" altLang="zh-CN" dirty="0" err="1"/>
              <a:t>Vw</a:t>
            </a:r>
            <a:r>
              <a:rPr lang="zh-CN" altLang="en-US" dirty="0"/>
              <a:t>。</a:t>
            </a:r>
            <a:endParaRPr lang="en-US" altLang="zh-CN" dirty="0"/>
          </a:p>
          <a:p>
            <a:r>
              <a:rPr lang="zh-CN" altLang="en-US" dirty="0"/>
              <a:t>求最大</a:t>
            </a:r>
            <a:r>
              <a:rPr lang="en-US" altLang="zh-CN" dirty="0"/>
              <a:t>link</a:t>
            </a:r>
            <a:r>
              <a:rPr lang="zh-CN" altLang="en-US" dirty="0"/>
              <a:t>权值和所有</a:t>
            </a:r>
            <a:r>
              <a:rPr lang="en-US" altLang="zh-CN" dirty="0"/>
              <a:t>link</a:t>
            </a:r>
            <a:r>
              <a:rPr lang="zh-CN" altLang="en-US" dirty="0"/>
              <a:t>权值的和。</a:t>
            </a:r>
            <a:endParaRPr lang="en-US" altLang="zh-CN" dirty="0"/>
          </a:p>
          <a:p>
            <a:r>
              <a:rPr lang="en-US" altLang="zh-CN" dirty="0" err="1"/>
              <a:t>n,m</a:t>
            </a:r>
            <a:r>
              <a:rPr lang="en-US" altLang="zh-CN" dirty="0"/>
              <a:t>&lt;=3w</a:t>
            </a:r>
          </a:p>
        </p:txBody>
      </p:sp>
    </p:spTree>
    <p:extLst>
      <p:ext uri="{BB962C8B-B14F-4D97-AF65-F5344CB8AC3E}">
        <p14:creationId xmlns:p14="http://schemas.microsoft.com/office/powerpoint/2010/main" val="2696398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4571"/>
            <a:ext cx="10515600" cy="5809958"/>
          </a:xfrm>
        </p:spPr>
        <p:txBody>
          <a:bodyPr/>
          <a:lstStyle/>
          <a:p>
            <a:r>
              <a:rPr lang="zh-CN" altLang="en-US" dirty="0"/>
              <a:t>为什么数据范围是</a:t>
            </a:r>
            <a:r>
              <a:rPr lang="en-US" altLang="zh-CN" dirty="0"/>
              <a:t>3w</a:t>
            </a:r>
            <a:r>
              <a:rPr lang="zh-CN" altLang="en-US" dirty="0"/>
              <a:t>这种不大不小的数字？</a:t>
            </a:r>
            <a:endParaRPr lang="en-US" altLang="zh-CN" dirty="0"/>
          </a:p>
          <a:p>
            <a:r>
              <a:rPr lang="zh-CN" altLang="en-US" dirty="0"/>
              <a:t>介绍一个老科技：枚举图中三元环。</a:t>
            </a:r>
            <a:endParaRPr lang="en-US" altLang="zh-CN" dirty="0"/>
          </a:p>
          <a:p>
            <a:r>
              <a:rPr lang="zh-CN" altLang="en-US" dirty="0"/>
              <a:t>枚举第一个点，然后下一个点选择比这个点度数大的，然后再选择度数更大的。最后直接判断这个点是否跟第一个点相连。</a:t>
            </a:r>
            <a:endParaRPr lang="en-US" altLang="zh-CN" dirty="0"/>
          </a:p>
          <a:p>
            <a:r>
              <a:rPr lang="zh-CN" altLang="en-US" dirty="0"/>
              <a:t>复杂度差不多是</a:t>
            </a:r>
            <a:r>
              <a:rPr lang="en-US" altLang="zh-CN" dirty="0"/>
              <a:t>O(m</a:t>
            </a:r>
            <a:r>
              <a:rPr lang="zh-CN" altLang="en-US" dirty="0"/>
              <a:t>*</a:t>
            </a:r>
            <a:r>
              <a:rPr lang="en-US" altLang="zh-CN" dirty="0"/>
              <a:t>sqrt(m))</a:t>
            </a:r>
          </a:p>
          <a:p>
            <a:r>
              <a:rPr lang="zh-CN" altLang="en-US" dirty="0"/>
              <a:t>因为度数小于等于</a:t>
            </a:r>
            <a:r>
              <a:rPr lang="en-US" altLang="zh-CN" dirty="0"/>
              <a:t>sqrt(m)</a:t>
            </a:r>
            <a:r>
              <a:rPr lang="zh-CN" altLang="en-US" dirty="0"/>
              <a:t>的点枚举下一个点的代价也最多是</a:t>
            </a:r>
            <a:r>
              <a:rPr lang="en-US" altLang="zh-CN" dirty="0"/>
              <a:t>O(sqrt(m))</a:t>
            </a:r>
          </a:p>
          <a:p>
            <a:r>
              <a:rPr lang="zh-CN" altLang="en-US" dirty="0"/>
              <a:t>度数大于这个的点的个数不会超过</a:t>
            </a:r>
            <a:r>
              <a:rPr lang="en-US" altLang="zh-CN" dirty="0"/>
              <a:t>O(sqrt(m))</a:t>
            </a:r>
            <a:r>
              <a:rPr lang="zh-CN" altLang="en-US" dirty="0"/>
              <a:t>，所以枚举更大的代价也是</a:t>
            </a:r>
            <a:r>
              <a:rPr lang="en-US" altLang="zh-CN" dirty="0"/>
              <a:t>O(sqrt(m))</a:t>
            </a:r>
          </a:p>
          <a:p>
            <a:r>
              <a:rPr lang="zh-CN" altLang="en-US" dirty="0"/>
              <a:t>但是因为这个有个度数递增的要求所以不能推广到四元环上。</a:t>
            </a:r>
            <a:endParaRPr lang="en-US" altLang="zh-CN" dirty="0"/>
          </a:p>
        </p:txBody>
      </p:sp>
    </p:spTree>
    <p:extLst>
      <p:ext uri="{BB962C8B-B14F-4D97-AF65-F5344CB8AC3E}">
        <p14:creationId xmlns:p14="http://schemas.microsoft.com/office/powerpoint/2010/main" val="157627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4572"/>
            <a:ext cx="10515600" cy="6049108"/>
          </a:xfrm>
        </p:spPr>
        <p:txBody>
          <a:bodyPr/>
          <a:lstStyle/>
          <a:p>
            <a:r>
              <a:rPr lang="zh-CN" altLang="en-US" dirty="0"/>
              <a:t>有了这个第二问就看上去很好做了。</a:t>
            </a:r>
            <a:endParaRPr lang="en-US" altLang="zh-CN" dirty="0"/>
          </a:p>
          <a:p>
            <a:r>
              <a:rPr lang="zh-CN" altLang="en-US" dirty="0"/>
              <a:t>我们枚举每个点然后算出这个点任意两个相连的点所贡献的答案。</a:t>
            </a:r>
            <a:endParaRPr lang="en-US" altLang="zh-CN" dirty="0"/>
          </a:p>
          <a:p>
            <a:r>
              <a:rPr lang="zh-CN" altLang="en-US" dirty="0"/>
              <a:t>然后减去三元环所造成的多余的答案。</a:t>
            </a:r>
            <a:endParaRPr lang="en-US" altLang="zh-CN" dirty="0"/>
          </a:p>
          <a:p>
            <a:r>
              <a:rPr lang="zh-CN" altLang="en-US" dirty="0"/>
              <a:t>第一问看上去不好直接做？</a:t>
            </a:r>
            <a:endParaRPr lang="en-US" altLang="zh-CN" dirty="0"/>
          </a:p>
          <a:p>
            <a:r>
              <a:rPr lang="zh-CN" altLang="en-US" dirty="0"/>
              <a:t>只需要用到性质就可以了。</a:t>
            </a:r>
            <a:endParaRPr lang="en-US" altLang="zh-CN" dirty="0"/>
          </a:p>
          <a:p>
            <a:r>
              <a:rPr lang="zh-CN" altLang="en-US" dirty="0"/>
              <a:t>我们每次将每个点</a:t>
            </a:r>
            <a:r>
              <a:rPr lang="en-US" altLang="zh-CN" dirty="0" err="1"/>
              <a:t>i</a:t>
            </a:r>
            <a:r>
              <a:rPr lang="zh-CN" altLang="en-US" dirty="0"/>
              <a:t>的相连的点按照权值从大到小排序，然后钦定它相连的一个点</a:t>
            </a:r>
            <a:r>
              <a:rPr lang="en-US" altLang="zh-CN" dirty="0"/>
              <a:t>j</a:t>
            </a:r>
            <a:r>
              <a:rPr lang="zh-CN" altLang="en-US" dirty="0"/>
              <a:t>，那么就只要从大到小枚举比</a:t>
            </a:r>
            <a:r>
              <a:rPr lang="en-US" altLang="zh-CN" dirty="0"/>
              <a:t>j</a:t>
            </a:r>
            <a:r>
              <a:rPr lang="zh-CN" altLang="en-US" dirty="0"/>
              <a:t>权值小的点</a:t>
            </a:r>
            <a:r>
              <a:rPr lang="en-US" altLang="zh-CN" dirty="0"/>
              <a:t>k</a:t>
            </a:r>
            <a:r>
              <a:rPr lang="zh-CN" altLang="en-US" dirty="0"/>
              <a:t>，直到这三个点不能构成三元环为止。这时候刚好能够对答案造成贡献。</a:t>
            </a:r>
            <a:endParaRPr lang="en-US" altLang="zh-CN" dirty="0"/>
          </a:p>
          <a:p>
            <a:r>
              <a:rPr lang="zh-CN" altLang="en-US" dirty="0"/>
              <a:t>判断是不是三元环方法反正是</a:t>
            </a:r>
            <a:r>
              <a:rPr lang="en-US" altLang="zh-CN" dirty="0"/>
              <a:t>O(1)</a:t>
            </a:r>
            <a:r>
              <a:rPr lang="zh-CN" altLang="en-US" dirty="0"/>
              <a:t>的。</a:t>
            </a:r>
            <a:endParaRPr lang="en-US" altLang="zh-CN" dirty="0"/>
          </a:p>
          <a:p>
            <a:r>
              <a:rPr lang="zh-CN" altLang="en-US" dirty="0"/>
              <a:t>所以复杂度</a:t>
            </a:r>
            <a:r>
              <a:rPr lang="en-US" altLang="zh-CN" dirty="0"/>
              <a:t>O(m*sqrt(m))</a:t>
            </a:r>
          </a:p>
          <a:p>
            <a:r>
              <a:rPr lang="zh-CN" altLang="en-US" dirty="0"/>
              <a:t>当然要硬肛也有其他方法搞这个。。</a:t>
            </a:r>
          </a:p>
        </p:txBody>
      </p:sp>
    </p:spTree>
    <p:extLst>
      <p:ext uri="{BB962C8B-B14F-4D97-AF65-F5344CB8AC3E}">
        <p14:creationId xmlns:p14="http://schemas.microsoft.com/office/powerpoint/2010/main" val="141018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【illness by ZHZX】</a:t>
            </a:r>
            <a:endParaRPr lang="zh-CN" altLang="en-US" dirty="0"/>
          </a:p>
        </p:txBody>
      </p:sp>
      <p:sp>
        <p:nvSpPr>
          <p:cNvPr id="3" name="内容占位符 2"/>
          <p:cNvSpPr>
            <a:spLocks noGrp="1"/>
          </p:cNvSpPr>
          <p:nvPr>
            <p:ph idx="1"/>
          </p:nvPr>
        </p:nvSpPr>
        <p:spPr/>
        <p:txBody>
          <a:bodyPr/>
          <a:lstStyle/>
          <a:p>
            <a:r>
              <a:rPr lang="zh-CN" altLang="en-US" dirty="0"/>
              <a:t>给定一张</a:t>
            </a:r>
            <a:r>
              <a:rPr lang="en-US" altLang="zh-CN" dirty="0"/>
              <a:t>n</a:t>
            </a:r>
            <a:r>
              <a:rPr lang="zh-CN" altLang="en-US" dirty="0"/>
              <a:t>个点</a:t>
            </a:r>
            <a:r>
              <a:rPr lang="en-US" altLang="zh-CN" dirty="0"/>
              <a:t>m</a:t>
            </a:r>
            <a:r>
              <a:rPr lang="zh-CN" altLang="en-US" dirty="0"/>
              <a:t>条边的无向图，边有边权，要求从</a:t>
            </a:r>
            <a:r>
              <a:rPr lang="en-US" altLang="zh-CN" dirty="0"/>
              <a:t>1</a:t>
            </a:r>
            <a:r>
              <a:rPr lang="zh-CN" altLang="en-US" dirty="0"/>
              <a:t>到</a:t>
            </a:r>
            <a:r>
              <a:rPr lang="en-US" altLang="zh-CN" dirty="0"/>
              <a:t>n</a:t>
            </a:r>
            <a:r>
              <a:rPr lang="zh-CN" altLang="en-US" dirty="0"/>
              <a:t>并且总费用最小。</a:t>
            </a:r>
            <a:endParaRPr lang="en-US" altLang="zh-CN" dirty="0"/>
          </a:p>
          <a:p>
            <a:r>
              <a:rPr lang="zh-CN" altLang="en-US" dirty="0"/>
              <a:t>总费用为每个经过城市费用之和，每个经过城市的费用为出这个城的费用和进这个城的费用的最大值。</a:t>
            </a:r>
            <a:endParaRPr lang="en-US" altLang="zh-CN" dirty="0"/>
          </a:p>
          <a:p>
            <a:r>
              <a:rPr lang="en-US" altLang="zh-CN" dirty="0"/>
              <a:t>n&lt;=10w,m&lt;=20w</a:t>
            </a:r>
            <a:endParaRPr lang="zh-CN" altLang="en-US" dirty="0"/>
          </a:p>
        </p:txBody>
      </p:sp>
    </p:spTree>
    <p:extLst>
      <p:ext uri="{BB962C8B-B14F-4D97-AF65-F5344CB8AC3E}">
        <p14:creationId xmlns:p14="http://schemas.microsoft.com/office/powerpoint/2010/main" val="4463082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5827</TotalTime>
  <Words>3173</Words>
  <Application>Microsoft Office PowerPoint</Application>
  <PresentationFormat>宽屏</PresentationFormat>
  <Paragraphs>159</Paragraphs>
  <Slides>31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等线</vt:lpstr>
      <vt:lpstr>等线 Light</vt:lpstr>
      <vt:lpstr>Arial</vt:lpstr>
      <vt:lpstr>Cambria Math</vt:lpstr>
      <vt:lpstr>Office 主题​​</vt:lpstr>
      <vt:lpstr>水题选讲</vt:lpstr>
      <vt:lpstr>PowerPoint 演示文稿</vt:lpstr>
      <vt:lpstr>【原题的旅行 by VFK】</vt:lpstr>
      <vt:lpstr>PowerPoint 演示文稿</vt:lpstr>
      <vt:lpstr>证明</vt:lpstr>
      <vt:lpstr>【Link by Ruchiose】</vt:lpstr>
      <vt:lpstr>PowerPoint 演示文稿</vt:lpstr>
      <vt:lpstr>PowerPoint 演示文稿</vt:lpstr>
      <vt:lpstr>【illness by ZHZX】</vt:lpstr>
      <vt:lpstr>PowerPoint 演示文稿</vt:lpstr>
      <vt:lpstr>【WF 2012E infiltration】</vt:lpstr>
      <vt:lpstr>PowerPoint 演示文稿</vt:lpstr>
      <vt:lpstr>【Codeforces 323B】</vt:lpstr>
      <vt:lpstr>PowerPoint 演示文稿</vt:lpstr>
      <vt:lpstr>【CTSC2016 ???】</vt:lpstr>
      <vt:lpstr>PowerPoint 演示文稿</vt:lpstr>
      <vt:lpstr>【graph by cyvius96】</vt:lpstr>
      <vt:lpstr>PowerPoint 演示文稿</vt:lpstr>
      <vt:lpstr>PowerPoint 演示文稿</vt:lpstr>
      <vt:lpstr>【Hihocoder1166 交换代数】</vt:lpstr>
      <vt:lpstr>PowerPoint 演示文稿</vt:lpstr>
      <vt:lpstr>【board by LYP】</vt:lpstr>
      <vt:lpstr>PowerPoint 演示文稿</vt:lpstr>
      <vt:lpstr>【tree by KZF】</vt:lpstr>
      <vt:lpstr>PowerPoint 演示文稿</vt:lpstr>
      <vt:lpstr>【51nod1766 树上的最远点对】</vt:lpstr>
      <vt:lpstr>PowerPoint 演示文稿</vt:lpstr>
      <vt:lpstr>PowerPoint 演示文稿</vt:lpstr>
      <vt:lpstr>【tree by ???】</vt:lpstr>
      <vt:lpstr>PowerPoint 演示文稿</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杂题选讲</dc:title>
  <dc:creator>Bear He</dc:creator>
  <cp:lastModifiedBy>Bear He</cp:lastModifiedBy>
  <cp:revision>113</cp:revision>
  <dcterms:created xsi:type="dcterms:W3CDTF">2016-12-25T12:34:28Z</dcterms:created>
  <dcterms:modified xsi:type="dcterms:W3CDTF">2016-12-29T13:42:09Z</dcterms:modified>
</cp:coreProperties>
</file>