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94" r:id="rId4"/>
    <p:sldId id="295" r:id="rId5"/>
    <p:sldId id="296" r:id="rId6"/>
    <p:sldId id="301" r:id="rId7"/>
    <p:sldId id="298" r:id="rId8"/>
    <p:sldId id="297" r:id="rId9"/>
    <p:sldId id="299" r:id="rId10"/>
    <p:sldId id="300" r:id="rId11"/>
    <p:sldId id="302" r:id="rId12"/>
    <p:sldId id="303" r:id="rId13"/>
    <p:sldId id="308" r:id="rId14"/>
    <p:sldId id="310" r:id="rId15"/>
    <p:sldId id="309" r:id="rId16"/>
    <p:sldId id="312" r:id="rId17"/>
    <p:sldId id="311" r:id="rId18"/>
    <p:sldId id="304" r:id="rId19"/>
    <p:sldId id="305" r:id="rId20"/>
    <p:sldId id="306" r:id="rId21"/>
    <p:sldId id="307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5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5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7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4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7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73BC7D-6F4C-48F7-811C-CFF920D0851C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FAE957-5403-4025-AE50-7C56438AC1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65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2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456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56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100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84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10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40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线性基</a:t>
            </a:r>
            <a:r>
              <a:rPr lang="en-US" altLang="zh-CN" smtClean="0"/>
              <a:t>+</a:t>
            </a:r>
            <a:r>
              <a:rPr lang="zh-CN" altLang="en-US" dirty="0" smtClean="0"/>
              <a:t>弦图</a:t>
            </a:r>
            <a:r>
              <a:rPr lang="en-US" altLang="zh-CN" dirty="0" smtClean="0"/>
              <a:t>+</a:t>
            </a:r>
            <a:r>
              <a:rPr lang="zh-CN" altLang="en-US" dirty="0" smtClean="0"/>
              <a:t>三维凸包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北京大学 李煜东 </a:t>
            </a:r>
            <a:r>
              <a:rPr lang="en-US" altLang="zh-CN" dirty="0" smtClean="0"/>
              <a:t>2016/7/3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BZOJ2728 NAND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www.lydsy.com/JudgeOnline/problem.php?id=2728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空间的秩，以及一组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空间的线性基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是位运算的完全集，所以其线性基就是二进制下各位关于位运算的等价类</a:t>
            </a:r>
            <a:endParaRPr lang="en-US" altLang="zh-CN" dirty="0" smtClean="0"/>
          </a:p>
          <a:p>
            <a:r>
              <a:rPr lang="zh-CN" altLang="en-US" dirty="0" smtClean="0"/>
              <a:t>题目要求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空间包含在</a:t>
            </a:r>
            <a:r>
              <a:rPr lang="en-US" altLang="zh-CN" dirty="0" smtClean="0"/>
              <a:t>[L,R]</a:t>
            </a:r>
            <a:r>
              <a:rPr lang="zh-CN" altLang="en-US" dirty="0" smtClean="0"/>
              <a:t>中的数的数量，进行数位统计</a:t>
            </a:r>
            <a:r>
              <a:rPr lang="en-US" altLang="zh-CN" dirty="0" smtClean="0"/>
              <a:t>DP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BZOJ4568 </a:t>
            </a:r>
            <a:r>
              <a:rPr lang="zh-CN" altLang="en-US" dirty="0" smtClean="0"/>
              <a:t>幸运数字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www.lydsy.com/JudgeOnline/problem.php?id=4568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做法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：点分治，记录每个重心到子树中各个点的路径线性基，询问时暴力合并两个线性基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O(60nlogn+60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m)</a:t>
            </a:r>
          </a:p>
          <a:p>
            <a:r>
              <a:rPr lang="zh-CN" altLang="en-US" dirty="0" smtClean="0"/>
              <a:t>做法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：树上倍增法，记录倍增链上的线性基，需要合并两组线性基时也暴力重新求一遍</a:t>
            </a:r>
            <a:endParaRPr lang="en-US" altLang="zh-CN" dirty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O(60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BZOJ3569 DZY Loves Chinese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www.lydsy.com/JudgeOnline/problem.php?id=3569</a:t>
            </a:r>
            <a:endParaRPr lang="en-US" altLang="zh-CN" dirty="0" smtClean="0"/>
          </a:p>
          <a:p>
            <a:r>
              <a:rPr lang="zh-CN" altLang="en-US" dirty="0" smtClean="0"/>
              <a:t>题意：给定连通图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，若干个询问，每次询问删除指定的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条边后图是否仍然连通。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任意求出一棵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树，则图不连通</a:t>
            </a: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ym typeface="Wingdings" panose="05000000000000000000" pitchFamily="2" charset="2"/>
              </a:rPr>
              <a:t>一条树边与覆盖它的非树边均被删除。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给非树边一个随机权值，令树边权值为覆盖它的非树边权值的异或和。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删掉指定</a:t>
            </a:r>
            <a:r>
              <a:rPr lang="en-US" altLang="zh-CN" dirty="0" smtClean="0">
                <a:sym typeface="Wingdings" panose="05000000000000000000" pitchFamily="2" charset="2"/>
              </a:rPr>
              <a:t>k</a:t>
            </a:r>
            <a:r>
              <a:rPr lang="zh-CN" altLang="en-US" dirty="0" smtClean="0">
                <a:sym typeface="Wingdings" panose="05000000000000000000" pitchFamily="2" charset="2"/>
              </a:rPr>
              <a:t>条边后图不连通</a:t>
            </a:r>
            <a:r>
              <a:rPr lang="en-US" altLang="zh-CN" dirty="0" smtClean="0"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ym typeface="Wingdings" panose="05000000000000000000" pitchFamily="2" charset="2"/>
              </a:rPr>
              <a:t>删掉的边的权值构成的集合是线性相关的（存在异或和为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ym typeface="Wingdings" panose="05000000000000000000" pitchFamily="2" charset="2"/>
              </a:rPr>
              <a:t>的子集）。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弦图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基于图中的一个环，我们定义以下概念：</a:t>
            </a:r>
            <a:endParaRPr lang="en-US" altLang="zh-CN" dirty="0"/>
          </a:p>
          <a:p>
            <a:r>
              <a:rPr lang="zh-CN" altLang="en-US" dirty="0"/>
              <a:t>弦</a:t>
            </a:r>
            <a:r>
              <a:rPr lang="en-US" altLang="zh-CN" dirty="0"/>
              <a:t>(chord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：连接一个简单环</a:t>
            </a:r>
            <a:r>
              <a:rPr lang="zh-CN" altLang="en-US" dirty="0"/>
              <a:t>中不相邻的两个点的边。</a:t>
            </a:r>
          </a:p>
          <a:p>
            <a:r>
              <a:rPr lang="zh-CN" altLang="en-US" dirty="0"/>
              <a:t>弦图</a:t>
            </a:r>
            <a:r>
              <a:rPr lang="en-US" altLang="zh-CN" dirty="0"/>
              <a:t>(</a:t>
            </a:r>
            <a:r>
              <a:rPr lang="en-US" altLang="zh-CN" dirty="0" err="1"/>
              <a:t>chordalgraph</a:t>
            </a:r>
            <a:r>
              <a:rPr lang="en-US" altLang="zh-CN" dirty="0"/>
              <a:t>)</a:t>
            </a:r>
            <a:r>
              <a:rPr lang="zh-CN" altLang="en-US" dirty="0" smtClean="0"/>
              <a:t>：任意</a:t>
            </a:r>
            <a:r>
              <a:rPr lang="zh-CN" altLang="en-US" dirty="0"/>
              <a:t>长度大于</a:t>
            </a:r>
            <a:r>
              <a:rPr lang="en-US" altLang="zh-CN" dirty="0"/>
              <a:t>3</a:t>
            </a:r>
            <a:r>
              <a:rPr lang="zh-CN" altLang="en-US" dirty="0" smtClean="0"/>
              <a:t>的简单环</a:t>
            </a:r>
            <a:r>
              <a:rPr lang="zh-CN" altLang="en-US" dirty="0"/>
              <a:t>都</a:t>
            </a:r>
            <a:r>
              <a:rPr lang="zh-CN" altLang="en-US" dirty="0" smtClean="0"/>
              <a:t>至少包含一条弦的图。</a:t>
            </a:r>
            <a:endParaRPr lang="en-US" altLang="zh-CN" dirty="0"/>
          </a:p>
          <a:p>
            <a:r>
              <a:rPr lang="zh-CN" altLang="en-US" dirty="0"/>
              <a:t>单纯点</a:t>
            </a:r>
            <a:r>
              <a:rPr lang="en-US" altLang="zh-CN" dirty="0"/>
              <a:t>(</a:t>
            </a:r>
            <a:r>
              <a:rPr lang="en-US" altLang="zh-CN" dirty="0" err="1"/>
              <a:t>simplicialvertex</a:t>
            </a:r>
            <a:r>
              <a:rPr lang="en-US" altLang="zh-CN" dirty="0"/>
              <a:t>)</a:t>
            </a:r>
            <a:r>
              <a:rPr lang="zh-CN" altLang="en-US" dirty="0" smtClean="0"/>
              <a:t>：若点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和它的邻域组成的点集的生成子图</a:t>
            </a:r>
            <a:r>
              <a:rPr lang="zh-CN" altLang="en-US" dirty="0"/>
              <a:t>为一个</a:t>
            </a:r>
            <a:r>
              <a:rPr lang="zh-CN" altLang="en-US" dirty="0" smtClean="0"/>
              <a:t>团，则称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是单纯点。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弦图至少有一个单纯点。</a:t>
            </a:r>
            <a:endParaRPr lang="en-US" altLang="zh-CN" dirty="0" smtClean="0"/>
          </a:p>
          <a:p>
            <a:r>
              <a:rPr lang="zh-CN" altLang="en-US" dirty="0" smtClean="0"/>
              <a:t>删去弦图的一个单纯点后，剩下的仍然是弦图。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完美消除序列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完美消除序列</a:t>
            </a:r>
            <a:r>
              <a:rPr lang="en-US" altLang="zh-CN" dirty="0"/>
              <a:t>(perfect elimination ordering)</a:t>
            </a:r>
            <a:r>
              <a:rPr lang="zh-CN" altLang="en-US" dirty="0"/>
              <a:t>：若序列中每个点在以它开始的后缀点集的生成子图中是单纯点，则称该序列为一个完美消除序列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判断</a:t>
            </a:r>
            <a:r>
              <a:rPr lang="zh-CN" altLang="en-US" dirty="0"/>
              <a:t>一个序列是否为完美消除序列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{vi+1,…,</a:t>
            </a:r>
            <a:r>
              <a:rPr lang="en-US" altLang="zh-CN" dirty="0" err="1"/>
              <a:t>vn</a:t>
            </a:r>
            <a:r>
              <a:rPr lang="en-US" altLang="zh-CN" dirty="0"/>
              <a:t>}</a:t>
            </a:r>
            <a:r>
              <a:rPr lang="zh-CN" altLang="en-US" dirty="0"/>
              <a:t>中所有与</a:t>
            </a:r>
            <a:r>
              <a:rPr lang="en-US" altLang="zh-CN" dirty="0"/>
              <a:t>vi</a:t>
            </a:r>
            <a:r>
              <a:rPr lang="zh-CN" altLang="en-US" dirty="0"/>
              <a:t>相邻的点依次为</a:t>
            </a:r>
            <a:r>
              <a:rPr lang="en-US" altLang="zh-CN" dirty="0"/>
              <a:t>vj1,…, </a:t>
            </a:r>
            <a:r>
              <a:rPr lang="en-US" altLang="zh-CN" dirty="0" err="1"/>
              <a:t>vjk</a:t>
            </a:r>
            <a:r>
              <a:rPr lang="zh-CN" altLang="en-US" dirty="0"/>
              <a:t>。只需判断</a:t>
            </a:r>
            <a:r>
              <a:rPr lang="en-US" altLang="zh-CN" dirty="0"/>
              <a:t>vj1</a:t>
            </a:r>
            <a:r>
              <a:rPr lang="zh-CN" altLang="en-US" dirty="0"/>
              <a:t>是否与</a:t>
            </a:r>
            <a:r>
              <a:rPr lang="en-US" altLang="zh-CN" dirty="0"/>
              <a:t>vj2,…, </a:t>
            </a:r>
            <a:r>
              <a:rPr lang="en-US" altLang="zh-CN" dirty="0" err="1"/>
              <a:t>vjk</a:t>
            </a:r>
            <a:r>
              <a:rPr lang="zh-CN" altLang="en-US" dirty="0"/>
              <a:t>相邻即可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需要考虑</a:t>
            </a:r>
            <a:r>
              <a:rPr lang="en-US" altLang="zh-CN" dirty="0" smtClean="0"/>
              <a:t>vj2,…</a:t>
            </a:r>
            <a:r>
              <a:rPr lang="en-US" altLang="zh-CN" dirty="0" err="1" smtClean="0"/>
              <a:t>vjk</a:t>
            </a:r>
            <a:r>
              <a:rPr lang="zh-CN" altLang="en-US" dirty="0" smtClean="0"/>
              <a:t>之间的相邻性，它们在</a:t>
            </a:r>
            <a:r>
              <a:rPr lang="en-US" altLang="zh-CN" dirty="0" smtClean="0"/>
              <a:t>vj1, vj2……</a:t>
            </a:r>
            <a:r>
              <a:rPr lang="zh-CN" altLang="en-US" dirty="0" smtClean="0"/>
              <a:t>的邻域中已经被考虑到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 smtClean="0"/>
              <a:t>定理（弦</a:t>
            </a:r>
            <a:r>
              <a:rPr lang="zh-CN" altLang="en-US" dirty="0"/>
              <a:t>图的</a:t>
            </a:r>
            <a:r>
              <a:rPr lang="zh-CN" altLang="en-US" dirty="0" smtClean="0"/>
              <a:t>判定）：</a:t>
            </a:r>
            <a:r>
              <a:rPr lang="zh-CN" altLang="en-US" dirty="0"/>
              <a:t>存在完美消除序列的</a:t>
            </a:r>
            <a:r>
              <a:rPr lang="zh-CN" altLang="en-US" dirty="0" smtClean="0"/>
              <a:t>图是弦</a:t>
            </a:r>
            <a:r>
              <a:rPr lang="zh-CN" altLang="en-US" dirty="0"/>
              <a:t>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必要性：若有</a:t>
            </a:r>
            <a:r>
              <a:rPr lang="en-US" altLang="zh-CN" dirty="0" smtClean="0"/>
              <a:t>&gt;3</a:t>
            </a:r>
            <a:r>
              <a:rPr lang="zh-CN" altLang="en-US" dirty="0" smtClean="0"/>
              <a:t>的环无弦，则其中在完美消除序列中最靠前的点的邻域不满足团性质，矛盾。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充分性：取弦图中的一个单纯点作为完美消除序列中最靠前的点，删去该点，规模变小，归纳。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大势算法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最大势算法 </a:t>
            </a:r>
            <a:r>
              <a:rPr lang="en-US" altLang="zh-CN" dirty="0" smtClean="0"/>
              <a:t>Maximum </a:t>
            </a:r>
            <a:r>
              <a:rPr lang="en-US" altLang="zh-CN" dirty="0"/>
              <a:t>Cardinality </a:t>
            </a:r>
            <a:r>
              <a:rPr lang="en-US" altLang="zh-CN" dirty="0" smtClean="0"/>
              <a:t>Search</a:t>
            </a:r>
          </a:p>
          <a:p>
            <a:r>
              <a:rPr lang="zh-CN" altLang="en-US" dirty="0" smtClean="0"/>
              <a:t>用于求解完美消除序列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按照标记值从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顺序，依次</a:t>
            </a:r>
            <a:r>
              <a:rPr lang="zh-CN" altLang="en-US" dirty="0"/>
              <a:t>给</a:t>
            </a:r>
            <a:r>
              <a:rPr lang="zh-CN" altLang="en-US" dirty="0" smtClean="0"/>
              <a:t>点打</a:t>
            </a:r>
            <a:r>
              <a:rPr lang="zh-CN" altLang="en-US" dirty="0"/>
              <a:t>标记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设</a:t>
            </a:r>
            <a:r>
              <a:rPr lang="en-US" altLang="zh-CN" dirty="0"/>
              <a:t>label[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个点与多少个</a:t>
            </a:r>
            <a:r>
              <a:rPr lang="zh-CN" altLang="en-US" dirty="0" smtClean="0"/>
              <a:t>已标记的</a:t>
            </a:r>
            <a:r>
              <a:rPr lang="zh-CN" altLang="en-US" dirty="0"/>
              <a:t>点相邻，每次选择</a:t>
            </a:r>
            <a:r>
              <a:rPr lang="en-US" altLang="zh-CN" dirty="0"/>
              <a:t>label[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最大的</a:t>
            </a:r>
            <a:r>
              <a:rPr lang="zh-CN" altLang="en-US" dirty="0" smtClean="0"/>
              <a:t>未标记的</a:t>
            </a:r>
            <a:r>
              <a:rPr lang="zh-CN" altLang="en-US" dirty="0"/>
              <a:t>点</a:t>
            </a:r>
            <a:r>
              <a:rPr lang="zh-CN" altLang="en-US" dirty="0" smtClean="0"/>
              <a:t>进行标记。</a:t>
            </a:r>
            <a:endParaRPr lang="en-US" altLang="zh-CN" dirty="0"/>
          </a:p>
          <a:p>
            <a:r>
              <a:rPr lang="zh-CN" altLang="en-US" dirty="0"/>
              <a:t>完美消除序列中的第</a:t>
            </a:r>
            <a:r>
              <a:rPr lang="en-US" altLang="zh-CN" dirty="0" err="1"/>
              <a:t>i</a:t>
            </a:r>
            <a:r>
              <a:rPr lang="zh-CN" altLang="en-US" dirty="0"/>
              <a:t>个数，</a:t>
            </a:r>
            <a:r>
              <a:rPr lang="zh-CN" altLang="en-US" dirty="0" smtClean="0"/>
              <a:t>就是标记为</a:t>
            </a:r>
            <a:r>
              <a:rPr lang="en-US" altLang="zh-CN" dirty="0" err="1"/>
              <a:t>i</a:t>
            </a:r>
            <a:r>
              <a:rPr lang="zh-CN" altLang="en-US" dirty="0"/>
              <a:t>的点的编号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2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弦图与区间图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给定一些区间，把区间作为图上的点，把区间的重叠关系体现为图上的边，构成区间图。</a:t>
            </a:r>
            <a:endParaRPr lang="en-US" altLang="zh-CN" dirty="0" smtClean="0"/>
          </a:p>
          <a:p>
            <a:r>
              <a:rPr lang="zh-CN" altLang="en-US" dirty="0" smtClean="0"/>
              <a:t>区间图一定是弦图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显然，因为区间不可能跨越式相交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能</a:t>
            </a:r>
            <a:r>
              <a:rPr lang="zh-CN" altLang="en-US" dirty="0" smtClean="0"/>
              <a:t>选出的不重叠区间数目</a:t>
            </a:r>
            <a:r>
              <a:rPr lang="en-US" altLang="zh-CN" dirty="0" smtClean="0"/>
              <a:t>=</a:t>
            </a:r>
            <a:r>
              <a:rPr lang="zh-CN" altLang="en-US" dirty="0" smtClean="0"/>
              <a:t>区间图独立集</a:t>
            </a:r>
            <a:r>
              <a:rPr lang="en-US" altLang="zh-CN" dirty="0" smtClean="0"/>
              <a:t>=</a:t>
            </a:r>
            <a:r>
              <a:rPr lang="zh-CN" altLang="en-US" dirty="0" smtClean="0"/>
              <a:t>弦图独立集</a:t>
            </a:r>
            <a:endParaRPr lang="en-US" altLang="zh-CN" dirty="0" smtClean="0"/>
          </a:p>
          <a:p>
            <a:r>
              <a:rPr lang="zh-CN" altLang="en-US" dirty="0"/>
              <a:t>弦图的最大点独立集求法：完美消除序列从前往后能选就选。</a:t>
            </a:r>
            <a:endParaRPr lang="en-US" altLang="zh-CN" dirty="0"/>
          </a:p>
          <a:p>
            <a:pPr lvl="1"/>
            <a:r>
              <a:rPr lang="zh-CN" altLang="en-US" dirty="0"/>
              <a:t>每次面对的邻域都是一个团，最多选</a:t>
            </a:r>
            <a:r>
              <a:rPr lang="en-US" altLang="zh-CN" dirty="0"/>
              <a:t>1</a:t>
            </a:r>
            <a:r>
              <a:rPr lang="zh-CN" altLang="en-US" dirty="0"/>
              <a:t>个，为了尽量少影响后边，只能选这个。</a:t>
            </a:r>
            <a:endParaRPr lang="en-US" altLang="zh-CN" dirty="0"/>
          </a:p>
          <a:p>
            <a:pPr lvl="1"/>
            <a:r>
              <a:rPr lang="zh-CN" altLang="en-US" dirty="0"/>
              <a:t>推论：弦图的最小团覆盖数</a:t>
            </a:r>
            <a:r>
              <a:rPr lang="en-US" altLang="zh-CN" dirty="0"/>
              <a:t>=</a:t>
            </a:r>
            <a:r>
              <a:rPr lang="zh-CN" altLang="en-US" dirty="0"/>
              <a:t>最大点独立集数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0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弦图最小染色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BZOJ1006 </a:t>
            </a:r>
            <a:r>
              <a:rPr lang="zh-CN" altLang="en-US" dirty="0"/>
              <a:t>神奇的</a:t>
            </a:r>
            <a:r>
              <a:rPr lang="zh-CN" altLang="en-US" dirty="0" smtClean="0"/>
              <a:t>国度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www.lydsy.com/JudgeOnline/problem.php?id=1006</a:t>
            </a:r>
            <a:endParaRPr lang="en-US" altLang="zh-CN" dirty="0" smtClean="0"/>
          </a:p>
          <a:p>
            <a:r>
              <a:rPr lang="zh-CN" altLang="en-US" dirty="0" smtClean="0"/>
              <a:t>题意：用</a:t>
            </a:r>
            <a:r>
              <a:rPr lang="zh-CN" altLang="en-US" dirty="0"/>
              <a:t>最少的颜色给每个点染色使得相邻的点染的颜色不同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解法：完美</a:t>
            </a:r>
            <a:r>
              <a:rPr lang="zh-CN" altLang="en-US" dirty="0"/>
              <a:t>消除序列从后往前依次给每个点染上可以染的最小的颜色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每次染色时，面对的邻域都是一个团，答案不可能更小。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Tetris</a:t>
            </a:r>
          </a:p>
          <a:p>
            <a:r>
              <a:rPr lang="zh-CN" altLang="en-US" dirty="0" smtClean="0"/>
              <a:t>题意：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块高度为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的积木，分别要下落到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Li,Ri</a:t>
            </a:r>
            <a:r>
              <a:rPr lang="en-US" altLang="zh-CN" dirty="0" smtClean="0"/>
              <a:t>]</a:t>
            </a:r>
            <a:r>
              <a:rPr lang="zh-CN" altLang="en-US" dirty="0"/>
              <a:t>范围</a:t>
            </a:r>
            <a:r>
              <a:rPr lang="zh-CN" altLang="en-US" dirty="0" smtClean="0"/>
              <a:t>上。求一个使得积木总高度最小的下落顺序。</a:t>
            </a:r>
            <a:endParaRPr lang="en-US" altLang="zh-CN" dirty="0" smtClean="0"/>
          </a:p>
          <a:p>
            <a:r>
              <a:rPr lang="zh-CN" altLang="en-US" dirty="0" smtClean="0"/>
              <a:t>解法：区间图（弦图）的最小染色，同色的放在一行内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9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半空间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6098923" cy="3636511"/>
              </a:xfrm>
            </p:spPr>
            <p:txBody>
              <a:bodyPr/>
              <a:lstStyle/>
              <a:p>
                <a:r>
                  <a:rPr lang="zh-CN" altLang="en-US" dirty="0"/>
                  <a:t>半空间可以用</a:t>
                </a:r>
                <a:r>
                  <a:rPr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三个不共线的有序点</a:t>
                </a:r>
                <a:r>
                  <a:rPr lang="zh-CN" altLang="en-US" dirty="0"/>
                  <a:t>来表示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从</a:t>
                </a:r>
                <a:r>
                  <a:rPr lang="zh-CN" altLang="en-US" dirty="0"/>
                  <a:t>点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向平面看</a:t>
                </a:r>
                <a:r>
                  <a:rPr lang="zh-CN" altLang="en-US" dirty="0" smtClean="0"/>
                  <a:t>去，若</a:t>
                </a:r>
                <a:r>
                  <a:rPr lang="zh-CN" altLang="en-US" dirty="0"/>
                  <a:t>半空间的三个有序点成</a:t>
                </a:r>
                <a:r>
                  <a:rPr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逆时针</a:t>
                </a:r>
                <a:r>
                  <a:rPr lang="zh-CN" altLang="en-US" dirty="0"/>
                  <a:t>，则点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:r>
                  <a:rPr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外</a:t>
                </a:r>
                <a:r>
                  <a:rPr lang="zh-CN" altLang="en-US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侧</a:t>
                </a:r>
                <a:r>
                  <a:rPr lang="zh-CN" altLang="en-US" dirty="0" smtClean="0"/>
                  <a:t>；否则</a:t>
                </a:r>
                <a:r>
                  <a:rPr lang="zh-CN" altLang="en-US" dirty="0"/>
                  <a:t>点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就在</a:t>
                </a:r>
                <a:r>
                  <a:rPr lang="zh-CN" altLang="en-US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内侧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如图，在</a:t>
                </a:r>
                <a:r>
                  <a:rPr lang="zh-CN" altLang="en-US" dirty="0"/>
                  <a:t>点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的一侧，矢量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𝐴𝑋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𝐴𝑌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𝐴𝑍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成左手系，我们称这一侧为半空间的</a:t>
                </a:r>
                <a:r>
                  <a:rPr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外侧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类似地，在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的一侧三个矢量成右手系，这一侧即为半空间的</a:t>
                </a:r>
                <a:r>
                  <a:rPr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内侧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6098923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05" y="2301600"/>
            <a:ext cx="3889375" cy="42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 </a:t>
            </a:r>
            <a:r>
              <a:rPr lang="zh-CN" altLang="en-US" dirty="0"/>
              <a:t>在半空间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的外侧，则称半空间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，或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所代表的平面</a:t>
            </a:r>
            <a:r>
              <a:rPr lang="zh-CN" altLang="en-US" dirty="0"/>
              <a:t>对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可视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在观察一个凸多面体的时候，看到的面即为视点的可视面。</a:t>
            </a:r>
            <a:endParaRPr lang="en-US" altLang="zh-CN" dirty="0"/>
          </a:p>
          <a:p>
            <a:r>
              <a:rPr lang="zh-CN" altLang="en-US" dirty="0"/>
              <a:t>凸多面体各个面的点的顺序应该保证，从多面体内部的任意一点看去，所有的面都不可视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一个凸多面体，实际上就是若干半空间内侧的交。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6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所谓线性基问题，</a:t>
            </a:r>
            <a:r>
              <a:rPr lang="zh-CN" altLang="en-US" dirty="0" smtClean="0"/>
              <a:t>实际上就是我们提到过的 “对</a:t>
            </a:r>
            <a:r>
              <a:rPr lang="en-US" altLang="zh-CN" dirty="0" smtClean="0"/>
              <a:t>XOR</a:t>
            </a:r>
            <a:r>
              <a:rPr lang="zh-CN" altLang="en-US" dirty="0" smtClean="0"/>
              <a:t>矩阵进行高斯消元” 的一系列问题。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给定集合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，称从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中选出若干个数求异或和，能构成的所有的值为集合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异或空间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给定集合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，若集合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中的任意一个数不能通过其它数异或得出，则称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关于异或运算是</a:t>
            </a:r>
            <a:r>
              <a:rPr lang="zh-CN" altLang="en-US" dirty="0" smtClean="0">
                <a:solidFill>
                  <a:srgbClr val="FFFF00"/>
                </a:solidFill>
              </a:rPr>
              <a:t>线性无关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的一个异或</a:t>
            </a:r>
            <a:r>
              <a:rPr lang="zh-CN" altLang="en-US" dirty="0"/>
              <a:t>空间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相同的线性无关子集，称为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关于异或运算的</a:t>
            </a:r>
            <a:r>
              <a:rPr lang="zh-CN" altLang="en-US" dirty="0" smtClean="0">
                <a:solidFill>
                  <a:srgbClr val="FFFF00"/>
                </a:solidFill>
              </a:rPr>
              <a:t>线性基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线性</a:t>
            </a:r>
            <a:r>
              <a:rPr lang="zh-CN" altLang="en-US" dirty="0" smtClean="0"/>
              <a:t>基集合的大小，称为异或空间的秩。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推论：线性基不存在异或和为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4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枚举面</a:t>
            </a:r>
            <a:r>
              <a:rPr lang="zh-CN" altLang="en-US" dirty="0" smtClean="0"/>
              <a:t>法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/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/>
              <a:t>枚举所有的点的三元组，将其看做半空间。若所有其它的点都在这个半空间的内侧，则这个面是凸包的一个面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枚举线</a:t>
            </a:r>
            <a:r>
              <a:rPr lang="zh-CN" altLang="en-US" dirty="0" smtClean="0"/>
              <a:t>法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/>
              <a:t>枚举所有的点</a:t>
            </a:r>
            <a:r>
              <a:rPr lang="zh-CN" altLang="en-US" dirty="0" smtClean="0"/>
              <a:t>的</a:t>
            </a:r>
            <a:r>
              <a:rPr lang="zh-CN" altLang="en-US" dirty="0"/>
              <a:t>二</a:t>
            </a:r>
            <a:r>
              <a:rPr lang="zh-CN" altLang="en-US" dirty="0" smtClean="0"/>
              <a:t>元组，将其看作一</a:t>
            </a:r>
            <a:r>
              <a:rPr lang="zh-CN" altLang="en-US" dirty="0" smtClean="0"/>
              <a:t>条线段。</a:t>
            </a:r>
            <a:r>
              <a:rPr lang="zh-CN" altLang="en-US" dirty="0" smtClean="0"/>
              <a:t>若所有其它的点到</a:t>
            </a:r>
            <a:r>
              <a:rPr lang="zh-CN" altLang="en-US" dirty="0" smtClean="0"/>
              <a:t>这个线段的</a:t>
            </a:r>
            <a:r>
              <a:rPr lang="zh-CN" altLang="en-US" dirty="0" smtClean="0"/>
              <a:t>垂线的极</a:t>
            </a:r>
            <a:r>
              <a:rPr lang="zh-CN" altLang="en-US" dirty="0" smtClean="0"/>
              <a:t>角</a:t>
            </a:r>
            <a:r>
              <a:rPr lang="zh-CN" altLang="en-US" dirty="0" smtClean="0"/>
              <a:t>的值域范围小于</a:t>
            </a:r>
            <a:r>
              <a:rPr lang="en-US" altLang="zh-CN" dirty="0" smtClean="0"/>
              <a:t>π</a:t>
            </a:r>
            <a:r>
              <a:rPr lang="zh-CN" altLang="en-US" dirty="0" smtClean="0"/>
              <a:t>，并且所有位于这条线段所在直线上的点都在线段上，则这条线段是凸包的一个棱。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6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三维凸包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8314962" cy="3636511"/>
              </a:xfrm>
            </p:spPr>
            <p:txBody>
              <a:bodyPr/>
              <a:lstStyle/>
              <a:p>
                <a:r>
                  <a:rPr lang="zh-CN" altLang="en-US" dirty="0" smtClean="0"/>
                  <a:t>随机增量法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>
                        <a:latin typeface="Times New Roman" pitchFamily="18" charset="0"/>
                        <a:cs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baseline="30000" dirty="0"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取出点集中的四个点，这四个点组成的四个面都是初始凸包的面。调整各个面上点的顺序使得从内部看去各个面均不可视。</a:t>
                </a:r>
                <a:endParaRPr lang="en-US" altLang="zh-CN" dirty="0"/>
              </a:p>
              <a:p>
                <a:r>
                  <a:rPr lang="zh-CN" altLang="en-US" dirty="0"/>
                  <a:t>之后添加其它各点。如果从这个点看去，所有的面均不可视，则此点在凸包内部。什么都不做，跳过该点。</a:t>
                </a:r>
                <a:endParaRPr lang="en-US" altLang="zh-CN" dirty="0"/>
              </a:p>
              <a:p>
                <a:r>
                  <a:rPr lang="zh-CN" altLang="en-US" dirty="0" smtClean="0"/>
                  <a:t>否则</a:t>
                </a:r>
                <a:r>
                  <a:rPr lang="zh-CN" altLang="en-US" dirty="0"/>
                  <a:t>设当前点</a:t>
                </a:r>
                <a:r>
                  <a:rPr lang="zh-CN" altLang="en-US" dirty="0" smtClean="0"/>
                  <a:t>是 </a:t>
                </a:r>
                <a:r>
                  <a:rPr lang="en-US" altLang="zh-CN" i="1" dirty="0"/>
                  <a:t>P</a:t>
                </a:r>
                <a:r>
                  <a:rPr lang="zh-CN" altLang="en-US" dirty="0" smtClean="0"/>
                  <a:t>。找到</a:t>
                </a:r>
                <a:r>
                  <a:rPr lang="zh-CN" altLang="en-US" dirty="0"/>
                  <a:t>可视面和不可视面的分界线。删除掉所有的可视面，对于</a:t>
                </a:r>
                <a:r>
                  <a:rPr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不可视境界线</a:t>
                </a:r>
                <a:r>
                  <a:rPr lang="zh-CN" altLang="en-US" dirty="0"/>
                  <a:t>上的每条边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/>
                  <a:t>，建立过此边和当前点的面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可以先随即打乱初始点集中点的顺序来得到期望复杂</a:t>
                </a:r>
                <a:r>
                  <a:rPr lang="zh-CN" altLang="en-US" dirty="0" smtClean="0"/>
                  <a:t>度。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8314962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34" y="2259548"/>
            <a:ext cx="2306256" cy="188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36" y="4211690"/>
            <a:ext cx="2306254" cy="188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14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lydrainbowcat@pku.edu.cn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zh-CN" altLang="en-US" dirty="0" smtClean="0"/>
              <a:t>基的求法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中的数</a:t>
            </a:r>
            <a:r>
              <a:rPr lang="zh-CN" altLang="en-US" dirty="0"/>
              <a:t>写</a:t>
            </a:r>
            <a:r>
              <a:rPr lang="zh-CN" altLang="en-US" dirty="0" smtClean="0"/>
              <a:t>成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m </a:t>
            </a:r>
            <a:r>
              <a:rPr lang="zh-CN" altLang="en-US" dirty="0"/>
              <a:t>位</a:t>
            </a:r>
            <a:r>
              <a:rPr lang="zh-CN" altLang="en-US" dirty="0" smtClean="0"/>
              <a:t>二进制数，</a:t>
            </a:r>
            <a:r>
              <a:rPr lang="zh-CN" altLang="en-US" dirty="0"/>
              <a:t>每一位看作一个</a:t>
            </a:r>
            <a:r>
              <a:rPr lang="zh-CN" altLang="en-US" dirty="0" smtClean="0"/>
              <a:t>数字（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），形成一个 </a:t>
            </a:r>
            <a:r>
              <a:rPr lang="en-US" altLang="zh-CN" dirty="0" err="1" smtClean="0"/>
              <a:t>n×m</a:t>
            </a:r>
            <a:r>
              <a:rPr lang="en-US" altLang="zh-CN" dirty="0" smtClean="0"/>
              <a:t> </a:t>
            </a:r>
            <a:r>
              <a:rPr lang="zh-CN" altLang="en-US" dirty="0" smtClean="0"/>
              <a:t>矩阵。</a:t>
            </a:r>
            <a:endParaRPr lang="en-US" altLang="zh-CN" dirty="0" smtClean="0"/>
          </a:p>
          <a:p>
            <a:r>
              <a:rPr lang="zh-CN" altLang="en-US" dirty="0" smtClean="0"/>
              <a:t>对该矩阵进行高斯消元，即不断选出尚未用过的最大的数，设其最高位的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位，将其异或到其它所有第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的数上。</a:t>
            </a:r>
            <a:endParaRPr lang="en-US" altLang="zh-CN" dirty="0" smtClean="0"/>
          </a:p>
          <a:p>
            <a:r>
              <a:rPr lang="zh-CN" altLang="en-US" dirty="0" smtClean="0"/>
              <a:t>最终得到的所有非零数，就构成集合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的线性基。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注：线性基不是唯一的，按照上述方法求出的通常称为简化线性基（在高斯消元中使用上述变换会产生简化阶梯型矩阵）。</a:t>
            </a:r>
            <a:endParaRPr lang="en-US" altLang="zh-CN" dirty="0" smtClean="0"/>
          </a:p>
          <a:p>
            <a:r>
              <a:rPr lang="zh-CN" altLang="en-US" dirty="0" smtClean="0"/>
              <a:t>除非特殊声明，一般默认所指的线性基都是简化的。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3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线性基的性质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按照上述方法得到</a:t>
            </a:r>
            <a:r>
              <a:rPr lang="zh-CN" altLang="en-US" dirty="0" smtClean="0"/>
              <a:t>的简化线性</a:t>
            </a:r>
            <a:r>
              <a:rPr lang="zh-CN" altLang="en-US" dirty="0"/>
              <a:t>基</a:t>
            </a:r>
            <a:r>
              <a:rPr lang="zh-CN" altLang="en-US" dirty="0" smtClean="0"/>
              <a:t>，其中每个数最高位</a:t>
            </a:r>
            <a:r>
              <a:rPr lang="zh-CN" altLang="en-US" dirty="0"/>
              <a:t>的</a:t>
            </a:r>
            <a:r>
              <a:rPr lang="en-US" altLang="zh-CN" dirty="0"/>
              <a:t>1</a:t>
            </a:r>
            <a:r>
              <a:rPr lang="zh-CN" altLang="en-US" dirty="0"/>
              <a:t>都是唯一的（仅有该数该位为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推论：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或空间中的最大值等于线性基的异或和。</a:t>
            </a:r>
            <a:endParaRPr lang="en-US" altLang="zh-CN" dirty="0" smtClean="0"/>
          </a:p>
          <a:p>
            <a:r>
              <a:rPr lang="zh-CN" altLang="en-US" dirty="0" smtClean="0"/>
              <a:t>异或空间中的最小值等于消元后得到的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个数中的最小值。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55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HDU3949 XOR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题意：求异或空间中第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小的数。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或消元，求出线性基并排序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K</a:t>
            </a:r>
            <a:r>
              <a:rPr lang="zh-CN" altLang="en-US" dirty="0" smtClean="0"/>
              <a:t>二进制分解，若第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位为</a:t>
            </a:r>
            <a:r>
              <a:rPr lang="en-US" altLang="zh-CN" dirty="0"/>
              <a:t>1</a:t>
            </a:r>
            <a:r>
              <a:rPr lang="zh-CN" altLang="en-US" dirty="0" smtClean="0"/>
              <a:t>，选择第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个线性基，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到答案中</a:t>
            </a:r>
            <a:endParaRPr lang="en-US" altLang="zh-CN" dirty="0" smtClean="0"/>
          </a:p>
          <a:p>
            <a:r>
              <a:rPr lang="zh-CN" altLang="en-US" dirty="0" smtClean="0"/>
              <a:t>注意考虑异或空间包含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r>
              <a:rPr lang="en-US" altLang="zh-CN" dirty="0" smtClean="0"/>
              <a:t>K</a:t>
            </a:r>
            <a:r>
              <a:rPr lang="zh-CN" altLang="en-US" dirty="0" smtClean="0"/>
              <a:t>过大的问题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4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BZOJ2844 </a:t>
            </a:r>
            <a:r>
              <a:rPr lang="en-US" altLang="zh-CN" dirty="0" err="1" smtClean="0"/>
              <a:t>albus</a:t>
            </a:r>
            <a:r>
              <a:rPr lang="zh-CN" altLang="en-US" dirty="0" smtClean="0"/>
              <a:t>就是要第一个出场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www.lydsy.com/JudgeOnline/problem.php?id=2844</a:t>
            </a:r>
            <a:endParaRPr lang="en-US" altLang="zh-CN" dirty="0" smtClean="0"/>
          </a:p>
          <a:p>
            <a:r>
              <a:rPr lang="zh-CN" altLang="en-US" dirty="0" smtClean="0"/>
              <a:t>题意：求</a:t>
            </a:r>
            <a:r>
              <a:rPr lang="zh-CN" altLang="en-US" dirty="0"/>
              <a:t>不去重</a:t>
            </a:r>
            <a:r>
              <a:rPr lang="zh-CN" altLang="en-US" dirty="0" smtClean="0"/>
              <a:t>异或空间中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排在第几。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求出异或空间的秩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，则去重异或空间的大小为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m</a:t>
            </a:r>
            <a:r>
              <a:rPr lang="zh-CN" altLang="en-US" dirty="0" smtClean="0"/>
              <a:t>，不去重异或空间的大小为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任何一个包含线性基的子集都能构成整个异或空间，故每一种非线性基的取法与线性基组合，都能将整个异或空间遍历一次。</a:t>
            </a:r>
            <a:endParaRPr lang="en-US" altLang="zh-CN" dirty="0" smtClean="0"/>
          </a:p>
          <a:p>
            <a:r>
              <a:rPr lang="zh-CN" altLang="en-US" dirty="0" smtClean="0"/>
              <a:t>故去重异或空间中的每个值在不去重异或空间中出现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n-m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r>
              <a:rPr lang="zh-CN" altLang="en-US" dirty="0" smtClean="0"/>
              <a:t>使用数位</a:t>
            </a:r>
            <a:r>
              <a:rPr lang="en-US" altLang="zh-CN" dirty="0" smtClean="0"/>
              <a:t>DP</a:t>
            </a:r>
            <a:r>
              <a:rPr lang="zh-CN" altLang="en-US" dirty="0"/>
              <a:t>与</a:t>
            </a:r>
            <a:r>
              <a:rPr lang="zh-CN" altLang="en-US" dirty="0" smtClean="0"/>
              <a:t>线性基在去重异或空间中比</a:t>
            </a:r>
            <a:r>
              <a:rPr lang="en-US" altLang="zh-CN" dirty="0" smtClean="0"/>
              <a:t>x</a:t>
            </a:r>
            <a:r>
              <a:rPr lang="zh-CN" altLang="en-US" dirty="0" smtClean="0"/>
              <a:t>小的有几个，乘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n-m</a:t>
            </a:r>
            <a:r>
              <a:rPr lang="en-US" altLang="zh-CN" dirty="0" smtClean="0"/>
              <a:t>+1</a:t>
            </a:r>
            <a:r>
              <a:rPr lang="zh-CN" altLang="en-US" dirty="0" smtClean="0"/>
              <a:t>就是答案。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BZOJ2115 XOR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 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≤1000)</m:t>
                    </m:r>
                  </m:oMath>
                </a14:m>
                <a:r>
                  <a:rPr lang="zh-CN" altLang="en-US" dirty="0"/>
                  <a:t> 个点，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 (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≤5000)</m:t>
                    </m:r>
                  </m:oMath>
                </a14:m>
                <a:r>
                  <a:rPr lang="zh-CN" altLang="en-US" dirty="0"/>
                  <a:t> 条边的连通图</a:t>
                </a:r>
                <a:r>
                  <a:rPr lang="zh-CN" altLang="en-US" dirty="0" smtClean="0"/>
                  <a:t>，边带权。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:r>
                  <a:rPr lang="zh-CN" altLang="en-US" dirty="0"/>
                  <a:t>起点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到终点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的一条路径，</a:t>
                </a:r>
                <a:r>
                  <a:rPr lang="zh-CN" altLang="en-US" dirty="0" smtClean="0"/>
                  <a:t>使得</a:t>
                </a:r>
                <a:r>
                  <a:rPr lang="zh-CN" altLang="en-US" dirty="0"/>
                  <a:t>路径</a:t>
                </a:r>
                <a:r>
                  <a:rPr lang="zh-CN" altLang="en-US" dirty="0" smtClean="0"/>
                  <a:t>上的权值异或和最大。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先求生成树</a:t>
                </a:r>
                <a:r>
                  <a:rPr lang="zh-CN" altLang="en-US" dirty="0" smtClean="0"/>
                  <a:t>，对于每条非</a:t>
                </a:r>
                <a:r>
                  <a:rPr lang="zh-CN" altLang="en-US" dirty="0"/>
                  <a:t>树边 </a:t>
                </a:r>
                <a:r>
                  <a:rPr lang="en-US" altLang="zh-CN" dirty="0"/>
                  <a:t>(a, b)</a:t>
                </a:r>
                <a:r>
                  <a:rPr lang="zh-CN" altLang="en-US" dirty="0"/>
                  <a:t>，连同树上从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的路径一起，构成一个简单环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任取一条从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</a:t>
                </a:r>
                <a:r>
                  <a:rPr lang="zh-CN" altLang="en-US" dirty="0" smtClean="0"/>
                  <a:t>的简单</a:t>
                </a:r>
                <a:r>
                  <a:rPr lang="zh-CN" altLang="en-US" dirty="0"/>
                  <a:t>路径看做一个给定的</a:t>
                </a:r>
                <a:r>
                  <a:rPr lang="zh-CN" altLang="en-US" dirty="0" smtClean="0"/>
                  <a:t>数，把每个简单</a:t>
                </a:r>
                <a:r>
                  <a:rPr lang="zh-CN" altLang="en-US" dirty="0"/>
                  <a:t>环</a:t>
                </a:r>
                <a:r>
                  <a:rPr lang="zh-CN" altLang="en-US" dirty="0" smtClean="0"/>
                  <a:t>看做一个可取的数。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利用线性基最高位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的唯一性，求解 “选择若干个数与给定的数</a:t>
                </a:r>
                <a:r>
                  <a:rPr lang="en-US" altLang="zh-CN" dirty="0" smtClean="0"/>
                  <a:t>XOR</a:t>
                </a:r>
                <a:r>
                  <a:rPr lang="zh-CN" altLang="en-US" dirty="0" smtClean="0"/>
                  <a:t>和最大” 的问题。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BZOJ3105 </a:t>
            </a:r>
            <a:r>
              <a:rPr lang="zh-CN" altLang="en-US" dirty="0" smtClean="0"/>
              <a:t>新</a:t>
            </a:r>
            <a:r>
              <a:rPr lang="en-US" altLang="zh-CN" dirty="0" smtClean="0"/>
              <a:t>NIM</a:t>
            </a:r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http://www.lydsy.com/JudgeOnline/problem.php?id=3105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应该让第二回合对手面临的火柴堆的异或空间中不含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线性相关的集合的异或空间一定包含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，故应该给对手剩下一个线性基。</a:t>
            </a:r>
            <a:endParaRPr lang="en-US" altLang="zh-CN" dirty="0" smtClean="0"/>
          </a:p>
          <a:p>
            <a:r>
              <a:rPr lang="zh-CN" altLang="en-US" dirty="0" smtClean="0"/>
              <a:t>题目要求第一回合取走的火柴最少，故需要求的是一个简化之前的极大线性基。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把火柴堆从大到小排序，依次使用每堆火柴作为基底向后边的火柴堆消元。</a:t>
            </a:r>
            <a:endParaRPr lang="en-US" altLang="zh-CN" dirty="0" smtClean="0"/>
          </a:p>
          <a:p>
            <a:r>
              <a:rPr lang="zh-CN" altLang="en-US" dirty="0" smtClean="0"/>
              <a:t>最终取走所有被消掉的火柴堆。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BZOJ4004 </a:t>
            </a:r>
            <a:r>
              <a:rPr lang="zh-CN" altLang="en-US" dirty="0" smtClean="0"/>
              <a:t>装备购买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www.lydsy.com/JudgeOnline/problem.php?id=4004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当然</a:t>
            </a:r>
            <a:r>
              <a:rPr lang="zh-CN" altLang="en-US" dirty="0"/>
              <a:t>，线性基也可以推广到一般的矩阵、高斯消元与算术运算上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维向量写成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列矩阵，第一问的答案就是矩阵的秩。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问需要找出一个花费最少的线性基，则对于每个主元列找花费最小的向量作为基底进行消元。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31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790</TotalTime>
  <Words>2023</Words>
  <Application>Microsoft Office PowerPoint</Application>
  <PresentationFormat>宽屏</PresentationFormat>
  <Paragraphs>150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Cambria Math</vt:lpstr>
      <vt:lpstr>Times New Roman</vt:lpstr>
      <vt:lpstr>Wingdings</vt:lpstr>
      <vt:lpstr>Wingdings 2</vt:lpstr>
      <vt:lpstr>引用</vt:lpstr>
      <vt:lpstr>线性基+弦图+三维凸包</vt:lpstr>
      <vt:lpstr>线性基</vt:lpstr>
      <vt:lpstr>线性基的求法</vt:lpstr>
      <vt:lpstr>线性基的性质</vt:lpstr>
      <vt:lpstr>HDU3949 XOR</vt:lpstr>
      <vt:lpstr>BZOJ2844 albus就是要第一个出场</vt:lpstr>
      <vt:lpstr>BZOJ2115 XOR</vt:lpstr>
      <vt:lpstr>BZOJ3105 新NIM游戏</vt:lpstr>
      <vt:lpstr>BZOJ4004 装备购买</vt:lpstr>
      <vt:lpstr>BZOJ2728 NAND</vt:lpstr>
      <vt:lpstr>BZOJ4568 幸运数字</vt:lpstr>
      <vt:lpstr>BZOJ3569 DZY Loves Chinese II</vt:lpstr>
      <vt:lpstr>弦图</vt:lpstr>
      <vt:lpstr>完美消除序列</vt:lpstr>
      <vt:lpstr>最大势算法</vt:lpstr>
      <vt:lpstr>弦图与区间图</vt:lpstr>
      <vt:lpstr>弦图最小染色</vt:lpstr>
      <vt:lpstr>半空间</vt:lpstr>
      <vt:lpstr>可视面</vt:lpstr>
      <vt:lpstr>三维凸包</vt:lpstr>
      <vt:lpstr>三维凸包</vt:lpstr>
      <vt:lpstr>谢谢大家 lydrainbowcat@pku.edu.cn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</dc:title>
  <dc:creator>李煜东</dc:creator>
  <cp:lastModifiedBy>李煜东</cp:lastModifiedBy>
  <cp:revision>351</cp:revision>
  <dcterms:created xsi:type="dcterms:W3CDTF">2016-01-28T09:45:04Z</dcterms:created>
  <dcterms:modified xsi:type="dcterms:W3CDTF">2016-07-02T17:26:00Z</dcterms:modified>
</cp:coreProperties>
</file>