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7" r:id="rId12"/>
    <p:sldId id="268" r:id="rId14"/>
    <p:sldId id="269" r:id="rId15"/>
    <p:sldId id="270" r:id="rId16"/>
    <p:sldId id="275" r:id="rId17"/>
    <p:sldId id="276" r:id="rId18"/>
    <p:sldId id="277" r:id="rId19"/>
    <p:sldId id="271" r:id="rId20"/>
    <p:sldId id="272" r:id="rId21"/>
    <p:sldId id="273" r:id="rId22"/>
    <p:sldId id="262" r:id="rId23"/>
    <p:sldId id="27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1007533" y="1341438"/>
            <a:ext cx="103632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b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775884" y="3068638"/>
            <a:ext cx="8534400" cy="11525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buNone/>
              <a:defRPr>
                <a:solidFill>
                  <a:schemeClr val="tx1"/>
                </a:solidFill>
              </a:defRPr>
            </a:lvl1pPr>
            <a:lvl2pPr marL="457200" lvl="1" indent="0" algn="ctr">
              <a:buNone/>
              <a:defRPr>
                <a:solidFill>
                  <a:schemeClr val="tx1"/>
                </a:solidFill>
              </a:defRPr>
            </a:lvl2pPr>
            <a:lvl3pPr marL="914400" lvl="2" indent="0" algn="ctr">
              <a:buNone/>
              <a:defRPr>
                <a:solidFill>
                  <a:schemeClr val="tx1"/>
                </a:solidFill>
              </a:defRPr>
            </a:lvl3pPr>
            <a:lvl4pPr marL="1371600" lvl="3" indent="0" algn="ctr">
              <a:buNone/>
              <a:defRPr>
                <a:solidFill>
                  <a:schemeClr val="tx1"/>
                </a:solidFill>
              </a:defRPr>
            </a:lvl4pPr>
            <a:lvl5pPr marL="1828800" lvl="4" indent="0" algn="ctr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 dirty="0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 dirty="0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1355" y="692150"/>
            <a:ext cx="3031596" cy="54340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567" y="692150"/>
            <a:ext cx="8919043" cy="5434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60575"/>
            <a:ext cx="5376672" cy="4065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2060575"/>
            <a:ext cx="5376672" cy="4065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46567" y="692150"/>
            <a:ext cx="12126384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609600" y="2060575"/>
            <a:ext cx="10972800" cy="40655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标题 2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树上问题选讲</a:t>
            </a:r>
            <a:endParaRPr lang="zh-CN" altLang="en-US"/>
          </a:p>
        </p:txBody>
      </p:sp>
      <p:sp>
        <p:nvSpPr>
          <p:cNvPr id="25" name="副标题 24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32" y="680085"/>
            <a:ext cx="12126384" cy="1143000"/>
          </a:xfrm>
        </p:spPr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Courier New" panose="02070309020205020404" charset="0"/>
              </a:rPr>
              <a:t>给出一棵树， 树带边权， 询问以每个</a:t>
            </a:r>
            <a:r>
              <a:rPr lang="en-US" altLang="zh-CN">
                <a:latin typeface="Courier New" panose="02070309020205020404" charset="0"/>
              </a:rPr>
              <a:t>i</a:t>
            </a:r>
            <a:r>
              <a:rPr lang="zh-CN" altLang="en-US">
                <a:latin typeface="Courier New" panose="02070309020205020404" charset="0"/>
              </a:rPr>
              <a:t>，</a:t>
            </a:r>
            <a:r>
              <a:rPr lang="zh-CN" altLang="en-US">
                <a:latin typeface="Courier New" panose="02070309020205020404" charset="0"/>
              </a:rPr>
              <a:t>点为</a:t>
            </a:r>
            <a:r>
              <a:rPr lang="en-US" altLang="zh-CN">
                <a:latin typeface="Courier New" panose="02070309020205020404" charset="0"/>
              </a:rPr>
              <a:t>LCA</a:t>
            </a:r>
            <a:r>
              <a:rPr lang="zh-CN" altLang="en-US">
                <a:latin typeface="Courier New" panose="02070309020205020404" charset="0"/>
              </a:rPr>
              <a:t>的边数在</a:t>
            </a:r>
            <a:r>
              <a:rPr lang="en-US" altLang="zh-CN">
                <a:latin typeface="Courier New" panose="02070309020205020404" charset="0"/>
              </a:rPr>
              <a:t>[Li, Ri]</a:t>
            </a:r>
            <a:r>
              <a:rPr lang="zh-CN" altLang="en-US">
                <a:latin typeface="Courier New" panose="02070309020205020404" charset="0"/>
              </a:rPr>
              <a:t>中的路径中， 边权之和最大的是多少</a:t>
            </a:r>
            <a:endParaRPr lang="zh-CN" altLang="en-US">
              <a:latin typeface="Courier New" panose="02070309020205020404" charset="0"/>
            </a:endParaRPr>
          </a:p>
          <a:p>
            <a:endParaRPr lang="zh-CN" altLang="en-US">
              <a:latin typeface="Courier New" panose="02070309020205020404" charset="0"/>
            </a:endParaRPr>
          </a:p>
          <a:p>
            <a:r>
              <a:rPr lang="zh-CN" altLang="en-US">
                <a:latin typeface="Courier New" panose="02070309020205020404" charset="0"/>
              </a:rPr>
              <a:t>范围</a:t>
            </a:r>
            <a:r>
              <a:rPr lang="en-US" altLang="zh-CN">
                <a:latin typeface="Courier New" panose="02070309020205020404" charset="0"/>
              </a:rPr>
              <a:t>1e6</a:t>
            </a:r>
            <a:endParaRPr lang="en-US" altLang="zh-CN">
              <a:latin typeface="Courier New" panose="02070309020205020404" charset="0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树的分治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点分治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边分治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Courier New" panose="02070309020205020404" charset="0"/>
              </a:rPr>
              <a:t>给定一个</a:t>
            </a:r>
            <a:r>
              <a:rPr lang="en-US" altLang="zh-CN">
                <a:latin typeface="Courier New" panose="02070309020205020404" charset="0"/>
              </a:rPr>
              <a:t>N</a:t>
            </a:r>
            <a:r>
              <a:rPr lang="zh-CN" altLang="en-US">
                <a:latin typeface="Courier New" panose="02070309020205020404" charset="0"/>
              </a:rPr>
              <a:t>个点的树，边有边权，每次把距离一个点不超过</a:t>
            </a:r>
            <a:r>
              <a:rPr lang="en-US" altLang="zh-CN">
                <a:latin typeface="Courier New" panose="02070309020205020404" charset="0"/>
              </a:rPr>
              <a:t>w</a:t>
            </a:r>
            <a:r>
              <a:rPr lang="zh-CN" altLang="en-US">
                <a:latin typeface="Courier New" panose="02070309020205020404" charset="0"/>
              </a:rPr>
              <a:t>的点权增加一个数，或者询问一个点的点权</a:t>
            </a:r>
            <a:endParaRPr lang="zh-CN" altLang="en-US">
              <a:latin typeface="Courier New" panose="02070309020205020404" charset="0"/>
            </a:endParaRPr>
          </a:p>
          <a:p>
            <a:endParaRPr lang="en-US" altLang="zh-CN">
              <a:latin typeface="Courier New" panose="02070309020205020404" charset="0"/>
            </a:endParaRPr>
          </a:p>
          <a:p>
            <a:endParaRPr lang="en-US" altLang="zh-CN">
              <a:latin typeface="Courier New" panose="02070309020205020404" charset="0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Courier New" panose="02070309020205020404" charset="0"/>
              </a:rPr>
              <a:t>给定</a:t>
            </a:r>
            <a:r>
              <a:rPr lang="en-US" altLang="zh-CN">
                <a:latin typeface="Courier New" panose="02070309020205020404" charset="0"/>
              </a:rPr>
              <a:t>M</a:t>
            </a:r>
            <a:r>
              <a:rPr lang="zh-CN" altLang="en-US">
                <a:latin typeface="Courier New" panose="02070309020205020404" charset="0"/>
              </a:rPr>
              <a:t>个点对</a:t>
            </a:r>
            <a:r>
              <a:rPr lang="en-US" altLang="zh-CN">
                <a:latin typeface="Courier New" panose="02070309020205020404" charset="0"/>
              </a:rPr>
              <a:t>(ai, bi)</a:t>
            </a:r>
            <a:r>
              <a:rPr lang="zh-CN" altLang="en-US">
                <a:latin typeface="Courier New" panose="02070309020205020404" charset="0"/>
              </a:rPr>
              <a:t>，以及一个</a:t>
            </a:r>
            <a:r>
              <a:rPr lang="en-US" altLang="zh-CN">
                <a:latin typeface="Courier New" panose="02070309020205020404" charset="0"/>
              </a:rPr>
              <a:t>N</a:t>
            </a:r>
            <a:r>
              <a:rPr lang="zh-CN" altLang="en-US">
                <a:latin typeface="Courier New" panose="02070309020205020404" charset="0"/>
              </a:rPr>
              <a:t>个点的树，边权不一定为</a:t>
            </a:r>
            <a:r>
              <a:rPr lang="en-US" altLang="zh-CN">
                <a:latin typeface="Courier New" panose="02070309020205020404" charset="0"/>
              </a:rPr>
              <a:t>1</a:t>
            </a:r>
            <a:r>
              <a:rPr lang="zh-CN" altLang="en-US">
                <a:latin typeface="Courier New" panose="02070309020205020404" charset="0"/>
              </a:rPr>
              <a:t>，请求出</a:t>
            </a:r>
            <a:endParaRPr lang="zh-CN" altLang="en-US">
              <a:latin typeface="Courier New" panose="02070309020205020404" charset="0"/>
            </a:endParaRPr>
          </a:p>
          <a:p>
            <a:r>
              <a:rPr lang="en-US" altLang="zh-CN">
                <a:latin typeface="Courier New" panose="02070309020205020404" charset="0"/>
              </a:rPr>
              <a:t>max(dis(ai, aj) + dis(bi, bj))</a:t>
            </a:r>
            <a:endParaRPr lang="en-US" altLang="zh-CN">
              <a:latin typeface="Courier New" panose="02070309020205020404" charset="0"/>
            </a:endParaRPr>
          </a:p>
          <a:p>
            <a:r>
              <a:rPr lang="en-US" altLang="zh-CN">
                <a:latin typeface="Courier New" panose="02070309020205020404" charset="0"/>
              </a:rPr>
              <a:t>1 &lt;= i,j &lt;= N</a:t>
            </a:r>
            <a:endParaRPr lang="en-US" altLang="zh-CN">
              <a:latin typeface="Courier New" panose="02070309020205020404" charset="0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树上合并线段树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Courier New" panose="02070309020205020404" charset="0"/>
              </a:rPr>
              <a:t>给定一个树， 每个点有一个颜色， 多次询问一个点</a:t>
            </a:r>
            <a:r>
              <a:rPr lang="en-US" altLang="zh-CN">
                <a:latin typeface="Courier New" panose="02070309020205020404" charset="0"/>
              </a:rPr>
              <a:t>x</a:t>
            </a:r>
            <a:r>
              <a:rPr lang="zh-CN" altLang="en-US">
                <a:latin typeface="Courier New" panose="02070309020205020404" charset="0"/>
              </a:rPr>
              <a:t>的子树中， 与</a:t>
            </a:r>
            <a:r>
              <a:rPr lang="en-US" altLang="zh-CN">
                <a:latin typeface="Courier New" panose="02070309020205020404" charset="0"/>
              </a:rPr>
              <a:t>x</a:t>
            </a:r>
            <a:r>
              <a:rPr lang="zh-CN" altLang="en-US">
                <a:latin typeface="Courier New" panose="02070309020205020404" charset="0"/>
              </a:rPr>
              <a:t>距离不超过</a:t>
            </a:r>
            <a:r>
              <a:rPr lang="en-US" altLang="zh-CN">
                <a:latin typeface="Courier New" panose="02070309020205020404" charset="0"/>
              </a:rPr>
              <a:t>di</a:t>
            </a:r>
            <a:r>
              <a:rPr lang="zh-CN" altLang="en-US">
                <a:latin typeface="Courier New" panose="02070309020205020404" charset="0"/>
              </a:rPr>
              <a:t>的点有多少种不同的颜色</a:t>
            </a:r>
            <a:endParaRPr lang="zh-CN" altLang="en-US">
              <a:latin typeface="Courier New" panose="02070309020205020404" charset="0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Courier New" panose="02070309020205020404" charset="0"/>
              </a:rPr>
              <a:t>给定一个有根树森林， 每次每个人必须选择一个未被打上删除标记的点</a:t>
            </a:r>
            <a:r>
              <a:rPr lang="en-US" altLang="zh-CN">
                <a:latin typeface="Courier New" panose="02070309020205020404" charset="0"/>
              </a:rPr>
              <a:t>x</a:t>
            </a:r>
            <a:r>
              <a:rPr lang="zh-CN" altLang="en-US">
                <a:latin typeface="Courier New" panose="02070309020205020404" charset="0"/>
              </a:rPr>
              <a:t>， 把</a:t>
            </a:r>
            <a:r>
              <a:rPr lang="en-US" altLang="zh-CN">
                <a:latin typeface="Courier New" panose="02070309020205020404" charset="0"/>
              </a:rPr>
              <a:t>x</a:t>
            </a:r>
            <a:r>
              <a:rPr lang="zh-CN" altLang="en-US">
                <a:latin typeface="Courier New" panose="02070309020205020404" charset="0"/>
              </a:rPr>
              <a:t>到根上所有点打上删除标记（但是不删除这个点）， 不能操作的人输， 问先手是否必胜， 如果必胜输出第一步可选的所有</a:t>
            </a:r>
            <a:r>
              <a:rPr lang="en-US" altLang="zh-CN">
                <a:latin typeface="Courier New" panose="02070309020205020404" charset="0"/>
              </a:rPr>
              <a:t>x</a:t>
            </a:r>
            <a:endParaRPr lang="en-US" altLang="zh-CN">
              <a:latin typeface="Courier New" panose="02070309020205020404" charset="0"/>
            </a:endParaRPr>
          </a:p>
          <a:p>
            <a:endParaRPr lang="en-US" altLang="zh-CN">
              <a:latin typeface="Courier New" panose="02070309020205020404" charset="0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接下来是图论杂题选讲时间</a:t>
            </a:r>
            <a:r>
              <a:rPr lang="en-US" altLang="zh-CN"/>
              <a:t>QwQ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给出一个图， 每次操作选择一个点， 把这个点以及与其相邻的点点权加上一个数， 或者询问某个点的点权</a:t>
            </a:r>
            <a:endParaRPr 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给出一个图， 每条边有边权， 每个点有一个颜色， 每次操作要么把一个点的颜色修改成另一个颜色， 要么求现在端点颜色不同的边中， 边权最大的边是哪一条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树的直径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如何求一棵树的直径？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直径的一些性质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Courier New" panose="02070309020205020404" charset="0"/>
              </a:rPr>
              <a:t>给出一棵树， 找到一个排列</a:t>
            </a:r>
            <a:r>
              <a:rPr lang="en-US" altLang="zh-CN">
                <a:latin typeface="Courier New" panose="02070309020205020404" charset="0"/>
              </a:rPr>
              <a:t>P</a:t>
            </a:r>
            <a:r>
              <a:rPr lang="zh-CN" altLang="en-US">
                <a:latin typeface="Courier New" panose="02070309020205020404" charset="0"/>
              </a:rPr>
              <a:t>， 使得</a:t>
            </a:r>
            <a:r>
              <a:rPr lang="en-US" altLang="zh-CN">
                <a:latin typeface="Courier New" panose="02070309020205020404" charset="0"/>
              </a:rPr>
              <a:t>dis(i, P[i])</a:t>
            </a:r>
            <a:r>
              <a:rPr lang="zh-CN" altLang="en-US">
                <a:latin typeface="Courier New" panose="02070309020205020404" charset="0"/>
              </a:rPr>
              <a:t>的和最大， 边权不一定为</a:t>
            </a:r>
            <a:r>
              <a:rPr lang="en-US" altLang="zh-CN">
                <a:latin typeface="Courier New" panose="02070309020205020404" charset="0"/>
              </a:rPr>
              <a:t>1</a:t>
            </a:r>
            <a:endParaRPr lang="en-US" altLang="zh-CN">
              <a:latin typeface="Courier New" panose="02070309020205020404" charset="0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Courier New" panose="02070309020205020404" charset="0"/>
              </a:rPr>
              <a:t>给出</a:t>
            </a:r>
            <a:r>
              <a:rPr lang="en-US" altLang="zh-CN">
                <a:latin typeface="Courier New" panose="02070309020205020404" charset="0"/>
              </a:rPr>
              <a:t>M</a:t>
            </a:r>
            <a:r>
              <a:rPr lang="zh-CN" altLang="en-US">
                <a:latin typeface="Courier New" panose="02070309020205020404" charset="0"/>
              </a:rPr>
              <a:t>条边，每条边连接</a:t>
            </a:r>
            <a:r>
              <a:rPr lang="en-US" altLang="zh-CN">
                <a:latin typeface="Courier New" panose="02070309020205020404" charset="0"/>
              </a:rPr>
              <a:t>N</a:t>
            </a:r>
            <a:r>
              <a:rPr lang="zh-CN" altLang="en-US">
                <a:latin typeface="Courier New" panose="02070309020205020404" charset="0"/>
              </a:rPr>
              <a:t>个点中的某两个点，每次询问保留区间</a:t>
            </a:r>
            <a:r>
              <a:rPr lang="en-US" altLang="zh-CN">
                <a:latin typeface="Courier New" panose="02070309020205020404" charset="0"/>
              </a:rPr>
              <a:t>[Li, Ri]</a:t>
            </a:r>
            <a:r>
              <a:rPr lang="zh-CN" altLang="en-US">
                <a:latin typeface="Courier New" panose="02070309020205020404" charset="0"/>
              </a:rPr>
              <a:t>中的所有边时，图中连通块个数。</a:t>
            </a:r>
            <a:endParaRPr lang="zh-CN" altLang="en-US">
              <a:latin typeface="Courier New" panose="02070309020205020404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Courier New" panose="02070309020205020404" charset="0"/>
              </a:rPr>
              <a:t>给出一棵树， 每一次询问两个区间</a:t>
            </a:r>
            <a:r>
              <a:rPr lang="en-US" altLang="zh-CN">
                <a:latin typeface="Courier New" panose="02070309020205020404" charset="0"/>
              </a:rPr>
              <a:t>[L1, R1]</a:t>
            </a:r>
            <a:r>
              <a:rPr lang="zh-CN" altLang="en-US">
                <a:latin typeface="Courier New" panose="02070309020205020404" charset="0"/>
              </a:rPr>
              <a:t>， </a:t>
            </a:r>
            <a:r>
              <a:rPr lang="en-US" altLang="zh-CN">
                <a:latin typeface="Courier New" panose="02070309020205020404" charset="0"/>
              </a:rPr>
              <a:t>[L2,R2]</a:t>
            </a:r>
            <a:r>
              <a:rPr lang="zh-CN" altLang="en-US">
                <a:latin typeface="Courier New" panose="02070309020205020404" charset="0"/>
              </a:rPr>
              <a:t>， 求</a:t>
            </a:r>
            <a:r>
              <a:rPr lang="en-US" altLang="zh-CN">
                <a:latin typeface="Courier New" panose="02070309020205020404" charset="0"/>
              </a:rPr>
              <a:t>L1 &lt;= u &lt;= R1, L2 &lt;= v &lt;= R2</a:t>
            </a:r>
            <a:r>
              <a:rPr lang="zh-CN" altLang="en-US">
                <a:latin typeface="Courier New" panose="02070309020205020404" charset="0"/>
              </a:rPr>
              <a:t>的</a:t>
            </a:r>
            <a:r>
              <a:rPr lang="en-US" altLang="zh-CN">
                <a:latin typeface="Courier New" panose="02070309020205020404" charset="0"/>
              </a:rPr>
              <a:t>(u, v)</a:t>
            </a:r>
            <a:r>
              <a:rPr lang="zh-CN" altLang="en-US">
                <a:latin typeface="Courier New" panose="02070309020205020404" charset="0"/>
              </a:rPr>
              <a:t>中， </a:t>
            </a:r>
            <a:r>
              <a:rPr lang="en-US" altLang="zh-CN">
                <a:latin typeface="Courier New" panose="02070309020205020404" charset="0"/>
              </a:rPr>
              <a:t>dis(u, v)</a:t>
            </a:r>
            <a:r>
              <a:rPr lang="zh-CN" altLang="en-US">
                <a:latin typeface="Courier New" panose="02070309020205020404" charset="0"/>
              </a:rPr>
              <a:t>最大是多少</a:t>
            </a:r>
            <a:endParaRPr lang="zh-CN" altLang="en-US">
              <a:latin typeface="Courier New" panose="02070309020205020404" charset="0"/>
            </a:endParaRPr>
          </a:p>
          <a:p>
            <a:endParaRPr lang="zh-CN" altLang="en-US">
              <a:latin typeface="Courier New" panose="02070309020205020404" charset="0"/>
            </a:endParaRPr>
          </a:p>
          <a:p>
            <a:endParaRPr lang="zh-CN" altLang="en-US">
              <a:latin typeface="Courier New" panose="02070309020205020404" charset="0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Courier New" panose="02070309020205020404" charset="0"/>
                <a:ea typeface="等线 Light" panose="02010600030101010101" charset="-122"/>
              </a:rPr>
              <a:t>给定一棵树，边权均为</a:t>
            </a:r>
            <a:r>
              <a:rPr lang="en-US" altLang="zh-CN">
                <a:latin typeface="Courier New" panose="02070309020205020404" charset="0"/>
                <a:ea typeface="等线 Light" panose="02010600030101010101" charset="-122"/>
              </a:rPr>
              <a:t>1</a:t>
            </a:r>
            <a:r>
              <a:rPr lang="zh-CN" altLang="en-US">
                <a:latin typeface="Courier New" panose="02070309020205020404" charset="0"/>
                <a:ea typeface="等线 Light" panose="02010600030101010101" charset="-122"/>
              </a:rPr>
              <a:t>，你有一次调整树的形态的机会， 即删掉一条树边，然后再加上一条边，需要保证加完之后仍然是一棵树，你想让最后的树的直径尽量大，问最大直径</a:t>
            </a:r>
            <a:endParaRPr lang="zh-CN" altLang="en-US">
              <a:latin typeface="Courier New" panose="02070309020205020404" charset="0"/>
              <a:ea typeface="等线 Light" panose="02010600030101010101" charset="-122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树的重心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重心的性质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重心的求法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Courier New" panose="02070309020205020404" charset="0"/>
              </a:rPr>
              <a:t>给定一棵树， 每个点有一个权值</a:t>
            </a:r>
            <a:r>
              <a:rPr lang="en-US" altLang="zh-CN">
                <a:latin typeface="Courier New" panose="02070309020205020404" charset="0"/>
              </a:rPr>
              <a:t>v[i]</a:t>
            </a:r>
            <a:r>
              <a:rPr lang="zh-CN" altLang="en-US">
                <a:latin typeface="Courier New" panose="02070309020205020404" charset="0"/>
              </a:rPr>
              <a:t>， 边权均为</a:t>
            </a:r>
            <a:r>
              <a:rPr lang="en-US" altLang="zh-CN">
                <a:latin typeface="Courier New" panose="02070309020205020404" charset="0"/>
              </a:rPr>
              <a:t>1</a:t>
            </a:r>
            <a:endParaRPr lang="en-US" altLang="zh-CN">
              <a:latin typeface="Courier New" panose="02070309020205020404" charset="0"/>
            </a:endParaRPr>
          </a:p>
          <a:p>
            <a:endParaRPr lang="en-US" altLang="zh-CN">
              <a:latin typeface="Courier New" panose="02070309020205020404" charset="0"/>
            </a:endParaRPr>
          </a:p>
          <a:p>
            <a:r>
              <a:rPr lang="zh-CN" altLang="en-US">
                <a:latin typeface="Courier New" panose="02070309020205020404" charset="0"/>
              </a:rPr>
              <a:t>现在进行若干次操作， 每一次要么修改一个点的点权， 要么询问一个点</a:t>
            </a:r>
            <a:r>
              <a:rPr lang="en-US" altLang="zh-CN">
                <a:latin typeface="Courier New" panose="02070309020205020404" charset="0"/>
              </a:rPr>
              <a:t>x</a:t>
            </a:r>
            <a:r>
              <a:rPr lang="zh-CN" altLang="en-US">
                <a:latin typeface="Courier New" panose="02070309020205020404" charset="0"/>
              </a:rPr>
              <a:t>， 需要在</a:t>
            </a:r>
            <a:r>
              <a:rPr lang="en-US" altLang="zh-CN">
                <a:latin typeface="Courier New" panose="02070309020205020404" charset="0"/>
              </a:rPr>
              <a:t>x</a:t>
            </a:r>
            <a:r>
              <a:rPr lang="zh-CN" altLang="en-US">
                <a:latin typeface="Courier New" panose="02070309020205020404" charset="0"/>
              </a:rPr>
              <a:t>的子树中找到一个点</a:t>
            </a:r>
            <a:r>
              <a:rPr lang="en-US" altLang="zh-CN">
                <a:latin typeface="Courier New" panose="02070309020205020404" charset="0"/>
              </a:rPr>
              <a:t>y</a:t>
            </a:r>
            <a:r>
              <a:rPr lang="zh-CN" altLang="en-US">
                <a:latin typeface="Courier New" panose="02070309020205020404" charset="0"/>
              </a:rPr>
              <a:t>使得对于所有在</a:t>
            </a:r>
            <a:r>
              <a:rPr lang="en-US" altLang="zh-CN">
                <a:latin typeface="Courier New" panose="02070309020205020404" charset="0"/>
              </a:rPr>
              <a:t>x</a:t>
            </a:r>
            <a:r>
              <a:rPr lang="zh-CN" altLang="en-US">
                <a:latin typeface="Courier New" panose="02070309020205020404" charset="0"/>
              </a:rPr>
              <a:t>子树内的点</a:t>
            </a:r>
            <a:r>
              <a:rPr lang="en-US" altLang="zh-CN">
                <a:latin typeface="Courier New" panose="02070309020205020404" charset="0"/>
              </a:rPr>
              <a:t>i</a:t>
            </a:r>
            <a:r>
              <a:rPr lang="zh-CN" altLang="en-US">
                <a:latin typeface="Courier New" panose="02070309020205020404" charset="0"/>
              </a:rPr>
              <a:t>， </a:t>
            </a:r>
            <a:r>
              <a:rPr lang="en-US" altLang="zh-CN">
                <a:latin typeface="Courier New" panose="02070309020205020404" charset="0"/>
              </a:rPr>
              <a:t>dis(y, i) * v[i]</a:t>
            </a:r>
            <a:r>
              <a:rPr lang="zh-CN" altLang="en-US">
                <a:latin typeface="Courier New" panose="02070309020205020404" charset="0"/>
              </a:rPr>
              <a:t>的和最小</a:t>
            </a:r>
            <a:endParaRPr lang="zh-CN" altLang="en-US">
              <a:latin typeface="Courier New" panose="02070309020205020404" charset="0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最近公共祖先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倍增求法， 链剖求法，</a:t>
            </a:r>
            <a:r>
              <a:rPr lang="zh-CN" altLang="en-US">
                <a:latin typeface="Courier New" panose="02070309020205020404" charset="0"/>
              </a:rPr>
              <a:t> </a:t>
            </a:r>
            <a:r>
              <a:rPr lang="en-US" altLang="zh-CN">
                <a:latin typeface="Courier New" panose="02070309020205020404" charset="0"/>
              </a:rPr>
              <a:t>tarjan</a:t>
            </a:r>
            <a:r>
              <a:rPr lang="zh-CN" altLang="en-US">
                <a:latin typeface="Courier New" panose="02070309020205020404" charset="0"/>
              </a:rPr>
              <a:t>求法</a:t>
            </a:r>
            <a:endParaRPr lang="zh-CN" altLang="en-US">
              <a:latin typeface="Courier New" panose="02070309020205020404" charset="0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树链剖分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NZ" altLang="zh-CN"/>
          </a:p>
          <a:p>
            <a:r>
              <a:rPr lang="zh-CN" altLang="en-NZ"/>
              <a:t>重链剖分</a:t>
            </a:r>
            <a:endParaRPr lang="zh-CN" altLang="en-NZ"/>
          </a:p>
          <a:p>
            <a:endParaRPr lang="zh-CN" altLang="en-NZ"/>
          </a:p>
          <a:p>
            <a:r>
              <a:rPr lang="zh-CN" altLang="en-NZ"/>
              <a:t>长链剖分</a:t>
            </a:r>
            <a:endParaRPr lang="zh-CN" altLang="en-NZ"/>
          </a:p>
          <a:p>
            <a:endParaRPr lang="zh-CN" altLang="en-NZ"/>
          </a:p>
          <a:p>
            <a:r>
              <a:rPr lang="zh-CN" altLang="en-NZ"/>
              <a:t>随机剖分</a:t>
            </a:r>
            <a:endParaRPr lang="zh-CN" altLang="en-NZ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给定一个无向图， 每个点最多在一个简单环上， 多次询问两点之间最大流。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流光溢彩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1005</Words>
  <Application>WPS 演示</Application>
  <PresentationFormat>宽屏</PresentationFormat>
  <Paragraphs>109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Calibri Light</vt:lpstr>
      <vt:lpstr>Calibri</vt:lpstr>
      <vt:lpstr>微软雅黑</vt:lpstr>
      <vt:lpstr>黑体</vt:lpstr>
      <vt:lpstr>Arial Black</vt:lpstr>
      <vt:lpstr>Arial Rounded MT Bold</vt:lpstr>
      <vt:lpstr>Courier New</vt:lpstr>
      <vt:lpstr>等线 Light</vt:lpstr>
      <vt:lpstr>流光溢彩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景钦</cp:lastModifiedBy>
  <cp:revision>2</cp:revision>
  <dcterms:created xsi:type="dcterms:W3CDTF">2015-05-05T08:02:00Z</dcterms:created>
  <dcterms:modified xsi:type="dcterms:W3CDTF">2017-03-13T12:26:18Z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