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349473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416516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0964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1554662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15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783789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25731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130504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219881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95987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148359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12491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34971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140036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414664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F5FF125-6063-4237-AF6D-7888640B49EA}" type="datetimeFigureOut">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226343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5FF125-6063-4237-AF6D-7888640B49EA}" type="datetimeFigureOut">
              <a:rPr lang="zh-CN" altLang="en-US" smtClean="0"/>
              <a:t>2017/3/16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2ACA01-F58E-4E29-ADD8-47C5F45B763E}" type="slidenum">
              <a:rPr lang="zh-CN" altLang="en-US" smtClean="0"/>
              <a:t>‹#›</a:t>
            </a:fld>
            <a:endParaRPr lang="zh-CN" altLang="en-US"/>
          </a:p>
        </p:txBody>
      </p:sp>
    </p:spTree>
    <p:extLst>
      <p:ext uri="{BB962C8B-B14F-4D97-AF65-F5344CB8AC3E}">
        <p14:creationId xmlns:p14="http://schemas.microsoft.com/office/powerpoint/2010/main" val="3982968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Constructive Algorithms</a:t>
            </a:r>
            <a:endParaRPr lang="zh-CN" altLang="en-US" dirty="0"/>
          </a:p>
        </p:txBody>
      </p:sp>
      <p:sp>
        <p:nvSpPr>
          <p:cNvPr id="3" name="Subtitle 2"/>
          <p:cNvSpPr>
            <a:spLocks noGrp="1"/>
          </p:cNvSpPr>
          <p:nvPr>
            <p:ph type="subTitle" idx="1"/>
          </p:nvPr>
        </p:nvSpPr>
        <p:spPr/>
        <p:txBody>
          <a:bodyPr/>
          <a:lstStyle/>
          <a:p>
            <a:r>
              <a:rPr lang="en-US" altLang="zh-CN" dirty="0"/>
              <a:t>matthew99</a:t>
            </a:r>
            <a:endParaRPr lang="zh-CN" altLang="en-US" dirty="0"/>
          </a:p>
        </p:txBody>
      </p:sp>
    </p:spTree>
    <p:extLst>
      <p:ext uri="{BB962C8B-B14F-4D97-AF65-F5344CB8AC3E}">
        <p14:creationId xmlns:p14="http://schemas.microsoft.com/office/powerpoint/2010/main" val="107311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3</a:t>
            </a:r>
            <a:endParaRPr lang="zh-CN" altLang="en-US" dirty="0"/>
          </a:p>
        </p:txBody>
      </p:sp>
      <p:sp>
        <p:nvSpPr>
          <p:cNvPr id="3" name="Content Placeholder 2"/>
          <p:cNvSpPr>
            <a:spLocks noGrp="1"/>
          </p:cNvSpPr>
          <p:nvPr>
            <p:ph idx="1"/>
          </p:nvPr>
        </p:nvSpPr>
        <p:spPr/>
        <p:txBody>
          <a:bodyPr/>
          <a:lstStyle/>
          <a:p>
            <a:pPr marL="0" indent="0">
              <a:buNone/>
            </a:pPr>
            <a:r>
              <a:rPr lang="en-US" altLang="zh-CN" dirty="0"/>
              <a:t>Find a grid containing 0s and 1s where the number of ways to go from the upper left corner to the lower right corner by moving only downwards and rightwards without passing any 1s is exactly the given number.</a:t>
            </a:r>
            <a:endParaRPr lang="zh-CN" altLang="en-US" dirty="0"/>
          </a:p>
        </p:txBody>
      </p:sp>
    </p:spTree>
    <p:extLst>
      <p:ext uri="{BB962C8B-B14F-4D97-AF65-F5344CB8AC3E}">
        <p14:creationId xmlns:p14="http://schemas.microsoft.com/office/powerpoint/2010/main" val="415152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Spanning Tree</a:t>
            </a:r>
          </a:p>
        </p:txBody>
      </p:sp>
      <p:sp>
        <p:nvSpPr>
          <p:cNvPr id="3" name="Content Placeholder 2"/>
          <p:cNvSpPr>
            <a:spLocks noGrp="1"/>
          </p:cNvSpPr>
          <p:nvPr>
            <p:ph idx="1"/>
          </p:nvPr>
        </p:nvSpPr>
        <p:spPr/>
        <p:txBody>
          <a:bodyPr/>
          <a:lstStyle/>
          <a:p>
            <a:r>
              <a:rPr lang="en-US" altLang="zh-CN" dirty="0"/>
              <a:t>When the task concerns graphs, it sometimes helps you out to consider its spanning tree.</a:t>
            </a:r>
            <a:endParaRPr lang="zh-CN" altLang="en-US" dirty="0"/>
          </a:p>
        </p:txBody>
      </p:sp>
    </p:spTree>
    <p:extLst>
      <p:ext uri="{BB962C8B-B14F-4D97-AF65-F5344CB8AC3E}">
        <p14:creationId xmlns:p14="http://schemas.microsoft.com/office/powerpoint/2010/main" val="154775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a:t>
            </a:r>
            <a:endParaRPr lang="zh-CN" altLang="en-US" dirty="0"/>
          </a:p>
        </p:txBody>
      </p:sp>
      <p:sp>
        <p:nvSpPr>
          <p:cNvPr id="3" name="Content Placeholder 2"/>
          <p:cNvSpPr>
            <a:spLocks noGrp="1"/>
          </p:cNvSpPr>
          <p:nvPr>
            <p:ph idx="1"/>
          </p:nvPr>
        </p:nvSpPr>
        <p:spPr/>
        <p:txBody>
          <a:bodyPr/>
          <a:lstStyle/>
          <a:p>
            <a:r>
              <a:rPr lang="en-US" altLang="zh-CN" dirty="0"/>
              <a:t>Given an undirected graph. Either delete some of its edges to make the degree of every vertex odd, or determine that it’s impossible.</a:t>
            </a:r>
            <a:endParaRPr lang="zh-CN" altLang="en-US" dirty="0"/>
          </a:p>
        </p:txBody>
      </p:sp>
    </p:spTree>
    <p:extLst>
      <p:ext uri="{BB962C8B-B14F-4D97-AF65-F5344CB8AC3E}">
        <p14:creationId xmlns:p14="http://schemas.microsoft.com/office/powerpoint/2010/main" val="152478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Birthday Attack</a:t>
            </a:r>
            <a:br>
              <a:rPr lang="en-US" altLang="zh-CN" dirty="0"/>
            </a:br>
            <a:endParaRPr lang="zh-CN" altLang="en-US" dirty="0"/>
          </a:p>
        </p:txBody>
      </p:sp>
      <p:sp>
        <p:nvSpPr>
          <p:cNvPr id="3" name="Content Placeholder 2"/>
          <p:cNvSpPr>
            <a:spLocks noGrp="1"/>
          </p:cNvSpPr>
          <p:nvPr>
            <p:ph idx="1"/>
          </p:nvPr>
        </p:nvSpPr>
        <p:spPr/>
        <p:txBody>
          <a:bodyPr/>
          <a:lstStyle/>
          <a:p>
            <a:r>
              <a:rPr lang="en-US" altLang="zh-CN" dirty="0"/>
              <a:t>For 23 people in a room, there’s &gt; 50% chance two people share the same birthday.</a:t>
            </a:r>
          </a:p>
          <a:p>
            <a:r>
              <a:rPr lang="en-US" altLang="zh-CN" dirty="0"/>
              <a:t>Generally, Sqrt suffices</a:t>
            </a:r>
          </a:p>
          <a:p>
            <a:r>
              <a:rPr lang="en-US" altLang="zh-CN" dirty="0"/>
              <a:t>Sometimes this theory helps us out.</a:t>
            </a:r>
            <a:endParaRPr lang="zh-CN" altLang="en-US" dirty="0"/>
          </a:p>
        </p:txBody>
      </p:sp>
    </p:spTree>
    <p:extLst>
      <p:ext uri="{BB962C8B-B14F-4D97-AF65-F5344CB8AC3E}">
        <p14:creationId xmlns:p14="http://schemas.microsoft.com/office/powerpoint/2010/main" val="321612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a:t>
            </a:r>
            <a:endParaRPr lang="zh-CN" altLang="en-US" dirty="0"/>
          </a:p>
        </p:txBody>
      </p:sp>
      <p:sp>
        <p:nvSpPr>
          <p:cNvPr id="3" name="Content Placeholder 2"/>
          <p:cNvSpPr>
            <a:spLocks noGrp="1"/>
          </p:cNvSpPr>
          <p:nvPr>
            <p:ph idx="1"/>
          </p:nvPr>
        </p:nvSpPr>
        <p:spPr/>
        <p:txBody>
          <a:bodyPr/>
          <a:lstStyle/>
          <a:p>
            <a:r>
              <a:rPr lang="en-US" altLang="zh-CN" dirty="0"/>
              <a:t>Construct a graph where the number of spanning trees modulo </a:t>
            </a:r>
            <a:r>
              <a:rPr lang="en-US" altLang="zh-CN" dirty="0"/>
              <a:t>998244353(Universal Online Judge)/</a:t>
            </a:r>
            <a:r>
              <a:rPr lang="en-US" altLang="zh-CN" dirty="0"/>
              <a:t>1000000007(</a:t>
            </a:r>
            <a:r>
              <a:rPr lang="en-US" altLang="zh-CN" dirty="0" err="1"/>
              <a:t>Topcoder</a:t>
            </a:r>
            <a:r>
              <a:rPr lang="en-US" altLang="zh-CN" dirty="0"/>
              <a:t>) is the given number.</a:t>
            </a:r>
            <a:endParaRPr lang="zh-CN" altLang="en-US" dirty="0"/>
          </a:p>
        </p:txBody>
      </p:sp>
    </p:spTree>
    <p:extLst>
      <p:ext uri="{BB962C8B-B14F-4D97-AF65-F5344CB8AC3E}">
        <p14:creationId xmlns:p14="http://schemas.microsoft.com/office/powerpoint/2010/main" val="252217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Hacking</a:t>
            </a:r>
            <a:br>
              <a:rPr lang="en-US" altLang="zh-CN" dirty="0"/>
            </a:br>
            <a:endParaRPr lang="zh-CN" altLang="en-US" dirty="0"/>
          </a:p>
        </p:txBody>
      </p:sp>
      <p:sp>
        <p:nvSpPr>
          <p:cNvPr id="3" name="Content Placeholder 2"/>
          <p:cNvSpPr>
            <a:spLocks noGrp="1"/>
          </p:cNvSpPr>
          <p:nvPr>
            <p:ph idx="1"/>
          </p:nvPr>
        </p:nvSpPr>
        <p:spPr/>
        <p:txBody>
          <a:bodyPr/>
          <a:lstStyle/>
          <a:p>
            <a:r>
              <a:rPr lang="en-US" altLang="zh-CN" dirty="0"/>
              <a:t>When the given number is small, you can design a flawed algorithm, run it on all possible cases, find out the cases where it fails and solve them specifically.</a:t>
            </a:r>
            <a:endParaRPr lang="zh-CN" altLang="en-US" dirty="0"/>
          </a:p>
        </p:txBody>
      </p:sp>
    </p:spTree>
    <p:extLst>
      <p:ext uri="{BB962C8B-B14F-4D97-AF65-F5344CB8AC3E}">
        <p14:creationId xmlns:p14="http://schemas.microsoft.com/office/powerpoint/2010/main" val="254879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“Power” of 3</a:t>
            </a:r>
            <a:br>
              <a:rPr lang="en-US" altLang="zh-CN" dirty="0"/>
            </a:br>
            <a:endParaRPr lang="zh-CN" altLang="en-US" dirty="0"/>
          </a:p>
        </p:txBody>
      </p:sp>
      <p:sp>
        <p:nvSpPr>
          <p:cNvPr id="3" name="Content Placeholder 2"/>
          <p:cNvSpPr>
            <a:spLocks noGrp="1"/>
          </p:cNvSpPr>
          <p:nvPr>
            <p:ph idx="1"/>
          </p:nvPr>
        </p:nvSpPr>
        <p:spPr/>
        <p:txBody>
          <a:bodyPr/>
          <a:lstStyle/>
          <a:p>
            <a:r>
              <a:rPr lang="en-US" altLang="zh-CN" dirty="0"/>
              <a:t>Decompose a number to make the product of resulting numbers maximum.</a:t>
            </a:r>
          </a:p>
          <a:p>
            <a:r>
              <a:rPr lang="en-US" altLang="zh-CN" dirty="0"/>
              <a:t>Useful </a:t>
            </a:r>
            <a:r>
              <a:rPr lang="en-US" altLang="zh-CN"/>
              <a:t>to optimizing </a:t>
            </a:r>
            <a:r>
              <a:rPr lang="en-US" altLang="zh-CN" dirty="0"/>
              <a:t>your solution.</a:t>
            </a:r>
            <a:endParaRPr lang="zh-CN" altLang="en-US" dirty="0"/>
          </a:p>
        </p:txBody>
      </p:sp>
    </p:spTree>
    <p:extLst>
      <p:ext uri="{BB962C8B-B14F-4D97-AF65-F5344CB8AC3E}">
        <p14:creationId xmlns:p14="http://schemas.microsoft.com/office/powerpoint/2010/main" val="256265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1</a:t>
            </a:r>
            <a:endParaRPr lang="zh-CN" altLang="en-US" dirty="0"/>
          </a:p>
        </p:txBody>
      </p:sp>
      <p:sp>
        <p:nvSpPr>
          <p:cNvPr id="3" name="Content Placeholder 2"/>
          <p:cNvSpPr>
            <a:spLocks noGrp="1"/>
          </p:cNvSpPr>
          <p:nvPr>
            <p:ph idx="1"/>
          </p:nvPr>
        </p:nvSpPr>
        <p:spPr/>
        <p:txBody>
          <a:bodyPr/>
          <a:lstStyle/>
          <a:p>
            <a:r>
              <a:rPr lang="en-US" altLang="zh-CN" dirty="0"/>
              <a:t>Find a bipartite graph with multiple edges where the number of matchings is the given number.</a:t>
            </a:r>
            <a:endParaRPr lang="zh-CN" altLang="en-US" dirty="0"/>
          </a:p>
        </p:txBody>
      </p:sp>
    </p:spTree>
    <p:extLst>
      <p:ext uri="{BB962C8B-B14F-4D97-AF65-F5344CB8AC3E}">
        <p14:creationId xmlns:p14="http://schemas.microsoft.com/office/powerpoint/2010/main" val="324784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2</a:t>
            </a:r>
            <a:endParaRPr lang="zh-CN" altLang="en-US" dirty="0"/>
          </a:p>
        </p:txBody>
      </p:sp>
      <p:sp>
        <p:nvSpPr>
          <p:cNvPr id="3" name="Content Placeholder 2"/>
          <p:cNvSpPr>
            <a:spLocks noGrp="1"/>
          </p:cNvSpPr>
          <p:nvPr>
            <p:ph idx="1"/>
          </p:nvPr>
        </p:nvSpPr>
        <p:spPr/>
        <p:txBody>
          <a:bodyPr/>
          <a:lstStyle/>
          <a:p>
            <a:r>
              <a:rPr lang="en-US" altLang="zh-CN" dirty="0"/>
              <a:t>Find a grid containing 0s and 1s where the number of ways to go from the upper left corner to the lower right corner by moving only downwards and rightwards without passing any 1s is exactly the given number.</a:t>
            </a:r>
            <a:endParaRPr lang="zh-CN" altLang="en-US" dirty="0"/>
          </a:p>
          <a:p>
            <a:endParaRPr lang="zh-CN" altLang="en-US" dirty="0"/>
          </a:p>
        </p:txBody>
      </p:sp>
    </p:spTree>
    <p:extLst>
      <p:ext uri="{BB962C8B-B14F-4D97-AF65-F5344CB8AC3E}">
        <p14:creationId xmlns:p14="http://schemas.microsoft.com/office/powerpoint/2010/main" val="58990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Preface</a:t>
            </a:r>
            <a:endParaRPr lang="zh-CN" altLang="en-US" dirty="0"/>
          </a:p>
        </p:txBody>
      </p:sp>
      <p:sp>
        <p:nvSpPr>
          <p:cNvPr id="3" name="Content Placeholder 2"/>
          <p:cNvSpPr>
            <a:spLocks noGrp="1"/>
          </p:cNvSpPr>
          <p:nvPr>
            <p:ph idx="1"/>
          </p:nvPr>
        </p:nvSpPr>
        <p:spPr/>
        <p:txBody>
          <a:bodyPr/>
          <a:lstStyle/>
          <a:p>
            <a:r>
              <a:rPr lang="en-US" altLang="zh-CN" dirty="0"/>
              <a:t>Constructive algorithms are often easy to implement while hard to find out. Oftentimes, they are the decisive factors of whether you can get a decent score in a contest. </a:t>
            </a:r>
          </a:p>
          <a:p>
            <a:r>
              <a:rPr lang="en-US" altLang="zh-CN" dirty="0"/>
              <a:t>What is more, apart from tasks that focus directly on constructing an output that satisfies given constraints, constructive algorithms often play an essential part in tasks that ostensibly have nothing to do with “constructing”.</a:t>
            </a:r>
          </a:p>
          <a:p>
            <a:r>
              <a:rPr lang="en-US" altLang="zh-CN" dirty="0"/>
              <a:t>Today I’ll categorize constructive algorithms and give some examples of tasks in each category.</a:t>
            </a:r>
            <a:endParaRPr lang="zh-CN" altLang="en-US" dirty="0"/>
          </a:p>
        </p:txBody>
      </p:sp>
    </p:spTree>
    <p:extLst>
      <p:ext uri="{BB962C8B-B14F-4D97-AF65-F5344CB8AC3E}">
        <p14:creationId xmlns:p14="http://schemas.microsoft.com/office/powerpoint/2010/main" val="13654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Content</a:t>
            </a:r>
            <a:endParaRPr lang="zh-CN" altLang="en-US" dirty="0"/>
          </a:p>
        </p:txBody>
      </p:sp>
      <p:sp>
        <p:nvSpPr>
          <p:cNvPr id="3" name="Content Placeholder 2"/>
          <p:cNvSpPr>
            <a:spLocks noGrp="1"/>
          </p:cNvSpPr>
          <p:nvPr>
            <p:ph idx="1"/>
          </p:nvPr>
        </p:nvSpPr>
        <p:spPr/>
        <p:txBody>
          <a:bodyPr/>
          <a:lstStyle/>
          <a:p>
            <a:r>
              <a:rPr lang="en-US" altLang="zh-CN" dirty="0"/>
              <a:t>Divide and Conquer</a:t>
            </a:r>
          </a:p>
          <a:p>
            <a:r>
              <a:rPr lang="en-US" altLang="zh-CN" dirty="0"/>
              <a:t>“Power” of 2</a:t>
            </a:r>
          </a:p>
          <a:p>
            <a:r>
              <a:rPr lang="en-US" altLang="zh-CN" dirty="0"/>
              <a:t>Spanning Tree</a:t>
            </a:r>
          </a:p>
          <a:p>
            <a:r>
              <a:rPr lang="en-US" altLang="zh-CN" dirty="0"/>
              <a:t>Birthday Attack</a:t>
            </a:r>
          </a:p>
          <a:p>
            <a:r>
              <a:rPr lang="en-US" altLang="zh-CN" dirty="0"/>
              <a:t>Hacking</a:t>
            </a:r>
          </a:p>
          <a:p>
            <a:r>
              <a:rPr lang="en-US" altLang="zh-CN" dirty="0"/>
              <a:t>“Power” of 3</a:t>
            </a:r>
          </a:p>
        </p:txBody>
      </p:sp>
    </p:spTree>
    <p:extLst>
      <p:ext uri="{BB962C8B-B14F-4D97-AF65-F5344CB8AC3E}">
        <p14:creationId xmlns:p14="http://schemas.microsoft.com/office/powerpoint/2010/main" val="111561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Divide and Conquer</a:t>
            </a:r>
            <a:endParaRPr lang="zh-CN" altLang="en-US" dirty="0"/>
          </a:p>
        </p:txBody>
      </p:sp>
      <p:sp>
        <p:nvSpPr>
          <p:cNvPr id="3" name="Content Placeholder 2"/>
          <p:cNvSpPr>
            <a:spLocks noGrp="1"/>
          </p:cNvSpPr>
          <p:nvPr>
            <p:ph idx="1"/>
          </p:nvPr>
        </p:nvSpPr>
        <p:spPr/>
        <p:txBody>
          <a:bodyPr/>
          <a:lstStyle/>
          <a:p>
            <a:r>
              <a:rPr lang="en-US" altLang="zh-CN" dirty="0"/>
              <a:t>Do the construct algorithms on sub-structures, and then try to apply the results to the whole structure.</a:t>
            </a:r>
            <a:endParaRPr lang="zh-CN" altLang="en-US" dirty="0"/>
          </a:p>
        </p:txBody>
      </p:sp>
    </p:spTree>
    <p:extLst>
      <p:ext uri="{BB962C8B-B14F-4D97-AF65-F5344CB8AC3E}">
        <p14:creationId xmlns:p14="http://schemas.microsoft.com/office/powerpoint/2010/main" val="110544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1</a:t>
            </a:r>
            <a:endParaRPr lang="zh-CN" altLang="en-US" dirty="0"/>
          </a:p>
        </p:txBody>
      </p:sp>
      <p:sp>
        <p:nvSpPr>
          <p:cNvPr id="3" name="Content Placeholder 2"/>
          <p:cNvSpPr>
            <a:spLocks noGrp="1"/>
          </p:cNvSpPr>
          <p:nvPr>
            <p:ph idx="1"/>
          </p:nvPr>
        </p:nvSpPr>
        <p:spPr/>
        <p:txBody>
          <a:bodyPr/>
          <a:lstStyle/>
          <a:p>
            <a:pPr marL="0" indent="0">
              <a:buNone/>
            </a:pPr>
            <a:r>
              <a:rPr lang="en-US" altLang="zh-CN" dirty="0"/>
              <a:t>Permute a sequence of distinct numbers to make it free from arithmetic </a:t>
            </a:r>
            <a:r>
              <a:rPr lang="en-US" altLang="zh-CN" dirty="0"/>
              <a:t>progressions</a:t>
            </a:r>
            <a:r>
              <a:rPr lang="en-US" altLang="zh-CN" dirty="0"/>
              <a:t> with length of 3.</a:t>
            </a:r>
            <a:endParaRPr lang="zh-CN" altLang="en-US" dirty="0"/>
          </a:p>
        </p:txBody>
      </p:sp>
    </p:spTree>
    <p:extLst>
      <p:ext uri="{BB962C8B-B14F-4D97-AF65-F5344CB8AC3E}">
        <p14:creationId xmlns:p14="http://schemas.microsoft.com/office/powerpoint/2010/main" val="307161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2</a:t>
            </a:r>
            <a:endParaRPr lang="zh-CN" altLang="en-US" dirty="0"/>
          </a:p>
        </p:txBody>
      </p:sp>
      <p:sp>
        <p:nvSpPr>
          <p:cNvPr id="3" name="Content Placeholder 2"/>
          <p:cNvSpPr>
            <a:spLocks noGrp="1"/>
          </p:cNvSpPr>
          <p:nvPr>
            <p:ph idx="1"/>
          </p:nvPr>
        </p:nvSpPr>
        <p:spPr/>
        <p:txBody>
          <a:bodyPr/>
          <a:lstStyle/>
          <a:p>
            <a:r>
              <a:rPr lang="en-US" altLang="zh-CN" dirty="0"/>
              <a:t>Given an undirected graph and a number x that is a power of 2. Every vertex in the graph has a degree that is a factor of x. Color every edge in the graph with x colors so that no two edges with the same color share a common vertex.</a:t>
            </a:r>
            <a:endParaRPr lang="zh-CN" altLang="en-US" dirty="0"/>
          </a:p>
        </p:txBody>
      </p:sp>
    </p:spTree>
    <p:extLst>
      <p:ext uri="{BB962C8B-B14F-4D97-AF65-F5344CB8AC3E}">
        <p14:creationId xmlns:p14="http://schemas.microsoft.com/office/powerpoint/2010/main" val="319153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“Power” of 2</a:t>
            </a:r>
            <a:br>
              <a:rPr lang="en-US" altLang="zh-CN" dirty="0"/>
            </a:br>
            <a:endParaRPr lang="zh-CN" altLang="en-US" dirty="0"/>
          </a:p>
        </p:txBody>
      </p:sp>
      <p:sp>
        <p:nvSpPr>
          <p:cNvPr id="3" name="Content Placeholder 2"/>
          <p:cNvSpPr>
            <a:spLocks noGrp="1"/>
          </p:cNvSpPr>
          <p:nvPr>
            <p:ph idx="1"/>
          </p:nvPr>
        </p:nvSpPr>
        <p:spPr>
          <a:xfrm>
            <a:off x="688623" y="2160589"/>
            <a:ext cx="8596668" cy="3880773"/>
          </a:xfrm>
        </p:spPr>
        <p:txBody>
          <a:bodyPr/>
          <a:lstStyle/>
          <a:p>
            <a:r>
              <a:rPr lang="en-US" altLang="zh-CN" dirty="0"/>
              <a:t>2 is powerful number. The powers of 2 are sometimes what really make it powerful.</a:t>
            </a:r>
          </a:p>
          <a:p>
            <a:r>
              <a:rPr lang="en-US" altLang="zh-CN" dirty="0"/>
              <a:t>Apply especially to tasks asking you to find a structure where the number of something is exactly the given number.</a:t>
            </a:r>
            <a:endParaRPr lang="zh-CN" altLang="en-US" dirty="0"/>
          </a:p>
        </p:txBody>
      </p:sp>
    </p:spTree>
    <p:extLst>
      <p:ext uri="{BB962C8B-B14F-4D97-AF65-F5344CB8AC3E}">
        <p14:creationId xmlns:p14="http://schemas.microsoft.com/office/powerpoint/2010/main" val="312901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1</a:t>
            </a:r>
            <a:endParaRPr lang="zh-CN" altLang="en-US" dirty="0"/>
          </a:p>
        </p:txBody>
      </p:sp>
      <p:sp>
        <p:nvSpPr>
          <p:cNvPr id="3" name="Content Placeholder 2"/>
          <p:cNvSpPr>
            <a:spLocks noGrp="1"/>
          </p:cNvSpPr>
          <p:nvPr>
            <p:ph idx="1"/>
          </p:nvPr>
        </p:nvSpPr>
        <p:spPr/>
        <p:txBody>
          <a:bodyPr/>
          <a:lstStyle/>
          <a:p>
            <a:pPr marL="0" indent="0">
              <a:buNone/>
            </a:pPr>
            <a:r>
              <a:rPr lang="en-US" altLang="zh-CN" dirty="0"/>
              <a:t>Find a rooted tree, where the number of connected subset of vertices containing the root is exactly the given number.</a:t>
            </a:r>
            <a:endParaRPr lang="zh-CN" altLang="en-US" dirty="0"/>
          </a:p>
        </p:txBody>
      </p:sp>
    </p:spTree>
    <p:extLst>
      <p:ext uri="{BB962C8B-B14F-4D97-AF65-F5344CB8AC3E}">
        <p14:creationId xmlns:p14="http://schemas.microsoft.com/office/powerpoint/2010/main" val="32284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2</a:t>
            </a:r>
            <a:endParaRPr lang="zh-CN" altLang="en-US" dirty="0"/>
          </a:p>
        </p:txBody>
      </p:sp>
      <p:sp>
        <p:nvSpPr>
          <p:cNvPr id="3" name="Content Placeholder 2"/>
          <p:cNvSpPr>
            <a:spLocks noGrp="1"/>
          </p:cNvSpPr>
          <p:nvPr>
            <p:ph idx="1"/>
          </p:nvPr>
        </p:nvSpPr>
        <p:spPr/>
        <p:txBody>
          <a:bodyPr/>
          <a:lstStyle/>
          <a:p>
            <a:pPr marL="0" indent="0">
              <a:buNone/>
            </a:pPr>
            <a:r>
              <a:rPr lang="en-US" altLang="zh-CN" dirty="0"/>
              <a:t>Find a graph where the number of Hamilton path from vertex 1 to vertex 2 is exactly the given number.</a:t>
            </a:r>
            <a:endParaRPr lang="zh-CN" altLang="en-US" dirty="0"/>
          </a:p>
        </p:txBody>
      </p:sp>
    </p:spTree>
    <p:extLst>
      <p:ext uri="{BB962C8B-B14F-4D97-AF65-F5344CB8AC3E}">
        <p14:creationId xmlns:p14="http://schemas.microsoft.com/office/powerpoint/2010/main" val="3714822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559</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华文新魏</vt:lpstr>
      <vt:lpstr>方正姚体</vt:lpstr>
      <vt:lpstr>Arial</vt:lpstr>
      <vt:lpstr>Trebuchet MS</vt:lpstr>
      <vt:lpstr>Wingdings 3</vt:lpstr>
      <vt:lpstr>Facet</vt:lpstr>
      <vt:lpstr>Constructive Algorithms</vt:lpstr>
      <vt:lpstr>Preface</vt:lpstr>
      <vt:lpstr>Content</vt:lpstr>
      <vt:lpstr>Divide and Conquer</vt:lpstr>
      <vt:lpstr>Example 1</vt:lpstr>
      <vt:lpstr>Example 2</vt:lpstr>
      <vt:lpstr>“Power” of 2 </vt:lpstr>
      <vt:lpstr>Example 1</vt:lpstr>
      <vt:lpstr>Example 2</vt:lpstr>
      <vt:lpstr>Example 3</vt:lpstr>
      <vt:lpstr>Spanning Tree</vt:lpstr>
      <vt:lpstr>Example</vt:lpstr>
      <vt:lpstr>Birthday Attack </vt:lpstr>
      <vt:lpstr>Example</vt:lpstr>
      <vt:lpstr>Hacking </vt:lpstr>
      <vt:lpstr>“Power” of 3 </vt:lpstr>
      <vt:lpstr>Example 1</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Constructive Algorithms</dc:title>
  <dc:creator>Xiao Mao</dc:creator>
  <cp:lastModifiedBy>Xiao Mao</cp:lastModifiedBy>
  <cp:revision>66</cp:revision>
  <dcterms:created xsi:type="dcterms:W3CDTF">2017-03-16T06:20:37Z</dcterms:created>
  <dcterms:modified xsi:type="dcterms:W3CDTF">2017-03-16T07:57:39Z</dcterms:modified>
</cp:coreProperties>
</file>