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9AB2-D79B-46FC-911E-F76938FE547D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D060-67F7-47C8-8C1F-658B20911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90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9AB2-D79B-46FC-911E-F76938FE547D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D060-67F7-47C8-8C1F-658B20911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1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9AB2-D79B-46FC-911E-F76938FE547D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D060-67F7-47C8-8C1F-658B20911A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871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9AB2-D79B-46FC-911E-F76938FE547D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D060-67F7-47C8-8C1F-658B20911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482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9AB2-D79B-46FC-911E-F76938FE547D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D060-67F7-47C8-8C1F-658B20911A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2195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9AB2-D79B-46FC-911E-F76938FE547D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D060-67F7-47C8-8C1F-658B20911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86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9AB2-D79B-46FC-911E-F76938FE547D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D060-67F7-47C8-8C1F-658B20911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195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9AB2-D79B-46FC-911E-F76938FE547D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D060-67F7-47C8-8C1F-658B20911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63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9AB2-D79B-46FC-911E-F76938FE547D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D060-67F7-47C8-8C1F-658B20911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23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9AB2-D79B-46FC-911E-F76938FE547D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D060-67F7-47C8-8C1F-658B20911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9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9AB2-D79B-46FC-911E-F76938FE547D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D060-67F7-47C8-8C1F-658B20911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79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9AB2-D79B-46FC-911E-F76938FE547D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D060-67F7-47C8-8C1F-658B20911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50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9AB2-D79B-46FC-911E-F76938FE547D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D060-67F7-47C8-8C1F-658B20911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95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9AB2-D79B-46FC-911E-F76938FE547D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D060-67F7-47C8-8C1F-658B20911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36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9AB2-D79B-46FC-911E-F76938FE547D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D060-67F7-47C8-8C1F-658B20911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06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9AB2-D79B-46FC-911E-F76938FE547D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D060-67F7-47C8-8C1F-658B20911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32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9AB2-D79B-46FC-911E-F76938FE547D}" type="datetimeFigureOut">
              <a:rPr lang="zh-CN" altLang="en-US" smtClean="0"/>
              <a:t>2017/3/16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74D060-67F7-47C8-8C1F-658B20911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46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Graph Theory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matthew99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177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Miscellaneous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the next part of this lecture I’ll teach you 4 algorithms that are quite useful in programming contests.</a:t>
            </a:r>
          </a:p>
        </p:txBody>
      </p:sp>
    </p:spTree>
    <p:extLst>
      <p:ext uri="{BB962C8B-B14F-4D97-AF65-F5344CB8AC3E}">
        <p14:creationId xmlns:p14="http://schemas.microsoft.com/office/powerpoint/2010/main" val="1043050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Kirchhoff’s Matrix-Tree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Counting spanning trees on arbitrary graphs? No problem!</a:t>
            </a:r>
          </a:p>
          <a:p>
            <a:r>
              <a:rPr lang="en-US" altLang="zh-CN" dirty="0"/>
              <a:t>Laplace matrix</a:t>
            </a:r>
          </a:p>
          <a:p>
            <a:r>
              <a:rPr lang="en-US" altLang="zh-CN" dirty="0"/>
              <a:t>Weighted</a:t>
            </a:r>
          </a:p>
        </p:txBody>
      </p:sp>
    </p:spTree>
    <p:extLst>
      <p:ext uri="{BB962C8B-B14F-4D97-AF65-F5344CB8AC3E}">
        <p14:creationId xmlns:p14="http://schemas.microsoft.com/office/powerpoint/2010/main" val="2598499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Dominator Tree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definition of a flow graph.</a:t>
            </a:r>
          </a:p>
          <a:p>
            <a:r>
              <a:rPr lang="en-US" dirty="0"/>
              <a:t>First step</a:t>
            </a:r>
          </a:p>
          <a:p>
            <a:r>
              <a:rPr lang="en-US" dirty="0"/>
              <a:t>Second step</a:t>
            </a:r>
          </a:p>
        </p:txBody>
      </p:sp>
    </p:spTree>
    <p:extLst>
      <p:ext uri="{BB962C8B-B14F-4D97-AF65-F5344CB8AC3E}">
        <p14:creationId xmlns:p14="http://schemas.microsoft.com/office/powerpoint/2010/main" val="3542056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Perfect Elimination Ordering of a Chordal Graph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graph is chordal if and only if it has a perfect elimination ordering.</a:t>
            </a:r>
            <a:endParaRPr lang="en-US" altLang="zh-CN" baseline="30000" dirty="0"/>
          </a:p>
          <a:p>
            <a:r>
              <a:rPr lang="en-US" altLang="zh-CN" dirty="0"/>
              <a:t>Lexicographic breadth first search process</a:t>
            </a:r>
          </a:p>
          <a:p>
            <a:r>
              <a:rPr lang="en-US" dirty="0"/>
              <a:t>Maximum clique</a:t>
            </a:r>
          </a:p>
          <a:p>
            <a:r>
              <a:rPr lang="en-US" dirty="0"/>
              <a:t>Maximum independent set</a:t>
            </a:r>
          </a:p>
          <a:p>
            <a:r>
              <a:rPr lang="en-US" dirty="0"/>
              <a:t>Chromatic number</a:t>
            </a:r>
          </a:p>
          <a:p>
            <a:r>
              <a:rPr lang="en-US" dirty="0"/>
              <a:t>Minimum clique 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73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Bron</a:t>
            </a:r>
            <a:r>
              <a:rPr lang="en-US" altLang="zh-CN" dirty="0"/>
              <a:t>–</a:t>
            </a:r>
            <a:r>
              <a:rPr lang="en-US" altLang="zh-CN" dirty="0" err="1"/>
              <a:t>Kerbosch</a:t>
            </a:r>
            <a:r>
              <a:rPr lang="en-US" altLang="zh-CN" dirty="0"/>
              <a:t> algorithm</a:t>
            </a:r>
            <a:br>
              <a:rPr lang="en-US" altLang="zh-CN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Find all maximal cliques of a graph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time.</a:t>
                </a:r>
              </a:p>
              <a:p>
                <a:r>
                  <a:rPr lang="en-US" dirty="0"/>
                  <a:t>Pivoting</a:t>
                </a:r>
              </a:p>
              <a:p>
                <a:r>
                  <a:rPr lang="en-US" dirty="0"/>
                  <a:t>Degeneracy ordering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00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we’ve learned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We first learned some common definitions and algorithms about graphs. Then we discussed 4 useful algorithms that may help you out in competitions.</a:t>
            </a:r>
          </a:p>
          <a:p>
            <a:pPr marL="0" indent="0">
              <a:buNone/>
            </a:pPr>
            <a:r>
              <a:rPr lang="en-US" altLang="zh-CN" dirty="0"/>
              <a:t>In today’s contests, graph tasks are often complicated. Some of them require skills on other subjects such as math, dynamic programming, etc.; some of them may be just a simple task on graphs but chances are you never seen it before; others a familiar task under special conditions or with special constraints. There is never a day that you can fully master graph theory, and there is never a day that graph theory shall cease to develop.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94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Preface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Graph theory is ubiquitous in competitive programming. Therefore, a competitive programmer who doesn’t know anything about graphs is like a driver who doesn’t know how to manipulate the wheel. This lecture is on common knowledge and algorithms pertaining to graph theory. </a:t>
            </a:r>
          </a:p>
          <a:p>
            <a:pPr marL="0" indent="0">
              <a:buNone/>
            </a:pPr>
            <a:r>
              <a:rPr lang="en-US" altLang="zh-CN" dirty="0"/>
              <a:t>Although trees and cacti are special graphs, they are not quite pertinent to what we’ll discuss today, so there won’t be many contents about them.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Hypergraphs are not included in this lecture, as they are rare in programming contests.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06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Definitions</a:t>
            </a:r>
          </a:p>
          <a:p>
            <a:r>
              <a:rPr lang="en-US" altLang="zh-CN" dirty="0"/>
              <a:t>Special Graphs</a:t>
            </a:r>
          </a:p>
          <a:p>
            <a:r>
              <a:rPr lang="en-US" altLang="zh-CN" dirty="0"/>
              <a:t>Traversal</a:t>
            </a:r>
          </a:p>
          <a:p>
            <a:r>
              <a:rPr lang="en-US" altLang="zh-CN" dirty="0"/>
              <a:t>Spanning Tree</a:t>
            </a:r>
          </a:p>
          <a:p>
            <a:r>
              <a:rPr lang="en-US" altLang="zh-CN" dirty="0"/>
              <a:t>Shortest Path</a:t>
            </a:r>
          </a:p>
          <a:p>
            <a:r>
              <a:rPr lang="en-US" altLang="zh-CN" dirty="0"/>
              <a:t>Matching &amp; Network Flow</a:t>
            </a:r>
          </a:p>
          <a:p>
            <a:r>
              <a:rPr lang="en-US" altLang="zh-CN" dirty="0"/>
              <a:t>Miscellaneous</a:t>
            </a:r>
          </a:p>
          <a:p>
            <a:pPr lvl="1"/>
            <a:r>
              <a:rPr lang="en-US" altLang="zh-CN" dirty="0"/>
              <a:t>Kirchhoff’s Matrix-Tree Theorem</a:t>
            </a:r>
          </a:p>
          <a:p>
            <a:pPr lvl="1"/>
            <a:r>
              <a:rPr lang="en-US" altLang="zh-CN" dirty="0"/>
              <a:t>Dominator Tree</a:t>
            </a:r>
          </a:p>
          <a:p>
            <a:pPr lvl="1"/>
            <a:r>
              <a:rPr lang="en-US" altLang="zh-CN" dirty="0"/>
              <a:t>Perfect Elimination Ordering of a Chordal Graph</a:t>
            </a:r>
          </a:p>
          <a:p>
            <a:pPr lvl="1"/>
            <a:r>
              <a:rPr lang="en-US" altLang="zh-CN" dirty="0" err="1"/>
              <a:t>Bron</a:t>
            </a:r>
            <a:r>
              <a:rPr lang="en-US" altLang="zh-CN" dirty="0"/>
              <a:t>–</a:t>
            </a:r>
            <a:r>
              <a:rPr lang="en-US" altLang="zh-CN" dirty="0" err="1"/>
              <a:t>Kerbosch</a:t>
            </a:r>
            <a:r>
              <a:rPr lang="en-US" altLang="zh-CN" dirty="0"/>
              <a:t> algorithm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64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Directed</a:t>
            </a:r>
          </a:p>
          <a:p>
            <a:r>
              <a:rPr lang="en-US" altLang="zh-CN" dirty="0"/>
              <a:t>Undirected</a:t>
            </a:r>
          </a:p>
          <a:p>
            <a:r>
              <a:rPr lang="en-US" altLang="zh-CN" dirty="0"/>
              <a:t>Vertex</a:t>
            </a:r>
          </a:p>
          <a:p>
            <a:r>
              <a:rPr lang="en-US" altLang="zh-CN" dirty="0"/>
              <a:t>Edge</a:t>
            </a:r>
          </a:p>
          <a:p>
            <a:r>
              <a:rPr lang="en-US" altLang="zh-CN" dirty="0"/>
              <a:t>Arc</a:t>
            </a:r>
          </a:p>
          <a:p>
            <a:r>
              <a:rPr lang="en-US" altLang="zh-CN" dirty="0"/>
              <a:t>Degree</a:t>
            </a:r>
          </a:p>
          <a:p>
            <a:r>
              <a:rPr lang="en-US" altLang="zh-CN" dirty="0"/>
              <a:t>Self-loop</a:t>
            </a:r>
          </a:p>
          <a:p>
            <a:r>
              <a:rPr lang="en-US" altLang="zh-CN" dirty="0"/>
              <a:t>Multiple Edge</a:t>
            </a:r>
          </a:p>
          <a:p>
            <a:r>
              <a:rPr lang="en-US" altLang="zh-CN" dirty="0"/>
              <a:t>Chromatic Number/Index/Polynomial</a:t>
            </a:r>
          </a:p>
        </p:txBody>
      </p:sp>
    </p:spTree>
    <p:extLst>
      <p:ext uri="{BB962C8B-B14F-4D97-AF65-F5344CB8AC3E}">
        <p14:creationId xmlns:p14="http://schemas.microsoft.com/office/powerpoint/2010/main" val="90513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Special Graphs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Tree</a:t>
            </a:r>
          </a:p>
          <a:p>
            <a:r>
              <a:rPr lang="en-US" altLang="zh-CN" dirty="0"/>
              <a:t>Cactus</a:t>
            </a:r>
          </a:p>
          <a:p>
            <a:r>
              <a:rPr lang="en-US" altLang="zh-CN" dirty="0"/>
              <a:t>Directed Acyclic Graph</a:t>
            </a:r>
          </a:p>
          <a:p>
            <a:r>
              <a:rPr lang="en-US" altLang="zh-CN" dirty="0"/>
              <a:t>Bipartite Graph</a:t>
            </a:r>
          </a:p>
          <a:p>
            <a:r>
              <a:rPr lang="en-US" altLang="zh-CN" dirty="0"/>
              <a:t>Complete Graph</a:t>
            </a:r>
          </a:p>
          <a:p>
            <a:r>
              <a:rPr lang="en-US" altLang="zh-CN" dirty="0"/>
              <a:t>Tournament Graph</a:t>
            </a:r>
          </a:p>
          <a:p>
            <a:r>
              <a:rPr lang="en-US" altLang="zh-CN" dirty="0"/>
              <a:t>Flow Graph</a:t>
            </a:r>
          </a:p>
          <a:p>
            <a:r>
              <a:rPr lang="en-US" altLang="zh-CN" dirty="0"/>
              <a:t>Chordal Graph</a:t>
            </a:r>
          </a:p>
          <a:p>
            <a:pPr lvl="1"/>
            <a:r>
              <a:rPr lang="en-US" altLang="zh-CN" dirty="0"/>
              <a:t>Interval Graph</a:t>
            </a:r>
          </a:p>
          <a:p>
            <a:r>
              <a:rPr lang="en-US" altLang="zh-CN" dirty="0"/>
              <a:t>Perfect Graph</a:t>
            </a:r>
          </a:p>
          <a:p>
            <a:r>
              <a:rPr lang="en-US" altLang="zh-CN" dirty="0" err="1"/>
              <a:t>Vizing's</a:t>
            </a:r>
            <a:r>
              <a:rPr lang="en-US" altLang="zh-CN" dirty="0"/>
              <a:t> theorem: Class I, Class II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412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Traversal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Strongly Connected Components</a:t>
            </a:r>
          </a:p>
          <a:p>
            <a:pPr lvl="1"/>
            <a:r>
              <a:rPr lang="en-US" altLang="zh-CN" dirty="0"/>
              <a:t>2-SAT</a:t>
            </a:r>
          </a:p>
          <a:p>
            <a:r>
              <a:rPr lang="en-US" altLang="zh-CN" dirty="0"/>
              <a:t>Biconnected Components</a:t>
            </a:r>
          </a:p>
          <a:p>
            <a:r>
              <a:rPr lang="en-US" altLang="zh-CN" dirty="0"/>
              <a:t>Eulerian Path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39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Spanning Tree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DFS Tree</a:t>
            </a:r>
          </a:p>
          <a:p>
            <a:r>
              <a:rPr lang="en-US" altLang="zh-CN" dirty="0"/>
              <a:t>Minimal Spanning Tree</a:t>
            </a:r>
          </a:p>
          <a:p>
            <a:pPr lvl="1"/>
            <a:r>
              <a:rPr lang="en-US" altLang="zh-CN" dirty="0"/>
              <a:t>Prim’s Algorithm</a:t>
            </a:r>
          </a:p>
          <a:p>
            <a:pPr lvl="1"/>
            <a:r>
              <a:rPr lang="en-US" altLang="zh-CN" dirty="0"/>
              <a:t>Kruskal’s Algorithm</a:t>
            </a:r>
          </a:p>
          <a:p>
            <a:pPr lvl="1"/>
            <a:r>
              <a:rPr lang="en-US" altLang="zh-CN" dirty="0" err="1"/>
              <a:t>Borůvka's</a:t>
            </a:r>
            <a:r>
              <a:rPr lang="en-US" altLang="zh-CN" dirty="0"/>
              <a:t>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6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Shortest Path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Floyd</a:t>
            </a:r>
          </a:p>
          <a:p>
            <a:r>
              <a:rPr lang="en-US" altLang="zh-CN" dirty="0"/>
              <a:t>Bellman Ford</a:t>
            </a:r>
          </a:p>
          <a:p>
            <a:pPr lvl="1"/>
            <a:r>
              <a:rPr lang="en-US" altLang="zh-CN" dirty="0"/>
              <a:t>SPFA</a:t>
            </a:r>
          </a:p>
          <a:p>
            <a:r>
              <a:rPr lang="en-US" altLang="zh-CN" dirty="0"/>
              <a:t>Dijkstra</a:t>
            </a:r>
          </a:p>
          <a:p>
            <a:pPr lvl="1"/>
            <a:r>
              <a:rPr lang="en-US" altLang="zh-CN" dirty="0"/>
              <a:t>On Special Graphs</a:t>
            </a:r>
          </a:p>
        </p:txBody>
      </p:sp>
    </p:spTree>
    <p:extLst>
      <p:ext uri="{BB962C8B-B14F-4D97-AF65-F5344CB8AC3E}">
        <p14:creationId xmlns:p14="http://schemas.microsoft.com/office/powerpoint/2010/main" val="30627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Matching &amp; Network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Stable marriage algorithm</a:t>
            </a:r>
          </a:p>
          <a:p>
            <a:r>
              <a:rPr lang="en-US" altLang="zh-CN" dirty="0"/>
              <a:t>Network Flow</a:t>
            </a:r>
          </a:p>
          <a:p>
            <a:pPr lvl="1"/>
            <a:r>
              <a:rPr lang="en-US" altLang="zh-CN" dirty="0" err="1"/>
              <a:t>Dinic</a:t>
            </a:r>
            <a:r>
              <a:rPr lang="en-US" altLang="zh-CN" dirty="0"/>
              <a:t> Algorithm</a:t>
            </a:r>
          </a:p>
          <a:p>
            <a:pPr lvl="1"/>
            <a:r>
              <a:rPr lang="en-US" altLang="zh-CN" dirty="0"/>
              <a:t>ISAP Algorithm</a:t>
            </a:r>
          </a:p>
          <a:p>
            <a:r>
              <a:rPr lang="en-US" altLang="zh-CN" dirty="0"/>
              <a:t>Matching</a:t>
            </a:r>
          </a:p>
          <a:p>
            <a:pPr lvl="1"/>
            <a:r>
              <a:rPr lang="en-US" altLang="zh-CN" dirty="0"/>
              <a:t>Hungarian Algorithm</a:t>
            </a:r>
          </a:p>
          <a:p>
            <a:pPr lvl="1"/>
            <a:r>
              <a:rPr lang="en-US" altLang="zh-CN" dirty="0"/>
              <a:t>Blossom Algorithm</a:t>
            </a:r>
          </a:p>
          <a:p>
            <a:pPr lvl="1"/>
            <a:r>
              <a:rPr lang="en-US" altLang="zh-CN" dirty="0"/>
              <a:t>Hungarian Method(Kuhn-</a:t>
            </a:r>
            <a:r>
              <a:rPr lang="en-US" altLang="zh-CN" dirty="0" err="1"/>
              <a:t>Munkres</a:t>
            </a:r>
            <a:r>
              <a:rPr lang="en-US" altLang="zh-CN" dirty="0"/>
              <a:t> Algorithm)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1687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447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华文新魏</vt:lpstr>
      <vt:lpstr>方正姚体</vt:lpstr>
      <vt:lpstr>Arial</vt:lpstr>
      <vt:lpstr>Cambria Math</vt:lpstr>
      <vt:lpstr>Trebuchet MS</vt:lpstr>
      <vt:lpstr>Wingdings 3</vt:lpstr>
      <vt:lpstr>Facet</vt:lpstr>
      <vt:lpstr>Graph Theory</vt:lpstr>
      <vt:lpstr>Preface</vt:lpstr>
      <vt:lpstr>Contents</vt:lpstr>
      <vt:lpstr>Definitions</vt:lpstr>
      <vt:lpstr>Special Graphs </vt:lpstr>
      <vt:lpstr>Traversal</vt:lpstr>
      <vt:lpstr>Spanning Tree</vt:lpstr>
      <vt:lpstr>Shortest Path</vt:lpstr>
      <vt:lpstr>Matching &amp; Network Flow</vt:lpstr>
      <vt:lpstr>Miscellaneous</vt:lpstr>
      <vt:lpstr>Kirchhoff’s Matrix-Tree Theorem</vt:lpstr>
      <vt:lpstr>Dominator Tree </vt:lpstr>
      <vt:lpstr>Perfect Elimination Ordering of a Chordal Graph </vt:lpstr>
      <vt:lpstr>Bron–Kerbosch algorithm </vt:lpstr>
      <vt:lpstr>What we’ve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</dc:title>
  <dc:creator>Xiao Mao</dc:creator>
  <cp:lastModifiedBy>Xiao Mao</cp:lastModifiedBy>
  <cp:revision>115</cp:revision>
  <dcterms:created xsi:type="dcterms:W3CDTF">2017-03-15T07:09:27Z</dcterms:created>
  <dcterms:modified xsi:type="dcterms:W3CDTF">2017-03-16T05:35:43Z</dcterms:modified>
</cp:coreProperties>
</file>