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56" r:id="rId2"/>
    <p:sldId id="271" r:id="rId3"/>
    <p:sldId id="272" r:id="rId4"/>
    <p:sldId id="257" r:id="rId5"/>
    <p:sldId id="258" r:id="rId6"/>
    <p:sldId id="275" r:id="rId7"/>
    <p:sldId id="276" r:id="rId8"/>
    <p:sldId id="277" r:id="rId9"/>
    <p:sldId id="278" r:id="rId10"/>
    <p:sldId id="281" r:id="rId11"/>
    <p:sldId id="282" r:id="rId12"/>
    <p:sldId id="279" r:id="rId13"/>
    <p:sldId id="280" r:id="rId14"/>
    <p:sldId id="261" r:id="rId15"/>
    <p:sldId id="262" r:id="rId16"/>
    <p:sldId id="259" r:id="rId17"/>
    <p:sldId id="260" r:id="rId18"/>
    <p:sldId id="283"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DC93AC0-B5DD-40E9-8AEF-E45CAFF3A907}" type="datetimeFigureOut">
              <a:rPr lang="zh-CN" altLang="en-US" smtClean="0"/>
              <a:t>2017/3/8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959DC17-7FFB-48C4-80F9-204227F1D778}"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2581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DC93AC0-B5DD-40E9-8AEF-E45CAFF3A907}" type="datetimeFigureOut">
              <a:rPr lang="zh-CN" altLang="en-US" smtClean="0"/>
              <a:t>2017/3/8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959DC17-7FFB-48C4-80F9-204227F1D778}" type="slidenum">
              <a:rPr lang="zh-CN" altLang="en-US" smtClean="0"/>
              <a:t>‹#›</a:t>
            </a:fld>
            <a:endParaRPr lang="zh-CN" altLang="en-US"/>
          </a:p>
        </p:txBody>
      </p:sp>
    </p:spTree>
    <p:extLst>
      <p:ext uri="{BB962C8B-B14F-4D97-AF65-F5344CB8AC3E}">
        <p14:creationId xmlns:p14="http://schemas.microsoft.com/office/powerpoint/2010/main" val="836135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DC93AC0-B5DD-40E9-8AEF-E45CAFF3A907}" type="datetimeFigureOut">
              <a:rPr lang="zh-CN" altLang="en-US" smtClean="0"/>
              <a:t>2017/3/8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959DC17-7FFB-48C4-80F9-204227F1D778}" type="slidenum">
              <a:rPr lang="zh-CN" altLang="en-US" smtClean="0"/>
              <a:t>‹#›</a:t>
            </a:fld>
            <a:endParaRPr lang="zh-CN" altLang="en-US"/>
          </a:p>
        </p:txBody>
      </p:sp>
    </p:spTree>
    <p:extLst>
      <p:ext uri="{BB962C8B-B14F-4D97-AF65-F5344CB8AC3E}">
        <p14:creationId xmlns:p14="http://schemas.microsoft.com/office/powerpoint/2010/main" val="91535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DC93AC0-B5DD-40E9-8AEF-E45CAFF3A907}" type="datetimeFigureOut">
              <a:rPr lang="zh-CN" altLang="en-US" smtClean="0"/>
              <a:t>2017/3/8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959DC17-7FFB-48C4-80F9-204227F1D778}" type="slidenum">
              <a:rPr lang="zh-CN" altLang="en-US" smtClean="0"/>
              <a:t>‹#›</a:t>
            </a:fld>
            <a:endParaRPr lang="zh-CN" altLang="en-US"/>
          </a:p>
        </p:txBody>
      </p:sp>
    </p:spTree>
    <p:extLst>
      <p:ext uri="{BB962C8B-B14F-4D97-AF65-F5344CB8AC3E}">
        <p14:creationId xmlns:p14="http://schemas.microsoft.com/office/powerpoint/2010/main" val="1856907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DC93AC0-B5DD-40E9-8AEF-E45CAFF3A907}" type="datetimeFigureOut">
              <a:rPr lang="zh-CN" altLang="en-US" smtClean="0"/>
              <a:t>2017/3/8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959DC17-7FFB-48C4-80F9-204227F1D778}"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3200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DC93AC0-B5DD-40E9-8AEF-E45CAFF3A907}" type="datetimeFigureOut">
              <a:rPr lang="zh-CN" altLang="en-US" smtClean="0"/>
              <a:t>2017/3/8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959DC17-7FFB-48C4-80F9-204227F1D778}" type="slidenum">
              <a:rPr lang="zh-CN" altLang="en-US" smtClean="0"/>
              <a:t>‹#›</a:t>
            </a:fld>
            <a:endParaRPr lang="zh-CN" altLang="en-US"/>
          </a:p>
        </p:txBody>
      </p:sp>
    </p:spTree>
    <p:extLst>
      <p:ext uri="{BB962C8B-B14F-4D97-AF65-F5344CB8AC3E}">
        <p14:creationId xmlns:p14="http://schemas.microsoft.com/office/powerpoint/2010/main" val="3819282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DC93AC0-B5DD-40E9-8AEF-E45CAFF3A907}" type="datetimeFigureOut">
              <a:rPr lang="zh-CN" altLang="en-US" smtClean="0"/>
              <a:t>2017/3/8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959DC17-7FFB-48C4-80F9-204227F1D778}" type="slidenum">
              <a:rPr lang="zh-CN" altLang="en-US" smtClean="0"/>
              <a:t>‹#›</a:t>
            </a:fld>
            <a:endParaRPr lang="zh-CN" altLang="en-US"/>
          </a:p>
        </p:txBody>
      </p:sp>
    </p:spTree>
    <p:extLst>
      <p:ext uri="{BB962C8B-B14F-4D97-AF65-F5344CB8AC3E}">
        <p14:creationId xmlns:p14="http://schemas.microsoft.com/office/powerpoint/2010/main" val="917119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DC93AC0-B5DD-40E9-8AEF-E45CAFF3A907}" type="datetimeFigureOut">
              <a:rPr lang="zh-CN" altLang="en-US" smtClean="0"/>
              <a:t>2017/3/8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959DC17-7FFB-48C4-80F9-204227F1D778}" type="slidenum">
              <a:rPr lang="zh-CN" altLang="en-US" smtClean="0"/>
              <a:t>‹#›</a:t>
            </a:fld>
            <a:endParaRPr lang="zh-CN" altLang="en-US"/>
          </a:p>
        </p:txBody>
      </p:sp>
    </p:spTree>
    <p:extLst>
      <p:ext uri="{BB962C8B-B14F-4D97-AF65-F5344CB8AC3E}">
        <p14:creationId xmlns:p14="http://schemas.microsoft.com/office/powerpoint/2010/main" val="1949784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C93AC0-B5DD-40E9-8AEF-E45CAFF3A907}" type="datetimeFigureOut">
              <a:rPr lang="zh-CN" altLang="en-US" smtClean="0"/>
              <a:t>2017/3/8</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9959DC17-7FFB-48C4-80F9-204227F1D778}" type="slidenum">
              <a:rPr lang="zh-CN" altLang="en-US" smtClean="0"/>
              <a:t>‹#›</a:t>
            </a:fld>
            <a:endParaRPr lang="zh-CN" altLang="en-US"/>
          </a:p>
        </p:txBody>
      </p:sp>
    </p:spTree>
    <p:extLst>
      <p:ext uri="{BB962C8B-B14F-4D97-AF65-F5344CB8AC3E}">
        <p14:creationId xmlns:p14="http://schemas.microsoft.com/office/powerpoint/2010/main" val="864526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DC93AC0-B5DD-40E9-8AEF-E45CAFF3A907}" type="datetimeFigureOut">
              <a:rPr lang="zh-CN" altLang="en-US" smtClean="0"/>
              <a:t>2017/3/8</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959DC17-7FFB-48C4-80F9-204227F1D778}" type="slidenum">
              <a:rPr lang="zh-CN" altLang="en-US" smtClean="0"/>
              <a:t>‹#›</a:t>
            </a:fld>
            <a:endParaRPr lang="zh-CN" altLang="en-US"/>
          </a:p>
        </p:txBody>
      </p:sp>
    </p:spTree>
    <p:extLst>
      <p:ext uri="{BB962C8B-B14F-4D97-AF65-F5344CB8AC3E}">
        <p14:creationId xmlns:p14="http://schemas.microsoft.com/office/powerpoint/2010/main" val="3856282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DC93AC0-B5DD-40E9-8AEF-E45CAFF3A907}" type="datetimeFigureOut">
              <a:rPr lang="zh-CN" altLang="en-US" smtClean="0"/>
              <a:t>2017/3/8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959DC17-7FFB-48C4-80F9-204227F1D778}" type="slidenum">
              <a:rPr lang="zh-CN" altLang="en-US" smtClean="0"/>
              <a:t>‹#›</a:t>
            </a:fld>
            <a:endParaRPr lang="zh-CN" altLang="en-US"/>
          </a:p>
        </p:txBody>
      </p:sp>
    </p:spTree>
    <p:extLst>
      <p:ext uri="{BB962C8B-B14F-4D97-AF65-F5344CB8AC3E}">
        <p14:creationId xmlns:p14="http://schemas.microsoft.com/office/powerpoint/2010/main" val="221222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DC93AC0-B5DD-40E9-8AEF-E45CAFF3A907}" type="datetimeFigureOut">
              <a:rPr lang="zh-CN" altLang="en-US" smtClean="0"/>
              <a:t>2017/3/8</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959DC17-7FFB-48C4-80F9-204227F1D778}"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99181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一些计数题</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7434104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SRM625 DIV1 900pts</a:t>
            </a:r>
            <a:endParaRPr lang="zh-CN" altLang="en-US" dirty="0"/>
          </a:p>
        </p:txBody>
      </p:sp>
      <p:sp>
        <p:nvSpPr>
          <p:cNvPr id="3" name="内容占位符 2"/>
          <p:cNvSpPr>
            <a:spLocks noGrp="1"/>
          </p:cNvSpPr>
          <p:nvPr>
            <p:ph idx="1"/>
          </p:nvPr>
        </p:nvSpPr>
        <p:spPr/>
        <p:txBody>
          <a:bodyPr>
            <a:normAutofit/>
          </a:bodyPr>
          <a:lstStyle/>
          <a:p>
            <a:r>
              <a:rPr lang="zh-CN" altLang="en-US" sz="2400" dirty="0"/>
              <a:t>有一张</a:t>
            </a:r>
            <a:r>
              <a:rPr lang="en-US" altLang="zh-CN" sz="2400" dirty="0"/>
              <a:t>n</a:t>
            </a:r>
            <a:r>
              <a:rPr lang="zh-CN" altLang="en-US" sz="2400" dirty="0"/>
              <a:t>个位置的圆桌</a:t>
            </a:r>
            <a:r>
              <a:rPr lang="zh-CN" altLang="en-US" sz="2400" dirty="0" smtClean="0"/>
              <a:t>，圆桌位置是带标号的，现在</a:t>
            </a:r>
            <a:r>
              <a:rPr lang="zh-CN" altLang="en-US" sz="2400" dirty="0"/>
              <a:t>有</a:t>
            </a:r>
            <a:r>
              <a:rPr lang="en-US" altLang="zh-CN" sz="2400" dirty="0"/>
              <a:t>m</a:t>
            </a:r>
            <a:r>
              <a:rPr lang="zh-CN" altLang="en-US" sz="2400" dirty="0"/>
              <a:t>个不同的人按一定顺序到来并且坐下，我们将左右相邻的人为联通的，如果一个人与另一个人直接或者间接联通我们称他们在同一个联通块。要求每一个时刻最多不超过</a:t>
            </a:r>
            <a:r>
              <a:rPr lang="en-US" altLang="zh-CN" sz="2400" dirty="0"/>
              <a:t>k</a:t>
            </a:r>
            <a:r>
              <a:rPr lang="zh-CN" altLang="en-US" sz="2400" dirty="0"/>
              <a:t>个联通块，问有多少种不同安排位置的</a:t>
            </a:r>
            <a:r>
              <a:rPr lang="zh-CN" altLang="en-US" sz="2400" dirty="0" smtClean="0"/>
              <a:t>方案</a:t>
            </a:r>
            <a:r>
              <a:rPr lang="en-US" altLang="zh-CN" sz="2400" dirty="0" smtClean="0"/>
              <a:t>(</a:t>
            </a:r>
            <a:r>
              <a:rPr lang="zh-CN" altLang="en-US" sz="2400" dirty="0" smtClean="0"/>
              <a:t>同一个人坐的位置标号不同算不同方案</a:t>
            </a:r>
            <a:r>
              <a:rPr lang="en-US" altLang="zh-CN" sz="2400" dirty="0" smtClean="0"/>
              <a:t>)</a:t>
            </a:r>
            <a:r>
              <a:rPr lang="zh-CN" altLang="en-US" sz="2400" dirty="0" smtClean="0"/>
              <a:t>。</a:t>
            </a:r>
            <a:endParaRPr lang="zh-CN" altLang="en-US" sz="2400" dirty="0"/>
          </a:p>
          <a:p>
            <a:r>
              <a:rPr lang="en-US" altLang="zh-CN" sz="2400" dirty="0"/>
              <a:t>n,m,k≤2000</a:t>
            </a:r>
          </a:p>
          <a:p>
            <a:endParaRPr lang="zh-CN" altLang="en-US" sz="2400" dirty="0"/>
          </a:p>
        </p:txBody>
      </p:sp>
    </p:spTree>
    <p:extLst>
      <p:ext uri="{BB962C8B-B14F-4D97-AF65-F5344CB8AC3E}">
        <p14:creationId xmlns:p14="http://schemas.microsoft.com/office/powerpoint/2010/main" val="267229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SRM625 DIV1 900pts</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我们先考虑去掉所有空位置的方案。</a:t>
            </a:r>
            <a:endParaRPr lang="en-US" altLang="zh-CN" sz="2400" dirty="0" smtClean="0"/>
          </a:p>
          <a:p>
            <a:r>
              <a:rPr lang="zh-CN" altLang="en-US" sz="2400" dirty="0" smtClean="0"/>
              <a:t>可以设</a:t>
            </a:r>
            <a:r>
              <a:rPr lang="en-US" altLang="zh-CN" sz="2400" dirty="0" smtClean="0"/>
              <a:t>f(</a:t>
            </a:r>
            <a:r>
              <a:rPr lang="en-US" altLang="zh-CN" sz="2400" dirty="0" err="1" smtClean="0"/>
              <a:t>i,j</a:t>
            </a:r>
            <a:r>
              <a:rPr lang="en-US" altLang="zh-CN" sz="2400" dirty="0" smtClean="0"/>
              <a:t>)</a:t>
            </a:r>
            <a:r>
              <a:rPr lang="zh-CN" altLang="en-US" sz="2400" dirty="0" smtClean="0"/>
              <a:t>为现在有</a:t>
            </a:r>
            <a:r>
              <a:rPr lang="en-US" altLang="zh-CN" sz="2400" dirty="0" err="1" smtClean="0"/>
              <a:t>i</a:t>
            </a:r>
            <a:r>
              <a:rPr lang="zh-CN" altLang="en-US" sz="2400" dirty="0" smtClean="0"/>
              <a:t>个人安排好了，共有</a:t>
            </a:r>
            <a:r>
              <a:rPr lang="en-US" altLang="zh-CN" sz="2400" dirty="0" smtClean="0"/>
              <a:t>j</a:t>
            </a:r>
            <a:r>
              <a:rPr lang="zh-CN" altLang="en-US" sz="2400" dirty="0" smtClean="0"/>
              <a:t>个联通块。</a:t>
            </a:r>
            <a:endParaRPr lang="en-US" altLang="zh-CN" sz="2400" dirty="0" smtClean="0"/>
          </a:p>
          <a:p>
            <a:r>
              <a:rPr lang="zh-CN" altLang="en-US" sz="2400" dirty="0" smtClean="0"/>
              <a:t>加入一个人考虑是在一个联通块左右，合并联通块，独立为一个联通块三种情况。</a:t>
            </a:r>
            <a:endParaRPr lang="en-US" altLang="zh-CN" sz="2400" dirty="0" smtClean="0"/>
          </a:p>
          <a:p>
            <a:pPr algn="ctr"/>
            <a:r>
              <a:rPr lang="en-US" altLang="zh-CN" sz="3200" dirty="0" err="1"/>
              <a:t>f</a:t>
            </a:r>
            <a:r>
              <a:rPr lang="en-US" altLang="zh-CN" sz="3200" baseline="-25000" dirty="0" err="1"/>
              <a:t>i,j</a:t>
            </a:r>
            <a:r>
              <a:rPr lang="en-US" altLang="zh-CN" sz="3200" dirty="0"/>
              <a:t>=f</a:t>
            </a:r>
            <a:r>
              <a:rPr lang="en-US" altLang="zh-CN" sz="3200" baseline="-25000" dirty="0"/>
              <a:t>i-1,j</a:t>
            </a:r>
            <a:r>
              <a:rPr lang="en-US" altLang="zh-CN" sz="3200" dirty="0"/>
              <a:t>*j*2+f</a:t>
            </a:r>
            <a:r>
              <a:rPr lang="en-US" altLang="zh-CN" sz="3200" baseline="-25000" dirty="0"/>
              <a:t>i-1,j+1</a:t>
            </a:r>
            <a:r>
              <a:rPr lang="en-US" altLang="zh-CN" sz="3200" dirty="0"/>
              <a:t>*(j+1)+f</a:t>
            </a:r>
            <a:r>
              <a:rPr lang="en-US" altLang="zh-CN" sz="3200" baseline="-25000" dirty="0"/>
              <a:t>i-1,j-1</a:t>
            </a:r>
            <a:r>
              <a:rPr lang="en-US" altLang="zh-CN" sz="3200" dirty="0"/>
              <a:t>*(j-1</a:t>
            </a:r>
            <a:r>
              <a:rPr lang="en-US" altLang="zh-CN" sz="3200" dirty="0" smtClean="0"/>
              <a:t>)</a:t>
            </a:r>
          </a:p>
          <a:p>
            <a:r>
              <a:rPr lang="zh-CN" altLang="en-US" sz="2400" dirty="0"/>
              <a:t>最后统计</a:t>
            </a:r>
            <a:r>
              <a:rPr lang="en-US" altLang="zh-CN" sz="2400" dirty="0"/>
              <a:t>n*∑(</a:t>
            </a:r>
            <a:r>
              <a:rPr lang="en-US" altLang="zh-CN" sz="2400" dirty="0" err="1" smtClean="0"/>
              <a:t>f</a:t>
            </a:r>
            <a:r>
              <a:rPr lang="en-US" altLang="zh-CN" sz="3200" baseline="-25000" dirty="0" err="1" smtClean="0"/>
              <a:t>m,i</a:t>
            </a:r>
            <a:r>
              <a:rPr lang="en-US" altLang="zh-CN" sz="2400" dirty="0" smtClean="0"/>
              <a:t>*C(n-m-1,i-1</a:t>
            </a:r>
            <a:r>
              <a:rPr lang="en-US" altLang="zh-CN" sz="2400" dirty="0"/>
              <a:t>)) </a:t>
            </a:r>
            <a:r>
              <a:rPr lang="zh-CN" altLang="en-US" sz="2400" dirty="0" smtClean="0"/>
              <a:t>，即在联通块之间加入空位置并统计在圆桌上旋转的方案即可，避免重复第一个联通块之前和最后一个联通块之后不能同时又空位置。</a:t>
            </a:r>
            <a:endParaRPr lang="zh-CN" altLang="en-US" sz="2400" dirty="0"/>
          </a:p>
        </p:txBody>
      </p:sp>
    </p:spTree>
    <p:extLst>
      <p:ext uri="{BB962C8B-B14F-4D97-AF65-F5344CB8AC3E}">
        <p14:creationId xmlns:p14="http://schemas.microsoft.com/office/powerpoint/2010/main" val="2266243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SRM620 DIV1 800pts</a:t>
            </a:r>
            <a:endParaRPr lang="zh-CN" altLang="en-US" dirty="0"/>
          </a:p>
        </p:txBody>
      </p:sp>
      <p:sp>
        <p:nvSpPr>
          <p:cNvPr id="3" name="内容占位符 2"/>
          <p:cNvSpPr>
            <a:spLocks noGrp="1"/>
          </p:cNvSpPr>
          <p:nvPr>
            <p:ph idx="1"/>
          </p:nvPr>
        </p:nvSpPr>
        <p:spPr/>
        <p:txBody>
          <a:bodyPr>
            <a:normAutofit/>
          </a:bodyPr>
          <a:lstStyle/>
          <a:p>
            <a:r>
              <a:rPr lang="zh-CN" altLang="zh-CN" sz="2400" dirty="0"/>
              <a:t>现在有个</a:t>
            </a:r>
            <a:r>
              <a:rPr lang="en-US" altLang="zh-CN" sz="2400" dirty="0"/>
              <a:t>n*n</a:t>
            </a:r>
            <a:r>
              <a:rPr lang="zh-CN" altLang="zh-CN" sz="2400" dirty="0"/>
              <a:t>的矩阵，我们要从中选出一些位置的值，满足从每行每列选出的元素个数是奇数，且所有选出元素之积是个完全平方数。求选出元素的总方案数为多少。</a:t>
            </a:r>
            <a:endParaRPr lang="en-US" altLang="zh-CN" sz="2400" dirty="0"/>
          </a:p>
          <a:p>
            <a:r>
              <a:rPr lang="en-US" altLang="zh-CN" sz="2400" dirty="0"/>
              <a:t>n</a:t>
            </a:r>
            <a:r>
              <a:rPr lang="zh-CN" altLang="zh-CN" sz="2400" dirty="0"/>
              <a:t>≤</a:t>
            </a:r>
            <a:r>
              <a:rPr lang="en-US" altLang="zh-CN" sz="2400" dirty="0"/>
              <a:t>20,a</a:t>
            </a:r>
            <a:r>
              <a:rPr lang="en-US" altLang="zh-CN" sz="2400" baseline="-25000" dirty="0"/>
              <a:t>i,j</a:t>
            </a:r>
            <a:r>
              <a:rPr lang="zh-CN" altLang="zh-CN" sz="2400" dirty="0"/>
              <a:t>≤</a:t>
            </a:r>
            <a:r>
              <a:rPr lang="en-US" altLang="zh-CN" sz="2400" dirty="0"/>
              <a:t>10</a:t>
            </a:r>
            <a:r>
              <a:rPr lang="en-US" altLang="zh-CN" sz="2400" baseline="30000" dirty="0"/>
              <a:t>9</a:t>
            </a:r>
            <a:endParaRPr lang="zh-CN" altLang="en-US" sz="2400" dirty="0"/>
          </a:p>
          <a:p>
            <a:endParaRPr lang="zh-CN" altLang="en-US" sz="2400" dirty="0"/>
          </a:p>
        </p:txBody>
      </p:sp>
    </p:spTree>
    <p:extLst>
      <p:ext uri="{BB962C8B-B14F-4D97-AF65-F5344CB8AC3E}">
        <p14:creationId xmlns:p14="http://schemas.microsoft.com/office/powerpoint/2010/main" val="30588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SRM620 DIV1 800pts</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lstStyle/>
              <a:p>
                <a:r>
                  <a:rPr lang="zh-CN" altLang="en-US" sz="2400" dirty="0" smtClean="0"/>
                  <a:t>完全平方数要求每个质因子都是偶数次幂。</a:t>
                </a:r>
                <a:endParaRPr lang="en-US" altLang="zh-CN" sz="2400" dirty="0" smtClean="0"/>
              </a:p>
              <a:p>
                <a:r>
                  <a:rPr lang="zh-CN" altLang="en-US" sz="2400" dirty="0" smtClean="0"/>
                  <a:t>所以每个数可以看做是一个二进制串。</a:t>
                </a:r>
                <a:endParaRPr lang="en-US" altLang="zh-CN" sz="2400" dirty="0" smtClean="0"/>
              </a:p>
              <a:p>
                <a:r>
                  <a:rPr lang="zh-CN" altLang="en-US" sz="2400" dirty="0" smtClean="0"/>
                  <a:t>要求选出的异或和为</a:t>
                </a:r>
                <a:r>
                  <a:rPr lang="en-US" altLang="zh-CN" sz="2400" dirty="0" smtClean="0"/>
                  <a:t>0</a:t>
                </a:r>
                <a:r>
                  <a:rPr lang="zh-CN" altLang="en-US" sz="2400" dirty="0" smtClean="0"/>
                  <a:t>。</a:t>
                </a:r>
                <a:endParaRPr lang="en-US" altLang="zh-CN" sz="2400" dirty="0" smtClean="0"/>
              </a:p>
              <a:p>
                <a:r>
                  <a:rPr lang="zh-CN" altLang="en-US" sz="2400" dirty="0" smtClean="0"/>
                  <a:t>而且只有</a:t>
                </a:r>
                <a:r>
                  <a:rPr lang="en-US" altLang="zh-CN" sz="2400" dirty="0" smtClean="0"/>
                  <a:t>400</a:t>
                </a:r>
                <a:r>
                  <a:rPr lang="zh-CN" altLang="en-US" sz="2400" dirty="0" smtClean="0"/>
                  <a:t>个数，质数个数不会太多。</a:t>
                </a:r>
                <a:endParaRPr lang="en-US" altLang="zh-CN" sz="2400" dirty="0" smtClean="0"/>
              </a:p>
              <a:p>
                <a:r>
                  <a:rPr lang="zh-CN" altLang="en-US" sz="2400" dirty="0"/>
                  <a:t>每</a:t>
                </a:r>
                <a:r>
                  <a:rPr lang="zh-CN" altLang="en-US" sz="2400" dirty="0" smtClean="0"/>
                  <a:t>行每列选奇数个也可以类似表示。</a:t>
                </a:r>
                <a:endParaRPr lang="en-US" altLang="zh-CN" sz="2400" dirty="0" smtClean="0"/>
              </a:p>
              <a:p>
                <a:r>
                  <a:rPr lang="zh-CN" altLang="en-US" sz="2400" dirty="0" smtClean="0"/>
                  <a:t>可以高斯消元求自由元。</a:t>
                </a:r>
                <a:endParaRPr lang="en-US" altLang="zh-CN" sz="2400" dirty="0" smtClean="0"/>
              </a:p>
              <a:p>
                <a:endParaRPr lang="en-US" altLang="zh-CN" sz="2400" dirty="0"/>
              </a:p>
              <a:p>
                <a:r>
                  <a:rPr lang="zh-CN" altLang="en-US" sz="2400" dirty="0" smtClean="0"/>
                  <a:t>复杂度</a:t>
                </a:r>
                <a14:m>
                  <m:oMath xmlns:m="http://schemas.openxmlformats.org/officeDocument/2006/math">
                    <m:r>
                      <a:rPr lang="en-US" altLang="zh-CN" sz="2400" b="0" i="1" smtClean="0">
                        <a:latin typeface="Cambria Math" panose="02040503050406030204" pitchFamily="18" charset="0"/>
                      </a:rPr>
                      <m:t>𝑂</m:t>
                    </m:r>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𝑛</m:t>
                        </m:r>
                      </m:e>
                      <m:sup>
                        <m:r>
                          <a:rPr lang="en-US" altLang="zh-CN" sz="2400" b="0" i="1" smtClean="0">
                            <a:latin typeface="Cambria Math" panose="02040503050406030204" pitchFamily="18" charset="0"/>
                          </a:rPr>
                          <m:t>6</m:t>
                        </m:r>
                      </m:sup>
                    </m:sSup>
                    <m:r>
                      <a:rPr lang="en-US" altLang="zh-CN" sz="2400" b="0" i="1" smtClean="0">
                        <a:latin typeface="Cambria Math" panose="02040503050406030204" pitchFamily="18" charset="0"/>
                      </a:rPr>
                      <m:t>)</m:t>
                    </m:r>
                  </m:oMath>
                </a14:m>
                <a:endParaRPr lang="zh-CN" altLang="en-US" sz="24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303" t="-2727" b="-15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19439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CC </a:t>
            </a:r>
            <a:r>
              <a:rPr lang="en-US" altLang="zh-CN" dirty="0" smtClean="0"/>
              <a:t>SHGAME</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14:m>
                  <m:oMath xmlns:m="http://schemas.openxmlformats.org/officeDocument/2006/math">
                    <m:r>
                      <a:rPr lang="en-US" altLang="zh-CN" b="0" i="1" smtClean="0">
                        <a:latin typeface="Cambria Math" panose="02040503050406030204" pitchFamily="18" charset="0"/>
                      </a:rPr>
                      <m:t>𝐴𝑙𝑖𝑐𝑒</m:t>
                    </m:r>
                  </m:oMath>
                </a14:m>
                <a:r>
                  <a:rPr lang="zh-CN" altLang="en-US" dirty="0" smtClean="0"/>
                  <a:t>和</a:t>
                </a:r>
                <a14:m>
                  <m:oMath xmlns:m="http://schemas.openxmlformats.org/officeDocument/2006/math">
                    <m:r>
                      <a:rPr lang="en-US" altLang="zh-CN" b="0" i="1" dirty="0" smtClean="0">
                        <a:latin typeface="Cambria Math" panose="02040503050406030204" pitchFamily="18" charset="0"/>
                      </a:rPr>
                      <m:t>𝐵𝑜𝑏</m:t>
                    </m:r>
                  </m:oMath>
                </a14:m>
                <a:r>
                  <a:rPr lang="zh-CN" altLang="en-US" dirty="0" smtClean="0"/>
                  <a:t>在玩一个游戏，有一个𝑁</a:t>
                </a:r>
                <a:r>
                  <a:rPr lang="en-US" altLang="zh-CN" dirty="0"/>
                  <a:t>×</a:t>
                </a:r>
                <a:r>
                  <a:rPr lang="zh-CN" altLang="en-US" dirty="0"/>
                  <a:t>𝑀的网格图</a:t>
                </a:r>
                <a:r>
                  <a:rPr lang="zh-CN" altLang="en-US" dirty="0" smtClean="0"/>
                  <a:t>。</a:t>
                </a:r>
                <a14:m>
                  <m:oMath xmlns:m="http://schemas.openxmlformats.org/officeDocument/2006/math">
                    <m:r>
                      <a:rPr lang="en-US" altLang="zh-CN" b="0" i="1" smtClean="0">
                        <a:latin typeface="Cambria Math" panose="02040503050406030204" pitchFamily="18" charset="0"/>
                      </a:rPr>
                      <m:t>𝐴𝑙𝑖𝑐𝑒</m:t>
                    </m:r>
                  </m:oMath>
                </a14:m>
                <a:r>
                  <a:rPr lang="zh-CN" altLang="en-US" dirty="0" smtClean="0"/>
                  <a:t>选择一个格子</a:t>
                </a:r>
                <a:r>
                  <a:rPr lang="en-US" altLang="zh-CN" dirty="0"/>
                  <a:t>(</a:t>
                </a:r>
                <a:r>
                  <a:rPr lang="zh-CN" altLang="en-US" dirty="0"/>
                  <a:t>𝑥</a:t>
                </a:r>
                <a:r>
                  <a:rPr lang="en-US" altLang="zh-CN" dirty="0"/>
                  <a:t>,</a:t>
                </a:r>
                <a:r>
                  <a:rPr lang="zh-CN" altLang="en-US" dirty="0"/>
                  <a:t>𝑦</a:t>
                </a:r>
                <a:r>
                  <a:rPr lang="en-US" altLang="zh-CN" dirty="0" smtClean="0"/>
                  <a:t>)</a:t>
                </a:r>
                <a:r>
                  <a:rPr lang="zh-CN" altLang="en-US" dirty="0" smtClean="0"/>
                  <a:t>。</a:t>
                </a:r>
                <a:endParaRPr lang="zh-CN" altLang="en-US" dirty="0"/>
              </a:p>
              <a:p>
                <a14:m>
                  <m:oMath xmlns:m="http://schemas.openxmlformats.org/officeDocument/2006/math">
                    <m:r>
                      <a:rPr lang="en-US" altLang="zh-CN" b="0" i="1" smtClean="0">
                        <a:latin typeface="Cambria Math" panose="02040503050406030204" pitchFamily="18" charset="0"/>
                      </a:rPr>
                      <m:t>𝐴𝑙𝑖𝑐𝑒</m:t>
                    </m:r>
                  </m:oMath>
                </a14:m>
                <a:r>
                  <a:rPr lang="zh-CN" altLang="en-US" dirty="0" smtClean="0"/>
                  <a:t>先手，两</a:t>
                </a:r>
                <a:r>
                  <a:rPr lang="zh-CN" altLang="en-US" dirty="0"/>
                  <a:t>个玩家轮流将网格砍成两半，</a:t>
                </a:r>
                <a:r>
                  <a:rPr lang="zh-CN" altLang="en-US" dirty="0" smtClean="0"/>
                  <a:t>保留带有选中格子的那一半。无法</a:t>
                </a:r>
                <a:r>
                  <a:rPr lang="zh-CN" altLang="en-US" dirty="0"/>
                  <a:t>操作者输。</a:t>
                </a:r>
              </a:p>
              <a:p>
                <a:r>
                  <a:rPr lang="zh-CN" altLang="en-US" dirty="0"/>
                  <a:t>求有多少种</a:t>
                </a:r>
                <a:r>
                  <a:rPr lang="en-US" altLang="zh-CN" dirty="0"/>
                  <a:t>(</a:t>
                </a:r>
                <a:r>
                  <a:rPr lang="zh-CN" altLang="en-US" dirty="0"/>
                  <a:t>𝑥</a:t>
                </a:r>
                <a:r>
                  <a:rPr lang="en-US" altLang="zh-CN" dirty="0"/>
                  <a:t>,</a:t>
                </a:r>
                <a:r>
                  <a:rPr lang="zh-CN" altLang="en-US" dirty="0"/>
                  <a:t>𝑦</a:t>
                </a:r>
                <a:r>
                  <a:rPr lang="en-US" altLang="zh-CN" dirty="0"/>
                  <a:t>)</a:t>
                </a:r>
                <a:r>
                  <a:rPr lang="zh-CN" altLang="en-US" dirty="0"/>
                  <a:t>使得先手</a:t>
                </a:r>
                <a:r>
                  <a:rPr lang="zh-CN" altLang="en-US" dirty="0" smtClean="0"/>
                  <a:t>必胜</a:t>
                </a:r>
                <a:endParaRPr lang="en-US" altLang="zh-CN" dirty="0" smtClean="0"/>
              </a:p>
              <a:p>
                <a:endParaRPr lang="en-US" altLang="zh-CN" dirty="0"/>
              </a:p>
              <a:p>
                <a:endParaRPr lang="zh-CN" altLang="en-US" dirty="0"/>
              </a:p>
              <a:p>
                <a:r>
                  <a:rPr lang="zh-CN" altLang="en-US" dirty="0"/>
                  <a:t>𝑁</a:t>
                </a:r>
                <a:r>
                  <a:rPr lang="en-US" altLang="zh-CN" dirty="0"/>
                  <a:t>,</a:t>
                </a:r>
                <a:r>
                  <a:rPr lang="zh-CN" altLang="en-US" dirty="0"/>
                  <a:t>𝑀</a:t>
                </a:r>
                <a:r>
                  <a:rPr lang="zh-CN" altLang="en-US" dirty="0" smtClean="0"/>
                  <a:t>≤</a:t>
                </a:r>
                <a:r>
                  <a:rPr lang="en-US" altLang="zh-CN" dirty="0"/>
                  <a:t>1</a:t>
                </a:r>
                <a:r>
                  <a:rPr lang="en-US" altLang="zh-CN" dirty="0" smtClean="0"/>
                  <a:t>0^6</a:t>
                </a: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515" t="-2121" r="-4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301170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CC </a:t>
            </a:r>
            <a:r>
              <a:rPr lang="en-US" altLang="zh-CN" dirty="0" smtClean="0"/>
              <a:t>SHGAME</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行与列是独立的。</a:t>
            </a:r>
            <a:endParaRPr lang="en-US" altLang="zh-CN" sz="2400" dirty="0" smtClean="0"/>
          </a:p>
          <a:p>
            <a:r>
              <a:rPr lang="zh-CN" altLang="en-US" sz="2400" dirty="0"/>
              <a:t>被</a:t>
            </a:r>
            <a:r>
              <a:rPr lang="zh-CN" altLang="en-US" sz="2400" dirty="0" smtClean="0"/>
              <a:t>选中格子的四个方向是独立的。</a:t>
            </a:r>
            <a:endParaRPr lang="en-US" altLang="zh-CN" sz="2400" dirty="0" smtClean="0"/>
          </a:p>
          <a:p>
            <a:r>
              <a:rPr lang="zh-CN" altLang="en-US" sz="2400" dirty="0" smtClean="0"/>
              <a:t>于是就变为了</a:t>
            </a:r>
            <a:r>
              <a:rPr lang="en-US" altLang="zh-CN" sz="2400" dirty="0" smtClean="0"/>
              <a:t>4</a:t>
            </a:r>
            <a:r>
              <a:rPr lang="zh-CN" altLang="en-US" sz="2400" dirty="0" smtClean="0"/>
              <a:t>堆石子的</a:t>
            </a:r>
            <a:r>
              <a:rPr lang="en-US" altLang="zh-CN" sz="2400" dirty="0" err="1" smtClean="0"/>
              <a:t>nim</a:t>
            </a:r>
            <a:r>
              <a:rPr lang="zh-CN" altLang="en-US" sz="2400" dirty="0" smtClean="0"/>
              <a:t>游戏。</a:t>
            </a:r>
            <a:endParaRPr lang="en-US" altLang="zh-CN" sz="2400" dirty="0" smtClean="0"/>
          </a:p>
          <a:p>
            <a:r>
              <a:rPr lang="zh-CN" altLang="en-US" sz="2400" dirty="0" smtClean="0"/>
              <a:t>求有多少格子使得</a:t>
            </a:r>
            <a:r>
              <a:rPr lang="en-US" altLang="zh-CN" sz="2400" dirty="0" err="1" smtClean="0"/>
              <a:t>sg</a:t>
            </a:r>
            <a:r>
              <a:rPr lang="zh-CN" altLang="en-US" sz="2400" dirty="0" smtClean="0"/>
              <a:t>异或和不为</a:t>
            </a:r>
            <a:r>
              <a:rPr lang="en-US" altLang="zh-CN" sz="2400" dirty="0" smtClean="0"/>
              <a:t>0</a:t>
            </a:r>
          </a:p>
          <a:p>
            <a:r>
              <a:rPr lang="zh-CN" altLang="en-US" sz="2400" dirty="0" smtClean="0"/>
              <a:t>可以用</a:t>
            </a:r>
            <a:r>
              <a:rPr lang="en-US" altLang="zh-CN" sz="2400" dirty="0" smtClean="0"/>
              <a:t>hash</a:t>
            </a:r>
            <a:r>
              <a:rPr lang="zh-CN" altLang="en-US" sz="2400" dirty="0"/>
              <a:t>统计</a:t>
            </a:r>
            <a:r>
              <a:rPr lang="zh-CN" altLang="en-US" sz="2400" dirty="0" smtClean="0"/>
              <a:t>。</a:t>
            </a:r>
            <a:endParaRPr lang="zh-CN" altLang="en-US" sz="2400" dirty="0"/>
          </a:p>
        </p:txBody>
      </p:sp>
    </p:spTree>
    <p:extLst>
      <p:ext uri="{BB962C8B-B14F-4D97-AF65-F5344CB8AC3E}">
        <p14:creationId xmlns:p14="http://schemas.microsoft.com/office/powerpoint/2010/main" val="30767737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l-PL" altLang="zh-CN" dirty="0"/>
              <a:t>TC SRM 452 Div1 </a:t>
            </a:r>
            <a:r>
              <a:rPr lang="pl-PL" altLang="zh-CN" dirty="0" smtClean="0"/>
              <a:t>1000pt</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求有多少</a:t>
            </a:r>
            <a:r>
              <a:rPr lang="zh-CN" altLang="en-US" sz="2400" dirty="0"/>
              <a:t>无前导</a:t>
            </a:r>
            <a:r>
              <a:rPr lang="zh-CN" altLang="en-US" sz="2400" dirty="0" smtClean="0"/>
              <a:t>零</a:t>
            </a:r>
            <a:r>
              <a:rPr lang="zh-CN" altLang="en-US" sz="2400" dirty="0"/>
              <a:t>的</a:t>
            </a:r>
            <a:r>
              <a:rPr lang="zh-CN" altLang="en-US" sz="2400" dirty="0" smtClean="0"/>
              <a:t>𝑁位数，满足数字从</a:t>
            </a:r>
            <a:r>
              <a:rPr lang="zh-CN" altLang="en-US" sz="2400" dirty="0"/>
              <a:t>高位到低位非降且数字和模𝑀等于</a:t>
            </a:r>
            <a:r>
              <a:rPr lang="en-US" altLang="zh-CN" sz="2400" dirty="0" smtClean="0"/>
              <a:t>0</a:t>
            </a:r>
            <a:r>
              <a:rPr lang="zh-CN" altLang="en-US" sz="2400" dirty="0" smtClean="0"/>
              <a:t>。</a:t>
            </a:r>
            <a:endParaRPr lang="en-US" altLang="zh-CN" sz="2400" dirty="0" smtClean="0"/>
          </a:p>
          <a:p>
            <a:endParaRPr lang="en-US" altLang="zh-CN" sz="2400" dirty="0"/>
          </a:p>
          <a:p>
            <a:pPr marL="0" indent="0">
              <a:buNone/>
            </a:pPr>
            <a:endParaRPr lang="zh-CN" altLang="en-US" sz="2400" dirty="0"/>
          </a:p>
          <a:p>
            <a:r>
              <a:rPr lang="zh-CN" altLang="en-US" sz="2400" dirty="0" smtClean="0"/>
              <a:t>𝑁≤</a:t>
            </a:r>
            <a:r>
              <a:rPr lang="en-US" altLang="zh-CN" sz="2400" dirty="0" smtClean="0"/>
              <a:t>10^18</a:t>
            </a:r>
            <a:r>
              <a:rPr lang="en-US" altLang="zh-CN" sz="2400" dirty="0"/>
              <a:t>,</a:t>
            </a:r>
            <a:r>
              <a:rPr lang="zh-CN" altLang="en-US" sz="2400" dirty="0"/>
              <a:t>𝑀≤</a:t>
            </a:r>
            <a:r>
              <a:rPr lang="en-US" altLang="zh-CN" sz="2400" dirty="0"/>
              <a:t>500</a:t>
            </a:r>
          </a:p>
          <a:p>
            <a:endParaRPr lang="zh-CN" altLang="en-US" sz="2400" dirty="0"/>
          </a:p>
        </p:txBody>
      </p:sp>
    </p:spTree>
    <p:extLst>
      <p:ext uri="{BB962C8B-B14F-4D97-AF65-F5344CB8AC3E}">
        <p14:creationId xmlns:p14="http://schemas.microsoft.com/office/powerpoint/2010/main" val="5338415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l-PL" altLang="zh-CN" dirty="0"/>
              <a:t>TC SRM 452 Div1 1000pt</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lstStyle/>
              <a:p>
                <a:r>
                  <a:rPr lang="zh-CN" altLang="en-US" sz="2400" dirty="0" smtClean="0"/>
                  <a:t>每个数都能表示</a:t>
                </a:r>
                <a:r>
                  <a:rPr lang="zh-CN" altLang="en-US" sz="2400" dirty="0"/>
                  <a:t>为</a:t>
                </a:r>
                <a14:m>
                  <m:oMath xmlns:m="http://schemas.openxmlformats.org/officeDocument/2006/math">
                    <m:nary>
                      <m:naryPr>
                        <m:chr m:val="∑"/>
                        <m:ctrlPr>
                          <a:rPr lang="zh-CN" altLang="en-US" sz="2400" i="1">
                            <a:latin typeface="Cambria Math" panose="02040503050406030204" pitchFamily="18" charset="0"/>
                          </a:rPr>
                        </m:ctrlPr>
                      </m:naryPr>
                      <m:sub>
                        <m:r>
                          <m:rPr>
                            <m:brk m:alnAt="23"/>
                          </m:rPr>
                          <a:rPr lang="en-US" altLang="zh-CN" sz="2400" i="1">
                            <a:latin typeface="Cambria Math" panose="02040503050406030204" pitchFamily="18" charset="0"/>
                          </a:rPr>
                          <m:t>𝑖</m:t>
                        </m:r>
                        <m:r>
                          <a:rPr lang="en-US" altLang="zh-CN" sz="2400" i="1">
                            <a:latin typeface="Cambria Math" panose="02040503050406030204" pitchFamily="18" charset="0"/>
                          </a:rPr>
                          <m:t>=1</m:t>
                        </m:r>
                      </m:sub>
                      <m:sup>
                        <m:r>
                          <a:rPr lang="en-US" altLang="zh-CN" sz="2400" i="1">
                            <a:latin typeface="Cambria Math" panose="02040503050406030204" pitchFamily="18" charset="0"/>
                          </a:rPr>
                          <m:t>𝑁</m:t>
                        </m:r>
                      </m:sup>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×1⋯1</m:t>
                        </m:r>
                      </m:e>
                    </m:nary>
                  </m:oMath>
                </a14:m>
                <a:endParaRPr lang="en-US" altLang="zh-CN" sz="2400" dirty="0" smtClean="0"/>
              </a:p>
              <a:p>
                <a:r>
                  <a:rPr lang="zh-CN" altLang="en-US" sz="2400" dirty="0" smtClean="0"/>
                  <a:t>并且</a:t>
                </a:r>
                <a14:m>
                  <m:oMath xmlns:m="http://schemas.openxmlformats.org/officeDocument/2006/math">
                    <m:nary>
                      <m:naryPr>
                        <m:chr m:val="∑"/>
                        <m:ctrlPr>
                          <a:rPr lang="zh-CN" altLang="en-US" sz="2400" i="1" smtClean="0">
                            <a:latin typeface="Cambria Math" panose="02040503050406030204" pitchFamily="18" charset="0"/>
                          </a:rPr>
                        </m:ctrlPr>
                      </m:naryPr>
                      <m:sub>
                        <m:r>
                          <m:rPr>
                            <m:brk m:alnAt="23"/>
                          </m:rPr>
                          <a:rPr lang="en-US" altLang="zh-CN" sz="2400" i="1">
                            <a:latin typeface="Cambria Math" panose="02040503050406030204" pitchFamily="18" charset="0"/>
                          </a:rPr>
                          <m:t>𝑖</m:t>
                        </m:r>
                        <m:r>
                          <a:rPr lang="en-US" altLang="zh-CN" sz="2400" i="1">
                            <a:latin typeface="Cambria Math" panose="02040503050406030204" pitchFamily="18" charset="0"/>
                          </a:rPr>
                          <m:t>=1</m:t>
                        </m:r>
                      </m:sub>
                      <m:sup>
                        <m:r>
                          <a:rPr lang="en-US" altLang="zh-CN" sz="2400" i="1">
                            <a:latin typeface="Cambria Math" panose="02040503050406030204" pitchFamily="18" charset="0"/>
                          </a:rPr>
                          <m:t>𝑁</m:t>
                        </m:r>
                      </m:sup>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𝑋</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≤9</m:t>
                        </m:r>
                      </m:e>
                    </m:nary>
                  </m:oMath>
                </a14:m>
                <a:endParaRPr lang="en-US" altLang="zh-CN" sz="2400" dirty="0" smtClean="0"/>
              </a:p>
              <a:p>
                <a:r>
                  <a:rPr lang="zh-CN" altLang="en-US" sz="2400" dirty="0"/>
                  <a:t>将</a:t>
                </a:r>
                <a14:m>
                  <m:oMath xmlns:m="http://schemas.openxmlformats.org/officeDocument/2006/math">
                    <m:r>
                      <a:rPr lang="en-US" altLang="zh-CN" sz="2400" i="1">
                        <a:latin typeface="Cambria Math" panose="02040503050406030204" pitchFamily="18" charset="0"/>
                      </a:rPr>
                      <m:t>1⋯1</m:t>
                    </m:r>
                  </m:oMath>
                </a14:m>
                <a:r>
                  <a:rPr lang="zh-CN" altLang="en-US" sz="2400" dirty="0"/>
                  <a:t>按模</a:t>
                </a:r>
                <a14:m>
                  <m:oMath xmlns:m="http://schemas.openxmlformats.org/officeDocument/2006/math">
                    <m:r>
                      <a:rPr lang="en-US" altLang="zh-CN" sz="2400" i="1">
                        <a:latin typeface="Cambria Math" panose="02040503050406030204" pitchFamily="18" charset="0"/>
                      </a:rPr>
                      <m:t>𝑀</m:t>
                    </m:r>
                  </m:oMath>
                </a14:m>
                <a:r>
                  <a:rPr lang="zh-CN" altLang="en-US" sz="2400" dirty="0" smtClean="0"/>
                  <a:t>分组</a:t>
                </a:r>
                <a:endParaRPr lang="en-US" altLang="zh-CN" sz="2400" dirty="0"/>
              </a:p>
              <a:p>
                <a14:m>
                  <m:oMath xmlns:m="http://schemas.openxmlformats.org/officeDocument/2006/math">
                    <m:r>
                      <a:rPr lang="en-US" altLang="zh-CN" sz="2400" i="1">
                        <a:latin typeface="Cambria Math" panose="02040503050406030204" pitchFamily="18" charset="0"/>
                      </a:rPr>
                      <m:t>𝑓</m:t>
                    </m:r>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𝑖</m:t>
                        </m:r>
                      </m:e>
                    </m:d>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𝑗</m:t>
                        </m:r>
                      </m:e>
                    </m:d>
                    <m:r>
                      <a:rPr lang="en-US" altLang="zh-CN" sz="2400" i="1">
                        <a:latin typeface="Cambria Math" panose="02040503050406030204" pitchFamily="18" charset="0"/>
                      </a:rPr>
                      <m:t>[</m:t>
                    </m:r>
                    <m:r>
                      <a:rPr lang="en-US" altLang="zh-CN" sz="2400" i="1">
                        <a:latin typeface="Cambria Math" panose="02040503050406030204" pitchFamily="18" charset="0"/>
                      </a:rPr>
                      <m:t>𝑘</m:t>
                    </m:r>
                    <m:r>
                      <a:rPr lang="en-US" altLang="zh-CN" sz="2400" i="1">
                        <a:latin typeface="Cambria Math" panose="02040503050406030204" pitchFamily="18" charset="0"/>
                      </a:rPr>
                      <m:t>]</m:t>
                    </m:r>
                  </m:oMath>
                </a14:m>
                <a:r>
                  <a:rPr lang="zh-CN" altLang="en-US" sz="2400" dirty="0"/>
                  <a:t>表示前</a:t>
                </a:r>
                <a14:m>
                  <m:oMath xmlns:m="http://schemas.openxmlformats.org/officeDocument/2006/math">
                    <m:r>
                      <a:rPr lang="en-US" altLang="zh-CN" sz="2400" i="1">
                        <a:latin typeface="Cambria Math" panose="02040503050406030204" pitchFamily="18" charset="0"/>
                      </a:rPr>
                      <m:t>𝑖</m:t>
                    </m:r>
                  </m:oMath>
                </a14:m>
                <a:r>
                  <a:rPr lang="zh-CN" altLang="en-US" sz="2400" dirty="0"/>
                  <a:t>组已经用了</a:t>
                </a:r>
                <a14:m>
                  <m:oMath xmlns:m="http://schemas.openxmlformats.org/officeDocument/2006/math">
                    <m:r>
                      <a:rPr lang="en-US" altLang="zh-CN" sz="2400" b="0" i="1" dirty="0" smtClean="0">
                        <a:latin typeface="Cambria Math" panose="02040503050406030204" pitchFamily="18" charset="0"/>
                      </a:rPr>
                      <m:t>𝑥</m:t>
                    </m:r>
                    <m:r>
                      <a:rPr lang="zh-CN" altLang="en-US" sz="2400" i="1" dirty="0">
                        <a:latin typeface="Cambria Math" panose="02040503050406030204" pitchFamily="18" charset="0"/>
                      </a:rPr>
                      <m:t>的和</m:t>
                    </m:r>
                    <m:r>
                      <a:rPr lang="zh-CN" altLang="en-US" sz="2400" i="1" dirty="0" smtClean="0">
                        <a:latin typeface="Cambria Math" panose="02040503050406030204" pitchFamily="18" charset="0"/>
                      </a:rPr>
                      <m:t>为</m:t>
                    </m:r>
                    <m:r>
                      <a:rPr lang="en-US" altLang="zh-CN" sz="2400" i="1">
                        <a:latin typeface="Cambria Math" panose="02040503050406030204" pitchFamily="18" charset="0"/>
                      </a:rPr>
                      <m:t>𝑗</m:t>
                    </m:r>
                    <m:r>
                      <a:rPr lang="zh-CN" altLang="en-US" sz="2400" i="1" smtClean="0">
                        <a:latin typeface="Cambria Math" panose="02040503050406030204" pitchFamily="18" charset="0"/>
                      </a:rPr>
                      <m:t>，</m:t>
                    </m:r>
                  </m:oMath>
                </a14:m>
                <a:r>
                  <a:rPr lang="zh-CN" altLang="en-US" sz="2400" dirty="0" smtClean="0"/>
                  <a:t>和模</a:t>
                </a:r>
                <a14:m>
                  <m:oMath xmlns:m="http://schemas.openxmlformats.org/officeDocument/2006/math">
                    <m:r>
                      <a:rPr lang="en-US" altLang="zh-CN" sz="2400" b="0" i="1" smtClean="0">
                        <a:latin typeface="Cambria Math" panose="02040503050406030204" pitchFamily="18" charset="0"/>
                      </a:rPr>
                      <m:t>𝑀</m:t>
                    </m:r>
                  </m:oMath>
                </a14:m>
                <a:r>
                  <a:rPr lang="zh-CN" altLang="en-US" sz="2400" dirty="0" smtClean="0"/>
                  <a:t>为</a:t>
                </a:r>
                <a14:m>
                  <m:oMath xmlns:m="http://schemas.openxmlformats.org/officeDocument/2006/math">
                    <m:r>
                      <a:rPr lang="en-US" altLang="zh-CN" sz="2400" i="1">
                        <a:latin typeface="Cambria Math" panose="02040503050406030204" pitchFamily="18" charset="0"/>
                      </a:rPr>
                      <m:t>𝑘</m:t>
                    </m:r>
                  </m:oMath>
                </a14:m>
                <a:r>
                  <a:rPr lang="zh-CN" altLang="en-US" sz="2400" dirty="0"/>
                  <a:t>的方案</a:t>
                </a:r>
                <a:r>
                  <a:rPr lang="zh-CN" altLang="en-US" sz="2400" dirty="0" smtClean="0"/>
                  <a:t>数</a:t>
                </a:r>
                <a:endParaRPr lang="en-US" altLang="zh-CN" sz="2400" dirty="0" smtClean="0"/>
              </a:p>
              <a:p>
                <a:r>
                  <a:rPr lang="zh-CN" altLang="en-US" sz="2400" dirty="0" smtClean="0"/>
                  <a:t>时间复杂度</a:t>
                </a:r>
                <a14:m>
                  <m:oMath xmlns:m="http://schemas.openxmlformats.org/officeDocument/2006/math">
                    <m:r>
                      <a:rPr lang="en-US" altLang="zh-CN" sz="2400" b="0" i="1" smtClean="0">
                        <a:latin typeface="Cambria Math" panose="02040503050406030204" pitchFamily="18" charset="0"/>
                      </a:rPr>
                      <m:t>𝑂</m:t>
                    </m:r>
                    <m:r>
                      <a:rPr lang="en-US" altLang="zh-CN" sz="2400" b="0" i="1" smtClean="0">
                        <a:latin typeface="Cambria Math" panose="02040503050406030204" pitchFamily="18" charset="0"/>
                      </a:rPr>
                      <m:t>(10×10×</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𝑚</m:t>
                        </m:r>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m:t>
                    </m:r>
                  </m:oMath>
                </a14:m>
                <a:endParaRPr lang="en-US" altLang="zh-CN" sz="2400" dirty="0"/>
              </a:p>
              <a:p>
                <a:endParaRPr lang="zh-CN" altLang="en-US" sz="24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818" t="-24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423274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823883" y="2070847"/>
            <a:ext cx="5889811" cy="1107996"/>
          </a:xfrm>
          <a:prstGeom prst="rect">
            <a:avLst/>
          </a:prstGeom>
          <a:noFill/>
        </p:spPr>
        <p:txBody>
          <a:bodyPr wrap="square" rtlCol="0">
            <a:spAutoFit/>
          </a:bodyPr>
          <a:lstStyle/>
          <a:p>
            <a:pPr algn="ctr"/>
            <a:r>
              <a:rPr lang="en-US" altLang="zh-CN" sz="6600" dirty="0"/>
              <a:t>Thanks</a:t>
            </a:r>
            <a:endParaRPr lang="zh-CN" altLang="en-US" sz="6600" dirty="0"/>
          </a:p>
        </p:txBody>
      </p:sp>
    </p:spTree>
    <p:extLst>
      <p:ext uri="{BB962C8B-B14F-4D97-AF65-F5344CB8AC3E}">
        <p14:creationId xmlns:p14="http://schemas.microsoft.com/office/powerpoint/2010/main" val="1341736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Eulerian</a:t>
            </a:r>
            <a:r>
              <a:rPr lang="en-US" altLang="zh-CN" dirty="0"/>
              <a:t> Graph</a:t>
            </a:r>
          </a:p>
        </p:txBody>
      </p:sp>
      <p:sp>
        <p:nvSpPr>
          <p:cNvPr id="3" name="内容占位符 2"/>
          <p:cNvSpPr>
            <a:spLocks noGrp="1"/>
          </p:cNvSpPr>
          <p:nvPr>
            <p:ph idx="1"/>
          </p:nvPr>
        </p:nvSpPr>
        <p:spPr/>
        <p:txBody>
          <a:bodyPr>
            <a:normAutofit/>
          </a:bodyPr>
          <a:lstStyle/>
          <a:p>
            <a:r>
              <a:rPr lang="zh-CN" altLang="en-US" sz="2400" dirty="0" smtClean="0"/>
              <a:t>统计有标号，且存在欧拉回路的无向图的个数。</a:t>
            </a:r>
            <a:endParaRPr lang="zh-CN" altLang="en-US" sz="2400" dirty="0"/>
          </a:p>
        </p:txBody>
      </p:sp>
    </p:spTree>
    <p:extLst>
      <p:ext uri="{BB962C8B-B14F-4D97-AF65-F5344CB8AC3E}">
        <p14:creationId xmlns:p14="http://schemas.microsoft.com/office/powerpoint/2010/main" val="35661908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Eulerian</a:t>
            </a:r>
            <a:r>
              <a:rPr lang="en-US" altLang="zh-CN" dirty="0"/>
              <a:t> Graph</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smtClean="0"/>
                  <a:t>存在欧拉回路图的充要条件是每个点度数都为偶数，而且图联通。</a:t>
                </a:r>
                <a:endParaRPr lang="en-US" altLang="zh-CN" dirty="0" smtClean="0"/>
              </a:p>
              <a:p>
                <a:r>
                  <a:rPr lang="zh-CN" altLang="en-US" dirty="0"/>
                  <a:t>所以使用有标号偶度数</a:t>
                </a:r>
                <a:r>
                  <a:rPr lang="zh-CN" altLang="en-US" dirty="0" smtClean="0"/>
                  <a:t>图的数量减去不连通的数量即可。</a:t>
                </a:r>
                <a:endParaRPr lang="en-US" altLang="zh-CN" dirty="0" smtClean="0"/>
              </a:p>
              <a:p>
                <a:r>
                  <a:rPr lang="zh-CN" altLang="en-US" dirty="0" smtClean="0"/>
                  <a:t>设</a:t>
                </a:r>
                <a:r>
                  <a:rPr lang="en-US" altLang="zh-CN" dirty="0" smtClean="0"/>
                  <a:t>n</a:t>
                </a:r>
                <a:r>
                  <a:rPr lang="zh-CN" altLang="en-US" dirty="0" smtClean="0"/>
                  <a:t>个点的</a:t>
                </a:r>
                <a:r>
                  <a:rPr lang="zh-CN" altLang="en-US" dirty="0"/>
                  <a:t>偶度数图的</a:t>
                </a:r>
                <a:r>
                  <a:rPr lang="zh-CN" altLang="en-US" dirty="0" smtClean="0"/>
                  <a:t>数量为</a:t>
                </a:r>
                <a14:m>
                  <m:oMath xmlns:m="http://schemas.openxmlformats.org/officeDocument/2006/math">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zh-CN" altLang="en-US" dirty="0" smtClean="0"/>
                  <a:t>，</a:t>
                </a:r>
                <a:r>
                  <a:rPr lang="en-US" altLang="zh-CN" dirty="0"/>
                  <a:t> n</a:t>
                </a:r>
                <a:r>
                  <a:rPr lang="zh-CN" altLang="en-US" dirty="0"/>
                  <a:t>个点的偶度数图的数量</a:t>
                </a:r>
                <a:r>
                  <a:rPr lang="zh-CN" altLang="en-US" dirty="0" smtClean="0"/>
                  <a:t>为</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endParaRPr lang="en-US" altLang="zh-CN" dirty="0" smtClean="0"/>
              </a:p>
              <a:p>
                <a:r>
                  <a:rPr lang="zh-CN" altLang="en-US" dirty="0" smtClean="0"/>
                  <a:t>那么如果不连通，考虑</a:t>
                </a:r>
                <a:r>
                  <a:rPr lang="en-US" altLang="zh-CN" dirty="0" smtClean="0"/>
                  <a:t>1</a:t>
                </a:r>
                <a:r>
                  <a:rPr lang="zh-CN" altLang="en-US" dirty="0" smtClean="0"/>
                  <a:t>号点所在联通块，枚举其大小为</a:t>
                </a:r>
                <a14:m>
                  <m:oMath xmlns:m="http://schemas.openxmlformats.org/officeDocument/2006/math">
                    <m:r>
                      <a:rPr lang="en-US" altLang="zh-CN" b="0" i="1" smtClean="0">
                        <a:latin typeface="Cambria Math" panose="02040503050406030204" pitchFamily="18" charset="0"/>
                      </a:rPr>
                      <m:t>𝑖</m:t>
                    </m:r>
                  </m:oMath>
                </a14:m>
                <a:r>
                  <a:rPr lang="zh-CN" altLang="en-US" dirty="0" smtClean="0"/>
                  <a:t>，则方案为</a:t>
                </a:r>
                <a14:m>
                  <m:oMath xmlns:m="http://schemas.openxmlformats.org/officeDocument/2006/math">
                    <m:d>
                      <m:dPr>
                        <m:ctrlPr>
                          <a:rPr lang="en-US" altLang="zh-CN" i="1">
                            <a:latin typeface="Cambria Math" panose="02040503050406030204" pitchFamily="18" charset="0"/>
                          </a:rPr>
                        </m:ctrlPr>
                      </m:dPr>
                      <m:e>
                        <m:f>
                          <m:fPr>
                            <m:type m:val="noBar"/>
                            <m:ctrlPr>
                              <a:rPr lang="en-US" altLang="zh-CN" i="1">
                                <a:latin typeface="Cambria Math" panose="02040503050406030204" pitchFamily="18" charset="0"/>
                              </a:rPr>
                            </m:ctrlPr>
                          </m:fPr>
                          <m:num>
                            <m:r>
                              <a:rPr lang="en-US" altLang="zh-CN" i="1">
                                <a:latin typeface="Cambria Math" panose="02040503050406030204" pitchFamily="18" charset="0"/>
                              </a:rPr>
                              <m:t>𝑖</m:t>
                            </m:r>
                            <m:r>
                              <a:rPr lang="en-US" altLang="zh-CN" i="1">
                                <a:latin typeface="Cambria Math" panose="02040503050406030204" pitchFamily="18" charset="0"/>
                              </a:rPr>
                              <m:t>−1</m:t>
                            </m:r>
                          </m:num>
                          <m:den>
                            <m:r>
                              <a:rPr lang="en-US" altLang="zh-CN" i="1">
                                <a:latin typeface="Cambria Math" panose="02040503050406030204" pitchFamily="18" charset="0"/>
                              </a:rPr>
                              <m:t>𝑛</m:t>
                            </m:r>
                            <m:r>
                              <a:rPr lang="en-US" altLang="zh-CN" i="1">
                                <a:latin typeface="Cambria Math" panose="02040503050406030204" pitchFamily="18" charset="0"/>
                              </a:rPr>
                              <m:t>−1</m:t>
                            </m:r>
                          </m:den>
                        </m:f>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oMath>
                </a14:m>
                <a:r>
                  <a:rPr lang="zh-CN" altLang="en-US" dirty="0" smtClean="0"/>
                  <a:t>。</a:t>
                </a:r>
                <a:endParaRPr lang="en-US" altLang="zh-CN" dirty="0" smtClean="0"/>
              </a:p>
              <a:p>
                <a:r>
                  <a:rPr lang="zh-CN" altLang="en-US" dirty="0" smtClean="0"/>
                  <a:t>得到</a:t>
                </a:r>
                <a:endParaRPr lang="en-US" altLang="zh-CN" dirty="0" smtClean="0"/>
              </a:p>
              <a:p>
                <a14:m>
                  <m:oMath xmlns:m="http://schemas.openxmlformats.org/officeDocument/2006/math">
                    <m:r>
                      <a:rPr lang="en-US" altLang="zh-CN" sz="2800" b="0" i="1" smtClean="0">
                        <a:latin typeface="Cambria Math" panose="02040503050406030204" pitchFamily="18" charset="0"/>
                      </a:rPr>
                      <m:t>𝑓</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𝑛</m:t>
                        </m:r>
                      </m:e>
                    </m:d>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𝑔</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𝑛</m:t>
                        </m:r>
                      </m:e>
                    </m:d>
                    <m:r>
                      <a:rPr lang="en-US" altLang="zh-CN" sz="2800" b="0" i="1" smtClean="0">
                        <a:latin typeface="Cambria Math" panose="02040503050406030204" pitchFamily="18" charset="0"/>
                      </a:rPr>
                      <m:t>−</m:t>
                    </m:r>
                    <m:nary>
                      <m:naryPr>
                        <m:chr m:val="∑"/>
                        <m:subHide m:val="on"/>
                        <m:supHide m:val="on"/>
                        <m:ctrlPr>
                          <a:rPr lang="en-US" altLang="zh-CN" sz="2800" b="0" i="1" smtClean="0">
                            <a:latin typeface="Cambria Math" panose="02040503050406030204" pitchFamily="18" charset="0"/>
                          </a:rPr>
                        </m:ctrlPr>
                      </m:naryPr>
                      <m:sub/>
                      <m:sup/>
                      <m:e>
                        <m:d>
                          <m:dPr>
                            <m:ctrlPr>
                              <a:rPr lang="en-US" altLang="zh-CN" sz="2800" b="0" i="1" smtClean="0">
                                <a:latin typeface="Cambria Math" panose="02040503050406030204" pitchFamily="18" charset="0"/>
                              </a:rPr>
                            </m:ctrlPr>
                          </m:dPr>
                          <m:e>
                            <m:f>
                              <m:fPr>
                                <m:type m:val="noBa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−1</m:t>
                                </m:r>
                              </m:num>
                              <m:den>
                                <m:r>
                                  <a:rPr lang="en-US" altLang="zh-CN" sz="2800" b="0" i="1" smtClean="0">
                                    <a:latin typeface="Cambria Math" panose="02040503050406030204" pitchFamily="18" charset="0"/>
                                  </a:rPr>
                                  <m:t>𝑛</m:t>
                                </m:r>
                                <m:r>
                                  <a:rPr lang="en-US" altLang="zh-CN" sz="2800" b="0" i="1" smtClean="0">
                                    <a:latin typeface="Cambria Math" panose="02040503050406030204" pitchFamily="18" charset="0"/>
                                  </a:rPr>
                                  <m:t>−1</m:t>
                                </m:r>
                              </m:den>
                            </m:f>
                          </m:e>
                        </m:d>
                        <m:r>
                          <a:rPr lang="en-US" altLang="zh-CN" sz="2800" b="0" i="1" smtClean="0">
                            <a:latin typeface="Cambria Math" panose="02040503050406030204" pitchFamily="18" charset="0"/>
                          </a:rPr>
                          <m:t>𝑓</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𝑖</m:t>
                            </m:r>
                          </m:e>
                        </m:d>
                        <m:r>
                          <a:rPr lang="en-US" altLang="zh-CN" sz="2800" b="0" i="1" smtClean="0">
                            <a:latin typeface="Cambria Math" panose="02040503050406030204" pitchFamily="18" charset="0"/>
                          </a:rPr>
                          <m:t>𝑔</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𝑛</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m:t>
                        </m:r>
                      </m:e>
                    </m:nary>
                    <m:r>
                      <a:rPr lang="en-US" altLang="zh-CN" sz="2800" b="0" i="1" smtClean="0">
                        <a:latin typeface="Cambria Math" panose="02040503050406030204" pitchFamily="18" charset="0"/>
                      </a:rPr>
                      <m:t> </m:t>
                    </m:r>
                  </m:oMath>
                </a14:m>
                <a:endParaRPr lang="en-US" altLang="zh-CN" sz="2800" dirty="0" smtClean="0"/>
              </a:p>
              <a:p>
                <a:r>
                  <a:rPr lang="zh-CN" altLang="en-US" dirty="0"/>
                  <a:t>卷积形式，可以</a:t>
                </a:r>
                <a:r>
                  <a:rPr lang="en-US" altLang="zh-CN" dirty="0"/>
                  <a:t>FFT</a:t>
                </a:r>
                <a:r>
                  <a:rPr lang="zh-CN" altLang="en-US" dirty="0"/>
                  <a:t>优化</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242" t="-2121" r="-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982531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7280" y="712694"/>
            <a:ext cx="10058400" cy="1024666"/>
          </a:xfrm>
        </p:spPr>
        <p:txBody>
          <a:bodyPr/>
          <a:lstStyle/>
          <a:p>
            <a:r>
              <a:rPr lang="en-US" altLang="zh-CN" dirty="0" err="1" smtClean="0"/>
              <a:t>Bzoj</a:t>
            </a:r>
            <a:r>
              <a:rPr lang="en-US" altLang="zh-CN" dirty="0" smtClean="0"/>
              <a:t> 1875</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给出</a:t>
            </a:r>
            <a:r>
              <a:rPr lang="en-US" altLang="zh-CN" sz="2400" dirty="0" smtClean="0"/>
              <a:t>n</a:t>
            </a:r>
            <a:r>
              <a:rPr lang="zh-CN" altLang="en-US" sz="2400" dirty="0" smtClean="0"/>
              <a:t>个点，</a:t>
            </a:r>
            <a:r>
              <a:rPr lang="en-US" altLang="zh-CN" sz="2400" dirty="0" smtClean="0"/>
              <a:t>m</a:t>
            </a:r>
            <a:r>
              <a:rPr lang="zh-CN" altLang="en-US" sz="2400" dirty="0" smtClean="0"/>
              <a:t>条边的图。有重边，无自环</a:t>
            </a:r>
            <a:endParaRPr lang="en-US" altLang="zh-CN" sz="2400" dirty="0" smtClean="0"/>
          </a:p>
          <a:p>
            <a:r>
              <a:rPr lang="en-US" altLang="zh-CN" sz="2400" dirty="0" smtClean="0"/>
              <a:t>1.</a:t>
            </a:r>
            <a:r>
              <a:rPr lang="zh-CN" altLang="en-US" sz="2400" dirty="0" smtClean="0"/>
              <a:t>求从</a:t>
            </a:r>
            <a:r>
              <a:rPr lang="en-US" altLang="zh-CN" sz="2400" dirty="0" smtClean="0"/>
              <a:t>S</a:t>
            </a:r>
            <a:r>
              <a:rPr lang="zh-CN" altLang="en-US" sz="2400" dirty="0" smtClean="0"/>
              <a:t>点走</a:t>
            </a:r>
            <a:r>
              <a:rPr lang="en-US" altLang="zh-CN" sz="2400" dirty="0" smtClean="0"/>
              <a:t>X</a:t>
            </a:r>
            <a:r>
              <a:rPr lang="zh-CN" altLang="en-US" sz="2400" dirty="0" smtClean="0"/>
              <a:t>步到达</a:t>
            </a:r>
            <a:r>
              <a:rPr lang="en-US" altLang="zh-CN" sz="2400" dirty="0" smtClean="0"/>
              <a:t>T</a:t>
            </a:r>
            <a:r>
              <a:rPr lang="zh-CN" altLang="en-US" sz="2400" dirty="0" smtClean="0"/>
              <a:t>点的方案数</a:t>
            </a:r>
            <a:endParaRPr lang="en-US" altLang="zh-CN" sz="2400" dirty="0" smtClean="0"/>
          </a:p>
          <a:p>
            <a:r>
              <a:rPr lang="en-US" altLang="zh-CN" sz="2400" dirty="0" smtClean="0"/>
              <a:t>2.</a:t>
            </a:r>
            <a:r>
              <a:rPr lang="zh-CN" altLang="en-US" sz="2400" dirty="0"/>
              <a:t>求从</a:t>
            </a:r>
            <a:r>
              <a:rPr lang="en-US" altLang="zh-CN" sz="2400" dirty="0"/>
              <a:t>S</a:t>
            </a:r>
            <a:r>
              <a:rPr lang="zh-CN" altLang="en-US" sz="2400" dirty="0"/>
              <a:t>点走</a:t>
            </a:r>
            <a:r>
              <a:rPr lang="en-US" altLang="zh-CN" sz="2400" dirty="0"/>
              <a:t>X</a:t>
            </a:r>
            <a:r>
              <a:rPr lang="zh-CN" altLang="en-US" sz="2400" dirty="0"/>
              <a:t>步到达</a:t>
            </a:r>
            <a:r>
              <a:rPr lang="en-US" altLang="zh-CN" sz="2400" dirty="0"/>
              <a:t>T</a:t>
            </a:r>
            <a:r>
              <a:rPr lang="zh-CN" altLang="en-US" sz="2400" dirty="0"/>
              <a:t>点的方案</a:t>
            </a:r>
            <a:r>
              <a:rPr lang="zh-CN" altLang="en-US" sz="2400" dirty="0" smtClean="0"/>
              <a:t>数，且要求不能连续两次走同一条边</a:t>
            </a:r>
            <a:endParaRPr lang="en-US" altLang="zh-CN" sz="2400" dirty="0"/>
          </a:p>
          <a:p>
            <a:endParaRPr lang="en-US" altLang="zh-CN" sz="2400" dirty="0" smtClean="0"/>
          </a:p>
          <a:p>
            <a:r>
              <a:rPr lang="en-US" altLang="zh-CN" sz="2400" dirty="0" err="1"/>
              <a:t>n,m</a:t>
            </a:r>
            <a:r>
              <a:rPr lang="en-US" altLang="zh-CN" sz="2400" dirty="0"/>
              <a:t>&lt;=100</a:t>
            </a:r>
            <a:endParaRPr lang="zh-CN" altLang="en-US" sz="2400" dirty="0"/>
          </a:p>
        </p:txBody>
      </p:sp>
    </p:spTree>
    <p:extLst>
      <p:ext uri="{BB962C8B-B14F-4D97-AF65-F5344CB8AC3E}">
        <p14:creationId xmlns:p14="http://schemas.microsoft.com/office/powerpoint/2010/main" val="1760900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7280" y="712694"/>
            <a:ext cx="10058400" cy="1024666"/>
          </a:xfrm>
        </p:spPr>
        <p:txBody>
          <a:bodyPr/>
          <a:lstStyle/>
          <a:p>
            <a:r>
              <a:rPr lang="en-US" altLang="zh-CN" dirty="0" err="1" smtClean="0"/>
              <a:t>Bzoj</a:t>
            </a:r>
            <a:r>
              <a:rPr lang="en-US" altLang="zh-CN" dirty="0" smtClean="0"/>
              <a:t> 1875</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如果没有“不能连续</a:t>
            </a:r>
            <a:r>
              <a:rPr lang="zh-CN" altLang="en-US" sz="2400" dirty="0"/>
              <a:t>两次走同一条</a:t>
            </a:r>
            <a:r>
              <a:rPr lang="zh-CN" altLang="en-US" sz="2400" dirty="0" smtClean="0"/>
              <a:t>边”的条件，则是很普通的路径计数，直接使用矩阵乘法。</a:t>
            </a:r>
            <a:endParaRPr lang="en-US" altLang="zh-CN" sz="2400" dirty="0" smtClean="0"/>
          </a:p>
          <a:p>
            <a:r>
              <a:rPr lang="zh-CN" altLang="en-US" sz="2400" dirty="0" smtClean="0"/>
              <a:t>对于这个条件，考虑将平时记录到了哪一个点的矩阵乘法改为记录到了哪一条边。</a:t>
            </a:r>
            <a:endParaRPr lang="en-US" altLang="zh-CN" sz="2400" dirty="0" smtClean="0"/>
          </a:p>
          <a:p>
            <a:r>
              <a:rPr lang="zh-CN" altLang="en-US" sz="2400" dirty="0" smtClean="0"/>
              <a:t>将无向边拆为两条有向边，如果边</a:t>
            </a:r>
            <a:r>
              <a:rPr lang="en-US" altLang="zh-CN" sz="2400" dirty="0" err="1" smtClean="0"/>
              <a:t>i</a:t>
            </a:r>
            <a:r>
              <a:rPr lang="zh-CN" altLang="en-US" sz="2400" dirty="0" smtClean="0"/>
              <a:t>的终点是边</a:t>
            </a:r>
            <a:r>
              <a:rPr lang="en-US" altLang="zh-CN" sz="2400" dirty="0" smtClean="0"/>
              <a:t>j</a:t>
            </a:r>
            <a:r>
              <a:rPr lang="zh-CN" altLang="en-US" sz="2400" dirty="0" smtClean="0"/>
              <a:t>的起点，则</a:t>
            </a:r>
            <a:r>
              <a:rPr lang="en-US" altLang="zh-CN" sz="2400" dirty="0" err="1" smtClean="0"/>
              <a:t>i</a:t>
            </a:r>
            <a:r>
              <a:rPr lang="zh-CN" altLang="en-US" sz="2400" dirty="0" smtClean="0"/>
              <a:t>可以转移到</a:t>
            </a:r>
            <a:r>
              <a:rPr lang="en-US" altLang="zh-CN" sz="2400" dirty="0" smtClean="0"/>
              <a:t>j</a:t>
            </a:r>
            <a:r>
              <a:rPr lang="zh-CN" altLang="en-US" sz="2400" dirty="0" smtClean="0"/>
              <a:t>，但从同一条边拆除来的边，不能转移。</a:t>
            </a:r>
            <a:endParaRPr lang="en-US" altLang="zh-CN" sz="2400" dirty="0" smtClean="0"/>
          </a:p>
          <a:p>
            <a:r>
              <a:rPr lang="zh-CN" altLang="en-US" sz="2400" dirty="0" smtClean="0"/>
              <a:t>对于起点，终点，可以加入新的点和边。</a:t>
            </a:r>
            <a:endParaRPr lang="zh-CN" altLang="en-US" sz="2400" dirty="0"/>
          </a:p>
        </p:txBody>
      </p:sp>
    </p:spTree>
    <p:extLst>
      <p:ext uri="{BB962C8B-B14F-4D97-AF65-F5344CB8AC3E}">
        <p14:creationId xmlns:p14="http://schemas.microsoft.com/office/powerpoint/2010/main" val="22548040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Topcoder</a:t>
            </a:r>
            <a:r>
              <a:rPr lang="en-US" altLang="zh-CN" dirty="0" smtClean="0"/>
              <a:t> Maze</a:t>
            </a:r>
            <a:endParaRPr lang="zh-CN" altLang="en-US" dirty="0"/>
          </a:p>
        </p:txBody>
      </p:sp>
      <p:sp>
        <p:nvSpPr>
          <p:cNvPr id="3" name="内容占位符 2"/>
          <p:cNvSpPr>
            <a:spLocks noGrp="1"/>
          </p:cNvSpPr>
          <p:nvPr>
            <p:ph idx="1"/>
          </p:nvPr>
        </p:nvSpPr>
        <p:spPr/>
        <p:txBody>
          <a:bodyPr>
            <a:normAutofit/>
          </a:bodyPr>
          <a:lstStyle/>
          <a:p>
            <a:r>
              <a:rPr lang="zh-CN" altLang="en-US" sz="2400" dirty="0"/>
              <a:t>给出一张</a:t>
            </a:r>
            <a:r>
              <a:rPr lang="en-US" altLang="zh-CN" sz="2400" dirty="0"/>
              <a:t>n*m</a:t>
            </a:r>
            <a:r>
              <a:rPr lang="zh-CN" altLang="en-US" sz="2400" dirty="0"/>
              <a:t>矩形棋盘，上面有若干障碍</a:t>
            </a:r>
            <a:r>
              <a:rPr lang="zh-CN" altLang="en-US" sz="2400" dirty="0" smtClean="0"/>
              <a:t>，初始时将两</a:t>
            </a:r>
            <a:r>
              <a:rPr lang="zh-CN" altLang="en-US" sz="2400" dirty="0"/>
              <a:t>只</a:t>
            </a:r>
            <a:r>
              <a:rPr lang="zh-CN" altLang="en-US" sz="2400" dirty="0" smtClean="0"/>
              <a:t>羊放在</a:t>
            </a:r>
            <a:r>
              <a:rPr lang="zh-CN" altLang="en-US" sz="2400" dirty="0"/>
              <a:t>某两个无障碍的格子中</a:t>
            </a:r>
            <a:r>
              <a:rPr lang="zh-CN" altLang="en-US" sz="2400" dirty="0" smtClean="0"/>
              <a:t>，每次操作可以</a:t>
            </a:r>
            <a:r>
              <a:rPr lang="zh-CN" altLang="en-US" sz="2400" dirty="0"/>
              <a:t>让</a:t>
            </a:r>
            <a:r>
              <a:rPr lang="zh-CN" altLang="en-US" sz="2400" dirty="0" smtClean="0"/>
              <a:t>两</a:t>
            </a:r>
            <a:r>
              <a:rPr lang="zh-CN" altLang="en-US" sz="2400" dirty="0"/>
              <a:t>只</a:t>
            </a:r>
            <a:r>
              <a:rPr lang="zh-CN" altLang="en-US" sz="2400" dirty="0" smtClean="0"/>
              <a:t>羊同时</a:t>
            </a:r>
            <a:r>
              <a:rPr lang="zh-CN" altLang="en-US" sz="2400" dirty="0"/>
              <a:t>向一个方向移动，如果某一只羊的这一</a:t>
            </a:r>
            <a:r>
              <a:rPr lang="zh-CN" altLang="en-US" sz="2400" dirty="0" smtClean="0"/>
              <a:t>方向有障碍</a:t>
            </a:r>
            <a:r>
              <a:rPr lang="zh-CN" altLang="en-US" sz="2400" dirty="0"/>
              <a:t>，</a:t>
            </a:r>
            <a:r>
              <a:rPr lang="zh-CN" altLang="en-US" sz="2400" dirty="0" smtClean="0"/>
              <a:t>则这只羊不</a:t>
            </a:r>
            <a:r>
              <a:rPr lang="zh-CN" altLang="en-US" sz="2400" dirty="0"/>
              <a:t>移动</a:t>
            </a:r>
            <a:r>
              <a:rPr lang="zh-CN" altLang="en-US" sz="2400" dirty="0" smtClean="0"/>
              <a:t>，如果一只羊已经在这个方向的边界上，则这只羊移出</a:t>
            </a:r>
            <a:r>
              <a:rPr lang="zh-CN" altLang="en-US" sz="2400" dirty="0"/>
              <a:t>棋盘。问有多少种放置两只羊的方案使得总有办法使得一只羊移出棋盘，另一只不移出棋盘，答案</a:t>
            </a:r>
            <a:r>
              <a:rPr lang="en-US" altLang="zh-CN" sz="2400" dirty="0" smtClean="0"/>
              <a:t>mod </a:t>
            </a:r>
            <a:r>
              <a:rPr lang="en-US" altLang="zh-CN" sz="2400" dirty="0"/>
              <a:t>(</a:t>
            </a:r>
            <a:r>
              <a:rPr lang="en-US" altLang="zh-CN" sz="2400" dirty="0" smtClean="0"/>
              <a:t>1e9+7)</a:t>
            </a:r>
            <a:r>
              <a:rPr lang="zh-CN" altLang="en-US" sz="2400" dirty="0" smtClean="0"/>
              <a:t>。</a:t>
            </a:r>
            <a:r>
              <a:rPr lang="en-US" altLang="zh-CN" sz="2400" dirty="0"/>
              <a:t>(</a:t>
            </a:r>
            <a:r>
              <a:rPr lang="zh-CN" altLang="en-US" sz="2400" dirty="0"/>
              <a:t>两只羊交换位置算一种方案</a:t>
            </a:r>
            <a:r>
              <a:rPr lang="en-US" altLang="zh-CN" sz="2400" dirty="0"/>
              <a:t>)</a:t>
            </a:r>
          </a:p>
          <a:p>
            <a:endParaRPr lang="en-US" altLang="zh-CN" sz="2400" dirty="0"/>
          </a:p>
          <a:p>
            <a:endParaRPr lang="en-US" altLang="zh-CN" sz="2400" dirty="0"/>
          </a:p>
          <a:p>
            <a:r>
              <a:rPr lang="en-US" altLang="zh-CN" sz="2400" dirty="0" err="1"/>
              <a:t>n,m</a:t>
            </a:r>
            <a:r>
              <a:rPr lang="en-US" altLang="zh-CN" sz="2400" dirty="0"/>
              <a:t>&lt;=100</a:t>
            </a:r>
            <a:r>
              <a:rPr lang="zh-CN" altLang="en-US" sz="2400" dirty="0"/>
              <a:t>，障碍数</a:t>
            </a:r>
            <a:r>
              <a:rPr lang="en-US" altLang="zh-CN" sz="2400" dirty="0"/>
              <a:t>&lt;=</a:t>
            </a:r>
            <a:r>
              <a:rPr lang="en-US" altLang="zh-CN" sz="2400" dirty="0" smtClean="0"/>
              <a:t>n*m</a:t>
            </a:r>
            <a:endParaRPr lang="zh-CN" altLang="en-US" sz="2400" dirty="0"/>
          </a:p>
        </p:txBody>
      </p:sp>
    </p:spTree>
    <p:extLst>
      <p:ext uri="{BB962C8B-B14F-4D97-AF65-F5344CB8AC3E}">
        <p14:creationId xmlns:p14="http://schemas.microsoft.com/office/powerpoint/2010/main" val="754843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Topcoder</a:t>
            </a:r>
            <a:r>
              <a:rPr lang="en-US" altLang="zh-CN" dirty="0" smtClean="0"/>
              <a:t> Maze</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发现这样的关系是有传递性的。</a:t>
            </a:r>
            <a:endParaRPr lang="en-US" altLang="zh-CN" sz="2400" dirty="0" smtClean="0"/>
          </a:p>
          <a:p>
            <a:r>
              <a:rPr lang="zh-CN" altLang="en-US" sz="2400" dirty="0" smtClean="0"/>
              <a:t>如果</a:t>
            </a:r>
            <a:r>
              <a:rPr lang="en-US" altLang="zh-CN" sz="2400" dirty="0" err="1" smtClean="0"/>
              <a:t>a,b</a:t>
            </a:r>
            <a:r>
              <a:rPr lang="zh-CN" altLang="en-US" sz="2400" dirty="0" smtClean="0"/>
              <a:t>格子必须同时在棋盘内，同时在棋盘外。</a:t>
            </a:r>
            <a:r>
              <a:rPr lang="en-US" altLang="zh-CN" sz="2400" dirty="0" err="1" smtClean="0"/>
              <a:t>b,c</a:t>
            </a:r>
            <a:r>
              <a:rPr lang="zh-CN" altLang="en-US" sz="2400" dirty="0" smtClean="0"/>
              <a:t>格子也是一样。</a:t>
            </a:r>
            <a:endParaRPr lang="en-US" altLang="zh-CN" sz="2400" dirty="0" smtClean="0"/>
          </a:p>
          <a:p>
            <a:r>
              <a:rPr lang="zh-CN" altLang="en-US" sz="2400" dirty="0" smtClean="0"/>
              <a:t>那么也可以推出</a:t>
            </a:r>
            <a:r>
              <a:rPr lang="en-US" altLang="zh-CN" sz="2400" dirty="0" err="1" smtClean="0"/>
              <a:t>a,c</a:t>
            </a:r>
            <a:r>
              <a:rPr lang="zh-CN" altLang="en-US" sz="2400" dirty="0" smtClean="0"/>
              <a:t>格子也必须</a:t>
            </a:r>
            <a:r>
              <a:rPr lang="zh-CN" altLang="en-US" sz="2400" dirty="0"/>
              <a:t>同时在棋盘内，同时在棋盘</a:t>
            </a:r>
            <a:r>
              <a:rPr lang="zh-CN" altLang="en-US" sz="2400" dirty="0" smtClean="0"/>
              <a:t>外。</a:t>
            </a:r>
            <a:endParaRPr lang="en-US" altLang="zh-CN" sz="2400" dirty="0" smtClean="0"/>
          </a:p>
          <a:p>
            <a:r>
              <a:rPr lang="zh-CN" altLang="en-US" sz="2400" dirty="0" smtClean="0"/>
              <a:t>所以记忆化搜索，并查集统计等价类。</a:t>
            </a:r>
            <a:endParaRPr lang="en-US" altLang="zh-CN" sz="2400" dirty="0" smtClean="0"/>
          </a:p>
          <a:p>
            <a:r>
              <a:rPr lang="zh-CN" altLang="en-US" sz="2400" dirty="0" smtClean="0"/>
              <a:t>答案为任意放的方案数</a:t>
            </a:r>
            <a:r>
              <a:rPr lang="en-US" altLang="zh-CN" sz="2400" dirty="0" smtClean="0"/>
              <a:t>-</a:t>
            </a:r>
            <a:r>
              <a:rPr lang="zh-CN" altLang="en-US" sz="2400" dirty="0" smtClean="0"/>
              <a:t>放在同一个等价类的方案数。</a:t>
            </a:r>
            <a:endParaRPr lang="zh-CN" altLang="en-US" sz="2400" dirty="0"/>
          </a:p>
        </p:txBody>
      </p:sp>
    </p:spTree>
    <p:extLst>
      <p:ext uri="{BB962C8B-B14F-4D97-AF65-F5344CB8AC3E}">
        <p14:creationId xmlns:p14="http://schemas.microsoft.com/office/powerpoint/2010/main" val="970955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SRM613 DIV1 900pts</a:t>
            </a:r>
            <a:endParaRPr lang="zh-CN" altLang="en-US" dirty="0"/>
          </a:p>
        </p:txBody>
      </p:sp>
      <p:sp>
        <p:nvSpPr>
          <p:cNvPr id="3" name="内容占位符 2"/>
          <p:cNvSpPr>
            <a:spLocks noGrp="1"/>
          </p:cNvSpPr>
          <p:nvPr>
            <p:ph idx="1"/>
          </p:nvPr>
        </p:nvSpPr>
        <p:spPr/>
        <p:txBody>
          <a:bodyPr>
            <a:normAutofit/>
          </a:bodyPr>
          <a:lstStyle/>
          <a:p>
            <a:r>
              <a:rPr lang="zh-CN" altLang="zh-CN" sz="2400" dirty="0"/>
              <a:t>现在有个</a:t>
            </a:r>
            <a:r>
              <a:rPr lang="en-US" altLang="zh-CN" sz="2400" dirty="0"/>
              <a:t>n*m</a:t>
            </a:r>
            <a:r>
              <a:rPr lang="zh-CN" altLang="zh-CN" sz="2400" dirty="0"/>
              <a:t>的棋盘，现在要往里面放</a:t>
            </a:r>
            <a:r>
              <a:rPr lang="en-US" altLang="zh-CN" sz="2400" dirty="0"/>
              <a:t>2n</a:t>
            </a:r>
            <a:r>
              <a:rPr lang="zh-CN" altLang="zh-CN" sz="2400" dirty="0"/>
              <a:t>个</a:t>
            </a:r>
            <a:r>
              <a:rPr lang="zh-CN" altLang="zh-CN" sz="2400" dirty="0" smtClean="0"/>
              <a:t>棋子</a:t>
            </a:r>
            <a:r>
              <a:rPr lang="zh-CN" altLang="en-US" sz="2400" dirty="0" smtClean="0"/>
              <a:t>。</a:t>
            </a:r>
            <a:endParaRPr lang="en-US" altLang="zh-CN" sz="2400" dirty="0" smtClean="0"/>
          </a:p>
          <a:p>
            <a:r>
              <a:rPr lang="zh-CN" altLang="en-US" sz="2400" dirty="0" smtClean="0"/>
              <a:t>要求</a:t>
            </a:r>
            <a:r>
              <a:rPr lang="zh-CN" altLang="zh-CN" sz="2400" dirty="0" smtClean="0"/>
              <a:t>：</a:t>
            </a:r>
            <a:endParaRPr lang="en-US" altLang="zh-CN" sz="2400" dirty="0" smtClean="0"/>
          </a:p>
          <a:p>
            <a:r>
              <a:rPr lang="zh-CN" altLang="en-US" sz="2400" dirty="0"/>
              <a:t>每</a:t>
            </a:r>
            <a:r>
              <a:rPr lang="zh-CN" altLang="en-US" sz="2400" dirty="0" smtClean="0"/>
              <a:t>行有两个参数</a:t>
            </a:r>
            <a:r>
              <a:rPr lang="en-US" altLang="zh-CN" sz="2400" dirty="0" err="1" smtClean="0"/>
              <a:t>left</a:t>
            </a:r>
            <a:r>
              <a:rPr lang="en-US" altLang="zh-CN" sz="2400" baseline="-25000" dirty="0" err="1" smtClean="0"/>
              <a:t>i</a:t>
            </a:r>
            <a:r>
              <a:rPr lang="zh-CN" altLang="en-US" sz="2400" dirty="0" smtClean="0"/>
              <a:t>和</a:t>
            </a:r>
            <a:r>
              <a:rPr lang="en-US" altLang="zh-CN" sz="2400" dirty="0" err="1"/>
              <a:t>right</a:t>
            </a:r>
            <a:r>
              <a:rPr lang="en-US" altLang="zh-CN" sz="2400" baseline="-25000" dirty="0" err="1"/>
              <a:t>i</a:t>
            </a:r>
            <a:endParaRPr lang="en-US" altLang="zh-CN" sz="2400" dirty="0"/>
          </a:p>
          <a:p>
            <a:r>
              <a:rPr lang="zh-CN" altLang="zh-CN" sz="2400" dirty="0" smtClean="0"/>
              <a:t>任何</a:t>
            </a:r>
            <a:r>
              <a:rPr lang="zh-CN" altLang="zh-CN" sz="2400" dirty="0"/>
              <a:t>一行的前</a:t>
            </a:r>
            <a:r>
              <a:rPr lang="en-US" altLang="zh-CN" sz="2400" dirty="0" err="1"/>
              <a:t>left</a:t>
            </a:r>
            <a:r>
              <a:rPr lang="en-US" altLang="zh-CN" sz="2400" baseline="-25000" dirty="0" err="1"/>
              <a:t>i</a:t>
            </a:r>
            <a:r>
              <a:rPr lang="zh-CN" altLang="zh-CN" sz="2400" dirty="0"/>
              <a:t>个格子和后</a:t>
            </a:r>
            <a:r>
              <a:rPr lang="en-US" altLang="zh-CN" sz="2400" dirty="0" err="1"/>
              <a:t>right</a:t>
            </a:r>
            <a:r>
              <a:rPr lang="en-US" altLang="zh-CN" sz="2400" baseline="-25000" dirty="0" err="1"/>
              <a:t>i</a:t>
            </a:r>
            <a:r>
              <a:rPr lang="zh-CN" altLang="zh-CN" sz="2400" dirty="0"/>
              <a:t>个格子必须恰好有</a:t>
            </a:r>
            <a:r>
              <a:rPr lang="en-US" altLang="zh-CN" sz="2400" dirty="0" smtClean="0"/>
              <a:t>1</a:t>
            </a:r>
            <a:r>
              <a:rPr lang="zh-CN" altLang="zh-CN" sz="2400" dirty="0" smtClean="0"/>
              <a:t>个棋子</a:t>
            </a:r>
            <a:endParaRPr lang="en-US" altLang="zh-CN" sz="2400" dirty="0" smtClean="0"/>
          </a:p>
          <a:p>
            <a:r>
              <a:rPr lang="zh-CN" altLang="zh-CN" sz="2400" dirty="0" smtClean="0"/>
              <a:t>且</a:t>
            </a:r>
            <a:r>
              <a:rPr lang="zh-CN" altLang="zh-CN" sz="2400" dirty="0"/>
              <a:t>任何一列最多有</a:t>
            </a:r>
            <a:r>
              <a:rPr lang="en-US" altLang="zh-CN" sz="2400" dirty="0"/>
              <a:t>1</a:t>
            </a:r>
            <a:r>
              <a:rPr lang="zh-CN" altLang="zh-CN" sz="2400" dirty="0"/>
              <a:t>个棋子</a:t>
            </a:r>
            <a:r>
              <a:rPr lang="zh-CN" altLang="zh-CN" sz="2400" dirty="0" smtClean="0"/>
              <a:t>。</a:t>
            </a:r>
            <a:endParaRPr lang="en-US" altLang="zh-CN" sz="2400" dirty="0" smtClean="0"/>
          </a:p>
          <a:p>
            <a:r>
              <a:rPr lang="zh-CN" altLang="zh-CN" sz="2400" dirty="0" smtClean="0"/>
              <a:t>求</a:t>
            </a:r>
            <a:r>
              <a:rPr lang="zh-CN" altLang="zh-CN" sz="2400" dirty="0"/>
              <a:t>放置的总方案数</a:t>
            </a:r>
            <a:r>
              <a:rPr lang="zh-CN" altLang="zh-CN" sz="2400" dirty="0" smtClean="0"/>
              <a:t>。</a:t>
            </a:r>
            <a:endParaRPr lang="en-US" altLang="zh-CN" sz="2400" dirty="0" smtClean="0"/>
          </a:p>
          <a:p>
            <a:endParaRPr lang="zh-CN" altLang="zh-CN" sz="2400" dirty="0"/>
          </a:p>
          <a:p>
            <a:r>
              <a:rPr lang="en-US" altLang="zh-CN" sz="2400" dirty="0"/>
              <a:t>n</a:t>
            </a:r>
            <a:r>
              <a:rPr lang="zh-CN" altLang="zh-CN" sz="2400" dirty="0"/>
              <a:t>≤</a:t>
            </a:r>
            <a:r>
              <a:rPr lang="en-US" altLang="zh-CN" sz="2400" dirty="0"/>
              <a:t>50,m</a:t>
            </a:r>
            <a:r>
              <a:rPr lang="zh-CN" altLang="zh-CN" sz="2400" dirty="0"/>
              <a:t>≤</a:t>
            </a:r>
            <a:r>
              <a:rPr lang="en-US" altLang="zh-CN" sz="2400" dirty="0"/>
              <a:t>200,left</a:t>
            </a:r>
            <a:r>
              <a:rPr lang="en-US" altLang="zh-CN" sz="2400" baseline="-25000" dirty="0"/>
              <a:t>i</a:t>
            </a:r>
            <a:r>
              <a:rPr lang="en-US" altLang="zh-CN" sz="2400" dirty="0"/>
              <a:t>+right</a:t>
            </a:r>
            <a:r>
              <a:rPr lang="en-US" altLang="zh-CN" sz="2400" baseline="-25000" dirty="0"/>
              <a:t>i</a:t>
            </a:r>
            <a:r>
              <a:rPr lang="zh-CN" altLang="zh-CN" sz="2400" dirty="0"/>
              <a:t>≤</a:t>
            </a:r>
            <a:r>
              <a:rPr lang="en-US" altLang="zh-CN" sz="2400" dirty="0"/>
              <a:t>m</a:t>
            </a:r>
            <a:endParaRPr lang="zh-CN" altLang="en-US" sz="2400" dirty="0"/>
          </a:p>
          <a:p>
            <a:endParaRPr lang="zh-CN" altLang="en-US" sz="2400" dirty="0"/>
          </a:p>
        </p:txBody>
      </p:sp>
    </p:spTree>
    <p:extLst>
      <p:ext uri="{BB962C8B-B14F-4D97-AF65-F5344CB8AC3E}">
        <p14:creationId xmlns:p14="http://schemas.microsoft.com/office/powerpoint/2010/main" val="2445645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SRM613 DIV1 900pts</a:t>
            </a:r>
            <a:endParaRPr lang="zh-CN" altLang="en-US" dirty="0"/>
          </a:p>
        </p:txBody>
      </p:sp>
      <p:sp>
        <p:nvSpPr>
          <p:cNvPr id="3" name="内容占位符 2"/>
          <p:cNvSpPr>
            <a:spLocks noGrp="1"/>
          </p:cNvSpPr>
          <p:nvPr>
            <p:ph idx="1"/>
          </p:nvPr>
        </p:nvSpPr>
        <p:spPr/>
        <p:txBody>
          <a:bodyPr>
            <a:noAutofit/>
          </a:bodyPr>
          <a:lstStyle/>
          <a:p>
            <a:r>
              <a:rPr lang="zh-CN" altLang="en-US" sz="2400" dirty="0" smtClean="0"/>
              <a:t>从</a:t>
            </a:r>
            <a:r>
              <a:rPr lang="zh-CN" altLang="en-US" sz="2400" dirty="0"/>
              <a:t>第一</a:t>
            </a:r>
            <a:r>
              <a:rPr lang="zh-CN" altLang="en-US" sz="2400" dirty="0" smtClean="0"/>
              <a:t>列到最后一列依次考虑。</a:t>
            </a:r>
            <a:endParaRPr lang="en-US" altLang="zh-CN" sz="2400" dirty="0" smtClean="0"/>
          </a:p>
          <a:p>
            <a:pPr marL="0" indent="0">
              <a:buNone/>
            </a:pPr>
            <a:r>
              <a:rPr lang="en-US" altLang="zh-CN" sz="2400" dirty="0" smtClean="0"/>
              <a:t>  </a:t>
            </a:r>
            <a:r>
              <a:rPr lang="zh-CN" altLang="en-US" sz="2400" dirty="0" smtClean="0"/>
              <a:t>如果当前</a:t>
            </a:r>
            <a:r>
              <a:rPr lang="zh-CN" altLang="en-US" sz="2400" dirty="0"/>
              <a:t>遇到</a:t>
            </a:r>
            <a:r>
              <a:rPr lang="zh-CN" altLang="en-US" sz="2400" dirty="0" smtClean="0"/>
              <a:t>了</a:t>
            </a:r>
            <a:r>
              <a:rPr lang="zh-CN" altLang="en-US" sz="2400" dirty="0"/>
              <a:t>一个</a:t>
            </a:r>
            <a:r>
              <a:rPr lang="en-US" altLang="zh-CN" sz="2400" dirty="0" err="1" smtClean="0"/>
              <a:t>lefti</a:t>
            </a:r>
            <a:r>
              <a:rPr lang="zh-CN" altLang="en-US" sz="2400" dirty="0" smtClean="0"/>
              <a:t>，则</a:t>
            </a:r>
            <a:r>
              <a:rPr lang="zh-CN" altLang="en-US" sz="2400" dirty="0"/>
              <a:t>可以从之前剩下的列数里随便选一列分配给当前的</a:t>
            </a:r>
            <a:r>
              <a:rPr lang="en-US" altLang="zh-CN" sz="2400" dirty="0" err="1"/>
              <a:t>i</a:t>
            </a:r>
            <a:r>
              <a:rPr lang="zh-CN" altLang="en-US" sz="2400" dirty="0"/>
              <a:t>。</a:t>
            </a:r>
          </a:p>
          <a:p>
            <a:r>
              <a:rPr lang="zh-CN" altLang="en-US" sz="2400" dirty="0" smtClean="0"/>
              <a:t>如果当前</a:t>
            </a:r>
            <a:r>
              <a:rPr lang="zh-CN" altLang="en-US" sz="2400" dirty="0"/>
              <a:t>遇到</a:t>
            </a:r>
            <a:r>
              <a:rPr lang="zh-CN" altLang="en-US" sz="2400" dirty="0" smtClean="0"/>
              <a:t>了</a:t>
            </a:r>
            <a:r>
              <a:rPr lang="zh-CN" altLang="en-US" sz="2400" dirty="0"/>
              <a:t>一个</a:t>
            </a:r>
            <a:r>
              <a:rPr lang="en-US" altLang="zh-CN" sz="2400" dirty="0" err="1" smtClean="0"/>
              <a:t>righti</a:t>
            </a:r>
            <a:r>
              <a:rPr lang="zh-CN" altLang="en-US" sz="2400" dirty="0" smtClean="0"/>
              <a:t>，则</a:t>
            </a:r>
            <a:r>
              <a:rPr lang="zh-CN" altLang="en-US" sz="2400" dirty="0"/>
              <a:t>相当于新加入了一行，之后的一列可以随意分配给当前可分配的行。</a:t>
            </a:r>
          </a:p>
          <a:p>
            <a:r>
              <a:rPr lang="zh-CN" altLang="en-US" sz="2400" dirty="0"/>
              <a:t>设</a:t>
            </a:r>
            <a:r>
              <a:rPr lang="en-US" altLang="zh-CN" sz="2400" dirty="0" smtClean="0"/>
              <a:t>f(</a:t>
            </a:r>
            <a:r>
              <a:rPr lang="en-US" altLang="zh-CN" sz="2400" dirty="0" err="1" smtClean="0"/>
              <a:t>i,j,k</a:t>
            </a:r>
            <a:r>
              <a:rPr lang="en-US" altLang="zh-CN" sz="2400" dirty="0" smtClean="0"/>
              <a:t>)</a:t>
            </a:r>
            <a:r>
              <a:rPr lang="zh-CN" altLang="en-US" sz="2400" dirty="0" smtClean="0"/>
              <a:t>代表</a:t>
            </a:r>
            <a:r>
              <a:rPr lang="zh-CN" altLang="en-US" sz="2400" dirty="0"/>
              <a:t>当前到了第</a:t>
            </a:r>
            <a:r>
              <a:rPr lang="en-US" altLang="zh-CN" sz="2400" dirty="0" err="1"/>
              <a:t>i</a:t>
            </a:r>
            <a:r>
              <a:rPr lang="zh-CN" altLang="en-US" sz="2400" dirty="0"/>
              <a:t>列，剩余</a:t>
            </a:r>
            <a:r>
              <a:rPr lang="en-US" altLang="zh-CN" sz="2400" dirty="0"/>
              <a:t>j</a:t>
            </a:r>
            <a:r>
              <a:rPr lang="zh-CN" altLang="en-US" sz="2400" dirty="0"/>
              <a:t>个未分配</a:t>
            </a:r>
            <a:r>
              <a:rPr lang="zh-CN" altLang="en-US" sz="2400" dirty="0" smtClean="0"/>
              <a:t>的列，</a:t>
            </a:r>
            <a:r>
              <a:rPr lang="zh-CN" altLang="en-US" sz="2400" dirty="0"/>
              <a:t>有</a:t>
            </a:r>
            <a:r>
              <a:rPr lang="en-US" altLang="zh-CN" sz="2400" dirty="0"/>
              <a:t>k</a:t>
            </a:r>
            <a:r>
              <a:rPr lang="zh-CN" altLang="en-US" sz="2400" dirty="0"/>
              <a:t>个</a:t>
            </a:r>
            <a:r>
              <a:rPr lang="en-US" altLang="zh-CN" sz="2400" dirty="0"/>
              <a:t>right</a:t>
            </a:r>
            <a:r>
              <a:rPr lang="zh-CN" altLang="en-US" sz="2400" dirty="0"/>
              <a:t>未分配且当前可以分配。转移时枚举当前列放在哪个</a:t>
            </a:r>
            <a:r>
              <a:rPr lang="en-US" altLang="zh-CN" sz="2400" dirty="0"/>
              <a:t>right</a:t>
            </a:r>
            <a:r>
              <a:rPr lang="zh-CN" altLang="en-US" sz="2400" dirty="0"/>
              <a:t>之内，若有</a:t>
            </a:r>
            <a:r>
              <a:rPr lang="en-US" altLang="zh-CN" sz="2400" dirty="0"/>
              <a:t>left</a:t>
            </a:r>
            <a:r>
              <a:rPr lang="zh-CN" altLang="en-US" sz="2400" dirty="0"/>
              <a:t>在当前列结束我们考虑用哪一个剩余的列分配给它即可。</a:t>
            </a:r>
          </a:p>
          <a:p>
            <a:r>
              <a:rPr lang="zh-CN" altLang="en-US" sz="2400" dirty="0"/>
              <a:t>时间复杂度：</a:t>
            </a:r>
            <a:r>
              <a:rPr lang="en-US" altLang="zh-CN" sz="2400" dirty="0" smtClean="0"/>
              <a:t>O(n^2m</a:t>
            </a:r>
            <a:r>
              <a:rPr lang="en-US" altLang="zh-CN" sz="2400" dirty="0"/>
              <a:t>)</a:t>
            </a:r>
          </a:p>
          <a:p>
            <a:r>
              <a:rPr lang="zh-CN" altLang="en-US" sz="2400" dirty="0"/>
              <a:t>空间复杂度：</a:t>
            </a:r>
            <a:r>
              <a:rPr lang="en-US" altLang="zh-CN" sz="2400" dirty="0" smtClean="0"/>
              <a:t>O(n^2m</a:t>
            </a:r>
            <a:r>
              <a:rPr lang="en-US" altLang="zh-CN" sz="2400" dirty="0"/>
              <a:t>)</a:t>
            </a:r>
          </a:p>
        </p:txBody>
      </p:sp>
    </p:spTree>
    <p:extLst>
      <p:ext uri="{BB962C8B-B14F-4D97-AF65-F5344CB8AC3E}">
        <p14:creationId xmlns:p14="http://schemas.microsoft.com/office/powerpoint/2010/main" val="3590495190"/>
      </p:ext>
    </p:extLst>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158</TotalTime>
  <Words>1234</Words>
  <Application>Microsoft Office PowerPoint</Application>
  <PresentationFormat>宽屏</PresentationFormat>
  <Paragraphs>95</Paragraphs>
  <Slides>18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宋体</vt:lpstr>
      <vt:lpstr>Calibri</vt:lpstr>
      <vt:lpstr>Calibri Light</vt:lpstr>
      <vt:lpstr>Cambria Math</vt:lpstr>
      <vt:lpstr>回顾</vt:lpstr>
      <vt:lpstr>一些计数题</vt:lpstr>
      <vt:lpstr>Eulerian Graph</vt:lpstr>
      <vt:lpstr>Eulerian Graph</vt:lpstr>
      <vt:lpstr>Bzoj 1875</vt:lpstr>
      <vt:lpstr>Bzoj 1875</vt:lpstr>
      <vt:lpstr>Topcoder Maze</vt:lpstr>
      <vt:lpstr>Topcoder Maze</vt:lpstr>
      <vt:lpstr>SRM613 DIV1 900pts</vt:lpstr>
      <vt:lpstr>SRM613 DIV1 900pts</vt:lpstr>
      <vt:lpstr>SRM625 DIV1 900pts</vt:lpstr>
      <vt:lpstr>SRM625 DIV1 900pts</vt:lpstr>
      <vt:lpstr>SRM620 DIV1 800pts</vt:lpstr>
      <vt:lpstr>SRM620 DIV1 800pts</vt:lpstr>
      <vt:lpstr>CC SHGAME</vt:lpstr>
      <vt:lpstr>CC SHGAME</vt:lpstr>
      <vt:lpstr>TC SRM 452 Div1 1000pt</vt:lpstr>
      <vt:lpstr>TC SRM 452 Div1 1000pt</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计数</dc:title>
  <dc:creator>Luoyuchu</dc:creator>
  <cp:lastModifiedBy>Luoyuchu</cp:lastModifiedBy>
  <cp:revision>28</cp:revision>
  <dcterms:created xsi:type="dcterms:W3CDTF">2017-03-07T15:03:46Z</dcterms:created>
  <dcterms:modified xsi:type="dcterms:W3CDTF">2017-03-08T06:19:43Z</dcterms:modified>
</cp:coreProperties>
</file>