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9" r:id="rId3"/>
    <p:sldId id="260" r:id="rId4"/>
    <p:sldId id="261" r:id="rId5"/>
    <p:sldId id="262" r:id="rId6"/>
    <p:sldId id="263" r:id="rId7"/>
    <p:sldId id="264" r:id="rId8"/>
    <p:sldId id="265" r:id="rId9"/>
    <p:sldId id="267" r:id="rId10"/>
    <p:sldId id="274" r:id="rId11"/>
    <p:sldId id="275" r:id="rId12"/>
    <p:sldId id="289" r:id="rId13"/>
    <p:sldId id="268" r:id="rId14"/>
    <p:sldId id="293" r:id="rId15"/>
    <p:sldId id="294" r:id="rId16"/>
    <p:sldId id="309" r:id="rId17"/>
    <p:sldId id="310" r:id="rId18"/>
    <p:sldId id="307" r:id="rId19"/>
    <p:sldId id="308" r:id="rId20"/>
    <p:sldId id="290" r:id="rId21"/>
    <p:sldId id="291" r:id="rId22"/>
    <p:sldId id="292" r:id="rId23"/>
    <p:sldId id="269" r:id="rId24"/>
    <p:sldId id="287" r:id="rId25"/>
    <p:sldId id="288" r:id="rId26"/>
    <p:sldId id="276" r:id="rId27"/>
    <p:sldId id="277" r:id="rId28"/>
    <p:sldId id="285" r:id="rId29"/>
    <p:sldId id="286" r:id="rId30"/>
    <p:sldId id="270" r:id="rId31"/>
    <p:sldId id="278" r:id="rId32"/>
    <p:sldId id="279" r:id="rId33"/>
    <p:sldId id="280" r:id="rId34"/>
    <p:sldId id="281" r:id="rId35"/>
    <p:sldId id="283" r:id="rId36"/>
    <p:sldId id="284" r:id="rId37"/>
    <p:sldId id="271" r:id="rId38"/>
    <p:sldId id="297" r:id="rId39"/>
    <p:sldId id="298" r:id="rId40"/>
    <p:sldId id="295" r:id="rId41"/>
    <p:sldId id="296" r:id="rId42"/>
    <p:sldId id="273" r:id="rId43"/>
    <p:sldId id="299" r:id="rId44"/>
    <p:sldId id="300" r:id="rId45"/>
    <p:sldId id="272" r:id="rId46"/>
    <p:sldId id="282" r:id="rId47"/>
    <p:sldId id="301" r:id="rId48"/>
    <p:sldId id="302" r:id="rId49"/>
    <p:sldId id="303" r:id="rId50"/>
    <p:sldId id="304" r:id="rId51"/>
    <p:sldId id="305" r:id="rId52"/>
    <p:sldId id="306"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B8A00-8EA1-4FBB-9AF7-CD9C0FF3212B}" type="datetimeFigureOut">
              <a:rPr lang="zh-CN" altLang="en-US" smtClean="0"/>
              <a:t>2017/3/8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0C35F-96A1-4B87-AD74-D38803DC01A4}" type="slidenum">
              <a:rPr lang="zh-CN" altLang="en-US" smtClean="0"/>
              <a:t>‹#›</a:t>
            </a:fld>
            <a:endParaRPr lang="zh-CN" altLang="en-US"/>
          </a:p>
        </p:txBody>
      </p:sp>
    </p:spTree>
    <p:extLst>
      <p:ext uri="{BB962C8B-B14F-4D97-AF65-F5344CB8AC3E}">
        <p14:creationId xmlns:p14="http://schemas.microsoft.com/office/powerpoint/2010/main" val="176800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AACF1-761C-4CC9-824D-D29EA25A85F3}" type="slidenum">
              <a:rPr lang="zh-CN" altLang="en-US" smtClean="0"/>
              <a:t>26</a:t>
            </a:fld>
            <a:endParaRPr lang="zh-CN" altLang="en-US"/>
          </a:p>
        </p:txBody>
      </p:sp>
    </p:spTree>
    <p:extLst>
      <p:ext uri="{BB962C8B-B14F-4D97-AF65-F5344CB8AC3E}">
        <p14:creationId xmlns:p14="http://schemas.microsoft.com/office/powerpoint/2010/main" val="81445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AACF1-761C-4CC9-824D-D29EA25A85F3}" type="slidenum">
              <a:rPr lang="zh-CN" altLang="en-US" smtClean="0"/>
              <a:t>27</a:t>
            </a:fld>
            <a:endParaRPr lang="zh-CN" altLang="en-US"/>
          </a:p>
        </p:txBody>
      </p:sp>
    </p:spTree>
    <p:extLst>
      <p:ext uri="{BB962C8B-B14F-4D97-AF65-F5344CB8AC3E}">
        <p14:creationId xmlns:p14="http://schemas.microsoft.com/office/powerpoint/2010/main" val="336588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AACF1-761C-4CC9-824D-D29EA25A85F3}" type="slidenum">
              <a:rPr lang="zh-CN" altLang="en-US" smtClean="0"/>
              <a:t>33</a:t>
            </a:fld>
            <a:endParaRPr lang="zh-CN" altLang="en-US"/>
          </a:p>
        </p:txBody>
      </p:sp>
    </p:spTree>
    <p:extLst>
      <p:ext uri="{BB962C8B-B14F-4D97-AF65-F5344CB8AC3E}">
        <p14:creationId xmlns:p14="http://schemas.microsoft.com/office/powerpoint/2010/main" val="133651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AACF1-761C-4CC9-824D-D29EA25A85F3}" type="slidenum">
              <a:rPr lang="zh-CN" altLang="en-US" smtClean="0"/>
              <a:t>34</a:t>
            </a:fld>
            <a:endParaRPr lang="zh-CN" altLang="en-US"/>
          </a:p>
        </p:txBody>
      </p:sp>
    </p:spTree>
    <p:extLst>
      <p:ext uri="{BB962C8B-B14F-4D97-AF65-F5344CB8AC3E}">
        <p14:creationId xmlns:p14="http://schemas.microsoft.com/office/powerpoint/2010/main" val="392573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矩形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矩形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矩形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矩形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圆角矩形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圆角矩形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矩形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矩形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8940800" y="4206240"/>
            <a:ext cx="1280160" cy="457200"/>
          </a:xfrm>
        </p:spPr>
        <p:txBody>
          <a:bodyPr/>
          <a:lstStyle/>
          <a:p>
            <a:fld id="{CA10E8B3-FC20-4E02-BE83-8A6E1CCBE496}" type="datetimeFigureOut">
              <a:rPr lang="zh-CN" altLang="en-US" smtClean="0"/>
              <a:t>2017/3/8</a:t>
            </a:fld>
            <a:endParaRPr lang="zh-CN" altLang="en-US"/>
          </a:p>
        </p:txBody>
      </p:sp>
      <p:sp>
        <p:nvSpPr>
          <p:cNvPr id="17" name="页脚占位符 16"/>
          <p:cNvSpPr>
            <a:spLocks noGrp="1"/>
          </p:cNvSpPr>
          <p:nvPr>
            <p:ph type="ftr" sz="quarter" idx="11"/>
          </p:nvPr>
        </p:nvSpPr>
        <p:spPr>
          <a:xfrm>
            <a:off x="7213600" y="4205288"/>
            <a:ext cx="1727200" cy="457200"/>
          </a:xfrm>
        </p:spPr>
        <p:txBody>
          <a:bodyPr/>
          <a:lstStyle/>
          <a:p>
            <a:endParaRPr lang="zh-CN" altLang="en-US"/>
          </a:p>
        </p:txBody>
      </p:sp>
      <p:sp>
        <p:nvSpPr>
          <p:cNvPr id="29" name="灯片编号占位符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198813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376906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126853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717886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3437358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1709140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1143000"/>
            <a:ext cx="11176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CA10E8B3-FC20-4E02-BE83-8A6E1CCBE496}" type="datetimeFigureOut">
              <a:rPr lang="zh-CN" altLang="en-US" smtClean="0"/>
              <a:t>2017/3/8</a:t>
            </a:fld>
            <a:endParaRPr lang="zh-CN" altLang="en-US"/>
          </a:p>
        </p:txBody>
      </p:sp>
      <p:sp>
        <p:nvSpPr>
          <p:cNvPr id="27" name="灯片编号占位符 26"/>
          <p:cNvSpPr>
            <a:spLocks noGrp="1"/>
          </p:cNvSpPr>
          <p:nvPr>
            <p:ph type="sldNum" sz="quarter" idx="11"/>
          </p:nvPr>
        </p:nvSpPr>
        <p:spPr/>
        <p:txBody>
          <a:bodyPr rtlCol="0"/>
          <a:lstStyle/>
          <a:p>
            <a:fld id="{392A5365-5509-4C1F-A4AB-509A2C3FE96F}"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extLst>
      <p:ext uri="{BB962C8B-B14F-4D97-AF65-F5344CB8AC3E}">
        <p14:creationId xmlns:p14="http://schemas.microsoft.com/office/powerpoint/2010/main" val="165463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8778240" y="612648"/>
            <a:ext cx="1276352" cy="457200"/>
          </a:xfrm>
        </p:spPr>
        <p:txBody>
          <a:bodyPr/>
          <a:lstStyle/>
          <a:p>
            <a:fld id="{CA10E8B3-FC20-4E02-BE83-8A6E1CCBE496}" type="datetimeFigureOut">
              <a:rPr lang="zh-CN" altLang="en-US" smtClean="0"/>
              <a:t>2017/3/8</a:t>
            </a:fld>
            <a:endParaRPr lang="zh-CN" altLang="en-US"/>
          </a:p>
        </p:txBody>
      </p:sp>
      <p:sp>
        <p:nvSpPr>
          <p:cNvPr id="4" name="页脚占位符 3"/>
          <p:cNvSpPr>
            <a:spLocks noGrp="1"/>
          </p:cNvSpPr>
          <p:nvPr>
            <p:ph type="ftr" sz="quarter" idx="11"/>
          </p:nvPr>
        </p:nvSpPr>
        <p:spPr>
          <a:xfrm>
            <a:off x="7010400" y="612648"/>
            <a:ext cx="1767840" cy="457200"/>
          </a:xfrm>
        </p:spPr>
        <p:txBody>
          <a:bodyPr/>
          <a:lstStyle/>
          <a:p>
            <a:endParaRPr lang="zh-CN" altLang="en-US"/>
          </a:p>
        </p:txBody>
      </p:sp>
      <p:sp>
        <p:nvSpPr>
          <p:cNvPr id="5" name="灯片编号占位符 4"/>
          <p:cNvSpPr>
            <a:spLocks noGrp="1"/>
          </p:cNvSpPr>
          <p:nvPr>
            <p:ph type="sldNum" sz="quarter" idx="12"/>
          </p:nvPr>
        </p:nvSpPr>
        <p:spPr>
          <a:xfrm>
            <a:off x="10899648" y="2272"/>
            <a:ext cx="1016000" cy="365760"/>
          </a:xfrm>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38117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2482256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35347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A10E8B3-FC20-4E02-BE83-8A6E1CCBE496}"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1982832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矩形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矩形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矩形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圆角矩形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圆角矩形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矩形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矩形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矩形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矩形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矩形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矩形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标题占位符 21"/>
          <p:cNvSpPr>
            <a:spLocks noGrp="1"/>
          </p:cNvSpPr>
          <p:nvPr>
            <p:ph type="title"/>
          </p:nvPr>
        </p:nvSpPr>
        <p:spPr>
          <a:xfrm>
            <a:off x="609600" y="1143000"/>
            <a:ext cx="109728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A10E8B3-FC20-4E02-BE83-8A6E1CCBE496}" type="datetimeFigureOut">
              <a:rPr lang="zh-CN" altLang="en-US" smtClean="0"/>
              <a:t>2017/3/8</a:t>
            </a:fld>
            <a:endParaRPr lang="zh-CN" altLang="en-US"/>
          </a:p>
        </p:txBody>
      </p:sp>
      <p:sp>
        <p:nvSpPr>
          <p:cNvPr id="3" name="页脚占位符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392A5365-5509-4C1F-A4AB-509A2C3FE96F}" type="slidenum">
              <a:rPr lang="zh-CN" altLang="en-US" smtClean="0"/>
              <a:t>‹#›</a:t>
            </a:fld>
            <a:endParaRPr lang="zh-CN" altLang="en-US"/>
          </a:p>
        </p:txBody>
      </p:sp>
    </p:spTree>
    <p:extLst>
      <p:ext uri="{BB962C8B-B14F-4D97-AF65-F5344CB8AC3E}">
        <p14:creationId xmlns:p14="http://schemas.microsoft.com/office/powerpoint/2010/main" val="274767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动态规划</a:t>
            </a:r>
            <a:endParaRPr lang="zh-CN" altLang="en-US" dirty="0">
              <a:latin typeface="Consolas" panose="020B0609020204030204" pitchFamily="49" charset="0"/>
              <a:cs typeface="Consolas" panose="020B0609020204030204" pitchFamily="49" charset="0"/>
            </a:endParaRPr>
          </a:p>
        </p:txBody>
      </p:sp>
      <p:sp>
        <p:nvSpPr>
          <p:cNvPr id="3" name="副标题 2"/>
          <p:cNvSpPr>
            <a:spLocks noGrp="1"/>
          </p:cNvSpPr>
          <p:nvPr>
            <p:ph type="subTitle" idx="1"/>
          </p:nvPr>
        </p:nvSpPr>
        <p:spPr/>
        <p:txBody>
          <a:bodyPr/>
          <a:lstStyle/>
          <a:p>
            <a:r>
              <a:rPr lang="en-US" altLang="zh-CN" dirty="0">
                <a:latin typeface="Consolas" panose="020B0609020204030204" pitchFamily="49" charset="0"/>
                <a:cs typeface="Consolas" panose="020B0609020204030204" pitchFamily="49" charset="0"/>
              </a:rPr>
              <a:t>(dynamic programming)</a:t>
            </a:r>
            <a:endParaRPr lang="zh-CN" altLang="en-US" dirty="0"/>
          </a:p>
        </p:txBody>
      </p:sp>
    </p:spTree>
    <p:extLst>
      <p:ext uri="{BB962C8B-B14F-4D97-AF65-F5344CB8AC3E}">
        <p14:creationId xmlns:p14="http://schemas.microsoft.com/office/powerpoint/2010/main" val="1790120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Bzoj</a:t>
            </a:r>
            <a:r>
              <a:rPr lang="en-US" altLang="zh-CN" dirty="0"/>
              <a:t> 2298</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0321" y="2177143"/>
                <a:ext cx="9613861" cy="4290271"/>
              </a:xfrm>
            </p:spPr>
            <p:txBody>
              <a:bodyPr>
                <a:normAutofit/>
              </a:bodyPr>
              <a:lstStyle/>
              <a:p>
                <a:r>
                  <a:rPr lang="en-US" altLang="zh-CN" dirty="0"/>
                  <a:t>	</a:t>
                </a:r>
                <a:r>
                  <a:rPr lang="zh-CN" altLang="en-US" dirty="0"/>
                  <a:t>一次考试共有</a:t>
                </a:r>
                <a:r>
                  <a:rPr lang="en-US" altLang="zh-CN" dirty="0"/>
                  <a:t>n</a:t>
                </a:r>
                <a:r>
                  <a:rPr lang="zh-CN" altLang="en-US" dirty="0"/>
                  <a:t>个人参加，第</a:t>
                </a:r>
                <a:r>
                  <a:rPr lang="en-US" altLang="zh-CN" dirty="0" err="1"/>
                  <a:t>i</a:t>
                </a:r>
                <a:r>
                  <a:rPr lang="zh-CN" altLang="en-US" dirty="0"/>
                  <a:t>个人说：“有</a:t>
                </a:r>
                <a:r>
                  <a:rPr lang="en-US" altLang="zh-CN" dirty="0" err="1"/>
                  <a:t>ai</a:t>
                </a:r>
                <a:r>
                  <a:rPr lang="zh-CN" altLang="en-US" dirty="0"/>
                  <a:t>个人分数比我高，</a:t>
                </a:r>
                <a:r>
                  <a:rPr lang="en-US" altLang="zh-CN" dirty="0"/>
                  <a:t>bi</a:t>
                </a:r>
                <a:r>
                  <a:rPr lang="zh-CN" altLang="en-US" dirty="0"/>
                  <a:t>个人分数比我低。”可以有相同分数，问最多有多少人在讲真话</a:t>
                </a:r>
                <a:endParaRPr lang="en-US" altLang="zh-CN" dirty="0"/>
              </a:p>
              <a:p>
                <a:endParaRPr lang="en-US" altLang="zh-CN" dirty="0"/>
              </a:p>
              <a:p>
                <a14:m>
                  <m:oMath xmlns:m="http://schemas.openxmlformats.org/officeDocument/2006/math">
                    <m:r>
                      <a:rPr lang="en-US" altLang="zh-CN">
                        <a:latin typeface="Cambria Math" panose="02040503050406030204" pitchFamily="18" charset="0"/>
                      </a:rPr>
                      <m:t>𝑛</m:t>
                    </m:r>
                    <m:r>
                      <a:rPr lang="en-US" altLang="zh-CN">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0321" y="2177143"/>
                <a:ext cx="9613861" cy="4290271"/>
              </a:xfrm>
              <a:blipFill rotWithShape="0">
                <a:blip r:embed="rId2"/>
                <a:stretch>
                  <a:fillRect l="-63" t="-1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658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Bzoj</a:t>
            </a:r>
            <a:r>
              <a:rPr lang="en-US" altLang="zh-CN" dirty="0"/>
              <a:t> </a:t>
            </a:r>
            <a:r>
              <a:rPr lang="en-US" altLang="zh-CN" dirty="0" smtClean="0"/>
              <a:t>1190</a:t>
            </a:r>
            <a:endParaRPr lang="zh-CN" altLang="en-US" dirty="0"/>
          </a:p>
        </p:txBody>
      </p:sp>
      <p:sp>
        <p:nvSpPr>
          <p:cNvPr id="3" name="内容占位符 2"/>
          <p:cNvSpPr>
            <a:spLocks noGrp="1"/>
          </p:cNvSpPr>
          <p:nvPr>
            <p:ph idx="1"/>
          </p:nvPr>
        </p:nvSpPr>
        <p:spPr>
          <a:xfrm>
            <a:off x="680321" y="2177143"/>
            <a:ext cx="9613861" cy="4290271"/>
          </a:xfrm>
        </p:spPr>
        <p:txBody>
          <a:bodyPr>
            <a:normAutofit/>
          </a:bodyPr>
          <a:lstStyle/>
          <a:p>
            <a:r>
              <a:rPr lang="zh-CN" altLang="en-US" dirty="0"/>
              <a:t>给你</a:t>
            </a:r>
            <a:r>
              <a:rPr lang="en-US" altLang="zh-CN" dirty="0"/>
              <a:t>N</a:t>
            </a:r>
            <a:r>
              <a:rPr lang="zh-CN" altLang="en-US" dirty="0"/>
              <a:t>颗宝石，每颗宝石都有重量和</a:t>
            </a:r>
            <a:r>
              <a:rPr lang="zh-CN" altLang="en-US" dirty="0" smtClean="0"/>
              <a:t>价值</a:t>
            </a:r>
            <a:r>
              <a:rPr lang="en-US" altLang="zh-CN" dirty="0" smtClean="0"/>
              <a:t>V(V&lt;=1e9)</a:t>
            </a:r>
            <a:r>
              <a:rPr lang="zh-CN" altLang="en-US" dirty="0" smtClean="0"/>
              <a:t>。</a:t>
            </a:r>
            <a:r>
              <a:rPr lang="zh-CN" altLang="en-US" dirty="0"/>
              <a:t>要你从这些宝石中选取一些宝石，保证总重量不超过</a:t>
            </a:r>
            <a:r>
              <a:rPr lang="en-US" altLang="zh-CN" dirty="0"/>
              <a:t>W</a:t>
            </a:r>
            <a:r>
              <a:rPr lang="zh-CN" altLang="en-US" dirty="0"/>
              <a:t>，且总价值最大为，并输出最大的总</a:t>
            </a:r>
            <a:r>
              <a:rPr lang="zh-CN" altLang="en-US" dirty="0" smtClean="0"/>
              <a:t>价值，</a:t>
            </a:r>
            <a:r>
              <a:rPr lang="zh-CN" altLang="en-US" dirty="0"/>
              <a:t>每颗宝石的重量符合</a:t>
            </a:r>
            <a:r>
              <a:rPr lang="en-US" altLang="zh-CN" dirty="0"/>
              <a:t>a*2^b</a:t>
            </a:r>
            <a:r>
              <a:rPr lang="zh-CN" altLang="en-US" dirty="0"/>
              <a:t>（</a:t>
            </a:r>
            <a:r>
              <a:rPr lang="en-US" altLang="zh-CN" dirty="0"/>
              <a:t>a&lt;=10;b&lt;=</a:t>
            </a:r>
            <a:r>
              <a:rPr lang="en-US" altLang="zh-CN" dirty="0" smtClean="0"/>
              <a:t>30</a:t>
            </a:r>
            <a:r>
              <a:rPr lang="zh-CN" altLang="en-US" dirty="0" smtClean="0"/>
              <a:t>）。</a:t>
            </a:r>
            <a:endParaRPr lang="en-US" altLang="zh-CN" dirty="0" smtClean="0"/>
          </a:p>
          <a:p>
            <a:endParaRPr lang="en-US" altLang="zh-CN" dirty="0"/>
          </a:p>
          <a:p>
            <a:endParaRPr lang="en-US" altLang="zh-CN" dirty="0"/>
          </a:p>
          <a:p>
            <a:r>
              <a:rPr lang="en-US" altLang="zh-CN" dirty="0" smtClean="0"/>
              <a:t>N</a:t>
            </a:r>
            <a:r>
              <a:rPr lang="en-US" altLang="zh-CN" dirty="0"/>
              <a:t>&lt;=</a:t>
            </a:r>
            <a:r>
              <a:rPr lang="en-US" altLang="zh-CN" dirty="0" smtClean="0"/>
              <a:t>100</a:t>
            </a:r>
            <a:r>
              <a:rPr lang="zh-CN" altLang="en-US" dirty="0" smtClean="0"/>
              <a:t>，</a:t>
            </a:r>
            <a:r>
              <a:rPr lang="en-US" altLang="zh-CN" dirty="0" smtClean="0"/>
              <a:t>W</a:t>
            </a:r>
            <a:r>
              <a:rPr lang="en-US" altLang="zh-CN" dirty="0"/>
              <a:t>&lt;=</a:t>
            </a:r>
            <a:r>
              <a:rPr lang="en-US" altLang="zh-CN" dirty="0" smtClean="0"/>
              <a:t>2^30</a:t>
            </a:r>
            <a:endParaRPr lang="zh-CN" altLang="en-US" dirty="0"/>
          </a:p>
        </p:txBody>
      </p:sp>
    </p:spTree>
    <p:extLst>
      <p:ext uri="{BB962C8B-B14F-4D97-AF65-F5344CB8AC3E}">
        <p14:creationId xmlns:p14="http://schemas.microsoft.com/office/powerpoint/2010/main" val="498590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Bzoj</a:t>
            </a:r>
            <a:r>
              <a:rPr lang="en-US" altLang="zh-CN" dirty="0"/>
              <a:t> </a:t>
            </a:r>
            <a:r>
              <a:rPr lang="en-US" altLang="zh-CN" dirty="0" smtClean="0"/>
              <a:t>1190</a:t>
            </a:r>
            <a:endParaRPr lang="zh-CN" altLang="en-US" dirty="0"/>
          </a:p>
        </p:txBody>
      </p:sp>
      <p:sp>
        <p:nvSpPr>
          <p:cNvPr id="3" name="内容占位符 2"/>
          <p:cNvSpPr>
            <a:spLocks noGrp="1"/>
          </p:cNvSpPr>
          <p:nvPr>
            <p:ph idx="1"/>
          </p:nvPr>
        </p:nvSpPr>
        <p:spPr>
          <a:xfrm>
            <a:off x="680321" y="2177143"/>
            <a:ext cx="9613861" cy="4290271"/>
          </a:xfrm>
        </p:spPr>
        <p:txBody>
          <a:bodyPr>
            <a:normAutofit/>
          </a:bodyPr>
          <a:lstStyle/>
          <a:p>
            <a:r>
              <a:rPr lang="zh-CN" altLang="en-US" dirty="0" smtClean="0"/>
              <a:t>由于重量和价值都很大，所以不能直接</a:t>
            </a:r>
            <a:r>
              <a:rPr lang="en-US" altLang="zh-CN" dirty="0" err="1" smtClean="0"/>
              <a:t>Dp</a:t>
            </a:r>
            <a:r>
              <a:rPr lang="zh-CN" altLang="en-US" dirty="0" smtClean="0"/>
              <a:t>。</a:t>
            </a:r>
            <a:endParaRPr lang="en-US" altLang="zh-CN" dirty="0" smtClean="0"/>
          </a:p>
          <a:p>
            <a:r>
              <a:rPr lang="zh-CN" altLang="en-US" dirty="0" smtClean="0"/>
              <a:t>物品重量很有特点</a:t>
            </a:r>
            <a:r>
              <a:rPr lang="en-US" altLang="zh-CN" dirty="0" smtClean="0"/>
              <a:t>a*2^b</a:t>
            </a:r>
            <a:r>
              <a:rPr lang="zh-CN" altLang="en-US" dirty="0" smtClean="0"/>
              <a:t>，</a:t>
            </a:r>
            <a:r>
              <a:rPr lang="en-US" altLang="zh-CN" dirty="0" smtClean="0"/>
              <a:t>ab</a:t>
            </a:r>
            <a:r>
              <a:rPr lang="zh-CN" altLang="en-US" dirty="0" smtClean="0"/>
              <a:t>都很小。</a:t>
            </a:r>
            <a:endParaRPr lang="en-US" altLang="zh-CN" dirty="0" smtClean="0"/>
          </a:p>
          <a:p>
            <a:r>
              <a:rPr lang="en-US" altLang="zh-CN" dirty="0" smtClean="0"/>
              <a:t>b</a:t>
            </a:r>
            <a:r>
              <a:rPr lang="zh-CN" altLang="en-US" dirty="0" smtClean="0"/>
              <a:t>值大的物品不会影响零碎剩余的</a:t>
            </a:r>
            <a:r>
              <a:rPr lang="zh-CN" altLang="en-US" dirty="0"/>
              <a:t>重量</a:t>
            </a:r>
            <a:r>
              <a:rPr lang="zh-CN" altLang="en-US" dirty="0" smtClean="0"/>
              <a:t>上限。</a:t>
            </a:r>
            <a:endParaRPr lang="en-US" altLang="zh-CN" dirty="0" smtClean="0"/>
          </a:p>
          <a:p>
            <a:r>
              <a:rPr lang="zh-CN" altLang="en-US" dirty="0" smtClean="0"/>
              <a:t>将物品按</a:t>
            </a:r>
            <a:r>
              <a:rPr lang="en-US" altLang="zh-CN" dirty="0" smtClean="0"/>
              <a:t>b</a:t>
            </a:r>
            <a:r>
              <a:rPr lang="zh-CN" altLang="en-US" dirty="0" smtClean="0"/>
              <a:t>值分阶段处理。</a:t>
            </a:r>
            <a:endParaRPr lang="en-US" altLang="zh-CN" dirty="0" smtClean="0"/>
          </a:p>
          <a:p>
            <a:r>
              <a:rPr lang="zh-CN" altLang="en-US" dirty="0" smtClean="0"/>
              <a:t>在阶段内，直接忽略不足</a:t>
            </a:r>
            <a:r>
              <a:rPr lang="en-US" altLang="zh-CN" dirty="0" smtClean="0"/>
              <a:t>2^b</a:t>
            </a:r>
            <a:r>
              <a:rPr lang="zh-CN" altLang="en-US" dirty="0" smtClean="0"/>
              <a:t>的部分，</a:t>
            </a:r>
            <a:r>
              <a:rPr lang="en-US" altLang="zh-CN" dirty="0" smtClean="0"/>
              <a:t>f[</a:t>
            </a:r>
            <a:r>
              <a:rPr lang="en-US" altLang="zh-CN" dirty="0" err="1" smtClean="0"/>
              <a:t>i</a:t>
            </a:r>
            <a:r>
              <a:rPr lang="en-US" altLang="zh-CN" dirty="0" smtClean="0"/>
              <a:t>][j]</a:t>
            </a:r>
            <a:r>
              <a:rPr lang="zh-CN" altLang="en-US" dirty="0" smtClean="0"/>
              <a:t>表示前</a:t>
            </a:r>
            <a:r>
              <a:rPr lang="en-US" altLang="zh-CN" dirty="0" err="1" smtClean="0"/>
              <a:t>i</a:t>
            </a:r>
            <a:r>
              <a:rPr lang="zh-CN" altLang="en-US" dirty="0" smtClean="0"/>
              <a:t>个物品，剩余的能用重量为</a:t>
            </a:r>
            <a:r>
              <a:rPr lang="en-US" altLang="zh-CN" dirty="0" smtClean="0"/>
              <a:t>j*2^b</a:t>
            </a:r>
          </a:p>
          <a:p>
            <a:r>
              <a:rPr lang="zh-CN" altLang="en-US" dirty="0" smtClean="0"/>
              <a:t>从上一阶段到下一阶段时，将</a:t>
            </a:r>
            <a:r>
              <a:rPr lang="en-US" altLang="zh-CN" dirty="0" smtClean="0"/>
              <a:t>f[</a:t>
            </a:r>
            <a:r>
              <a:rPr lang="en-US" altLang="zh-CN" dirty="0" err="1" smtClean="0"/>
              <a:t>i</a:t>
            </a:r>
            <a:r>
              <a:rPr lang="en-US" altLang="zh-CN" dirty="0" smtClean="0"/>
              <a:t>][j]-&gt;f ’[</a:t>
            </a:r>
            <a:r>
              <a:rPr lang="en-US" altLang="zh-CN" dirty="0" err="1" smtClean="0"/>
              <a:t>i</a:t>
            </a:r>
            <a:r>
              <a:rPr lang="en-US" altLang="zh-CN" dirty="0" smtClean="0"/>
              <a:t>][j*2+</a:t>
            </a:r>
            <a:r>
              <a:rPr lang="zh-CN" altLang="en-US" dirty="0" smtClean="0"/>
              <a:t>零碎部分</a:t>
            </a:r>
            <a:r>
              <a:rPr lang="en-US" altLang="zh-CN" dirty="0" smtClean="0"/>
              <a:t>]</a:t>
            </a:r>
            <a:r>
              <a:rPr lang="zh-CN" altLang="en-US" dirty="0" smtClean="0"/>
              <a:t>，注意到</a:t>
            </a:r>
            <a:r>
              <a:rPr lang="en-US" altLang="zh-CN" dirty="0" smtClean="0"/>
              <a:t>n=100</a:t>
            </a:r>
            <a:r>
              <a:rPr lang="zh-CN" altLang="en-US" dirty="0" smtClean="0"/>
              <a:t>，</a:t>
            </a:r>
            <a:r>
              <a:rPr lang="en-US" altLang="zh-CN" dirty="0" smtClean="0"/>
              <a:t>a&lt;=10</a:t>
            </a:r>
            <a:r>
              <a:rPr lang="zh-CN" altLang="en-US" dirty="0" smtClean="0"/>
              <a:t>，所以剩余重量最多纪录到</a:t>
            </a:r>
            <a:r>
              <a:rPr lang="en-US" altLang="zh-CN" dirty="0" smtClean="0"/>
              <a:t>1000</a:t>
            </a:r>
            <a:r>
              <a:rPr lang="zh-CN" altLang="en-US" dirty="0" smtClean="0"/>
              <a:t>即可。</a:t>
            </a:r>
            <a:endParaRPr lang="en-US" altLang="zh-CN" dirty="0" smtClean="0"/>
          </a:p>
          <a:p>
            <a:endParaRPr lang="zh-CN" altLang="en-US" dirty="0"/>
          </a:p>
        </p:txBody>
      </p:sp>
    </p:spTree>
    <p:extLst>
      <p:ext uri="{BB962C8B-B14F-4D97-AF65-F5344CB8AC3E}">
        <p14:creationId xmlns:p14="http://schemas.microsoft.com/office/powerpoint/2010/main" val="1960241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a:t>
            </a:r>
            <a:r>
              <a:rPr lang="en-US" altLang="zh-CN" dirty="0" err="1" smtClean="0"/>
              <a:t>Dp</a:t>
            </a:r>
            <a:endParaRPr lang="zh-CN" altLang="en-US" dirty="0"/>
          </a:p>
        </p:txBody>
      </p:sp>
      <p:sp>
        <p:nvSpPr>
          <p:cNvPr id="3" name="内容占位符 2"/>
          <p:cNvSpPr>
            <a:spLocks noGrp="1"/>
          </p:cNvSpPr>
          <p:nvPr>
            <p:ph idx="1"/>
          </p:nvPr>
        </p:nvSpPr>
        <p:spPr/>
        <p:txBody>
          <a:bodyPr/>
          <a:lstStyle/>
          <a:p>
            <a:r>
              <a:rPr lang="zh-CN" altLang="en-US" dirty="0" smtClean="0"/>
              <a:t>与树或图的生成树相关的动态规划。</a:t>
            </a:r>
            <a:endParaRPr lang="en-US" altLang="zh-CN" dirty="0" smtClean="0"/>
          </a:p>
          <a:p>
            <a:r>
              <a:rPr lang="zh-CN" altLang="en-US" dirty="0" smtClean="0"/>
              <a:t>以每棵子树为子结构，在父亲节点合并。</a:t>
            </a:r>
            <a:endParaRPr lang="en-US" altLang="zh-CN" dirty="0" smtClean="0"/>
          </a:p>
          <a:p>
            <a:r>
              <a:rPr lang="zh-CN" altLang="en-US" dirty="0" smtClean="0"/>
              <a:t>巧妙利用</a:t>
            </a:r>
            <a:r>
              <a:rPr lang="en-US" altLang="zh-CN" dirty="0" err="1" smtClean="0"/>
              <a:t>Bfs</a:t>
            </a:r>
            <a:r>
              <a:rPr lang="zh-CN" altLang="en-US" dirty="0" smtClean="0"/>
              <a:t>或</a:t>
            </a:r>
            <a:r>
              <a:rPr lang="en-US" altLang="zh-CN" dirty="0" err="1" smtClean="0"/>
              <a:t>Dfs</a:t>
            </a:r>
            <a:r>
              <a:rPr lang="zh-CN" altLang="en-US" dirty="0" smtClean="0"/>
              <a:t>序，可以优化问题，或得到好的解决方法。</a:t>
            </a:r>
            <a:endParaRPr lang="en-US" altLang="zh-CN" dirty="0" smtClean="0"/>
          </a:p>
          <a:p>
            <a:r>
              <a:rPr lang="zh-CN" altLang="en-US" dirty="0" smtClean="0"/>
              <a:t>可以与树分治，以及树上的数据结构相结合。</a:t>
            </a:r>
            <a:endParaRPr lang="en-US" altLang="zh-CN" dirty="0" smtClean="0"/>
          </a:p>
          <a:p>
            <a:r>
              <a:rPr lang="zh-CN" altLang="en-US" dirty="0"/>
              <a:t>虚</a:t>
            </a:r>
            <a:r>
              <a:rPr lang="zh-CN" altLang="en-US" dirty="0" smtClean="0"/>
              <a:t>树题的显著特征：询问涉及总点数</a:t>
            </a:r>
            <a:r>
              <a:rPr lang="en-US" altLang="zh-CN" dirty="0" smtClean="0"/>
              <a:t>&lt;=</a:t>
            </a:r>
            <a:r>
              <a:rPr lang="zh-CN" altLang="en-US" dirty="0" smtClean="0"/>
              <a:t>多少</a:t>
            </a:r>
            <a:endParaRPr lang="en-US" altLang="zh-CN" dirty="0" smtClean="0"/>
          </a:p>
          <a:p>
            <a:r>
              <a:rPr lang="zh-CN" altLang="en-US" dirty="0" smtClean="0"/>
              <a:t>树形</a:t>
            </a:r>
            <a:r>
              <a:rPr lang="en-US" altLang="zh-CN" dirty="0" err="1" smtClean="0"/>
              <a:t>Dp</a:t>
            </a:r>
            <a:r>
              <a:rPr lang="zh-CN" altLang="en-US" dirty="0" smtClean="0"/>
              <a:t>的时间复杂度要认真计算，容易出错。</a:t>
            </a:r>
            <a:endParaRPr lang="zh-CN" altLang="en-US" dirty="0"/>
          </a:p>
        </p:txBody>
      </p:sp>
    </p:spTree>
    <p:extLst>
      <p:ext uri="{BB962C8B-B14F-4D97-AF65-F5344CB8AC3E}">
        <p14:creationId xmlns:p14="http://schemas.microsoft.com/office/powerpoint/2010/main" val="3511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Cover</a:t>
            </a:r>
            <a:endParaRPr lang="zh-CN" altLang="en-US" dirty="0"/>
          </a:p>
        </p:txBody>
      </p:sp>
      <p:sp>
        <p:nvSpPr>
          <p:cNvPr id="3" name="内容占位符 2"/>
          <p:cNvSpPr>
            <a:spLocks noGrp="1"/>
          </p:cNvSpPr>
          <p:nvPr>
            <p:ph idx="1"/>
          </p:nvPr>
        </p:nvSpPr>
        <p:spPr/>
        <p:txBody>
          <a:bodyPr/>
          <a:lstStyle/>
          <a:p>
            <a:r>
              <a:rPr lang="zh-CN" altLang="en-US" dirty="0" smtClean="0"/>
              <a:t>给定一棵</a:t>
            </a:r>
            <a:r>
              <a:rPr lang="en-US" altLang="zh-CN" i="1" dirty="0" smtClean="0"/>
              <a:t>n </a:t>
            </a:r>
            <a:r>
              <a:rPr lang="zh-CN" altLang="en-US" dirty="0" smtClean="0"/>
              <a:t>个点的无根树，节点</a:t>
            </a:r>
            <a:r>
              <a:rPr lang="en-US" altLang="zh-CN" i="1" dirty="0" err="1" smtClean="0"/>
              <a:t>i</a:t>
            </a:r>
            <a:r>
              <a:rPr lang="en-US" altLang="zh-CN" i="1" dirty="0" smtClean="0"/>
              <a:t> </a:t>
            </a:r>
            <a:r>
              <a:rPr lang="zh-CN" altLang="en-US" dirty="0" smtClean="0"/>
              <a:t>的权值为</a:t>
            </a:r>
            <a:r>
              <a:rPr lang="en-US" altLang="zh-CN" i="1" dirty="0" err="1" smtClean="0"/>
              <a:t>wi</a:t>
            </a:r>
            <a:r>
              <a:rPr lang="zh-CN" altLang="en-US" dirty="0" smtClean="0"/>
              <a:t>，如果选择</a:t>
            </a:r>
            <a:r>
              <a:rPr lang="en-US" altLang="zh-CN" dirty="0" err="1" smtClean="0"/>
              <a:t>i</a:t>
            </a:r>
            <a:r>
              <a:rPr lang="zh-CN" altLang="en-US" dirty="0" smtClean="0"/>
              <a:t>，则可以将距离这个点</a:t>
            </a:r>
            <a:r>
              <a:rPr lang="en-US" altLang="zh-CN" dirty="0" err="1" smtClean="0"/>
              <a:t>wi</a:t>
            </a:r>
            <a:r>
              <a:rPr lang="zh-CN" altLang="en-US" dirty="0" smtClean="0"/>
              <a:t>以内的点全部覆盖，任意一边的长度都为</a:t>
            </a:r>
            <a:r>
              <a:rPr lang="en-US" altLang="zh-CN" dirty="0" smtClean="0"/>
              <a:t>1</a:t>
            </a:r>
            <a:r>
              <a:rPr lang="zh-CN" altLang="en-US" dirty="0" smtClean="0"/>
              <a:t>。</a:t>
            </a:r>
          </a:p>
          <a:p>
            <a:r>
              <a:rPr lang="zh-CN" altLang="en-US" dirty="0" smtClean="0"/>
              <a:t>问至少选择多少点，能将整棵树上所有点覆盖。</a:t>
            </a:r>
            <a:endParaRPr lang="en-US" altLang="zh-CN" dirty="0" smtClean="0"/>
          </a:p>
          <a:p>
            <a:endParaRPr lang="en-US" altLang="zh-CN" dirty="0" smtClean="0"/>
          </a:p>
          <a:p>
            <a:r>
              <a:rPr lang="en-US" altLang="zh-CN" dirty="0" smtClean="0"/>
              <a:t>n&lt;=100</a:t>
            </a:r>
            <a:endParaRPr lang="zh-CN" altLang="en-US" dirty="0"/>
          </a:p>
        </p:txBody>
      </p:sp>
      <p:sp>
        <p:nvSpPr>
          <p:cNvPr id="4" name="矩形 3"/>
          <p:cNvSpPr/>
          <p:nvPr/>
        </p:nvSpPr>
        <p:spPr>
          <a:xfrm>
            <a:off x="5772834" y="3244334"/>
            <a:ext cx="646331" cy="369332"/>
          </a:xfrm>
          <a:prstGeom prst="rect">
            <a:avLst/>
          </a:prstGeom>
        </p:spPr>
        <p:txBody>
          <a:bodyPr wrap="none">
            <a:spAutoFit/>
          </a:bodyPr>
          <a:lstStyle/>
          <a:p>
            <a:r>
              <a:rPr lang="en-US" altLang="zh-CN" dirty="0">
                <a:solidFill>
                  <a:srgbClr val="FFFFFF"/>
                </a:solidFill>
                <a:latin typeface="LMSans12-Regular-Identity-H"/>
              </a:rPr>
              <a:t>Ants</a:t>
            </a:r>
            <a:endParaRPr lang="zh-CN" altLang="en-US" dirty="0"/>
          </a:p>
        </p:txBody>
      </p:sp>
    </p:spTree>
    <p:extLst>
      <p:ext uri="{BB962C8B-B14F-4D97-AF65-F5344CB8AC3E}">
        <p14:creationId xmlns:p14="http://schemas.microsoft.com/office/powerpoint/2010/main" val="3911468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Cover</a:t>
            </a:r>
            <a:endParaRPr lang="zh-CN" altLang="en-US" dirty="0"/>
          </a:p>
        </p:txBody>
      </p:sp>
      <p:sp>
        <p:nvSpPr>
          <p:cNvPr id="3" name="内容占位符 2"/>
          <p:cNvSpPr>
            <a:spLocks noGrp="1"/>
          </p:cNvSpPr>
          <p:nvPr>
            <p:ph idx="1"/>
          </p:nvPr>
        </p:nvSpPr>
        <p:spPr/>
        <p:txBody>
          <a:bodyPr/>
          <a:lstStyle/>
          <a:p>
            <a:r>
              <a:rPr lang="en-US" altLang="zh-CN" dirty="0" smtClean="0"/>
              <a:t>f(</a:t>
            </a:r>
            <a:r>
              <a:rPr lang="en-US" altLang="zh-CN" dirty="0" err="1"/>
              <a:t>i</a:t>
            </a:r>
            <a:r>
              <a:rPr lang="en-US" altLang="zh-CN" dirty="0" err="1" smtClean="0"/>
              <a:t>,j</a:t>
            </a:r>
            <a:r>
              <a:rPr lang="en-US" altLang="zh-CN" dirty="0" smtClean="0"/>
              <a:t>)</a:t>
            </a:r>
            <a:r>
              <a:rPr lang="zh-CN" altLang="en-US" dirty="0" smtClean="0"/>
              <a:t>表示以</a:t>
            </a:r>
            <a:r>
              <a:rPr lang="en-US" altLang="zh-CN" dirty="0" err="1" smtClean="0"/>
              <a:t>i</a:t>
            </a:r>
            <a:r>
              <a:rPr lang="zh-CN" altLang="en-US" dirty="0" smtClean="0"/>
              <a:t>为根的子树，</a:t>
            </a:r>
            <a:r>
              <a:rPr lang="en-US" altLang="zh-CN" dirty="0" smtClean="0"/>
              <a:t>j&gt;=0</a:t>
            </a:r>
            <a:r>
              <a:rPr lang="zh-CN" altLang="en-US" dirty="0" smtClean="0"/>
              <a:t>表示还能覆盖到外面距离为</a:t>
            </a:r>
            <a:r>
              <a:rPr lang="en-US" altLang="zh-CN" dirty="0" smtClean="0"/>
              <a:t>j</a:t>
            </a:r>
            <a:r>
              <a:rPr lang="zh-CN" altLang="en-US" dirty="0" smtClean="0"/>
              <a:t>的点，</a:t>
            </a:r>
            <a:r>
              <a:rPr lang="en-US" altLang="zh-CN" dirty="0" smtClean="0"/>
              <a:t>j&lt;0</a:t>
            </a:r>
            <a:r>
              <a:rPr lang="zh-CN" altLang="en-US" dirty="0" smtClean="0"/>
              <a:t>则表示子树内最深没有覆盖的点深度为</a:t>
            </a:r>
            <a:r>
              <a:rPr lang="en-US" altLang="zh-CN" dirty="0" smtClean="0"/>
              <a:t>-j</a:t>
            </a:r>
            <a:r>
              <a:rPr lang="zh-CN" altLang="en-US" dirty="0" smtClean="0"/>
              <a:t>，此时最小选定的点数。</a:t>
            </a:r>
            <a:endParaRPr lang="en-US" altLang="zh-CN" dirty="0" smtClean="0"/>
          </a:p>
          <a:p>
            <a:r>
              <a:rPr lang="zh-CN" altLang="en-US" dirty="0" smtClean="0"/>
              <a:t>选择</a:t>
            </a:r>
            <a:r>
              <a:rPr lang="en-US" altLang="zh-CN" dirty="0" err="1" smtClean="0"/>
              <a:t>i</a:t>
            </a:r>
            <a:r>
              <a:rPr lang="zh-CN" altLang="en-US" dirty="0" smtClean="0"/>
              <a:t>点 </a:t>
            </a:r>
            <a:r>
              <a:rPr lang="en-US" altLang="zh-CN" dirty="0" smtClean="0"/>
              <a:t>f(</a:t>
            </a:r>
            <a:r>
              <a:rPr lang="en-US" altLang="zh-CN" dirty="0" err="1" smtClean="0"/>
              <a:t>i,j</a:t>
            </a:r>
            <a:r>
              <a:rPr lang="en-US" altLang="zh-CN" dirty="0" smtClean="0"/>
              <a:t>)&lt;-min(f(son,-wi~wi-1)) )</a:t>
            </a:r>
          </a:p>
          <a:p>
            <a:r>
              <a:rPr lang="zh-CN" altLang="en-US" dirty="0" smtClean="0"/>
              <a:t>如果不选</a:t>
            </a:r>
            <a:r>
              <a:rPr lang="en-US" altLang="zh-CN" dirty="0" err="1" smtClean="0"/>
              <a:t>i</a:t>
            </a:r>
            <a:r>
              <a:rPr lang="zh-CN" altLang="en-US" dirty="0" smtClean="0"/>
              <a:t>点，</a:t>
            </a:r>
            <a:endParaRPr lang="en-US" altLang="zh-CN" dirty="0" smtClean="0"/>
          </a:p>
          <a:p>
            <a:pPr lvl="1"/>
            <a:r>
              <a:rPr lang="zh-CN" altLang="en-US" dirty="0" smtClean="0"/>
              <a:t>如果</a:t>
            </a:r>
            <a:r>
              <a:rPr lang="en-US" altLang="zh-CN" dirty="0" smtClean="0"/>
              <a:t>j</a:t>
            </a:r>
            <a:r>
              <a:rPr lang="zh-CN" altLang="en-US" dirty="0" smtClean="0"/>
              <a:t>为非负数，枚举一个向外覆盖最大的孩子</a:t>
            </a:r>
            <a:endParaRPr lang="en-US" altLang="zh-CN" dirty="0" smtClean="0"/>
          </a:p>
          <a:p>
            <a:pPr lvl="1"/>
            <a:r>
              <a:rPr lang="en-US" altLang="zh-CN" dirty="0"/>
              <a:t>f</a:t>
            </a:r>
            <a:r>
              <a:rPr lang="en-US" altLang="zh-CN" dirty="0" smtClean="0"/>
              <a:t>(</a:t>
            </a:r>
            <a:r>
              <a:rPr lang="en-US" altLang="zh-CN" dirty="0" err="1" smtClean="0"/>
              <a:t>i,j</a:t>
            </a:r>
            <a:r>
              <a:rPr lang="en-US" altLang="zh-CN" dirty="0" smtClean="0"/>
              <a:t>)&lt;-f(u,j+1)+min(f(son,-(j-2)~j))</a:t>
            </a:r>
          </a:p>
          <a:p>
            <a:pPr lvl="1"/>
            <a:r>
              <a:rPr lang="zh-CN" altLang="en-US" dirty="0"/>
              <a:t>如果</a:t>
            </a:r>
            <a:r>
              <a:rPr lang="en-US" altLang="zh-CN" dirty="0"/>
              <a:t>j</a:t>
            </a:r>
            <a:r>
              <a:rPr lang="zh-CN" altLang="en-US" dirty="0" smtClean="0"/>
              <a:t>为负数</a:t>
            </a:r>
            <a:r>
              <a:rPr lang="zh-CN" altLang="en-US" dirty="0"/>
              <a:t>，枚举一</a:t>
            </a:r>
            <a:r>
              <a:rPr lang="zh-CN" altLang="en-US" dirty="0" smtClean="0"/>
              <a:t>个没有被覆盖最深的孩子</a:t>
            </a:r>
            <a:endParaRPr lang="en-US" altLang="zh-CN" dirty="0" smtClean="0"/>
          </a:p>
          <a:p>
            <a:pPr lvl="1"/>
            <a:r>
              <a:rPr lang="en-US" altLang="zh-CN" dirty="0"/>
              <a:t>f(</a:t>
            </a:r>
            <a:r>
              <a:rPr lang="en-US" altLang="zh-CN" dirty="0" err="1"/>
              <a:t>i,j</a:t>
            </a:r>
            <a:r>
              <a:rPr lang="en-US" altLang="zh-CN" dirty="0"/>
              <a:t>)&lt;-</a:t>
            </a:r>
            <a:r>
              <a:rPr lang="en-US" altLang="zh-CN" dirty="0" smtClean="0"/>
              <a:t>f(u,j-1</a:t>
            </a:r>
            <a:r>
              <a:rPr lang="en-US" altLang="zh-CN" dirty="0"/>
              <a:t>)+min(f(son</a:t>
            </a:r>
            <a:r>
              <a:rPr lang="en-US" altLang="zh-CN" dirty="0" smtClean="0"/>
              <a:t>,(j-1)~ -(j-1)))</a:t>
            </a:r>
            <a:endParaRPr lang="en-US" altLang="zh-CN" dirty="0"/>
          </a:p>
          <a:p>
            <a:pPr lvl="1"/>
            <a:endParaRPr lang="zh-CN" altLang="en-US" dirty="0"/>
          </a:p>
          <a:p>
            <a:pPr lvl="1"/>
            <a:endParaRPr lang="zh-CN" altLang="en-US" dirty="0"/>
          </a:p>
        </p:txBody>
      </p:sp>
      <p:sp>
        <p:nvSpPr>
          <p:cNvPr id="4" name="矩形 3"/>
          <p:cNvSpPr/>
          <p:nvPr/>
        </p:nvSpPr>
        <p:spPr>
          <a:xfrm>
            <a:off x="5772834" y="3244334"/>
            <a:ext cx="646331" cy="369332"/>
          </a:xfrm>
          <a:prstGeom prst="rect">
            <a:avLst/>
          </a:prstGeom>
        </p:spPr>
        <p:txBody>
          <a:bodyPr wrap="none">
            <a:spAutoFit/>
          </a:bodyPr>
          <a:lstStyle/>
          <a:p>
            <a:r>
              <a:rPr lang="en-US" altLang="zh-CN" dirty="0">
                <a:solidFill>
                  <a:srgbClr val="FFFFFF"/>
                </a:solidFill>
                <a:latin typeface="LMSans12-Regular-Identity-H"/>
              </a:rPr>
              <a:t>Ants</a:t>
            </a:r>
            <a:endParaRPr lang="zh-CN" altLang="en-US" dirty="0"/>
          </a:p>
        </p:txBody>
      </p:sp>
    </p:spTree>
    <p:extLst>
      <p:ext uri="{BB962C8B-B14F-4D97-AF65-F5344CB8AC3E}">
        <p14:creationId xmlns:p14="http://schemas.microsoft.com/office/powerpoint/2010/main" val="181033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chain problem</a:t>
            </a:r>
            <a:endParaRPr lang="zh-CN" altLang="en-US" dirty="0"/>
          </a:p>
        </p:txBody>
      </p:sp>
      <p:sp>
        <p:nvSpPr>
          <p:cNvPr id="3" name="内容占位符 2"/>
          <p:cNvSpPr>
            <a:spLocks noGrp="1"/>
          </p:cNvSpPr>
          <p:nvPr>
            <p:ph idx="1"/>
          </p:nvPr>
        </p:nvSpPr>
        <p:spPr/>
        <p:txBody>
          <a:bodyPr/>
          <a:lstStyle/>
          <a:p>
            <a:r>
              <a:rPr lang="zh-CN" altLang="en-US" dirty="0"/>
              <a:t>给定一棵有</a:t>
            </a:r>
            <a:r>
              <a:rPr lang="en-US" altLang="zh-CN" dirty="0"/>
              <a:t>n </a:t>
            </a:r>
            <a:r>
              <a:rPr lang="zh-CN" altLang="en-US" dirty="0"/>
              <a:t>个点的树，以及</a:t>
            </a:r>
            <a:r>
              <a:rPr lang="en-US" altLang="zh-CN" dirty="0"/>
              <a:t>m </a:t>
            </a:r>
            <a:r>
              <a:rPr lang="zh-CN" altLang="en-US" dirty="0"/>
              <a:t>条树链，其中第</a:t>
            </a:r>
            <a:r>
              <a:rPr lang="en-US" altLang="zh-CN" dirty="0" err="1"/>
              <a:t>i</a:t>
            </a:r>
            <a:r>
              <a:rPr lang="en-US" altLang="zh-CN" dirty="0"/>
              <a:t> </a:t>
            </a:r>
            <a:r>
              <a:rPr lang="zh-CN" altLang="en-US" dirty="0"/>
              <a:t>条树</a:t>
            </a:r>
            <a:r>
              <a:rPr lang="zh-CN" altLang="en-US" dirty="0" smtClean="0"/>
              <a:t>链的</a:t>
            </a:r>
            <a:r>
              <a:rPr lang="zh-CN" altLang="en-US" dirty="0"/>
              <a:t>价值为</a:t>
            </a:r>
            <a:r>
              <a:rPr lang="en-US" altLang="zh-CN" dirty="0" err="1"/>
              <a:t>wi</a:t>
            </a:r>
            <a:r>
              <a:rPr lang="zh-CN" altLang="en-US" dirty="0"/>
              <a:t>，请选择一些没有公共点的树链，使得价值和最大</a:t>
            </a:r>
            <a:r>
              <a:rPr lang="zh-CN" altLang="en-US" dirty="0" smtClean="0"/>
              <a:t>。</a:t>
            </a:r>
            <a:endParaRPr lang="en-US" altLang="zh-CN" dirty="0" smtClean="0"/>
          </a:p>
          <a:p>
            <a:endParaRPr lang="en-US" altLang="zh-CN" dirty="0"/>
          </a:p>
          <a:p>
            <a:r>
              <a:rPr lang="en-US" altLang="zh-CN" dirty="0" err="1" smtClean="0"/>
              <a:t>n,m</a:t>
            </a:r>
            <a:r>
              <a:rPr lang="en-US" altLang="zh-CN" dirty="0" smtClean="0"/>
              <a:t>&lt;=1e5</a:t>
            </a:r>
            <a:endParaRPr lang="zh-CN" altLang="en-US" dirty="0"/>
          </a:p>
        </p:txBody>
      </p:sp>
    </p:spTree>
    <p:extLst>
      <p:ext uri="{BB962C8B-B14F-4D97-AF65-F5344CB8AC3E}">
        <p14:creationId xmlns:p14="http://schemas.microsoft.com/office/powerpoint/2010/main" val="1959935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chain problem</a:t>
            </a:r>
            <a:endParaRPr lang="zh-CN" altLang="en-US" dirty="0"/>
          </a:p>
        </p:txBody>
      </p:sp>
      <p:sp>
        <p:nvSpPr>
          <p:cNvPr id="3" name="内容占位符 2"/>
          <p:cNvSpPr>
            <a:spLocks noGrp="1"/>
          </p:cNvSpPr>
          <p:nvPr>
            <p:ph idx="1"/>
          </p:nvPr>
        </p:nvSpPr>
        <p:spPr/>
        <p:txBody>
          <a:bodyPr/>
          <a:lstStyle/>
          <a:p>
            <a:r>
              <a:rPr lang="zh-CN" altLang="en-US" dirty="0"/>
              <a:t>考虑树形</a:t>
            </a:r>
            <a:r>
              <a:rPr lang="en-US" altLang="zh-CN" dirty="0"/>
              <a:t>DP</a:t>
            </a:r>
            <a:r>
              <a:rPr lang="zh-CN" altLang="en-US" dirty="0"/>
              <a:t>，设</a:t>
            </a:r>
            <a:r>
              <a:rPr lang="en-US" altLang="zh-CN" dirty="0"/>
              <a:t>f(x) </a:t>
            </a:r>
            <a:r>
              <a:rPr lang="zh-CN" altLang="en-US" dirty="0"/>
              <a:t>为以</a:t>
            </a:r>
            <a:r>
              <a:rPr lang="en-US" altLang="zh-CN" dirty="0"/>
              <a:t>x </a:t>
            </a:r>
            <a:r>
              <a:rPr lang="zh-CN" altLang="en-US" dirty="0"/>
              <a:t>为根的子树内选取不相交树</a:t>
            </a:r>
            <a:r>
              <a:rPr lang="zh-CN" altLang="en-US" dirty="0" smtClean="0"/>
              <a:t>链的</a:t>
            </a:r>
            <a:r>
              <a:rPr lang="zh-CN" altLang="en-US" dirty="0"/>
              <a:t>价值和的最大值，枚举一条</a:t>
            </a:r>
            <a:r>
              <a:rPr lang="en-US" altLang="zh-CN" dirty="0"/>
              <a:t>LCA </a:t>
            </a:r>
            <a:r>
              <a:rPr lang="zh-CN" altLang="en-US" dirty="0"/>
              <a:t>为</a:t>
            </a:r>
            <a:r>
              <a:rPr lang="en-US" altLang="zh-CN" dirty="0"/>
              <a:t>x </a:t>
            </a:r>
            <a:r>
              <a:rPr lang="zh-CN" altLang="en-US" dirty="0"/>
              <a:t>的链</a:t>
            </a:r>
            <a:r>
              <a:rPr lang="en-US" altLang="zh-CN" dirty="0"/>
              <a:t>u; v; w</a:t>
            </a:r>
            <a:r>
              <a:rPr lang="zh-CN" altLang="en-US" dirty="0"/>
              <a:t>，</a:t>
            </a:r>
            <a:r>
              <a:rPr lang="zh-CN" altLang="en-US" dirty="0" smtClean="0"/>
              <a:t>那么当前</a:t>
            </a:r>
            <a:r>
              <a:rPr lang="zh-CN" altLang="en-US" dirty="0"/>
              <a:t>方案的价值为</a:t>
            </a:r>
            <a:r>
              <a:rPr lang="en-US" altLang="zh-CN" dirty="0"/>
              <a:t>w+ </a:t>
            </a:r>
            <a:r>
              <a:rPr lang="zh-CN" altLang="en-US" dirty="0"/>
              <a:t>去除</a:t>
            </a:r>
            <a:r>
              <a:rPr lang="en-US" altLang="zh-CN" dirty="0"/>
              <a:t>u </a:t>
            </a:r>
            <a:r>
              <a:rPr lang="zh-CN" altLang="en-US" dirty="0"/>
              <a:t>到</a:t>
            </a:r>
            <a:r>
              <a:rPr lang="en-US" altLang="zh-CN" dirty="0"/>
              <a:t>v </a:t>
            </a:r>
            <a:r>
              <a:rPr lang="zh-CN" altLang="en-US" dirty="0"/>
              <a:t>路径上的点后深度</a:t>
            </a:r>
            <a:r>
              <a:rPr lang="zh-CN" altLang="en-US" dirty="0" smtClean="0"/>
              <a:t>最小的</a:t>
            </a:r>
            <a:r>
              <a:rPr lang="zh-CN" altLang="en-US" dirty="0"/>
              <a:t>点的</a:t>
            </a:r>
            <a:r>
              <a:rPr lang="en-US" altLang="zh-CN" dirty="0"/>
              <a:t>f </a:t>
            </a:r>
            <a:r>
              <a:rPr lang="zh-CN" altLang="en-US" dirty="0"/>
              <a:t>的和。</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644153" y="3651760"/>
            <a:ext cx="4273603" cy="2922776"/>
          </a:xfrm>
          <a:prstGeom prst="rect">
            <a:avLst/>
          </a:prstGeom>
        </p:spPr>
      </p:pic>
    </p:spTree>
    <p:extLst>
      <p:ext uri="{BB962C8B-B14F-4D97-AF65-F5344CB8AC3E}">
        <p14:creationId xmlns:p14="http://schemas.microsoft.com/office/powerpoint/2010/main" val="182611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给出一棵树，每个点上都有</a:t>
                </a:r>
                <a:r>
                  <a:rPr lang="en-US" altLang="zh-CN" dirty="0" smtClean="0"/>
                  <a:t>Wi</a:t>
                </a:r>
                <a:r>
                  <a:rPr lang="zh-CN" altLang="en-US" dirty="0" smtClean="0"/>
                  <a:t>的矿石，现在可以在一些点上设立仓库，每设立一个仓库，就要花费</a:t>
                </a:r>
                <a:r>
                  <a:rPr lang="en-US" altLang="zh-CN" dirty="0" smtClean="0"/>
                  <a:t>K</a:t>
                </a:r>
                <a:r>
                  <a:rPr lang="zh-CN" altLang="en-US" dirty="0" smtClean="0"/>
                  <a:t>的代价。最后每个点的代价如下计算，如果离他最近的点的距离为</a:t>
                </a:r>
                <a:r>
                  <a:rPr lang="en-US" altLang="zh-CN" dirty="0" smtClean="0"/>
                  <a:t>dis</a:t>
                </a:r>
                <a:r>
                  <a:rPr lang="zh-CN" altLang="en-US" dirty="0" smtClean="0"/>
                  <a:t>，则代价为</a:t>
                </a:r>
                <a14:m>
                  <m:oMath xmlns:m="http://schemas.openxmlformats.org/officeDocument/2006/math">
                    <m:r>
                      <a:rPr lang="en-US" altLang="zh-CN" b="0" i="1" smtClean="0">
                        <a:latin typeface="Cambria Math" panose="02040503050406030204" pitchFamily="18" charset="0"/>
                      </a:rPr>
                      <m:t>𝑊𝑖</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r>
                      <a:rPr lang="en-US" altLang="zh-CN" b="0" i="1" smtClean="0">
                        <a:latin typeface="Cambria Math" panose="02040503050406030204" pitchFamily="18" charset="0"/>
                      </a:rPr>
                      <m:t>)</m:t>
                    </m:r>
                  </m:oMath>
                </a14:m>
                <a:r>
                  <a:rPr lang="zh-CN" altLang="en-US" dirty="0" smtClean="0"/>
                  <a:t>。最小化总代价。树边长度都为</a:t>
                </a:r>
                <a:r>
                  <a:rPr lang="en-US" altLang="zh-CN" dirty="0" smtClean="0"/>
                  <a:t>1</a:t>
                </a:r>
                <a:r>
                  <a:rPr lang="zh-CN" altLang="en-US" dirty="0" smtClean="0"/>
                  <a:t>。</a:t>
                </a:r>
                <a:endParaRPr lang="en-US" altLang="zh-CN" dirty="0" smtClean="0"/>
              </a:p>
              <a:p>
                <a:endParaRPr lang="en-US" altLang="zh-CN" dirty="0"/>
              </a:p>
              <a:p>
                <a:r>
                  <a:rPr lang="en-US" altLang="zh-CN" dirty="0" smtClean="0"/>
                  <a:t>N&lt;=200</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831" r="-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641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Mine</a:t>
            </a:r>
            <a:endParaRPr lang="zh-CN" altLang="en-US" dirty="0"/>
          </a:p>
        </p:txBody>
      </p:sp>
      <p:sp>
        <p:nvSpPr>
          <p:cNvPr id="3" name="内容占位符 2"/>
          <p:cNvSpPr>
            <a:spLocks noGrp="1"/>
          </p:cNvSpPr>
          <p:nvPr>
            <p:ph idx="1"/>
          </p:nvPr>
        </p:nvSpPr>
        <p:spPr/>
        <p:txBody>
          <a:bodyPr/>
          <a:lstStyle/>
          <a:p>
            <a:r>
              <a:rPr lang="zh-CN" altLang="en-US" dirty="0"/>
              <a:t>设</a:t>
            </a:r>
            <a:r>
              <a:rPr lang="zh-CN" altLang="en-US" dirty="0" smtClean="0"/>
              <a:t>状态</a:t>
            </a:r>
            <a:r>
              <a:rPr lang="en-US" altLang="zh-CN" dirty="0" smtClean="0"/>
              <a:t>f(</a:t>
            </a:r>
            <a:r>
              <a:rPr lang="en-US" altLang="zh-CN" dirty="0" err="1" smtClean="0"/>
              <a:t>i,j</a:t>
            </a:r>
            <a:r>
              <a:rPr lang="en-US" altLang="zh-CN" dirty="0" smtClean="0"/>
              <a:t>)</a:t>
            </a:r>
            <a:r>
              <a:rPr lang="zh-CN" altLang="en-US" dirty="0" smtClean="0"/>
              <a:t>表示距离</a:t>
            </a:r>
            <a:r>
              <a:rPr lang="en-US" altLang="zh-CN" dirty="0" err="1" smtClean="0"/>
              <a:t>i</a:t>
            </a:r>
            <a:r>
              <a:rPr lang="zh-CN" altLang="en-US" dirty="0" smtClean="0"/>
              <a:t>最近的仓库为</a:t>
            </a:r>
            <a:r>
              <a:rPr lang="en-US" altLang="zh-CN" dirty="0" smtClean="0"/>
              <a:t>j(j</a:t>
            </a:r>
            <a:r>
              <a:rPr lang="zh-CN" altLang="en-US" dirty="0" smtClean="0"/>
              <a:t>还未</a:t>
            </a:r>
            <a:r>
              <a:rPr lang="zh-CN" altLang="en-US" dirty="0"/>
              <a:t>建立</a:t>
            </a:r>
            <a:r>
              <a:rPr lang="en-US" altLang="zh-CN" dirty="0" smtClean="0"/>
              <a:t>)</a:t>
            </a:r>
            <a:r>
              <a:rPr lang="zh-CN" altLang="en-US" dirty="0" smtClean="0"/>
              <a:t>时，</a:t>
            </a:r>
            <a:r>
              <a:rPr lang="en-US" altLang="zh-CN" dirty="0" err="1" smtClean="0"/>
              <a:t>i</a:t>
            </a:r>
            <a:r>
              <a:rPr lang="zh-CN" altLang="en-US" dirty="0" smtClean="0"/>
              <a:t>子树的总代价</a:t>
            </a:r>
            <a:endParaRPr lang="en-US" altLang="zh-CN" dirty="0" smtClean="0"/>
          </a:p>
          <a:p>
            <a:r>
              <a:rPr lang="zh-CN" altLang="en-US" dirty="0" smtClean="0"/>
              <a:t>转移考虑</a:t>
            </a:r>
            <a:r>
              <a:rPr lang="en-US" altLang="zh-CN" dirty="0" err="1" smtClean="0"/>
              <a:t>i</a:t>
            </a:r>
            <a:r>
              <a:rPr lang="zh-CN" altLang="en-US" dirty="0" smtClean="0"/>
              <a:t>的孩子的最近仓库</a:t>
            </a:r>
            <a:endParaRPr lang="en-US" altLang="zh-CN" dirty="0" smtClean="0"/>
          </a:p>
          <a:p>
            <a:r>
              <a:rPr lang="zh-CN" altLang="en-US" dirty="0" smtClean="0"/>
              <a:t>如果也是</a:t>
            </a:r>
            <a:r>
              <a:rPr lang="en-US" altLang="zh-CN" dirty="0" smtClean="0"/>
              <a:t>j</a:t>
            </a:r>
            <a:r>
              <a:rPr lang="zh-CN" altLang="en-US" dirty="0" smtClean="0"/>
              <a:t>：</a:t>
            </a:r>
            <a:r>
              <a:rPr lang="en-US" altLang="zh-CN" dirty="0" smtClean="0"/>
              <a:t>f(</a:t>
            </a:r>
            <a:r>
              <a:rPr lang="en-US" altLang="zh-CN" dirty="0" err="1" smtClean="0"/>
              <a:t>i,j</a:t>
            </a:r>
            <a:r>
              <a:rPr lang="en-US" altLang="zh-CN" dirty="0" smtClean="0"/>
              <a:t>)&lt;-f(</a:t>
            </a:r>
            <a:r>
              <a:rPr lang="en-US" altLang="zh-CN" dirty="0" err="1" smtClean="0"/>
              <a:t>son,j</a:t>
            </a:r>
            <a:r>
              <a:rPr lang="en-US" altLang="zh-CN" dirty="0" smtClean="0"/>
              <a:t>)</a:t>
            </a:r>
          </a:p>
          <a:p>
            <a:r>
              <a:rPr lang="zh-CN" altLang="en-US" dirty="0" smtClean="0"/>
              <a:t>否则一定在孩子的子树中有一个更近的仓库，枚举那个仓库</a:t>
            </a:r>
            <a:r>
              <a:rPr lang="en-US" altLang="zh-CN" dirty="0" smtClean="0"/>
              <a:t>k</a:t>
            </a:r>
            <a:r>
              <a:rPr lang="zh-CN" altLang="en-US" dirty="0" smtClean="0"/>
              <a:t>，转移时加上费用。</a:t>
            </a:r>
            <a:endParaRPr lang="zh-CN" altLang="en-US" dirty="0"/>
          </a:p>
        </p:txBody>
      </p:sp>
    </p:spTree>
    <p:extLst>
      <p:ext uri="{BB962C8B-B14F-4D97-AF65-F5344CB8AC3E}">
        <p14:creationId xmlns:p14="http://schemas.microsoft.com/office/powerpoint/2010/main" val="3717453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p>
        </p:txBody>
      </p:sp>
      <p:sp>
        <p:nvSpPr>
          <p:cNvPr id="3" name="内容占位符 2"/>
          <p:cNvSpPr>
            <a:spLocks noGrp="1"/>
          </p:cNvSpPr>
          <p:nvPr>
            <p:ph idx="1"/>
          </p:nvPr>
        </p:nvSpPr>
        <p:spPr/>
        <p:txBody>
          <a:bodyPr>
            <a:normAutofit/>
          </a:bodyPr>
          <a:lstStyle/>
          <a:p>
            <a:r>
              <a:rPr lang="zh-CN" altLang="en-US" dirty="0"/>
              <a:t>利用最优化原理把多阶段过程转化为一系列单阶段问题，利用各阶段之间的关系，逐个求解。</a:t>
            </a:r>
          </a:p>
          <a:p>
            <a:endParaRPr lang="zh-CN" altLang="en-US" dirty="0"/>
          </a:p>
        </p:txBody>
      </p:sp>
    </p:spTree>
    <p:extLst>
      <p:ext uri="{BB962C8B-B14F-4D97-AF65-F5344CB8AC3E}">
        <p14:creationId xmlns:p14="http://schemas.microsoft.com/office/powerpoint/2010/main" val="208020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树形依赖背包</a:t>
            </a:r>
            <a:endParaRPr lang="zh-CN" altLang="en-US" dirty="0"/>
          </a:p>
        </p:txBody>
      </p:sp>
      <p:sp>
        <p:nvSpPr>
          <p:cNvPr id="3" name="内容占位符 2"/>
          <p:cNvSpPr>
            <a:spLocks noGrp="1"/>
          </p:cNvSpPr>
          <p:nvPr>
            <p:ph idx="1"/>
          </p:nvPr>
        </p:nvSpPr>
        <p:spPr/>
        <p:txBody>
          <a:bodyPr/>
          <a:lstStyle/>
          <a:p>
            <a:r>
              <a:rPr lang="zh-CN" altLang="en-US" dirty="0"/>
              <a:t>给</a:t>
            </a:r>
            <a:r>
              <a:rPr lang="zh-CN" altLang="en-US" dirty="0" smtClean="0"/>
              <a:t>出一棵有根树，每个节点都是一个物品，具有价值和重量，如果一个物品要被选择，那么它的父亲必须被选择。求限制重量内的最大价值和。</a:t>
            </a:r>
            <a:endParaRPr lang="en-US" altLang="zh-CN" dirty="0" smtClean="0"/>
          </a:p>
          <a:p>
            <a:endParaRPr lang="zh-CN" altLang="en-US" dirty="0"/>
          </a:p>
        </p:txBody>
      </p:sp>
    </p:spTree>
    <p:extLst>
      <p:ext uri="{BB962C8B-B14F-4D97-AF65-F5344CB8AC3E}">
        <p14:creationId xmlns:p14="http://schemas.microsoft.com/office/powerpoint/2010/main" val="1885213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树形依赖背包</a:t>
            </a:r>
            <a:endParaRPr lang="zh-CN" altLang="en-US" dirty="0"/>
          </a:p>
        </p:txBody>
      </p:sp>
      <p:sp>
        <p:nvSpPr>
          <p:cNvPr id="3" name="内容占位符 2"/>
          <p:cNvSpPr>
            <a:spLocks noGrp="1"/>
          </p:cNvSpPr>
          <p:nvPr>
            <p:ph idx="1"/>
          </p:nvPr>
        </p:nvSpPr>
        <p:spPr/>
        <p:txBody>
          <a:bodyPr/>
          <a:lstStyle/>
          <a:p>
            <a:r>
              <a:rPr lang="zh-CN" altLang="en-US" dirty="0" smtClean="0"/>
              <a:t>朴素做法</a:t>
            </a:r>
            <a:r>
              <a:rPr lang="en-US" altLang="zh-CN" dirty="0" smtClean="0"/>
              <a:t>O(n^3)</a:t>
            </a:r>
            <a:r>
              <a:rPr lang="zh-CN" altLang="en-US" dirty="0" smtClean="0"/>
              <a:t>：</a:t>
            </a:r>
            <a:r>
              <a:rPr lang="en-US" altLang="zh-CN" dirty="0" smtClean="0"/>
              <a:t>f[</a:t>
            </a:r>
            <a:r>
              <a:rPr lang="en-US" altLang="zh-CN" dirty="0" err="1" smtClean="0"/>
              <a:t>i</a:t>
            </a:r>
            <a:r>
              <a:rPr lang="en-US" altLang="zh-CN" dirty="0" smtClean="0"/>
              <a:t>][j]</a:t>
            </a:r>
            <a:r>
              <a:rPr lang="zh-CN" altLang="en-US" dirty="0" smtClean="0"/>
              <a:t>表示在以</a:t>
            </a:r>
            <a:r>
              <a:rPr lang="en-US" altLang="zh-CN" dirty="0" err="1" smtClean="0"/>
              <a:t>i</a:t>
            </a:r>
            <a:r>
              <a:rPr lang="zh-CN" altLang="en-US" dirty="0" smtClean="0"/>
              <a:t>为根子树中选择，</a:t>
            </a:r>
            <a:r>
              <a:rPr lang="en-US" altLang="zh-CN" dirty="0" err="1" smtClean="0"/>
              <a:t>i</a:t>
            </a:r>
            <a:r>
              <a:rPr lang="zh-CN" altLang="en-US" dirty="0" smtClean="0"/>
              <a:t>强制选择，重量为</a:t>
            </a:r>
            <a:r>
              <a:rPr lang="en-US" altLang="zh-CN" dirty="0" smtClean="0"/>
              <a:t>j</a:t>
            </a:r>
            <a:r>
              <a:rPr lang="zh-CN" altLang="en-US" dirty="0" smtClean="0"/>
              <a:t>的最大价值，转移时每次将一个孩子暴力合并到父亲上。</a:t>
            </a:r>
            <a:endParaRPr lang="en-US" altLang="zh-CN" dirty="0" smtClean="0"/>
          </a:p>
          <a:p>
            <a:r>
              <a:rPr lang="zh-CN" altLang="en-US" dirty="0"/>
              <a:t>两</a:t>
            </a:r>
            <a:r>
              <a:rPr lang="zh-CN" altLang="en-US" dirty="0" smtClean="0"/>
              <a:t>个一维数组的背包合并是</a:t>
            </a:r>
            <a:r>
              <a:rPr lang="en-US" altLang="zh-CN" dirty="0" smtClean="0"/>
              <a:t>n^2</a:t>
            </a:r>
            <a:r>
              <a:rPr lang="zh-CN" altLang="en-US" dirty="0" smtClean="0"/>
              <a:t>的。</a:t>
            </a:r>
            <a:endParaRPr lang="en-US" altLang="zh-CN" dirty="0" smtClean="0"/>
          </a:p>
          <a:p>
            <a:r>
              <a:rPr lang="zh-CN" altLang="en-US" dirty="0" smtClean="0"/>
              <a:t>但一个一维数组和一个单独的物品合并是线性的。</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012731" y="4200524"/>
            <a:ext cx="2905125" cy="2114550"/>
          </a:xfrm>
          <a:prstGeom prst="rect">
            <a:avLst/>
          </a:prstGeom>
        </p:spPr>
      </p:pic>
      <p:pic>
        <p:nvPicPr>
          <p:cNvPr id="5" name="图片 4"/>
          <p:cNvPicPr>
            <a:picLocks noChangeAspect="1"/>
          </p:cNvPicPr>
          <p:nvPr/>
        </p:nvPicPr>
        <p:blipFill>
          <a:blip r:embed="rId3"/>
          <a:stretch>
            <a:fillRect/>
          </a:stretch>
        </p:blipFill>
        <p:spPr>
          <a:xfrm>
            <a:off x="7604109" y="4356847"/>
            <a:ext cx="2351198" cy="1896353"/>
          </a:xfrm>
          <a:prstGeom prst="rect">
            <a:avLst/>
          </a:prstGeom>
        </p:spPr>
      </p:pic>
      <p:sp>
        <p:nvSpPr>
          <p:cNvPr id="6" name="文本框 5"/>
          <p:cNvSpPr txBox="1"/>
          <p:nvPr/>
        </p:nvSpPr>
        <p:spPr>
          <a:xfrm>
            <a:off x="1842247" y="6315074"/>
            <a:ext cx="1331259" cy="369332"/>
          </a:xfrm>
          <a:prstGeom prst="rect">
            <a:avLst/>
          </a:prstGeom>
          <a:noFill/>
        </p:spPr>
        <p:txBody>
          <a:bodyPr wrap="square" rtlCol="0">
            <a:spAutoFit/>
          </a:bodyPr>
          <a:lstStyle/>
          <a:p>
            <a:r>
              <a:rPr lang="en-US" altLang="zh-CN" dirty="0" smtClean="0"/>
              <a:t>N^3</a:t>
            </a:r>
            <a:endParaRPr lang="zh-CN" altLang="en-US" dirty="0"/>
          </a:p>
        </p:txBody>
      </p:sp>
      <p:sp>
        <p:nvSpPr>
          <p:cNvPr id="7" name="文本框 6"/>
          <p:cNvSpPr txBox="1"/>
          <p:nvPr/>
        </p:nvSpPr>
        <p:spPr>
          <a:xfrm>
            <a:off x="8395447" y="6315074"/>
            <a:ext cx="1331259" cy="369332"/>
          </a:xfrm>
          <a:prstGeom prst="rect">
            <a:avLst/>
          </a:prstGeom>
          <a:noFill/>
        </p:spPr>
        <p:txBody>
          <a:bodyPr wrap="square" rtlCol="0">
            <a:spAutoFit/>
          </a:bodyPr>
          <a:lstStyle/>
          <a:p>
            <a:r>
              <a:rPr lang="en-US" altLang="zh-CN" dirty="0" smtClean="0"/>
              <a:t>N^2</a:t>
            </a:r>
            <a:endParaRPr lang="zh-CN" altLang="en-US" dirty="0"/>
          </a:p>
        </p:txBody>
      </p:sp>
    </p:spTree>
    <p:extLst>
      <p:ext uri="{BB962C8B-B14F-4D97-AF65-F5344CB8AC3E}">
        <p14:creationId xmlns:p14="http://schemas.microsoft.com/office/powerpoint/2010/main" val="3506843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树形依赖背包</a:t>
            </a:r>
            <a:endParaRPr lang="zh-CN" altLang="en-US" dirty="0"/>
          </a:p>
        </p:txBody>
      </p:sp>
      <p:sp>
        <p:nvSpPr>
          <p:cNvPr id="3" name="内容占位符 2"/>
          <p:cNvSpPr>
            <a:spLocks noGrp="1"/>
          </p:cNvSpPr>
          <p:nvPr>
            <p:ph idx="1"/>
          </p:nvPr>
        </p:nvSpPr>
        <p:spPr/>
        <p:txBody>
          <a:bodyPr/>
          <a:lstStyle/>
          <a:p>
            <a:r>
              <a:rPr lang="zh-CN" altLang="en-US" dirty="0" smtClean="0"/>
              <a:t>所以有两种方法；</a:t>
            </a:r>
            <a:endParaRPr lang="en-US" altLang="zh-CN" dirty="0" smtClean="0"/>
          </a:p>
          <a:p>
            <a:r>
              <a:rPr lang="en-US" altLang="zh-CN" dirty="0" smtClean="0"/>
              <a:t>1.</a:t>
            </a:r>
            <a:r>
              <a:rPr lang="zh-CN" altLang="en-US" dirty="0" smtClean="0"/>
              <a:t>在</a:t>
            </a:r>
            <a:r>
              <a:rPr lang="en-US" altLang="zh-CN" dirty="0" err="1" smtClean="0"/>
              <a:t>dfs</a:t>
            </a:r>
            <a:r>
              <a:rPr lang="zh-CN" altLang="en-US" dirty="0" smtClean="0"/>
              <a:t>序上</a:t>
            </a:r>
            <a:r>
              <a:rPr lang="en-US" altLang="zh-CN" dirty="0" err="1" smtClean="0"/>
              <a:t>Dp</a:t>
            </a:r>
            <a:r>
              <a:rPr lang="zh-CN" altLang="en-US" dirty="0" smtClean="0"/>
              <a:t>，如果不选一个点，则跳过代表他的子树的</a:t>
            </a:r>
            <a:r>
              <a:rPr lang="en-US" altLang="zh-CN" dirty="0" err="1" smtClean="0"/>
              <a:t>dfs</a:t>
            </a:r>
            <a:r>
              <a:rPr lang="zh-CN" altLang="en-US" dirty="0" smtClean="0"/>
              <a:t>上连续一段。</a:t>
            </a:r>
            <a:endParaRPr lang="en-US" altLang="zh-CN" dirty="0" smtClean="0"/>
          </a:p>
          <a:p>
            <a:r>
              <a:rPr lang="en-US" altLang="zh-CN" dirty="0" smtClean="0"/>
              <a:t>2.</a:t>
            </a:r>
            <a:r>
              <a:rPr lang="zh-CN" altLang="en-US" dirty="0" smtClean="0"/>
              <a:t>不是每次将孩子与自己合并，然后将数组直接传给孩子，再从孩子递归下去，最后原来自己的</a:t>
            </a:r>
            <a:r>
              <a:rPr lang="en-US" altLang="zh-CN" dirty="0" err="1" smtClean="0"/>
              <a:t>Dp</a:t>
            </a:r>
            <a:r>
              <a:rPr lang="zh-CN" altLang="en-US" dirty="0" smtClean="0"/>
              <a:t>数组和孩子的</a:t>
            </a:r>
            <a:r>
              <a:rPr lang="en-US" altLang="zh-CN" dirty="0" err="1" smtClean="0"/>
              <a:t>Dp</a:t>
            </a:r>
            <a:r>
              <a:rPr lang="zh-CN" altLang="en-US" dirty="0" smtClean="0"/>
              <a:t>数组直接在对应重量的价值中取</a:t>
            </a:r>
            <a:r>
              <a:rPr lang="en-US" altLang="zh-CN" dirty="0" smtClean="0"/>
              <a:t>max</a:t>
            </a:r>
            <a:r>
              <a:rPr lang="zh-CN" altLang="en-US" dirty="0" smtClean="0"/>
              <a:t>。</a:t>
            </a:r>
            <a:endParaRPr lang="zh-CN" altLang="en-US" dirty="0"/>
          </a:p>
        </p:txBody>
      </p:sp>
    </p:spTree>
    <p:extLst>
      <p:ext uri="{BB962C8B-B14F-4D97-AF65-F5344CB8AC3E}">
        <p14:creationId xmlns:p14="http://schemas.microsoft.com/office/powerpoint/2010/main" val="372993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数位</a:t>
            </a:r>
            <a:r>
              <a:rPr lang="en-US" altLang="zh-CN" dirty="0" err="1" smtClean="0"/>
              <a:t>Dp</a:t>
            </a:r>
            <a:endParaRPr lang="zh-CN" altLang="en-US" dirty="0"/>
          </a:p>
        </p:txBody>
      </p:sp>
      <p:sp>
        <p:nvSpPr>
          <p:cNvPr id="3" name="内容占位符 2"/>
          <p:cNvSpPr>
            <a:spLocks noGrp="1"/>
          </p:cNvSpPr>
          <p:nvPr>
            <p:ph idx="1"/>
          </p:nvPr>
        </p:nvSpPr>
        <p:spPr/>
        <p:txBody>
          <a:bodyPr>
            <a:normAutofit/>
          </a:bodyPr>
          <a:lstStyle/>
          <a:p>
            <a:r>
              <a:rPr lang="zh-CN" altLang="en-US" dirty="0"/>
              <a:t>经典的数位</a:t>
            </a:r>
            <a:r>
              <a:rPr lang="en-US" altLang="zh-CN" dirty="0" err="1"/>
              <a:t>Dp</a:t>
            </a:r>
            <a:r>
              <a:rPr lang="zh-CN" altLang="en-US" dirty="0"/>
              <a:t>是要求统计符合限制的数字的个数。</a:t>
            </a:r>
            <a:endParaRPr lang="en-US" altLang="zh-CN" dirty="0"/>
          </a:p>
          <a:p>
            <a:r>
              <a:rPr lang="zh-CN" altLang="en-US" dirty="0"/>
              <a:t>可以通过记录决定了前多少位以及大小关系来</a:t>
            </a:r>
            <a:r>
              <a:rPr lang="en-US" altLang="zh-CN" dirty="0" err="1"/>
              <a:t>Dp</a:t>
            </a:r>
            <a:r>
              <a:rPr lang="zh-CN" altLang="en-US" dirty="0"/>
              <a:t>。</a:t>
            </a:r>
            <a:endParaRPr lang="en-US" altLang="zh-CN" dirty="0"/>
          </a:p>
          <a:p>
            <a:r>
              <a:rPr lang="zh-CN" altLang="en-US" dirty="0"/>
              <a:t>或者</a:t>
            </a:r>
            <a:r>
              <a:rPr lang="en-US" altLang="zh-CN" dirty="0" err="1"/>
              <a:t>Dp</a:t>
            </a:r>
            <a:r>
              <a:rPr lang="zh-CN" altLang="en-US" dirty="0"/>
              <a:t>处理不同位数的数的个数，然后</a:t>
            </a:r>
            <a:r>
              <a:rPr lang="en-US" altLang="zh-CN" dirty="0" err="1"/>
              <a:t>Dp</a:t>
            </a:r>
            <a:r>
              <a:rPr lang="zh-CN" altLang="en-US" dirty="0"/>
              <a:t>统计。</a:t>
            </a:r>
            <a:endParaRPr lang="en-US" altLang="zh-CN" dirty="0"/>
          </a:p>
          <a:p>
            <a:r>
              <a:rPr lang="zh-CN" altLang="en-US" dirty="0"/>
              <a:t>善用不同进制来处理。</a:t>
            </a:r>
          </a:p>
        </p:txBody>
      </p:sp>
    </p:spTree>
    <p:extLst>
      <p:ext uri="{BB962C8B-B14F-4D97-AF65-F5344CB8AC3E}">
        <p14:creationId xmlns:p14="http://schemas.microsoft.com/office/powerpoint/2010/main" val="656365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55 D</a:t>
            </a:r>
            <a:endParaRPr lang="zh-CN" altLang="en-US" dirty="0"/>
          </a:p>
        </p:txBody>
      </p:sp>
      <p:sp>
        <p:nvSpPr>
          <p:cNvPr id="3" name="内容占位符 2"/>
          <p:cNvSpPr>
            <a:spLocks noGrp="1"/>
          </p:cNvSpPr>
          <p:nvPr>
            <p:ph idx="1"/>
          </p:nvPr>
        </p:nvSpPr>
        <p:spPr/>
        <p:txBody>
          <a:bodyPr/>
          <a:lstStyle/>
          <a:p>
            <a:r>
              <a:rPr lang="zh-CN" altLang="en-US" dirty="0" smtClean="0"/>
              <a:t>求</a:t>
            </a:r>
            <a:r>
              <a:rPr lang="en-US" altLang="zh-CN" dirty="0"/>
              <a:t>[</a:t>
            </a:r>
            <a:r>
              <a:rPr lang="en-US" altLang="zh-CN" dirty="0" smtClean="0"/>
              <a:t>L</a:t>
            </a:r>
            <a:r>
              <a:rPr lang="zh-CN" altLang="en-US" dirty="0" smtClean="0"/>
              <a:t>，</a:t>
            </a:r>
            <a:r>
              <a:rPr lang="en-US" altLang="zh-CN" dirty="0" smtClean="0"/>
              <a:t>R</a:t>
            </a:r>
            <a:r>
              <a:rPr lang="en-US" altLang="zh-CN" dirty="0"/>
              <a:t>] </a:t>
            </a:r>
            <a:r>
              <a:rPr lang="zh-CN" altLang="en-US" dirty="0"/>
              <a:t>中所有可以被它所有非零数位整除的</a:t>
            </a:r>
            <a:r>
              <a:rPr lang="zh-CN" altLang="en-US" dirty="0" smtClean="0"/>
              <a:t>数的</a:t>
            </a:r>
            <a:r>
              <a:rPr lang="zh-CN" altLang="en-US" dirty="0"/>
              <a:t>个数</a:t>
            </a:r>
            <a:r>
              <a:rPr lang="zh-CN" altLang="en-US" dirty="0" smtClean="0"/>
              <a:t>。</a:t>
            </a:r>
            <a:endParaRPr lang="en-US" altLang="zh-CN" dirty="0" smtClean="0"/>
          </a:p>
          <a:p>
            <a:endParaRPr lang="en-US" altLang="zh-CN" dirty="0"/>
          </a:p>
          <a:p>
            <a:r>
              <a:rPr lang="en-US" altLang="zh-CN" dirty="0" smtClean="0"/>
              <a:t>1&lt;=L&lt;=R&lt;=91e8</a:t>
            </a:r>
            <a:endParaRPr lang="zh-CN" altLang="en-US" dirty="0"/>
          </a:p>
        </p:txBody>
      </p:sp>
    </p:spTree>
    <p:extLst>
      <p:ext uri="{BB962C8B-B14F-4D97-AF65-F5344CB8AC3E}">
        <p14:creationId xmlns:p14="http://schemas.microsoft.com/office/powerpoint/2010/main" val="3042190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55 D</a:t>
            </a:r>
            <a:endParaRPr lang="zh-CN" altLang="en-US" dirty="0"/>
          </a:p>
        </p:txBody>
      </p:sp>
      <p:sp>
        <p:nvSpPr>
          <p:cNvPr id="3" name="内容占位符 2"/>
          <p:cNvSpPr>
            <a:spLocks noGrp="1"/>
          </p:cNvSpPr>
          <p:nvPr>
            <p:ph idx="1"/>
          </p:nvPr>
        </p:nvSpPr>
        <p:spPr/>
        <p:txBody>
          <a:bodyPr/>
          <a:lstStyle/>
          <a:p>
            <a:r>
              <a:rPr lang="zh-CN" altLang="en-US" dirty="0" smtClean="0"/>
              <a:t>考虑</a:t>
            </a:r>
            <a:r>
              <a:rPr lang="en-US" altLang="zh-CN" dirty="0" smtClean="0"/>
              <a:t>[1,R]-[1,L-1]</a:t>
            </a:r>
          </a:p>
          <a:p>
            <a:r>
              <a:rPr lang="en-US" altLang="zh-CN" dirty="0" smtClean="0"/>
              <a:t>1~9</a:t>
            </a:r>
            <a:r>
              <a:rPr lang="zh-CN" altLang="en-US" dirty="0" smtClean="0"/>
              <a:t>的</a:t>
            </a:r>
            <a:r>
              <a:rPr lang="en-US" altLang="zh-CN" dirty="0" smtClean="0"/>
              <a:t>lcm</a:t>
            </a:r>
            <a:r>
              <a:rPr lang="zh-CN" altLang="en-US" dirty="0" smtClean="0"/>
              <a:t>只有</a:t>
            </a:r>
            <a:r>
              <a:rPr lang="en-US" altLang="zh-CN" dirty="0" smtClean="0"/>
              <a:t>2520</a:t>
            </a:r>
            <a:r>
              <a:rPr lang="zh-CN" altLang="en-US" dirty="0" smtClean="0"/>
              <a:t>，所以数</a:t>
            </a:r>
            <a:r>
              <a:rPr lang="en-US" altLang="zh-CN" dirty="0" smtClean="0"/>
              <a:t>x</a:t>
            </a:r>
            <a:r>
              <a:rPr lang="zh-CN" altLang="en-US" dirty="0" smtClean="0"/>
              <a:t>等价于</a:t>
            </a:r>
            <a:r>
              <a:rPr lang="en-US" altLang="zh-CN" dirty="0" err="1" smtClean="0"/>
              <a:t>x+k</a:t>
            </a:r>
            <a:r>
              <a:rPr lang="en-US" altLang="zh-CN" dirty="0" smtClean="0"/>
              <a:t>*2520</a:t>
            </a:r>
            <a:endParaRPr lang="en-US" altLang="zh-CN" dirty="0"/>
          </a:p>
          <a:p>
            <a:r>
              <a:rPr lang="en-US" altLang="zh-CN" dirty="0" smtClean="0"/>
              <a:t>f(i,a,b,0/1)</a:t>
            </a:r>
            <a:r>
              <a:rPr lang="zh-CN" altLang="en-US" dirty="0" smtClean="0"/>
              <a:t>表示考虑了前</a:t>
            </a:r>
            <a:r>
              <a:rPr lang="en-US" altLang="zh-CN" dirty="0" err="1" smtClean="0"/>
              <a:t>i</a:t>
            </a:r>
            <a:r>
              <a:rPr lang="zh-CN" altLang="en-US" dirty="0" smtClean="0"/>
              <a:t>位，此时前</a:t>
            </a:r>
            <a:r>
              <a:rPr lang="en-US" altLang="zh-CN" dirty="0" err="1" smtClean="0"/>
              <a:t>i</a:t>
            </a:r>
            <a:r>
              <a:rPr lang="zh-CN" altLang="en-US" dirty="0" smtClean="0"/>
              <a:t>为组成的数</a:t>
            </a:r>
            <a:r>
              <a:rPr lang="en-US" altLang="zh-CN" dirty="0" smtClean="0"/>
              <a:t>mod 2520</a:t>
            </a:r>
            <a:r>
              <a:rPr lang="zh-CN" altLang="en-US" dirty="0" smtClean="0"/>
              <a:t>为</a:t>
            </a:r>
            <a:r>
              <a:rPr lang="en-US" altLang="zh-CN" dirty="0" smtClean="0"/>
              <a:t>a</a:t>
            </a:r>
            <a:r>
              <a:rPr lang="zh-CN" altLang="en-US" dirty="0" smtClean="0"/>
              <a:t>，数位的</a:t>
            </a:r>
            <a:r>
              <a:rPr lang="en-US" altLang="zh-CN" dirty="0" smtClean="0"/>
              <a:t>lcm</a:t>
            </a:r>
            <a:r>
              <a:rPr lang="zh-CN" altLang="en-US" dirty="0" smtClean="0"/>
              <a:t>为</a:t>
            </a:r>
            <a:r>
              <a:rPr lang="en-US" altLang="zh-CN" dirty="0" smtClean="0"/>
              <a:t>b</a:t>
            </a:r>
            <a:r>
              <a:rPr lang="zh-CN" altLang="en-US" dirty="0" smtClean="0"/>
              <a:t>，且小于还是等于边界。</a:t>
            </a:r>
            <a:endParaRPr lang="zh-CN" altLang="en-US" dirty="0"/>
          </a:p>
        </p:txBody>
      </p:sp>
    </p:spTree>
    <p:extLst>
      <p:ext uri="{BB962C8B-B14F-4D97-AF65-F5344CB8AC3E}">
        <p14:creationId xmlns:p14="http://schemas.microsoft.com/office/powerpoint/2010/main" val="367500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Sdoi2013</a:t>
            </a:r>
            <a:r>
              <a:rPr lang="zh-CN" altLang="en-US" dirty="0"/>
              <a:t>淘金</a:t>
            </a:r>
          </a:p>
        </p:txBody>
      </p:sp>
      <p:sp>
        <p:nvSpPr>
          <p:cNvPr id="3" name="内容占位符 2"/>
          <p:cNvSpPr>
            <a:spLocks noGrp="1"/>
          </p:cNvSpPr>
          <p:nvPr>
            <p:ph idx="1"/>
          </p:nvPr>
        </p:nvSpPr>
        <p:spPr>
          <a:xfrm>
            <a:off x="680321" y="2336873"/>
            <a:ext cx="9613861" cy="3863630"/>
          </a:xfrm>
        </p:spPr>
        <p:txBody>
          <a:bodyPr>
            <a:noAutofit/>
          </a:bodyPr>
          <a:lstStyle/>
          <a:p>
            <a:pPr>
              <a:lnSpc>
                <a:spcPct val="100000"/>
              </a:lnSpc>
            </a:pPr>
            <a:r>
              <a:rPr lang="en-US" altLang="zh-CN" sz="2000" dirty="0"/>
              <a:t>     </a:t>
            </a:r>
            <a:r>
              <a:rPr lang="zh-CN" altLang="en-US" sz="2000" dirty="0"/>
              <a:t>一个二维坐标。</a:t>
            </a:r>
            <a:r>
              <a:rPr lang="en-US" altLang="zh-CN" sz="2000" dirty="0"/>
              <a:t>X</a:t>
            </a:r>
            <a:r>
              <a:rPr lang="zh-CN" altLang="en-US" sz="2000" dirty="0"/>
              <a:t>轴，</a:t>
            </a:r>
            <a:r>
              <a:rPr lang="en-US" altLang="zh-CN" sz="2000" dirty="0"/>
              <a:t>Y</a:t>
            </a:r>
            <a:r>
              <a:rPr lang="zh-CN" altLang="en-US" sz="2000" dirty="0"/>
              <a:t>轴坐标范围均为</a:t>
            </a:r>
            <a:r>
              <a:rPr lang="en-US" altLang="zh-CN" sz="2000" dirty="0"/>
              <a:t>1..N</a:t>
            </a:r>
            <a:r>
              <a:rPr lang="zh-CN" altLang="en-US" sz="2000" dirty="0"/>
              <a:t>。初始的时候，所有的整数坐标点上均有一块金子，共</a:t>
            </a:r>
            <a:r>
              <a:rPr lang="en-US" altLang="zh-CN" sz="2000" dirty="0"/>
              <a:t>N*N</a:t>
            </a:r>
            <a:r>
              <a:rPr lang="zh-CN" altLang="en-US" sz="2000" dirty="0"/>
              <a:t>块。</a:t>
            </a:r>
          </a:p>
          <a:p>
            <a:pPr>
              <a:lnSpc>
                <a:spcPct val="100000"/>
              </a:lnSpc>
            </a:pPr>
            <a:r>
              <a:rPr lang="zh-CN" altLang="en-US" sz="2000" dirty="0"/>
              <a:t>    一阵风吹过，初始在</a:t>
            </a:r>
            <a:r>
              <a:rPr lang="en-US" altLang="zh-CN" sz="2000" dirty="0"/>
              <a:t>(</a:t>
            </a:r>
            <a:r>
              <a:rPr lang="en-US" altLang="zh-CN" sz="2000" dirty="0" err="1"/>
              <a:t>i</a:t>
            </a:r>
            <a:r>
              <a:rPr lang="zh-CN" altLang="en-US" sz="2000" dirty="0"/>
              <a:t>，</a:t>
            </a:r>
            <a:r>
              <a:rPr lang="en-US" altLang="zh-CN" sz="2000" dirty="0"/>
              <a:t>j)</a:t>
            </a:r>
            <a:r>
              <a:rPr lang="zh-CN" altLang="en-US" sz="2000" dirty="0"/>
              <a:t>坐标处的金子会变到</a:t>
            </a:r>
            <a:r>
              <a:rPr lang="en-US" altLang="zh-CN" sz="2000" dirty="0"/>
              <a:t>(f(</a:t>
            </a:r>
            <a:r>
              <a:rPr lang="en-US" altLang="zh-CN" sz="2000" dirty="0" err="1"/>
              <a:t>i</a:t>
            </a:r>
            <a:r>
              <a:rPr lang="en-US" altLang="zh-CN" sz="2000" dirty="0"/>
              <a:t>)</a:t>
            </a:r>
            <a:r>
              <a:rPr lang="zh-CN" altLang="en-US" sz="2000" dirty="0"/>
              <a:t>，</a:t>
            </a:r>
            <a:r>
              <a:rPr lang="en-US" altLang="zh-CN" sz="2000" dirty="0"/>
              <a:t>f(j))</a:t>
            </a:r>
            <a:r>
              <a:rPr lang="zh-CN" altLang="en-US" sz="2000" dirty="0"/>
              <a:t>坐标处。其中</a:t>
            </a:r>
            <a:r>
              <a:rPr lang="en-US" altLang="zh-CN" sz="2000" dirty="0"/>
              <a:t>f(x)</a:t>
            </a:r>
            <a:r>
              <a:rPr lang="zh-CN" altLang="en-US" sz="2000" dirty="0"/>
              <a:t>表示</a:t>
            </a:r>
            <a:r>
              <a:rPr lang="en-US" altLang="zh-CN" sz="2000" dirty="0"/>
              <a:t>x</a:t>
            </a:r>
            <a:r>
              <a:rPr lang="zh-CN" altLang="en-US" sz="2000" dirty="0"/>
              <a:t>各位数字的乘积</a:t>
            </a:r>
            <a:r>
              <a:rPr lang="en-US" altLang="zh-CN" sz="2000" dirty="0"/>
              <a:t>(</a:t>
            </a:r>
            <a:r>
              <a:rPr lang="zh-CN" altLang="en-US" sz="2000" dirty="0"/>
              <a:t>去除前导零</a:t>
            </a:r>
            <a:r>
              <a:rPr lang="en-US" altLang="zh-CN" sz="2000" dirty="0"/>
              <a:t>)</a:t>
            </a:r>
            <a:r>
              <a:rPr lang="zh-CN" altLang="en-US" sz="2000" dirty="0"/>
              <a:t>，例如</a:t>
            </a:r>
            <a:r>
              <a:rPr lang="en-US" altLang="zh-CN" sz="2000" dirty="0"/>
              <a:t>f(99)=81</a:t>
            </a:r>
            <a:r>
              <a:rPr lang="zh-CN" altLang="en-US" sz="2000" dirty="0"/>
              <a:t>，</a:t>
            </a:r>
            <a:r>
              <a:rPr lang="en-US" altLang="zh-CN" sz="2000" dirty="0"/>
              <a:t>f(12)=2</a:t>
            </a:r>
            <a:r>
              <a:rPr lang="zh-CN" altLang="en-US" sz="2000" dirty="0"/>
              <a:t>，</a:t>
            </a:r>
            <a:r>
              <a:rPr lang="en-US" altLang="zh-CN" sz="2000" dirty="0"/>
              <a:t>f(10)=0</a:t>
            </a:r>
            <a:r>
              <a:rPr lang="zh-CN" altLang="en-US" sz="2000" dirty="0"/>
              <a:t>。如果金子变化后的坐标不在</a:t>
            </a:r>
            <a:r>
              <a:rPr lang="en-US" altLang="zh-CN" sz="2000" dirty="0"/>
              <a:t>1..N</a:t>
            </a:r>
            <a:r>
              <a:rPr lang="zh-CN" altLang="en-US" sz="2000" dirty="0"/>
              <a:t>的范围内，我们认为这块金子已经被删除。同时可以发现，对于变化之后的游戏局面，某些坐标上的金子数量可能不止一块，而另外一些坐标上可能已经没有金子。这次变化之后，游戏将不会再对金子的位置和数量进行改变</a:t>
            </a:r>
            <a:endParaRPr lang="en-US" altLang="zh-CN" sz="2000" dirty="0"/>
          </a:p>
          <a:p>
            <a:pPr>
              <a:lnSpc>
                <a:spcPct val="100000"/>
              </a:lnSpc>
            </a:pPr>
            <a:r>
              <a:rPr lang="zh-CN" altLang="en-US" sz="2000" dirty="0"/>
              <a:t>求出风吹过之后金块数量前</a:t>
            </a:r>
            <a:r>
              <a:rPr lang="en-US" altLang="zh-CN" sz="2000" dirty="0"/>
              <a:t>K</a:t>
            </a:r>
            <a:r>
              <a:rPr lang="zh-CN" altLang="en-US" sz="2000" dirty="0"/>
              <a:t>大的坐标的金块数量和</a:t>
            </a:r>
          </a:p>
          <a:p>
            <a:pPr>
              <a:lnSpc>
                <a:spcPct val="100000"/>
              </a:lnSpc>
            </a:pPr>
            <a:r>
              <a:rPr lang="zh-CN" altLang="en-US" sz="2000" dirty="0"/>
              <a:t>答案可能很大，输出对</a:t>
            </a:r>
            <a:r>
              <a:rPr lang="en-US" altLang="zh-CN" sz="2000" dirty="0"/>
              <a:t>10^9+7</a:t>
            </a:r>
            <a:r>
              <a:rPr lang="zh-CN" altLang="en-US" sz="2000" dirty="0"/>
              <a:t>取模之后的答案。</a:t>
            </a:r>
            <a:endParaRPr lang="en-US" altLang="zh-CN" sz="2000" dirty="0"/>
          </a:p>
          <a:p>
            <a:pPr>
              <a:lnSpc>
                <a:spcPct val="100000"/>
              </a:lnSpc>
            </a:pPr>
            <a:r>
              <a:rPr lang="en-US" altLang="zh-CN" sz="2000" dirty="0"/>
              <a:t>N &lt; = 10^12 ,K &lt; = 100000</a:t>
            </a:r>
          </a:p>
        </p:txBody>
      </p:sp>
    </p:spTree>
    <p:extLst>
      <p:ext uri="{BB962C8B-B14F-4D97-AF65-F5344CB8AC3E}">
        <p14:creationId xmlns:p14="http://schemas.microsoft.com/office/powerpoint/2010/main" val="3193534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Sdoi2013 </a:t>
            </a:r>
            <a:r>
              <a:rPr lang="zh-CN" altLang="en-US" dirty="0" smtClean="0"/>
              <a:t>淘金</a:t>
            </a:r>
            <a:endParaRPr lang="zh-CN" altLang="en-US" dirty="0"/>
          </a:p>
        </p:txBody>
      </p:sp>
      <p:sp>
        <p:nvSpPr>
          <p:cNvPr id="3" name="内容占位符 2"/>
          <p:cNvSpPr>
            <a:spLocks noGrp="1"/>
          </p:cNvSpPr>
          <p:nvPr>
            <p:ph idx="1"/>
          </p:nvPr>
        </p:nvSpPr>
        <p:spPr>
          <a:xfrm>
            <a:off x="680321" y="2336873"/>
            <a:ext cx="9613861" cy="3863630"/>
          </a:xfrm>
        </p:spPr>
        <p:txBody>
          <a:bodyPr>
            <a:noAutofit/>
          </a:bodyPr>
          <a:lstStyle/>
          <a:p>
            <a:pPr>
              <a:lnSpc>
                <a:spcPct val="150000"/>
              </a:lnSpc>
            </a:pPr>
            <a:r>
              <a:rPr lang="zh-CN" altLang="en-US" dirty="0" smtClean="0"/>
              <a:t>两维分开考虑，考虑一维，最后</a:t>
            </a:r>
            <a:r>
              <a:rPr lang="zh-CN" altLang="en-US" dirty="0"/>
              <a:t>优先队列即可</a:t>
            </a:r>
            <a:r>
              <a:rPr lang="zh-CN" altLang="en-US" dirty="0" smtClean="0"/>
              <a:t>统计乘积答案。</a:t>
            </a:r>
            <a:endParaRPr lang="en-US" altLang="zh-CN" dirty="0" smtClean="0"/>
          </a:p>
          <a:p>
            <a:pPr>
              <a:lnSpc>
                <a:spcPct val="150000"/>
              </a:lnSpc>
            </a:pPr>
            <a:r>
              <a:rPr lang="zh-CN" altLang="en-US" dirty="0" smtClean="0"/>
              <a:t>我们发现因为值得质因子只有</a:t>
            </a:r>
            <a:r>
              <a:rPr lang="en-US" altLang="zh-CN" dirty="0" smtClean="0"/>
              <a:t>4</a:t>
            </a:r>
            <a:r>
              <a:rPr lang="zh-CN" altLang="en-US" dirty="0" smtClean="0"/>
              <a:t>中，实际</a:t>
            </a:r>
            <a:r>
              <a:rPr lang="zh-CN" altLang="en-US" dirty="0"/>
              <a:t>的</a:t>
            </a:r>
            <a:r>
              <a:rPr lang="en-US" altLang="zh-CN" dirty="0"/>
              <a:t>f</a:t>
            </a:r>
            <a:r>
              <a:rPr lang="zh-CN" altLang="en-US" dirty="0"/>
              <a:t>可能的取值很少</a:t>
            </a:r>
            <a:r>
              <a:rPr lang="zh-CN" altLang="en-US" dirty="0" smtClean="0"/>
              <a:t>，用</a:t>
            </a:r>
            <a:r>
              <a:rPr lang="en-US" altLang="zh-CN" dirty="0" smtClean="0"/>
              <a:t>f(i,S,0/1)</a:t>
            </a:r>
            <a:r>
              <a:rPr lang="zh-CN" altLang="en-US" dirty="0"/>
              <a:t>表示从高到低到了第</a:t>
            </a:r>
            <a:r>
              <a:rPr lang="en-US" altLang="zh-CN" dirty="0" err="1"/>
              <a:t>i</a:t>
            </a:r>
            <a:r>
              <a:rPr lang="zh-CN" altLang="en-US" dirty="0"/>
              <a:t>位</a:t>
            </a:r>
            <a:r>
              <a:rPr lang="zh-CN" altLang="en-US" dirty="0" smtClean="0"/>
              <a:t>，</a:t>
            </a:r>
            <a:r>
              <a:rPr lang="en-US" altLang="zh-CN" dirty="0" smtClean="0"/>
              <a:t>S</a:t>
            </a:r>
            <a:r>
              <a:rPr lang="zh-CN" altLang="en-US" dirty="0"/>
              <a:t>为当前</a:t>
            </a:r>
            <a:r>
              <a:rPr lang="zh-CN" altLang="en-US" dirty="0" smtClean="0"/>
              <a:t>乘积离散化的值，且考虑过得位置是小于还是等于。</a:t>
            </a:r>
            <a:endParaRPr lang="en-US" altLang="zh-CN" dirty="0"/>
          </a:p>
        </p:txBody>
      </p:sp>
    </p:spTree>
    <p:extLst>
      <p:ext uri="{BB962C8B-B14F-4D97-AF65-F5344CB8AC3E}">
        <p14:creationId xmlns:p14="http://schemas.microsoft.com/office/powerpoint/2010/main" val="2171533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 3329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求方程</a:t>
                </a:r>
                <a14:m>
                  <m:oMath xmlns:m="http://schemas.openxmlformats.org/officeDocument/2006/math">
                    <m:r>
                      <a:rPr lang="en-US" altLang="zh-CN" b="0" i="1" smtClean="0">
                        <a:latin typeface="Cambria Math" panose="02040503050406030204" pitchFamily="18" charset="0"/>
                      </a:rPr>
                      <m:t>𝑋𝑥𝑜𝑟</m:t>
                    </m:r>
                    <m:r>
                      <a:rPr lang="en-US" altLang="zh-CN" b="0" i="1" smtClean="0">
                        <a:latin typeface="Cambria Math" panose="02040503050406030204" pitchFamily="18" charset="0"/>
                      </a:rPr>
                      <m:t> 3</m:t>
                    </m:r>
                    <m:r>
                      <a:rPr lang="en-US" altLang="zh-CN" b="0" i="1" smtClean="0">
                        <a:latin typeface="Cambria Math" panose="02040503050406030204" pitchFamily="18" charset="0"/>
                      </a:rPr>
                      <m:t>𝑋</m:t>
                    </m:r>
                    <m:r>
                      <a:rPr lang="en-US" altLang="zh-CN" b="0" i="1" smtClean="0">
                        <a:latin typeface="Cambria Math" panose="02040503050406030204" pitchFamily="18" charset="0"/>
                      </a:rPr>
                      <m:t>=2</m:t>
                    </m:r>
                    <m:r>
                      <a:rPr lang="en-US" altLang="zh-CN" b="0" i="1" smtClean="0">
                        <a:latin typeface="Cambria Math" panose="02040503050406030204" pitchFamily="18" charset="0"/>
                      </a:rPr>
                      <m:t>𝑋</m:t>
                    </m:r>
                  </m:oMath>
                </a14:m>
                <a:endParaRPr lang="en-US" altLang="zh-CN" dirty="0" smtClean="0"/>
              </a:p>
              <a:p>
                <a:r>
                  <a:rPr lang="en-US" altLang="zh-CN" dirty="0" smtClean="0"/>
                  <a:t>1.</a:t>
                </a:r>
                <a:r>
                  <a:rPr lang="zh-CN" altLang="en-US" dirty="0" smtClean="0"/>
                  <a:t>小于等于</a:t>
                </a:r>
                <a:r>
                  <a:rPr lang="en-US" altLang="zh-CN" dirty="0" smtClean="0"/>
                  <a:t>n</a:t>
                </a:r>
                <a:r>
                  <a:rPr lang="zh-CN" altLang="en-US" dirty="0" smtClean="0"/>
                  <a:t>的正整数解</a:t>
                </a:r>
                <a:endParaRPr lang="en-US" altLang="zh-CN" dirty="0" smtClean="0"/>
              </a:p>
              <a:p>
                <a:r>
                  <a:rPr lang="en-US" altLang="zh-CN" dirty="0" smtClean="0"/>
                  <a:t>2.</a:t>
                </a:r>
                <a:r>
                  <a:rPr lang="zh-CN" altLang="en-US" dirty="0" smtClean="0"/>
                  <a:t>小于等于</a:t>
                </a:r>
                <a:r>
                  <a:rPr lang="en-US" altLang="zh-CN" dirty="0" smtClean="0"/>
                  <a:t>2^n</a:t>
                </a:r>
                <a:r>
                  <a:rPr lang="zh-CN" altLang="en-US" dirty="0" smtClean="0"/>
                  <a:t>的</a:t>
                </a:r>
                <a:r>
                  <a:rPr lang="zh-CN" altLang="en-US" dirty="0"/>
                  <a:t>正整数</a:t>
                </a:r>
                <a:r>
                  <a:rPr lang="zh-CN" altLang="en-US" dirty="0" smtClean="0"/>
                  <a:t>解</a:t>
                </a:r>
                <a:r>
                  <a:rPr lang="en-US" altLang="zh-CN" dirty="0" smtClean="0"/>
                  <a:t>(mod 1e9+7)</a:t>
                </a:r>
              </a:p>
              <a:p>
                <a:endParaRPr lang="en-US" altLang="zh-CN" dirty="0"/>
              </a:p>
              <a:p>
                <a:r>
                  <a:rPr lang="en-US" altLang="zh-CN" dirty="0"/>
                  <a:t>n</a:t>
                </a:r>
                <a:r>
                  <a:rPr lang="en-US" altLang="zh-CN" dirty="0" smtClean="0"/>
                  <a:t>&lt;=1e18</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805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 3329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𝑋</m:t>
                    </m:r>
                    <m:r>
                      <a:rPr lang="en-US" altLang="zh-CN" b="0" i="1" smtClean="0">
                        <a:latin typeface="Cambria Math" panose="02040503050406030204" pitchFamily="18" charset="0"/>
                      </a:rPr>
                      <m:t> </m:t>
                    </m:r>
                    <m:r>
                      <a:rPr lang="en-US" altLang="zh-CN" i="1" smtClean="0">
                        <a:latin typeface="Cambria Math" panose="02040503050406030204" pitchFamily="18" charset="0"/>
                      </a:rPr>
                      <m:t>𝑥𝑜𝑟</m:t>
                    </m:r>
                    <m:r>
                      <a:rPr lang="en-US" altLang="zh-CN" i="1" smtClean="0">
                        <a:latin typeface="Cambria Math" panose="02040503050406030204" pitchFamily="18" charset="0"/>
                      </a:rPr>
                      <m:t> 3</m:t>
                    </m:r>
                    <m:r>
                      <a:rPr lang="en-US" altLang="zh-CN" i="1" smtClean="0">
                        <a:latin typeface="Cambria Math" panose="02040503050406030204" pitchFamily="18" charset="0"/>
                      </a:rPr>
                      <m:t>𝑋</m:t>
                    </m:r>
                    <m:r>
                      <a:rPr lang="en-US" altLang="zh-CN" i="1" smtClean="0">
                        <a:latin typeface="Cambria Math" panose="02040503050406030204" pitchFamily="18" charset="0"/>
                      </a:rPr>
                      <m:t>=3</m:t>
                    </m:r>
                    <m:r>
                      <a:rPr lang="en-US" altLang="zh-CN"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2</m:t>
                    </m:r>
                    <m:r>
                      <a:rPr lang="en-US" altLang="zh-CN" b="0" i="1" smtClean="0">
                        <a:latin typeface="Cambria Math" panose="02040503050406030204" pitchFamily="18" charset="0"/>
                      </a:rPr>
                      <m:t>𝑋</m:t>
                    </m:r>
                    <m:r>
                      <a:rPr lang="en-US" altLang="zh-CN" b="0" i="1" smtClean="0">
                        <a:latin typeface="Cambria Math" panose="02040503050406030204" pitchFamily="18" charset="0"/>
                      </a:rPr>
                      <m:t>=3</m:t>
                    </m:r>
                    <m:r>
                      <a:rPr lang="en-US" altLang="zh-CN" b="0" i="1" smtClean="0">
                        <a:latin typeface="Cambria Math" panose="02040503050406030204" pitchFamily="18" charset="0"/>
                      </a:rPr>
                      <m:t>𝑋</m:t>
                    </m:r>
                  </m:oMath>
                </a14:m>
                <a:endParaRPr lang="en-US" altLang="zh-CN" dirty="0" smtClean="0"/>
              </a:p>
              <a:p>
                <a:r>
                  <a:rPr lang="zh-CN" altLang="en-US" dirty="0"/>
                  <a:t>又</a:t>
                </a:r>
                <a:r>
                  <a:rPr lang="zh-CN" altLang="en-US" dirty="0" smtClean="0"/>
                  <a:t>有</a:t>
                </a:r>
                <a14:m>
                  <m:oMath xmlns:m="http://schemas.openxmlformats.org/officeDocument/2006/math">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 </m:t>
                    </m:r>
                    <m:r>
                      <a:rPr lang="en-US" altLang="zh-CN" b="0" i="1" smtClean="0">
                        <a:latin typeface="Cambria Math" panose="02040503050406030204" pitchFamily="18" charset="0"/>
                      </a:rPr>
                      <m:t>2</m:t>
                    </m:r>
                    <m:r>
                      <a:rPr lang="en-US" altLang="zh-CN" i="1">
                        <a:latin typeface="Cambria Math" panose="02040503050406030204" pitchFamily="18" charset="0"/>
                      </a:rPr>
                      <m:t>𝑋</m:t>
                    </m:r>
                    <m:r>
                      <a:rPr lang="en-US" altLang="zh-CN" i="1">
                        <a:latin typeface="Cambria Math" panose="02040503050406030204" pitchFamily="18" charset="0"/>
                      </a:rPr>
                      <m:t>=3</m:t>
                    </m:r>
                    <m:r>
                      <a:rPr lang="en-US" altLang="zh-CN" i="1">
                        <a:latin typeface="Cambria Math" panose="02040503050406030204" pitchFamily="18" charset="0"/>
                      </a:rPr>
                      <m:t>𝑋</m:t>
                    </m:r>
                  </m:oMath>
                </a14:m>
                <a:r>
                  <a:rPr lang="zh-CN" altLang="en-US" dirty="0" smtClean="0"/>
                  <a:t>，异或是不进位的加法。</a:t>
                </a:r>
                <a:endParaRPr lang="en-US" altLang="zh-CN" dirty="0" smtClean="0"/>
              </a:p>
              <a:p>
                <a:r>
                  <a:rPr lang="zh-CN" altLang="en-US" dirty="0" smtClean="0"/>
                  <a:t>所以</a:t>
                </a:r>
                <a:r>
                  <a:rPr lang="en-US" altLang="zh-CN" dirty="0" smtClean="0"/>
                  <a:t>x</a:t>
                </a:r>
                <a:r>
                  <a:rPr lang="zh-CN" altLang="en-US" dirty="0" smtClean="0"/>
                  <a:t>和</a:t>
                </a:r>
                <a:r>
                  <a:rPr lang="en-US" altLang="zh-CN" dirty="0" smtClean="0"/>
                  <a:t>2x</a:t>
                </a:r>
                <a:r>
                  <a:rPr lang="zh-CN" altLang="en-US" dirty="0" smtClean="0"/>
                  <a:t>中不存在同时为</a:t>
                </a:r>
                <a:r>
                  <a:rPr lang="en-US" altLang="zh-CN" dirty="0" smtClean="0"/>
                  <a:t>1</a:t>
                </a:r>
                <a:r>
                  <a:rPr lang="zh-CN" altLang="en-US" dirty="0" smtClean="0"/>
                  <a:t>的二进制位，而</a:t>
                </a:r>
                <a:r>
                  <a:rPr lang="en-US" altLang="zh-CN" dirty="0" smtClean="0"/>
                  <a:t>2x</a:t>
                </a:r>
                <a:r>
                  <a:rPr lang="zh-CN" altLang="en-US" dirty="0" smtClean="0"/>
                  <a:t>是</a:t>
                </a:r>
                <a:r>
                  <a:rPr lang="en-US" altLang="zh-CN" dirty="0" smtClean="0"/>
                  <a:t>x</a:t>
                </a:r>
                <a:r>
                  <a:rPr lang="zh-CN" altLang="en-US" dirty="0" smtClean="0"/>
                  <a:t>左移一位，即</a:t>
                </a:r>
                <a:r>
                  <a:rPr lang="en-US" altLang="zh-CN" dirty="0" smtClean="0"/>
                  <a:t>x</a:t>
                </a:r>
                <a:r>
                  <a:rPr lang="zh-CN" altLang="en-US" dirty="0" smtClean="0"/>
                  <a:t>中无相邻的</a:t>
                </a:r>
                <a:r>
                  <a:rPr lang="en-US" altLang="zh-CN" dirty="0" smtClean="0"/>
                  <a:t>1</a:t>
                </a:r>
                <a:r>
                  <a:rPr lang="zh-CN" altLang="en-US" dirty="0" smtClean="0"/>
                  <a:t>。</a:t>
                </a:r>
                <a:endParaRPr lang="en-US" altLang="zh-CN" dirty="0" smtClean="0"/>
              </a:p>
              <a:p>
                <a:r>
                  <a:rPr lang="zh-CN" altLang="en-US" dirty="0"/>
                  <a:t>第一</a:t>
                </a:r>
                <a:r>
                  <a:rPr lang="zh-CN" altLang="en-US" dirty="0" smtClean="0"/>
                  <a:t>问直接</a:t>
                </a:r>
                <a:r>
                  <a:rPr lang="en-US" altLang="zh-CN" dirty="0" smtClean="0"/>
                  <a:t>f(i,0/1,0/1)</a:t>
                </a:r>
                <a:r>
                  <a:rPr lang="zh-CN" altLang="en-US" dirty="0" smtClean="0"/>
                  <a:t>表示到了第</a:t>
                </a:r>
                <a:r>
                  <a:rPr lang="en-US" altLang="zh-CN" dirty="0" err="1" smtClean="0"/>
                  <a:t>i</a:t>
                </a:r>
                <a:r>
                  <a:rPr lang="zh-CN" altLang="en-US" dirty="0" smtClean="0"/>
                  <a:t>位，上一位是</a:t>
                </a:r>
                <a:r>
                  <a:rPr lang="en-US" altLang="zh-CN" dirty="0" smtClean="0"/>
                  <a:t>0/1</a:t>
                </a:r>
                <a:r>
                  <a:rPr lang="zh-CN" altLang="en-US" dirty="0" smtClean="0"/>
                  <a:t>，前</a:t>
                </a:r>
                <a:r>
                  <a:rPr lang="en-US" altLang="zh-CN" dirty="0" err="1" smtClean="0"/>
                  <a:t>i</a:t>
                </a:r>
                <a:r>
                  <a:rPr lang="zh-CN" altLang="en-US" dirty="0" smtClean="0"/>
                  <a:t>位小于还是等于</a:t>
                </a:r>
                <a:r>
                  <a:rPr lang="en-US" altLang="zh-CN" dirty="0" smtClean="0"/>
                  <a:t>n</a:t>
                </a:r>
                <a:r>
                  <a:rPr lang="zh-CN" altLang="en-US" dirty="0" smtClean="0"/>
                  <a:t>。</a:t>
                </a:r>
                <a:endParaRPr lang="en-US" altLang="zh-CN" dirty="0" smtClean="0"/>
              </a:p>
              <a:p>
                <a:r>
                  <a:rPr lang="zh-CN" altLang="en-US" dirty="0"/>
                  <a:t>第二</a:t>
                </a:r>
                <a:r>
                  <a:rPr lang="zh-CN" altLang="en-US" dirty="0" smtClean="0"/>
                  <a:t>问可以递推</a:t>
                </a:r>
                <a:r>
                  <a:rPr lang="en-US" altLang="zh-CN" dirty="0" smtClean="0"/>
                  <a:t>f(i,0/1)</a:t>
                </a:r>
                <a:r>
                  <a:rPr lang="zh-CN" altLang="en-US" dirty="0" smtClean="0"/>
                  <a:t>表示长度为</a:t>
                </a:r>
                <a:r>
                  <a:rPr lang="en-US" altLang="zh-CN" dirty="0" err="1" smtClean="0"/>
                  <a:t>i</a:t>
                </a:r>
                <a:r>
                  <a:rPr lang="zh-CN" altLang="en-US" dirty="0" smtClean="0"/>
                  <a:t>的二进制位，最高位为</a:t>
                </a:r>
                <a:r>
                  <a:rPr lang="en-US" altLang="zh-CN" dirty="0" smtClean="0"/>
                  <a:t>0/1</a:t>
                </a:r>
                <a:r>
                  <a:rPr lang="zh-CN" altLang="en-US" dirty="0" smtClean="0"/>
                  <a:t>的方案数，矩阵乘法加速。</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079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状态表示</a:t>
            </a:r>
            <a:endParaRPr lang="zh-CN" altLang="en-US" dirty="0"/>
          </a:p>
        </p:txBody>
      </p:sp>
      <p:sp>
        <p:nvSpPr>
          <p:cNvPr id="3" name="内容占位符 2"/>
          <p:cNvSpPr>
            <a:spLocks noGrp="1"/>
          </p:cNvSpPr>
          <p:nvPr>
            <p:ph idx="1"/>
          </p:nvPr>
        </p:nvSpPr>
        <p:spPr/>
        <p:txBody>
          <a:bodyPr/>
          <a:lstStyle/>
          <a:p>
            <a:r>
              <a:rPr lang="zh-CN" altLang="en-US" dirty="0" smtClean="0"/>
              <a:t>动态规划过程中，需要存储的量为</a:t>
            </a:r>
            <a:r>
              <a:rPr lang="zh-CN" altLang="en-US" b="1" dirty="0" smtClean="0"/>
              <a:t>状态表示</a:t>
            </a:r>
            <a:r>
              <a:rPr lang="zh-CN" altLang="en-US" dirty="0" smtClean="0"/>
              <a:t>和</a:t>
            </a:r>
            <a:r>
              <a:rPr lang="zh-CN" altLang="en-US" b="1" dirty="0" smtClean="0"/>
              <a:t>最优化值</a:t>
            </a:r>
            <a:endParaRPr lang="en-US" altLang="zh-CN" b="1" dirty="0" smtClean="0"/>
          </a:p>
          <a:p>
            <a:r>
              <a:rPr lang="zh-CN" altLang="en-US" b="1" dirty="0" smtClean="0"/>
              <a:t>状态表示</a:t>
            </a:r>
            <a:r>
              <a:rPr lang="zh-CN" altLang="en-US" dirty="0" smtClean="0"/>
              <a:t>是对当前子问题的解的局面集合的一种充分的描述</a:t>
            </a:r>
            <a:endParaRPr lang="en-US" altLang="zh-CN" dirty="0" smtClean="0"/>
          </a:p>
          <a:p>
            <a:r>
              <a:rPr lang="zh-CN" altLang="en-US" b="1" dirty="0"/>
              <a:t>最优化</a:t>
            </a:r>
            <a:r>
              <a:rPr lang="zh-CN" altLang="en-US" b="1" dirty="0" smtClean="0"/>
              <a:t>值</a:t>
            </a:r>
            <a:r>
              <a:rPr lang="zh-CN" altLang="en-US" dirty="0" smtClean="0"/>
              <a:t>则是对应的状态集合下的最优化信息，我们最终能通过其直接或间接得到答案。</a:t>
            </a:r>
            <a:endParaRPr lang="en-US" altLang="zh-CN" dirty="0" smtClean="0"/>
          </a:p>
          <a:p>
            <a:r>
              <a:rPr lang="zh-CN" altLang="en-US" dirty="0" smtClean="0"/>
              <a:t>对于状态的表示，要满足两条性质</a:t>
            </a:r>
            <a:r>
              <a:rPr lang="en-US" altLang="zh-CN" dirty="0" smtClean="0"/>
              <a:t>:</a:t>
            </a:r>
          </a:p>
          <a:p>
            <a:pPr lvl="1"/>
            <a:r>
              <a:rPr lang="zh-CN" altLang="en-US" dirty="0" smtClean="0"/>
              <a:t>具有最优化子结构：即问题的最优解能有效地从问题的子问题的最优解构造而来</a:t>
            </a:r>
            <a:endParaRPr lang="en-US" altLang="zh-CN" dirty="0" smtClean="0"/>
          </a:p>
          <a:p>
            <a:pPr lvl="1"/>
            <a:r>
              <a:rPr lang="zh-CN" altLang="en-US" dirty="0" smtClean="0"/>
              <a:t>具有简洁性：尽可能的简化状态的表示，获得更优的时间复杂度</a:t>
            </a:r>
            <a:endParaRPr lang="zh-CN" altLang="en-US" dirty="0"/>
          </a:p>
        </p:txBody>
      </p:sp>
    </p:spTree>
    <p:extLst>
      <p:ext uri="{BB962C8B-B14F-4D97-AF65-F5344CB8AC3E}">
        <p14:creationId xmlns:p14="http://schemas.microsoft.com/office/powerpoint/2010/main" val="318760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a:t>
            </a:r>
            <a:r>
              <a:rPr lang="en-US" altLang="zh-CN" dirty="0" smtClean="0"/>
              <a:t>/</a:t>
            </a:r>
            <a:r>
              <a:rPr lang="zh-CN" altLang="en-US" dirty="0" smtClean="0"/>
              <a:t>期望</a:t>
            </a:r>
            <a:r>
              <a:rPr lang="en-US" altLang="zh-CN" dirty="0" err="1" smtClean="0"/>
              <a:t>Dp</a:t>
            </a:r>
            <a:endParaRPr lang="zh-CN" altLang="en-US" dirty="0"/>
          </a:p>
        </p:txBody>
      </p:sp>
      <p:sp>
        <p:nvSpPr>
          <p:cNvPr id="3" name="内容占位符 2"/>
          <p:cNvSpPr>
            <a:spLocks noGrp="1"/>
          </p:cNvSpPr>
          <p:nvPr>
            <p:ph idx="1"/>
          </p:nvPr>
        </p:nvSpPr>
        <p:spPr/>
        <p:txBody>
          <a:bodyPr/>
          <a:lstStyle/>
          <a:p>
            <a:r>
              <a:rPr lang="zh-CN" altLang="en-US" dirty="0" smtClean="0"/>
              <a:t>求在一些限制条件下的概率</a:t>
            </a:r>
            <a:r>
              <a:rPr lang="en-US" altLang="zh-CN" dirty="0" smtClean="0"/>
              <a:t>/</a:t>
            </a:r>
            <a:r>
              <a:rPr lang="zh-CN" altLang="en-US" dirty="0" smtClean="0"/>
              <a:t>期望。</a:t>
            </a:r>
            <a:endParaRPr lang="en-US" altLang="zh-CN" dirty="0" smtClean="0"/>
          </a:p>
          <a:p>
            <a:r>
              <a:rPr lang="zh-CN" altLang="en-US" dirty="0"/>
              <a:t>求</a:t>
            </a:r>
            <a:r>
              <a:rPr lang="zh-CN" altLang="en-US" dirty="0" smtClean="0"/>
              <a:t>概率常常为</a:t>
            </a:r>
            <a:r>
              <a:rPr lang="zh-CN" altLang="en-US" dirty="0"/>
              <a:t>正</a:t>
            </a:r>
            <a:r>
              <a:rPr lang="zh-CN" altLang="en-US" dirty="0" smtClean="0"/>
              <a:t>推，求期望</a:t>
            </a:r>
            <a:r>
              <a:rPr lang="zh-CN" altLang="en-US" dirty="0"/>
              <a:t>常常</a:t>
            </a:r>
            <a:r>
              <a:rPr lang="zh-CN" altLang="en-US" dirty="0" smtClean="0"/>
              <a:t>为</a:t>
            </a:r>
            <a:r>
              <a:rPr lang="zh-CN" altLang="en-US" dirty="0"/>
              <a:t>逆</a:t>
            </a:r>
            <a:r>
              <a:rPr lang="zh-CN" altLang="en-US" dirty="0" smtClean="0"/>
              <a:t>推</a:t>
            </a:r>
            <a:endParaRPr lang="en-US" altLang="zh-CN" dirty="0" smtClean="0"/>
          </a:p>
          <a:p>
            <a:r>
              <a:rPr lang="zh-CN" altLang="en-US" dirty="0" smtClean="0"/>
              <a:t>有拓扑序的问题直接</a:t>
            </a:r>
            <a:r>
              <a:rPr lang="en-US" altLang="zh-CN" dirty="0" err="1" smtClean="0"/>
              <a:t>Dp</a:t>
            </a:r>
            <a:r>
              <a:rPr lang="zh-CN" altLang="en-US" dirty="0" smtClean="0"/>
              <a:t>，没有拓扑序的问题高斯消元是常见解法。</a:t>
            </a:r>
            <a:endParaRPr lang="en-US" altLang="zh-CN" dirty="0" smtClean="0"/>
          </a:p>
          <a:p>
            <a:r>
              <a:rPr lang="zh-CN" altLang="en-US" dirty="0" smtClean="0"/>
              <a:t>期望的可加性。</a:t>
            </a:r>
            <a:endParaRPr lang="en-US" altLang="zh-CN" dirty="0" smtClean="0"/>
          </a:p>
          <a:p>
            <a:r>
              <a:rPr lang="zh-CN" altLang="en-US" dirty="0" smtClean="0"/>
              <a:t>概率的全概率公式，贝叶斯公式。</a:t>
            </a:r>
            <a:endParaRPr lang="en-US" altLang="zh-CN" dirty="0" smtClean="0"/>
          </a:p>
          <a:p>
            <a:r>
              <a:rPr lang="zh-CN" altLang="en-US" dirty="0"/>
              <a:t>思考</a:t>
            </a:r>
            <a:r>
              <a:rPr lang="zh-CN" altLang="en-US" dirty="0" smtClean="0"/>
              <a:t>问题时，考虑将问题取反是否更可行。</a:t>
            </a:r>
            <a:endParaRPr lang="zh-CN" altLang="en-US" dirty="0"/>
          </a:p>
        </p:txBody>
      </p:sp>
      <p:pic>
        <p:nvPicPr>
          <p:cNvPr id="1026" name="Picture 2" descr="https://ss1.baidu.com/6ONXsjip0QIZ8tyhnq/it/u=239894515,405307697&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535" y="4188142"/>
            <a:ext cx="24003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2653978286,2247408818&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67" y="4153308"/>
            <a:ext cx="19812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500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Hnoi</a:t>
            </a:r>
            <a:r>
              <a:rPr lang="en-US" altLang="zh-CN" dirty="0"/>
              <a:t> </a:t>
            </a:r>
            <a:r>
              <a:rPr lang="en-US" altLang="zh-CN" dirty="0" smtClean="0"/>
              <a:t>2015 </a:t>
            </a:r>
            <a:r>
              <a:rPr lang="zh-CN" altLang="en-US" dirty="0" smtClean="0"/>
              <a:t>亚瑟王</a:t>
            </a:r>
            <a:endParaRPr lang="zh-CN" altLang="en-US" dirty="0"/>
          </a:p>
        </p:txBody>
      </p:sp>
      <p:sp>
        <p:nvSpPr>
          <p:cNvPr id="3" name="内容占位符 2"/>
          <p:cNvSpPr>
            <a:spLocks noGrp="1"/>
          </p:cNvSpPr>
          <p:nvPr>
            <p:ph idx="1"/>
          </p:nvPr>
        </p:nvSpPr>
        <p:spPr>
          <a:xfrm>
            <a:off x="680320" y="1994262"/>
            <a:ext cx="9613861" cy="4685211"/>
          </a:xfrm>
        </p:spPr>
        <p:txBody>
          <a:bodyPr>
            <a:noAutofit/>
          </a:bodyPr>
          <a:lstStyle/>
          <a:p>
            <a:pPr marL="0" indent="0">
              <a:lnSpc>
                <a:spcPct val="100000"/>
              </a:lnSpc>
              <a:buNone/>
            </a:pPr>
            <a:r>
              <a:rPr lang="zh-CN" altLang="en-US" sz="1900" dirty="0"/>
              <a:t>玩家有一套卡牌，共 </a:t>
            </a:r>
            <a:r>
              <a:rPr lang="en-US" altLang="zh-CN" sz="1900" dirty="0"/>
              <a:t>n</a:t>
            </a:r>
            <a:r>
              <a:rPr lang="zh-CN" altLang="en-US" sz="1900" dirty="0"/>
              <a:t>张。游戏时，玩家将 </a:t>
            </a:r>
            <a:r>
              <a:rPr lang="en-US" altLang="zh-CN" sz="1900" dirty="0"/>
              <a:t>n </a:t>
            </a:r>
            <a:r>
              <a:rPr lang="zh-CN" altLang="en-US" sz="1900" dirty="0"/>
              <a:t>张卡牌排列成某种顺序，排列后 将卡牌按从前往后依次编号为 </a:t>
            </a:r>
            <a:r>
              <a:rPr lang="en-US" altLang="zh-CN" sz="1900" dirty="0"/>
              <a:t>1 ~ n</a:t>
            </a:r>
            <a:r>
              <a:rPr lang="zh-CN" altLang="en-US" sz="1900" dirty="0"/>
              <a:t>。本题中，顺序已经确定，即为输入的顺序。 </a:t>
            </a:r>
            <a:br>
              <a:rPr lang="zh-CN" altLang="en-US" sz="1900" dirty="0"/>
            </a:br>
            <a:r>
              <a:rPr lang="zh-CN" altLang="en-US" sz="1900" dirty="0"/>
              <a:t>每张卡牌都有一个技能。第 </a:t>
            </a:r>
            <a:r>
              <a:rPr lang="en-US" altLang="zh-CN" sz="1900" dirty="0" err="1"/>
              <a:t>i</a:t>
            </a:r>
            <a:r>
              <a:rPr lang="en-US" altLang="zh-CN" sz="1900" dirty="0"/>
              <a:t> </a:t>
            </a:r>
            <a:r>
              <a:rPr lang="zh-CN" altLang="en-US" sz="1900" dirty="0"/>
              <a:t>张卡牌的技能发动概率为 </a:t>
            </a:r>
            <a:r>
              <a:rPr lang="en-US" altLang="zh-CN" sz="1900" dirty="0"/>
              <a:t>pi</a:t>
            </a:r>
            <a:r>
              <a:rPr lang="zh-CN" altLang="en-US" sz="1900" dirty="0"/>
              <a:t>，如果成功发动，则会对敌方造成</a:t>
            </a:r>
            <a:r>
              <a:rPr lang="en-US" altLang="zh-CN" sz="1900" dirty="0"/>
              <a:t>di</a:t>
            </a:r>
            <a:r>
              <a:rPr lang="zh-CN" altLang="en-US" sz="1900" dirty="0"/>
              <a:t>点伤害。也只有通过发动技能，卡牌才能对敌方造成伤害。基于现实因素以及小</a:t>
            </a:r>
            <a:r>
              <a:rPr lang="en-US" altLang="zh-CN" sz="1900" dirty="0"/>
              <a:t>K</a:t>
            </a:r>
            <a:r>
              <a:rPr lang="zh-CN" altLang="en-US" sz="1900" dirty="0"/>
              <a:t>非洲血统的考虑，</a:t>
            </a:r>
            <a:r>
              <a:rPr lang="en-US" altLang="zh-CN" sz="1900" dirty="0"/>
              <a:t>pi</a:t>
            </a:r>
            <a:r>
              <a:rPr lang="zh-CN" altLang="en-US" sz="1900" dirty="0"/>
              <a:t>不会为 </a:t>
            </a:r>
            <a:r>
              <a:rPr lang="en-US" altLang="zh-CN" sz="1900" dirty="0"/>
              <a:t>0</a:t>
            </a:r>
            <a:r>
              <a:rPr lang="zh-CN" altLang="en-US" sz="1900" dirty="0"/>
              <a:t>，也不会为 </a:t>
            </a:r>
            <a:r>
              <a:rPr lang="en-US" altLang="zh-CN" sz="1900" dirty="0"/>
              <a:t>1</a:t>
            </a:r>
            <a:r>
              <a:rPr lang="zh-CN" altLang="en-US" sz="1900" dirty="0"/>
              <a:t>，即 </a:t>
            </a:r>
            <a:r>
              <a:rPr lang="en-US" altLang="zh-CN" sz="1900" dirty="0"/>
              <a:t>0 &lt; pi &lt; 1</a:t>
            </a:r>
            <a:r>
              <a:rPr lang="zh-CN" altLang="en-US" sz="1900" dirty="0"/>
              <a:t>。 </a:t>
            </a:r>
            <a:br>
              <a:rPr lang="zh-CN" altLang="en-US" sz="1900" dirty="0"/>
            </a:br>
            <a:r>
              <a:rPr lang="zh-CN" altLang="en-US" sz="1900" dirty="0"/>
              <a:t>一局游戏一共有 </a:t>
            </a:r>
            <a:r>
              <a:rPr lang="en-US" altLang="zh-CN" sz="1900" dirty="0"/>
              <a:t>r </a:t>
            </a:r>
            <a:r>
              <a:rPr lang="zh-CN" altLang="en-US" sz="1900" dirty="0"/>
              <a:t>轮。在每一轮中，系统将从第一张卡牌开始，按照顺序依次 </a:t>
            </a:r>
            <a:br>
              <a:rPr lang="zh-CN" altLang="en-US" sz="1900" dirty="0"/>
            </a:br>
            <a:r>
              <a:rPr lang="zh-CN" altLang="en-US" sz="1900" dirty="0"/>
              <a:t>考虑每张卡牌。在一轮中，对于依次考虑的每一张卡牌： </a:t>
            </a:r>
            <a:br>
              <a:rPr lang="zh-CN" altLang="en-US" sz="1900" dirty="0"/>
            </a:br>
            <a:r>
              <a:rPr lang="en-US" altLang="zh-CN" sz="1900" dirty="0"/>
              <a:t>1 </a:t>
            </a:r>
            <a:r>
              <a:rPr lang="zh-CN" altLang="en-US" sz="1900" dirty="0"/>
              <a:t>如果这张卡牌在这一局游戏中已经发动过技能，则</a:t>
            </a:r>
            <a:br>
              <a:rPr lang="zh-CN" altLang="en-US" sz="1900" dirty="0"/>
            </a:br>
            <a:r>
              <a:rPr lang="en-US" altLang="zh-CN" sz="1900" dirty="0"/>
              <a:t>	1.1 </a:t>
            </a:r>
            <a:r>
              <a:rPr lang="zh-CN" altLang="en-US" sz="1900" dirty="0"/>
              <a:t>如果这张卡牌不是最后一张，则跳过之（考虑下一张卡牌）； </a:t>
            </a:r>
            <a:br>
              <a:rPr lang="zh-CN" altLang="en-US" sz="1900" dirty="0"/>
            </a:br>
            <a:r>
              <a:rPr lang="en-US" altLang="zh-CN" sz="1900" dirty="0"/>
              <a:t>	1.2 </a:t>
            </a:r>
            <a:r>
              <a:rPr lang="zh-CN" altLang="en-US" sz="1900" dirty="0"/>
              <a:t>否则（是最后一张），结束这一轮游戏。 </a:t>
            </a:r>
            <a:br>
              <a:rPr lang="zh-CN" altLang="en-US" sz="1900" dirty="0"/>
            </a:br>
            <a:r>
              <a:rPr lang="en-US" altLang="zh-CN" sz="1900" dirty="0"/>
              <a:t>2 </a:t>
            </a:r>
            <a:r>
              <a:rPr lang="zh-CN" altLang="en-US" sz="1900" dirty="0"/>
              <a:t>否则（这张卡牌在这一局游戏中没有发动过技能），设这张卡牌为第 </a:t>
            </a:r>
            <a:r>
              <a:rPr lang="en-US" altLang="zh-CN" sz="1900" dirty="0" err="1"/>
              <a:t>i</a:t>
            </a:r>
            <a:r>
              <a:rPr lang="en-US" altLang="zh-CN" sz="1900" dirty="0"/>
              <a:t> </a:t>
            </a:r>
            <a:r>
              <a:rPr lang="zh-CN" altLang="en-US" sz="1900" dirty="0"/>
              <a:t>张 </a:t>
            </a:r>
            <a:br>
              <a:rPr lang="zh-CN" altLang="en-US" sz="1900" dirty="0"/>
            </a:br>
            <a:r>
              <a:rPr lang="en-US" altLang="zh-CN" sz="1900" dirty="0"/>
              <a:t>	2.1</a:t>
            </a:r>
            <a:r>
              <a:rPr lang="zh-CN" altLang="en-US" sz="1900" dirty="0"/>
              <a:t>将其以 </a:t>
            </a:r>
            <a:r>
              <a:rPr lang="en-US" altLang="zh-CN" sz="1900" dirty="0"/>
              <a:t>pi</a:t>
            </a:r>
            <a:r>
              <a:rPr lang="zh-CN" altLang="en-US" sz="1900" dirty="0"/>
              <a:t>的概率发动技能。 </a:t>
            </a:r>
            <a:br>
              <a:rPr lang="zh-CN" altLang="en-US" sz="1900" dirty="0"/>
            </a:br>
            <a:r>
              <a:rPr lang="en-US" altLang="zh-CN" sz="1900" dirty="0"/>
              <a:t>	2.2</a:t>
            </a:r>
            <a:r>
              <a:rPr lang="zh-CN" altLang="en-US" sz="1900" dirty="0"/>
              <a:t>如果技能发动，则对敌方造成 </a:t>
            </a:r>
            <a:r>
              <a:rPr lang="en-US" altLang="zh-CN" sz="1900" dirty="0"/>
              <a:t>di</a:t>
            </a:r>
            <a:r>
              <a:rPr lang="zh-CN" altLang="en-US" sz="1900" dirty="0"/>
              <a:t>点伤害，并结束这一轮。 </a:t>
            </a:r>
            <a:br>
              <a:rPr lang="zh-CN" altLang="en-US" sz="1900" dirty="0"/>
            </a:br>
            <a:r>
              <a:rPr lang="en-US" altLang="zh-CN" sz="1900" dirty="0"/>
              <a:t>	2.3</a:t>
            </a:r>
            <a:r>
              <a:rPr lang="zh-CN" altLang="en-US" sz="1900" dirty="0"/>
              <a:t>如果这张卡牌已经是最后一张（即 </a:t>
            </a:r>
            <a:r>
              <a:rPr lang="en-US" altLang="zh-CN" sz="1900" dirty="0" err="1"/>
              <a:t>i</a:t>
            </a:r>
            <a:r>
              <a:rPr lang="en-US" altLang="zh-CN" sz="1900" dirty="0"/>
              <a:t> </a:t>
            </a:r>
            <a:r>
              <a:rPr lang="zh-CN" altLang="en-US" sz="1900" dirty="0"/>
              <a:t>等于</a:t>
            </a:r>
            <a:r>
              <a:rPr lang="en-US" altLang="zh-CN" sz="1900" dirty="0"/>
              <a:t>n</a:t>
            </a:r>
            <a:r>
              <a:rPr lang="zh-CN" altLang="en-US" sz="1900" dirty="0"/>
              <a:t>），则结束这一轮；否则考虑下一张卡牌。 </a:t>
            </a:r>
            <a:endParaRPr lang="en-US" altLang="zh-CN" sz="1900" dirty="0"/>
          </a:p>
          <a:p>
            <a:pPr marL="0" indent="0">
              <a:lnSpc>
                <a:spcPct val="100000"/>
              </a:lnSpc>
              <a:buNone/>
            </a:pPr>
            <a:r>
              <a:rPr lang="zh-CN" altLang="en-US" sz="1900" dirty="0"/>
              <a:t>请帮助小 </a:t>
            </a:r>
            <a:r>
              <a:rPr lang="en-US" altLang="zh-CN" sz="1900" dirty="0"/>
              <a:t>K </a:t>
            </a:r>
            <a:r>
              <a:rPr lang="zh-CN" altLang="en-US" sz="1900" dirty="0"/>
              <a:t>求出这一套卡牌在一局游戏中能造成的伤害的期望值。</a:t>
            </a:r>
            <a:endParaRPr lang="en-US" altLang="zh-CN" sz="1900" dirty="0"/>
          </a:p>
        </p:txBody>
      </p:sp>
    </p:spTree>
    <p:extLst>
      <p:ext uri="{BB962C8B-B14F-4D97-AF65-F5344CB8AC3E}">
        <p14:creationId xmlns:p14="http://schemas.microsoft.com/office/powerpoint/2010/main" val="1842718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Hnoi</a:t>
            </a:r>
            <a:r>
              <a:rPr lang="en-US" altLang="zh-CN" dirty="0"/>
              <a:t> 2015</a:t>
            </a:r>
            <a:endParaRPr lang="zh-CN" altLang="en-US" dirty="0"/>
          </a:p>
        </p:txBody>
      </p:sp>
      <p:sp>
        <p:nvSpPr>
          <p:cNvPr id="3" name="内容占位符 2"/>
          <p:cNvSpPr>
            <a:spLocks noGrp="1"/>
          </p:cNvSpPr>
          <p:nvPr>
            <p:ph idx="1"/>
          </p:nvPr>
        </p:nvSpPr>
        <p:spPr>
          <a:xfrm>
            <a:off x="680320" y="1994262"/>
            <a:ext cx="9613861" cy="4685211"/>
          </a:xfrm>
        </p:spPr>
        <p:txBody>
          <a:bodyPr>
            <a:noAutofit/>
          </a:bodyPr>
          <a:lstStyle/>
          <a:p>
            <a:pPr marL="457200" indent="-457200">
              <a:lnSpc>
                <a:spcPct val="150000"/>
              </a:lnSpc>
            </a:pPr>
            <a:r>
              <a:rPr lang="zh-CN" altLang="en-US" sz="2200" dirty="0" smtClean="0"/>
              <a:t>直接的求好像并不好表示状态，考虑期望的可加性，对每张卡牌分开考虑，求出每张卡牌发动的概率。</a:t>
            </a:r>
            <a:endParaRPr lang="en-US" altLang="zh-CN" sz="2200" dirty="0" smtClean="0"/>
          </a:p>
          <a:p>
            <a:pPr marL="457200" indent="-457200">
              <a:lnSpc>
                <a:spcPct val="150000"/>
              </a:lnSpc>
            </a:pPr>
            <a:r>
              <a:rPr lang="en-US" altLang="zh-CN" sz="2200" dirty="0" err="1" smtClean="0"/>
              <a:t>Dp</a:t>
            </a:r>
            <a:r>
              <a:rPr lang="en-US" altLang="zh-CN" sz="2200" dirty="0" smtClean="0"/>
              <a:t>[</a:t>
            </a:r>
            <a:r>
              <a:rPr lang="en-US" altLang="zh-CN" sz="2200" dirty="0" err="1" smtClean="0"/>
              <a:t>i</a:t>
            </a:r>
            <a:r>
              <a:rPr lang="en-US" altLang="zh-CN" sz="2200" dirty="0"/>
              <a:t>][j]</a:t>
            </a:r>
            <a:r>
              <a:rPr lang="zh-CN" altLang="en-US" sz="2200" dirty="0"/>
              <a:t>表示第</a:t>
            </a:r>
            <a:r>
              <a:rPr lang="en-US" altLang="zh-CN" sz="2200" dirty="0" err="1"/>
              <a:t>i</a:t>
            </a:r>
            <a:r>
              <a:rPr lang="zh-CN" altLang="en-US" sz="2200" dirty="0"/>
              <a:t>张卡牌有</a:t>
            </a:r>
            <a:r>
              <a:rPr lang="en-US" altLang="zh-CN" sz="2200" dirty="0"/>
              <a:t>j</a:t>
            </a:r>
            <a:r>
              <a:rPr lang="zh-CN" altLang="en-US" sz="2200" dirty="0"/>
              <a:t>次发动技能的</a:t>
            </a:r>
            <a:r>
              <a:rPr lang="zh-CN" altLang="en-US" sz="2200" dirty="0" smtClean="0"/>
              <a:t>机会的概率，显然后一张卡牌的机会与前一张相关。</a:t>
            </a:r>
            <a:endParaRPr lang="en-US" altLang="zh-CN" sz="2200" dirty="0" smtClean="0"/>
          </a:p>
          <a:p>
            <a:pPr marL="749808" lvl="1" indent="-457200">
              <a:lnSpc>
                <a:spcPct val="150000"/>
              </a:lnSpc>
            </a:pPr>
            <a:r>
              <a:rPr lang="en-US" altLang="zh-CN" sz="2200" dirty="0" err="1" smtClean="0"/>
              <a:t>Dp</a:t>
            </a:r>
            <a:r>
              <a:rPr lang="en-US" altLang="zh-CN" sz="2200" dirty="0" smtClean="0"/>
              <a:t>[</a:t>
            </a:r>
            <a:r>
              <a:rPr lang="en-US" altLang="zh-CN" sz="2200" dirty="0" err="1" smtClean="0"/>
              <a:t>i</a:t>
            </a:r>
            <a:r>
              <a:rPr lang="en-US" altLang="zh-CN" sz="2200" dirty="0"/>
              <a:t>][j] += </a:t>
            </a:r>
            <a:r>
              <a:rPr lang="en-US" altLang="zh-CN" sz="2200" dirty="0" err="1"/>
              <a:t>Dp</a:t>
            </a:r>
            <a:r>
              <a:rPr lang="en-US" altLang="zh-CN" sz="2200" dirty="0"/>
              <a:t>[i-1][j]*(1-Pi-1)^</a:t>
            </a:r>
            <a:r>
              <a:rPr lang="en-US" altLang="zh-CN" sz="2200" dirty="0" smtClean="0"/>
              <a:t>j</a:t>
            </a:r>
            <a:endParaRPr lang="en-US" altLang="zh-CN" sz="2200" dirty="0"/>
          </a:p>
          <a:p>
            <a:pPr marL="749808" lvl="1" indent="-457200">
              <a:lnSpc>
                <a:spcPct val="150000"/>
              </a:lnSpc>
            </a:pPr>
            <a:r>
              <a:rPr lang="en-US" altLang="zh-CN" sz="2200" dirty="0" err="1" smtClean="0"/>
              <a:t>Dp</a:t>
            </a:r>
            <a:r>
              <a:rPr lang="en-US" altLang="zh-CN" sz="2200" dirty="0" smtClean="0"/>
              <a:t>[</a:t>
            </a:r>
            <a:r>
              <a:rPr lang="en-US" altLang="zh-CN" sz="2200" dirty="0" err="1" smtClean="0"/>
              <a:t>i</a:t>
            </a:r>
            <a:r>
              <a:rPr lang="en-US" altLang="zh-CN" sz="2200" dirty="0"/>
              <a:t>][j] += </a:t>
            </a:r>
            <a:r>
              <a:rPr lang="en-US" altLang="zh-CN" sz="2200" dirty="0" err="1"/>
              <a:t>Dp</a:t>
            </a:r>
            <a:r>
              <a:rPr lang="en-US" altLang="zh-CN" sz="2200" dirty="0"/>
              <a:t>[i-1][j+1]*(1-(1-Pi-1)^(j+1))</a:t>
            </a:r>
          </a:p>
          <a:p>
            <a:pPr marL="457200" indent="-457200">
              <a:lnSpc>
                <a:spcPct val="150000"/>
              </a:lnSpc>
            </a:pPr>
            <a:r>
              <a:rPr lang="zh-CN" altLang="en-US" sz="2200" dirty="0" smtClean="0"/>
              <a:t>最后求期望</a:t>
            </a:r>
            <a:r>
              <a:rPr lang="zh-CN" altLang="en-US" sz="2200" dirty="0"/>
              <a:t>即可。</a:t>
            </a:r>
            <a:endParaRPr lang="en-US" altLang="zh-CN" sz="2200" dirty="0"/>
          </a:p>
        </p:txBody>
      </p:sp>
    </p:spTree>
    <p:extLst>
      <p:ext uri="{BB962C8B-B14F-4D97-AF65-F5344CB8AC3E}">
        <p14:creationId xmlns:p14="http://schemas.microsoft.com/office/powerpoint/2010/main" val="60013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SRM641 div1 </a:t>
            </a:r>
            <a:r>
              <a:rPr lang="en-US" altLang="zh-CN" dirty="0"/>
              <a:t>900pts </a:t>
            </a:r>
            <a:r>
              <a:rPr lang="en-US" altLang="zh-CN" dirty="0" err="1"/>
              <a:t>BitToggler</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en-US" altLang="zh-CN" sz="2400" dirty="0" smtClean="0"/>
              <a:t>	</a:t>
            </a:r>
            <a:r>
              <a:rPr lang="zh-CN" altLang="en-US" sz="2400" dirty="0" smtClean="0"/>
              <a:t>给你一个长度为</a:t>
            </a:r>
            <a:r>
              <a:rPr lang="en-US" altLang="zh-CN" sz="2400" dirty="0" smtClean="0"/>
              <a:t>n(n&lt;=20)</a:t>
            </a:r>
            <a:r>
              <a:rPr lang="zh-CN" altLang="en-US" sz="2400" dirty="0" smtClean="0"/>
              <a:t>的</a:t>
            </a:r>
            <a:r>
              <a:rPr lang="en-US" altLang="zh-CN" sz="2400" dirty="0" smtClean="0"/>
              <a:t>01</a:t>
            </a:r>
            <a:r>
              <a:rPr lang="zh-CN" altLang="en-US" sz="2400" dirty="0" smtClean="0"/>
              <a:t>串，以及一个指针，初始时指针在第</a:t>
            </a:r>
            <a:r>
              <a:rPr lang="en-US" altLang="zh-CN" sz="2400" dirty="0" smtClean="0"/>
              <a:t>x0</a:t>
            </a:r>
            <a:r>
              <a:rPr lang="zh-CN" altLang="en-US" sz="2400" dirty="0" smtClean="0"/>
              <a:t>个字符上。每回合随机一个</a:t>
            </a:r>
            <a:r>
              <a:rPr lang="en-US" altLang="zh-CN" sz="2400" dirty="0" smtClean="0"/>
              <a:t>1</a:t>
            </a:r>
            <a:r>
              <a:rPr lang="zh-CN" altLang="en-US" sz="2400" dirty="0" smtClean="0"/>
              <a:t>到</a:t>
            </a:r>
            <a:r>
              <a:rPr lang="en-US" altLang="zh-CN" sz="2400" dirty="0" smtClean="0"/>
              <a:t>n</a:t>
            </a:r>
            <a:r>
              <a:rPr lang="zh-CN" altLang="en-US" sz="2400" dirty="0" smtClean="0"/>
              <a:t>中的数</a:t>
            </a:r>
            <a:r>
              <a:rPr lang="en-US" altLang="zh-CN" sz="2400" dirty="0" smtClean="0"/>
              <a:t>j</a:t>
            </a:r>
            <a:r>
              <a:rPr lang="zh-CN" altLang="en-US" sz="2400" dirty="0" smtClean="0"/>
              <a:t>，如果指针之前在</a:t>
            </a:r>
            <a:r>
              <a:rPr lang="en-US" altLang="zh-CN" sz="2400" dirty="0" err="1" smtClean="0"/>
              <a:t>i</a:t>
            </a:r>
            <a:r>
              <a:rPr lang="zh-CN" altLang="en-US" sz="2400" dirty="0" smtClean="0"/>
              <a:t>上，就花费</a:t>
            </a:r>
            <a:r>
              <a:rPr lang="en-US" altLang="zh-CN" sz="2400" dirty="0" smtClean="0"/>
              <a:t>|j-</a:t>
            </a:r>
            <a:r>
              <a:rPr lang="en-US" altLang="zh-CN" sz="2400" dirty="0" err="1" smtClean="0"/>
              <a:t>i</a:t>
            </a:r>
            <a:r>
              <a:rPr lang="en-US" altLang="zh-CN" sz="2400" dirty="0" smtClean="0"/>
              <a:t>| </a:t>
            </a:r>
            <a:r>
              <a:rPr lang="zh-CN" altLang="en-US" sz="2400" dirty="0" smtClean="0"/>
              <a:t>的时间把指针从</a:t>
            </a:r>
            <a:r>
              <a:rPr lang="en-US" altLang="zh-CN" sz="2400" dirty="0" err="1" smtClean="0"/>
              <a:t>i</a:t>
            </a:r>
            <a:r>
              <a:rPr lang="zh-CN" altLang="en-US" sz="2400" dirty="0" smtClean="0"/>
              <a:t>移动到</a:t>
            </a:r>
            <a:r>
              <a:rPr lang="en-US" altLang="zh-CN" sz="2400" dirty="0" smtClean="0"/>
              <a:t>j</a:t>
            </a:r>
            <a:r>
              <a:rPr lang="zh-CN" altLang="en-US" sz="2400" dirty="0" smtClean="0"/>
              <a:t>上，并且把</a:t>
            </a:r>
            <a:r>
              <a:rPr lang="en-US" altLang="zh-CN" sz="2400" dirty="0" smtClean="0"/>
              <a:t>01</a:t>
            </a:r>
            <a:r>
              <a:rPr lang="zh-CN" altLang="en-US" sz="2400" dirty="0" smtClean="0"/>
              <a:t>串的第</a:t>
            </a:r>
            <a:r>
              <a:rPr lang="en-US" altLang="zh-CN" sz="2400" dirty="0" smtClean="0"/>
              <a:t>j</a:t>
            </a:r>
            <a:r>
              <a:rPr lang="zh-CN" altLang="en-US" sz="2400" dirty="0" smtClean="0"/>
              <a:t>位取反。不停随机，直到</a:t>
            </a:r>
            <a:r>
              <a:rPr lang="en-US" altLang="zh-CN" sz="2400" dirty="0" smtClean="0"/>
              <a:t>01</a:t>
            </a:r>
            <a:r>
              <a:rPr lang="zh-CN" altLang="en-US" sz="2400" dirty="0" smtClean="0"/>
              <a:t>串变成全</a:t>
            </a:r>
            <a:r>
              <a:rPr lang="en-US" altLang="zh-CN" sz="2400" dirty="0" smtClean="0"/>
              <a:t>0</a:t>
            </a:r>
            <a:r>
              <a:rPr lang="zh-CN" altLang="en-US" sz="2400" dirty="0" smtClean="0"/>
              <a:t>或者全</a:t>
            </a:r>
            <a:r>
              <a:rPr lang="en-US" altLang="zh-CN" sz="2400" dirty="0" smtClean="0"/>
              <a:t>1</a:t>
            </a:r>
            <a:r>
              <a:rPr lang="zh-CN" altLang="en-US" sz="2400" dirty="0" smtClean="0"/>
              <a:t>是结束，问到结束前期望花费的时间是多少？</a:t>
            </a:r>
            <a:endParaRPr lang="en-US" altLang="zh-CN" sz="2400" dirty="0" smtClean="0"/>
          </a:p>
          <a:p>
            <a:pPr marL="0" indent="0">
              <a:lnSpc>
                <a:spcPct val="150000"/>
              </a:lnSpc>
              <a:buNone/>
            </a:pPr>
            <a:endParaRPr lang="en-US" altLang="zh-CN" sz="2400" dirty="0" smtClean="0"/>
          </a:p>
        </p:txBody>
      </p:sp>
    </p:spTree>
    <p:extLst>
      <p:ext uri="{BB962C8B-B14F-4D97-AF65-F5344CB8AC3E}">
        <p14:creationId xmlns:p14="http://schemas.microsoft.com/office/powerpoint/2010/main" val="3004004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SRM641 div1 900pts </a:t>
            </a:r>
            <a:r>
              <a:rPr lang="en-US" altLang="zh-CN" dirty="0" err="1"/>
              <a:t>BitToggler</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lnSpc>
                <a:spcPct val="150000"/>
              </a:lnSpc>
            </a:pPr>
            <a:r>
              <a:rPr lang="zh-CN" altLang="en-US" dirty="0" smtClean="0"/>
              <a:t>如果直接状态，由于状态间存在环，不能用类似递推的</a:t>
            </a:r>
            <a:r>
              <a:rPr lang="en-US" altLang="zh-CN" dirty="0" err="1" smtClean="0"/>
              <a:t>dp</a:t>
            </a:r>
            <a:r>
              <a:rPr lang="zh-CN" altLang="en-US" dirty="0" smtClean="0"/>
              <a:t>解决，而状态数是高斯消元不能接受的。</a:t>
            </a:r>
            <a:endParaRPr lang="en-US" altLang="zh-CN" dirty="0" smtClean="0"/>
          </a:p>
          <a:p>
            <a:pPr marL="457200" indent="-457200">
              <a:lnSpc>
                <a:spcPct val="150000"/>
              </a:lnSpc>
            </a:pPr>
            <a:r>
              <a:rPr lang="zh-CN" altLang="en-US" dirty="0"/>
              <a:t>但</a:t>
            </a:r>
            <a:r>
              <a:rPr lang="zh-CN" altLang="en-US" dirty="0" smtClean="0"/>
              <a:t>可以</a:t>
            </a:r>
            <a:r>
              <a:rPr lang="zh-CN" altLang="en-US" dirty="0"/>
              <a:t>发现产生代价的移动只有</a:t>
            </a:r>
            <a:r>
              <a:rPr lang="en-US" altLang="zh-CN" dirty="0"/>
              <a:t>n^2</a:t>
            </a:r>
            <a:r>
              <a:rPr lang="zh-CN" altLang="en-US" dirty="0"/>
              <a:t>种，由于期望</a:t>
            </a:r>
            <a:r>
              <a:rPr lang="zh-CN" altLang="en-US" dirty="0" smtClean="0"/>
              <a:t>的</a:t>
            </a:r>
            <a:r>
              <a:rPr lang="zh-CN" altLang="en-US" dirty="0"/>
              <a:t>可加性</a:t>
            </a:r>
            <a:r>
              <a:rPr lang="zh-CN" altLang="en-US" dirty="0" smtClean="0"/>
              <a:t>，</a:t>
            </a:r>
            <a:r>
              <a:rPr lang="zh-CN" altLang="en-US" dirty="0"/>
              <a:t>我们只要对于每一种代价求出他对期望的贡献即</a:t>
            </a:r>
            <a:r>
              <a:rPr lang="zh-CN" altLang="en-US" dirty="0" smtClean="0"/>
              <a:t>可。</a:t>
            </a:r>
            <a:endParaRPr lang="en-US" altLang="zh-CN" dirty="0" smtClean="0"/>
          </a:p>
          <a:p>
            <a:pPr marL="457200" indent="-457200">
              <a:lnSpc>
                <a:spcPct val="150000"/>
              </a:lnSpc>
            </a:pPr>
            <a:r>
              <a:rPr lang="zh-CN" altLang="en-US" dirty="0" smtClean="0"/>
              <a:t>那么</a:t>
            </a:r>
            <a:r>
              <a:rPr lang="zh-CN" altLang="en-US" dirty="0"/>
              <a:t>对于一种移动</a:t>
            </a:r>
            <a:r>
              <a:rPr lang="en-US" altLang="zh-CN" dirty="0" err="1"/>
              <a:t>i</a:t>
            </a:r>
            <a:r>
              <a:rPr lang="en-US" altLang="zh-CN" dirty="0"/>
              <a:t>-&gt;j</a:t>
            </a:r>
            <a:r>
              <a:rPr lang="zh-CN" altLang="en-US" dirty="0"/>
              <a:t>，我们只需关心</a:t>
            </a:r>
            <a:r>
              <a:rPr lang="en-US" altLang="zh-CN" dirty="0" err="1"/>
              <a:t>i</a:t>
            </a:r>
            <a:r>
              <a:rPr lang="zh-CN" altLang="en-US" dirty="0"/>
              <a:t>与</a:t>
            </a:r>
            <a:r>
              <a:rPr lang="en-US" altLang="zh-CN" dirty="0"/>
              <a:t>j</a:t>
            </a:r>
            <a:r>
              <a:rPr lang="zh-CN" altLang="en-US" dirty="0"/>
              <a:t>的状态，其他位置的颜色数目以及当前指针的位置，这样状态就可以被压缩起来了，状态只有大概</a:t>
            </a:r>
            <a:r>
              <a:rPr lang="en-US" altLang="zh-CN" dirty="0"/>
              <a:t>n*3*2</a:t>
            </a:r>
            <a:r>
              <a:rPr lang="zh-CN" altLang="en-US" dirty="0"/>
              <a:t>种</a:t>
            </a:r>
            <a:r>
              <a:rPr lang="zh-CN" altLang="en-US" dirty="0" smtClean="0"/>
              <a:t>，高斯消元求解</a:t>
            </a:r>
            <a:r>
              <a:rPr lang="zh-CN" altLang="en-US" dirty="0"/>
              <a:t>即可</a:t>
            </a:r>
            <a:r>
              <a:rPr lang="zh-CN" altLang="en-US" dirty="0" smtClean="0"/>
              <a:t>。</a:t>
            </a:r>
            <a:endParaRPr lang="en-US" altLang="zh-CN" dirty="0"/>
          </a:p>
        </p:txBody>
      </p:sp>
    </p:spTree>
    <p:extLst>
      <p:ext uri="{BB962C8B-B14F-4D97-AF65-F5344CB8AC3E}">
        <p14:creationId xmlns:p14="http://schemas.microsoft.com/office/powerpoint/2010/main" val="4094374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Random</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n(n&lt;=18)</a:t>
            </a:r>
            <a:r>
              <a:rPr lang="zh-CN" altLang="en-US" dirty="0" smtClean="0"/>
              <a:t>个数的排列</a:t>
            </a:r>
            <a:r>
              <a:rPr lang="en-US" altLang="zh-CN" dirty="0" smtClean="0"/>
              <a:t>A1~An</a:t>
            </a:r>
            <a:r>
              <a:rPr lang="zh-CN" altLang="en-US" dirty="0" smtClean="0"/>
              <a:t>，执行以下操作，直到序列变为升序。</a:t>
            </a:r>
            <a:endParaRPr lang="en-US" altLang="zh-CN" dirty="0" smtClean="0"/>
          </a:p>
          <a:p>
            <a:r>
              <a:rPr lang="zh-CN" altLang="en-US" dirty="0" smtClean="0"/>
              <a:t>统计当前有多少个位置</a:t>
            </a:r>
            <a:r>
              <a:rPr lang="en-US" altLang="zh-CN" dirty="0" err="1" smtClean="0"/>
              <a:t>i</a:t>
            </a:r>
            <a:r>
              <a:rPr lang="en-US" altLang="zh-CN" dirty="0" smtClean="0"/>
              <a:t>(</a:t>
            </a:r>
            <a:r>
              <a:rPr lang="en-US" altLang="zh-CN" dirty="0" err="1" smtClean="0"/>
              <a:t>i</a:t>
            </a:r>
            <a:r>
              <a:rPr lang="en-US" altLang="zh-CN" dirty="0" smtClean="0"/>
              <a:t>&lt;n)</a:t>
            </a:r>
            <a:r>
              <a:rPr lang="zh-CN" altLang="en-US" dirty="0" smtClean="0"/>
              <a:t>满足</a:t>
            </a:r>
            <a:r>
              <a:rPr lang="en-US" altLang="zh-CN" dirty="0" smtClean="0"/>
              <a:t>Ai&gt;Ai+1</a:t>
            </a:r>
            <a:r>
              <a:rPr lang="zh-CN" altLang="en-US" dirty="0" smtClean="0"/>
              <a:t>，如果有</a:t>
            </a:r>
            <a:r>
              <a:rPr lang="en-US" altLang="zh-CN" dirty="0" smtClean="0"/>
              <a:t>k</a:t>
            </a:r>
            <a:r>
              <a:rPr lang="zh-CN" altLang="en-US" dirty="0" smtClean="0"/>
              <a:t>个，就在这</a:t>
            </a:r>
            <a:r>
              <a:rPr lang="en-US" altLang="zh-CN" dirty="0" smtClean="0"/>
              <a:t>k</a:t>
            </a:r>
            <a:r>
              <a:rPr lang="zh-CN" altLang="en-US" dirty="0" smtClean="0"/>
              <a:t>个中等概率选择一个</a:t>
            </a:r>
            <a:r>
              <a:rPr lang="en-US" altLang="zh-CN" dirty="0" err="1"/>
              <a:t>i</a:t>
            </a:r>
            <a:r>
              <a:rPr lang="zh-CN" altLang="en-US" dirty="0" smtClean="0"/>
              <a:t>，然后交换</a:t>
            </a:r>
            <a:r>
              <a:rPr lang="en-US" altLang="zh-CN" dirty="0" smtClean="0"/>
              <a:t>Ai</a:t>
            </a:r>
            <a:r>
              <a:rPr lang="zh-CN" altLang="en-US" dirty="0" smtClean="0"/>
              <a:t>和</a:t>
            </a:r>
            <a:r>
              <a:rPr lang="en-US" altLang="zh-CN" dirty="0" smtClean="0"/>
              <a:t>Ai+1</a:t>
            </a:r>
            <a:r>
              <a:rPr lang="zh-CN" altLang="en-US" dirty="0" smtClean="0"/>
              <a:t>，另这一次操作花费为</a:t>
            </a:r>
            <a:r>
              <a:rPr lang="en-US" altLang="zh-CN" dirty="0"/>
              <a:t>i</a:t>
            </a:r>
            <a:r>
              <a:rPr lang="zh-CN" altLang="en-US" dirty="0" smtClean="0"/>
              <a:t>。</a:t>
            </a:r>
            <a:endParaRPr lang="en-US" altLang="zh-CN" dirty="0" smtClean="0"/>
          </a:p>
          <a:p>
            <a:r>
              <a:rPr lang="zh-CN" altLang="en-US" dirty="0" smtClean="0"/>
              <a:t>求期望的操作总花费。</a:t>
            </a:r>
            <a:endParaRPr lang="en-US" altLang="zh-CN" dirty="0" smtClean="0"/>
          </a:p>
          <a:p>
            <a:endParaRPr lang="en-US" altLang="zh-CN" dirty="0"/>
          </a:p>
          <a:p>
            <a:endParaRPr lang="en-US" altLang="zh-CN" dirty="0" smtClean="0"/>
          </a:p>
          <a:p>
            <a:r>
              <a:rPr lang="zh-CN" altLang="en-US" dirty="0" smtClean="0"/>
              <a:t>题目来源</a:t>
            </a:r>
            <a:r>
              <a:rPr lang="en-US" altLang="zh-CN" dirty="0" smtClean="0"/>
              <a:t>: </a:t>
            </a:r>
            <a:r>
              <a:rPr lang="en-US" altLang="zh-CN" dirty="0" err="1" smtClean="0"/>
              <a:t>cls</a:t>
            </a:r>
            <a:endParaRPr lang="zh-CN" altLang="en-US" dirty="0"/>
          </a:p>
        </p:txBody>
      </p:sp>
    </p:spTree>
    <p:extLst>
      <p:ext uri="{BB962C8B-B14F-4D97-AF65-F5344CB8AC3E}">
        <p14:creationId xmlns:p14="http://schemas.microsoft.com/office/powerpoint/2010/main" val="2307134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Random</a:t>
            </a:r>
            <a:endParaRPr lang="zh-CN" altLang="en-US" dirty="0"/>
          </a:p>
        </p:txBody>
      </p:sp>
      <p:sp>
        <p:nvSpPr>
          <p:cNvPr id="3" name="内容占位符 2"/>
          <p:cNvSpPr>
            <a:spLocks noGrp="1"/>
          </p:cNvSpPr>
          <p:nvPr>
            <p:ph idx="1"/>
          </p:nvPr>
        </p:nvSpPr>
        <p:spPr/>
        <p:txBody>
          <a:bodyPr/>
          <a:lstStyle/>
          <a:p>
            <a:r>
              <a:rPr lang="zh-CN" altLang="en-US" dirty="0" smtClean="0"/>
              <a:t>虽然状态的转移是不存在环的，但是直接</a:t>
            </a:r>
            <a:r>
              <a:rPr lang="en-US" altLang="zh-CN" dirty="0" err="1" smtClean="0"/>
              <a:t>Dp</a:t>
            </a:r>
            <a:r>
              <a:rPr lang="zh-CN" altLang="en-US" dirty="0" smtClean="0"/>
              <a:t>状态太多，为</a:t>
            </a:r>
            <a:r>
              <a:rPr lang="en-US" altLang="zh-CN" dirty="0" smtClean="0"/>
              <a:t>n!</a:t>
            </a:r>
            <a:r>
              <a:rPr lang="zh-CN" altLang="en-US" dirty="0" smtClean="0"/>
              <a:t>。仿照上一题的解法。</a:t>
            </a:r>
            <a:endParaRPr lang="en-US" altLang="zh-CN" dirty="0" smtClean="0"/>
          </a:p>
          <a:p>
            <a:r>
              <a:rPr lang="zh-CN" altLang="en-US" dirty="0" smtClean="0"/>
              <a:t>分别考虑数字</a:t>
            </a:r>
            <a:r>
              <a:rPr lang="en-US" altLang="zh-CN" dirty="0" err="1" smtClean="0"/>
              <a:t>i</a:t>
            </a:r>
            <a:r>
              <a:rPr lang="zh-CN" altLang="en-US" dirty="0" smtClean="0"/>
              <a:t>与它后边的数交换所产生的花费的期望。</a:t>
            </a:r>
            <a:endParaRPr lang="en-US" altLang="zh-CN" dirty="0" smtClean="0"/>
          </a:p>
          <a:p>
            <a:r>
              <a:rPr lang="zh-CN" altLang="en-US" dirty="0" smtClean="0"/>
              <a:t>在考虑数字</a:t>
            </a:r>
            <a:r>
              <a:rPr lang="en-US" altLang="zh-CN" dirty="0" err="1" smtClean="0"/>
              <a:t>i</a:t>
            </a:r>
            <a:r>
              <a:rPr lang="zh-CN" altLang="en-US" dirty="0" smtClean="0"/>
              <a:t>时，只需考虑</a:t>
            </a:r>
            <a:r>
              <a:rPr lang="en-US" altLang="zh-CN" dirty="0" err="1" smtClean="0"/>
              <a:t>i</a:t>
            </a:r>
            <a:r>
              <a:rPr lang="zh-CN" altLang="en-US" dirty="0" smtClean="0"/>
              <a:t>的位置，以及其他位置中每个数是否大于</a:t>
            </a:r>
            <a:r>
              <a:rPr lang="en-US" altLang="zh-CN" dirty="0" err="1" smtClean="0"/>
              <a:t>i</a:t>
            </a:r>
            <a:r>
              <a:rPr lang="zh-CN" altLang="en-US" dirty="0" smtClean="0"/>
              <a:t>，状态</a:t>
            </a:r>
            <a:r>
              <a:rPr lang="en-US" altLang="zh-CN" dirty="0" smtClean="0"/>
              <a:t>n*</a:t>
            </a:r>
            <a:r>
              <a:rPr lang="en-US" altLang="zh-CN" dirty="0"/>
              <a:t>(</a:t>
            </a:r>
            <a:r>
              <a:rPr lang="en-US" altLang="zh-CN" dirty="0" smtClean="0"/>
              <a:t>2^n</a:t>
            </a:r>
            <a:r>
              <a:rPr lang="en-US" altLang="zh-CN" dirty="0"/>
              <a:t>)</a:t>
            </a:r>
            <a:r>
              <a:rPr lang="zh-CN" altLang="en-US" dirty="0" smtClean="0"/>
              <a:t>。</a:t>
            </a:r>
            <a:endParaRPr lang="en-US" altLang="zh-CN" dirty="0" smtClean="0"/>
          </a:p>
          <a:p>
            <a:r>
              <a:rPr lang="zh-CN" altLang="en-US" dirty="0" smtClean="0"/>
              <a:t>由于是等概率选择，此时虽然这样与原来的</a:t>
            </a:r>
            <a:r>
              <a:rPr lang="en-US" altLang="zh-CN" dirty="0" smtClean="0"/>
              <a:t>k</a:t>
            </a:r>
            <a:r>
              <a:rPr lang="zh-CN" altLang="en-US" dirty="0" smtClean="0"/>
              <a:t>不同，但并不影响结果。</a:t>
            </a:r>
            <a:endParaRPr lang="zh-CN" altLang="en-US" dirty="0"/>
          </a:p>
        </p:txBody>
      </p:sp>
    </p:spTree>
    <p:extLst>
      <p:ext uri="{BB962C8B-B14F-4D97-AF65-F5344CB8AC3E}">
        <p14:creationId xmlns:p14="http://schemas.microsoft.com/office/powerpoint/2010/main" val="2666087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状态压缩</a:t>
            </a:r>
            <a:r>
              <a:rPr lang="en-US" altLang="zh-CN" dirty="0" err="1" smtClean="0"/>
              <a:t>Dp</a:t>
            </a:r>
            <a:endParaRPr lang="zh-CN" altLang="en-US" dirty="0"/>
          </a:p>
        </p:txBody>
      </p:sp>
      <p:sp>
        <p:nvSpPr>
          <p:cNvPr id="3" name="内容占位符 2"/>
          <p:cNvSpPr>
            <a:spLocks noGrp="1"/>
          </p:cNvSpPr>
          <p:nvPr>
            <p:ph idx="1"/>
          </p:nvPr>
        </p:nvSpPr>
        <p:spPr/>
        <p:txBody>
          <a:bodyPr>
            <a:normAutofit/>
          </a:bodyPr>
          <a:lstStyle/>
          <a:p>
            <a:r>
              <a:rPr lang="zh-CN" altLang="en-US" dirty="0"/>
              <a:t>当</a:t>
            </a:r>
            <a:r>
              <a:rPr lang="en-US" altLang="zh-CN" dirty="0" err="1"/>
              <a:t>Dp</a:t>
            </a:r>
            <a:r>
              <a:rPr lang="zh-CN" altLang="en-US" dirty="0"/>
              <a:t>状态维数很多，但总量很少是，可以将状态压缩为一个数来记录</a:t>
            </a:r>
            <a:r>
              <a:rPr lang="zh-CN" altLang="en-US" dirty="0" smtClean="0"/>
              <a:t>。</a:t>
            </a:r>
            <a:endParaRPr lang="en-US" altLang="zh-CN" dirty="0" smtClean="0"/>
          </a:p>
          <a:p>
            <a:r>
              <a:rPr lang="zh-CN" altLang="en-US" dirty="0" smtClean="0"/>
              <a:t>插头</a:t>
            </a:r>
            <a:r>
              <a:rPr lang="en-US" altLang="zh-CN" dirty="0" err="1" smtClean="0"/>
              <a:t>Dp</a:t>
            </a:r>
            <a:r>
              <a:rPr lang="zh-CN" altLang="en-US" dirty="0" smtClean="0"/>
              <a:t>，连通性</a:t>
            </a:r>
            <a:r>
              <a:rPr lang="en-US" altLang="zh-CN" dirty="0" err="1" smtClean="0"/>
              <a:t>Dp</a:t>
            </a:r>
            <a:r>
              <a:rPr lang="zh-CN" altLang="en-US" dirty="0" smtClean="0"/>
              <a:t>，斯坦纳树，</a:t>
            </a:r>
            <a:r>
              <a:rPr lang="en-US" altLang="zh-CN" dirty="0" err="1" smtClean="0"/>
              <a:t>Dp</a:t>
            </a:r>
            <a:r>
              <a:rPr lang="en-US" altLang="zh-CN" dirty="0" smtClean="0"/>
              <a:t> of </a:t>
            </a:r>
            <a:r>
              <a:rPr lang="en-US" altLang="zh-CN" dirty="0" err="1" smtClean="0"/>
              <a:t>Dp</a:t>
            </a:r>
            <a:r>
              <a:rPr lang="zh-CN" altLang="en-US" dirty="0" smtClean="0"/>
              <a:t>等等。</a:t>
            </a:r>
            <a:endParaRPr lang="en-US" altLang="zh-CN" dirty="0"/>
          </a:p>
          <a:p>
            <a:r>
              <a:rPr lang="zh-CN" altLang="en-US" dirty="0"/>
              <a:t>只记录关键信息。</a:t>
            </a:r>
            <a:endParaRPr lang="en-US" altLang="zh-CN" dirty="0"/>
          </a:p>
          <a:p>
            <a:r>
              <a:rPr lang="zh-CN" altLang="en-US" dirty="0"/>
              <a:t>选择合适的进制，二的幂次的进制处理更方便，速度跟快。</a:t>
            </a:r>
            <a:endParaRPr lang="en-US" altLang="zh-CN" dirty="0"/>
          </a:p>
          <a:p>
            <a:r>
              <a:rPr lang="zh-CN" altLang="en-US" dirty="0"/>
              <a:t>适当的使用</a:t>
            </a:r>
            <a:r>
              <a:rPr lang="en-US" altLang="zh-CN" dirty="0"/>
              <a:t>STL</a:t>
            </a:r>
            <a:r>
              <a:rPr lang="zh-CN" altLang="en-US" dirty="0"/>
              <a:t>可以减少代码复杂度。</a:t>
            </a:r>
          </a:p>
        </p:txBody>
      </p:sp>
    </p:spTree>
    <p:extLst>
      <p:ext uri="{BB962C8B-B14F-4D97-AF65-F5344CB8AC3E}">
        <p14:creationId xmlns:p14="http://schemas.microsoft.com/office/powerpoint/2010/main" val="2788855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插头</a:t>
            </a:r>
            <a:r>
              <a:rPr lang="en-US" altLang="zh-CN" dirty="0" err="1" smtClean="0"/>
              <a:t>Dp</a:t>
            </a:r>
            <a:endParaRPr lang="zh-CN" altLang="en-US" dirty="0"/>
          </a:p>
        </p:txBody>
      </p:sp>
      <p:sp>
        <p:nvSpPr>
          <p:cNvPr id="3" name="内容占位符 2"/>
          <p:cNvSpPr>
            <a:spLocks noGrp="1"/>
          </p:cNvSpPr>
          <p:nvPr>
            <p:ph idx="1"/>
          </p:nvPr>
        </p:nvSpPr>
        <p:spPr/>
        <p:txBody>
          <a:bodyPr/>
          <a:lstStyle/>
          <a:p>
            <a:r>
              <a:rPr lang="zh-CN" altLang="en-US" dirty="0" smtClean="0"/>
              <a:t>插头</a:t>
            </a:r>
            <a:r>
              <a:rPr lang="en-US" altLang="zh-CN" dirty="0" err="1" smtClean="0"/>
              <a:t>Dp</a:t>
            </a:r>
            <a:r>
              <a:rPr lang="zh-CN" altLang="en-US" dirty="0" smtClean="0"/>
              <a:t>一般是在网格图上要求求出满足特定条件的路径</a:t>
            </a:r>
            <a:r>
              <a:rPr lang="en-US" altLang="zh-CN" dirty="0" smtClean="0"/>
              <a:t>/</a:t>
            </a:r>
            <a:r>
              <a:rPr lang="zh-CN" altLang="en-US" dirty="0" smtClean="0"/>
              <a:t>回路等。</a:t>
            </a:r>
            <a:endParaRPr lang="en-US" altLang="zh-CN" dirty="0" smtClean="0"/>
          </a:p>
          <a:p>
            <a:r>
              <a:rPr lang="zh-CN" altLang="en-US" dirty="0" smtClean="0"/>
              <a:t>逐格</a:t>
            </a:r>
            <a:r>
              <a:rPr lang="en-US" altLang="zh-CN" dirty="0" err="1" smtClean="0"/>
              <a:t>Dp</a:t>
            </a:r>
            <a:r>
              <a:rPr lang="zh-CN" altLang="en-US" dirty="0" smtClean="0"/>
              <a:t>，记录轮廓线上路径端点的情况。</a:t>
            </a:r>
            <a:endParaRPr lang="en-US" altLang="zh-CN" dirty="0" smtClean="0"/>
          </a:p>
          <a:p>
            <a:r>
              <a:rPr lang="zh-CN" altLang="en-US" dirty="0"/>
              <a:t>变化</a:t>
            </a:r>
            <a:r>
              <a:rPr lang="zh-CN" altLang="en-US" dirty="0" smtClean="0"/>
              <a:t>不多，但是写起来比较复杂。</a:t>
            </a:r>
            <a:endParaRPr lang="zh-CN" altLang="en-US" dirty="0"/>
          </a:p>
        </p:txBody>
      </p:sp>
      <p:pic>
        <p:nvPicPr>
          <p:cNvPr id="5" name="图片 4"/>
          <p:cNvPicPr>
            <a:picLocks noChangeAspect="1"/>
          </p:cNvPicPr>
          <p:nvPr/>
        </p:nvPicPr>
        <p:blipFill>
          <a:blip r:embed="rId2"/>
          <a:stretch>
            <a:fillRect/>
          </a:stretch>
        </p:blipFill>
        <p:spPr>
          <a:xfrm>
            <a:off x="8834717" y="2891079"/>
            <a:ext cx="1956380" cy="1970502"/>
          </a:xfrm>
          <a:prstGeom prst="rect">
            <a:avLst/>
          </a:prstGeom>
        </p:spPr>
      </p:pic>
    </p:spTree>
    <p:extLst>
      <p:ext uri="{BB962C8B-B14F-4D97-AF65-F5344CB8AC3E}">
        <p14:creationId xmlns:p14="http://schemas.microsoft.com/office/powerpoint/2010/main" val="1211247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斯坦纳树</a:t>
            </a:r>
            <a:endParaRPr lang="zh-CN" altLang="en-US" dirty="0"/>
          </a:p>
        </p:txBody>
      </p:sp>
      <p:sp>
        <p:nvSpPr>
          <p:cNvPr id="3" name="内容占位符 2"/>
          <p:cNvSpPr>
            <a:spLocks noGrp="1"/>
          </p:cNvSpPr>
          <p:nvPr>
            <p:ph idx="1"/>
          </p:nvPr>
        </p:nvSpPr>
        <p:spPr/>
        <p:txBody>
          <a:bodyPr/>
          <a:lstStyle/>
          <a:p>
            <a:r>
              <a:rPr lang="zh-CN" altLang="en-US" dirty="0" smtClean="0"/>
              <a:t>能较为方便的通过许多需要较为复杂的状态压缩</a:t>
            </a:r>
            <a:r>
              <a:rPr lang="en-US" altLang="zh-CN" dirty="0" err="1" smtClean="0"/>
              <a:t>Dp</a:t>
            </a:r>
            <a:r>
              <a:rPr lang="zh-CN" altLang="en-US" dirty="0" smtClean="0"/>
              <a:t>的题</a:t>
            </a:r>
            <a:r>
              <a:rPr lang="en-US" altLang="zh-CN" dirty="0" smtClean="0"/>
              <a:t>(</a:t>
            </a:r>
            <a:r>
              <a:rPr lang="en-US" altLang="zh-CN" dirty="0"/>
              <a:t>WC2008</a:t>
            </a:r>
            <a:r>
              <a:rPr lang="zh-CN" altLang="en-US" dirty="0"/>
              <a:t>游览</a:t>
            </a:r>
            <a:r>
              <a:rPr lang="zh-CN" altLang="en-US" dirty="0" smtClean="0"/>
              <a:t>计划</a:t>
            </a:r>
            <a:r>
              <a:rPr lang="en-US" altLang="zh-CN" dirty="0" smtClean="0"/>
              <a:t>)</a:t>
            </a:r>
          </a:p>
          <a:p>
            <a:r>
              <a:rPr lang="zh-CN" altLang="en-US" dirty="0" smtClean="0"/>
              <a:t>即对于</a:t>
            </a:r>
            <a:r>
              <a:rPr lang="en-US" altLang="zh-CN" dirty="0" err="1" smtClean="0"/>
              <a:t>Dp</a:t>
            </a:r>
            <a:r>
              <a:rPr lang="zh-CN" altLang="en-US" dirty="0" smtClean="0"/>
              <a:t>过程中，有明显拓扑序的转移直接转移，如果没有明显拓扑序，则可以通过类似</a:t>
            </a:r>
            <a:r>
              <a:rPr lang="en-US" altLang="zh-CN" dirty="0" err="1" smtClean="0"/>
              <a:t>Spfa</a:t>
            </a:r>
            <a:r>
              <a:rPr lang="zh-CN" altLang="en-US" dirty="0" smtClean="0"/>
              <a:t>的做法转移。</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244938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状态的转移</a:t>
            </a:r>
            <a:endParaRPr lang="zh-CN" altLang="en-US" dirty="0"/>
          </a:p>
        </p:txBody>
      </p:sp>
      <p:sp>
        <p:nvSpPr>
          <p:cNvPr id="3" name="内容占位符 2"/>
          <p:cNvSpPr>
            <a:spLocks noGrp="1"/>
          </p:cNvSpPr>
          <p:nvPr>
            <p:ph idx="1"/>
          </p:nvPr>
        </p:nvSpPr>
        <p:spPr/>
        <p:txBody>
          <a:bodyPr/>
          <a:lstStyle/>
          <a:p>
            <a:r>
              <a:rPr lang="zh-CN" altLang="en-US" dirty="0" smtClean="0"/>
              <a:t>由于具有最优化子结构，所以求当前状态的最优值可以通过其他的状态的最优值加以变化而求出。</a:t>
            </a:r>
            <a:endParaRPr lang="en-US" altLang="zh-CN" dirty="0" smtClean="0"/>
          </a:p>
          <a:p>
            <a:r>
              <a:rPr lang="zh-CN" altLang="en-US" dirty="0" smtClean="0"/>
              <a:t>所以，当一个状态的所有子结构都已经</a:t>
            </a:r>
            <a:r>
              <a:rPr lang="zh-CN" altLang="en-US" dirty="0"/>
              <a:t>被</a:t>
            </a:r>
            <a:r>
              <a:rPr lang="zh-CN" altLang="en-US" dirty="0" smtClean="0"/>
              <a:t>计算之后，我们就可以通过一个过程计算出他的最优值。这个过程就是</a:t>
            </a:r>
            <a:r>
              <a:rPr lang="zh-CN" altLang="en-US" b="1" dirty="0" smtClean="0"/>
              <a:t>状态的转移。</a:t>
            </a:r>
            <a:endParaRPr lang="en-US" altLang="zh-CN" b="1" dirty="0" smtClean="0"/>
          </a:p>
          <a:p>
            <a:r>
              <a:rPr lang="zh-CN" altLang="en-US" b="1" dirty="0" smtClean="0"/>
              <a:t>状态的转移</a:t>
            </a:r>
            <a:r>
              <a:rPr lang="zh-CN" altLang="en-US" dirty="0" smtClean="0"/>
              <a:t>需要满足要考虑到所有可能性。</a:t>
            </a:r>
            <a:endParaRPr lang="zh-CN" altLang="en-US" dirty="0"/>
          </a:p>
        </p:txBody>
      </p:sp>
    </p:spTree>
    <p:extLst>
      <p:ext uri="{BB962C8B-B14F-4D97-AF65-F5344CB8AC3E}">
        <p14:creationId xmlns:p14="http://schemas.microsoft.com/office/powerpoint/2010/main" val="2549161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Bzoj</a:t>
            </a:r>
            <a:r>
              <a:rPr lang="en-US" altLang="zh-CN" dirty="0"/>
              <a:t> 3205</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0321" y="2336873"/>
                <a:ext cx="9613861" cy="3985550"/>
              </a:xfrm>
            </p:spPr>
            <p:txBody>
              <a:bodyPr>
                <a:noAutofit/>
              </a:bodyPr>
              <a:lstStyle/>
              <a:p>
                <a:pPr marL="457200" indent="-457200"/>
                <a:r>
                  <a:rPr lang="zh-CN" altLang="en-US" dirty="0" smtClean="0"/>
                  <a:t>给定</a:t>
                </a:r>
                <a:r>
                  <a:rPr lang="zh-CN" altLang="en-US" dirty="0"/>
                  <a:t>一张</a:t>
                </a:r>
                <a:r>
                  <a:rPr lang="en-US" altLang="zh-CN" dirty="0"/>
                  <a:t>h</a:t>
                </a:r>
                <a:r>
                  <a:rPr lang="zh-CN" altLang="en-US" dirty="0"/>
                  <a:t>*</a:t>
                </a:r>
                <a:r>
                  <a:rPr lang="en-US" altLang="zh-CN" dirty="0"/>
                  <a:t>w</a:t>
                </a:r>
                <a:r>
                  <a:rPr lang="zh-CN" altLang="en-US" dirty="0"/>
                  <a:t>地图，一些地方有障碍物，一些地方有转向器，有</a:t>
                </a:r>
                <a:r>
                  <a:rPr lang="en-US" altLang="zh-CN" dirty="0"/>
                  <a:t>k&lt;=9</a:t>
                </a:r>
                <a:r>
                  <a:rPr lang="zh-CN" altLang="en-US" dirty="0"/>
                  <a:t>个机器人，第</a:t>
                </a:r>
                <a:r>
                  <a:rPr lang="en-US" altLang="zh-CN" dirty="0" err="1"/>
                  <a:t>i</a:t>
                </a:r>
                <a:r>
                  <a:rPr lang="zh-CN" altLang="en-US" dirty="0"/>
                  <a:t>个机器人编号区间初始为</a:t>
                </a:r>
                <a:r>
                  <a:rPr lang="en-US" altLang="zh-CN" dirty="0"/>
                  <a:t>[</a:t>
                </a:r>
                <a:r>
                  <a:rPr lang="en-US" altLang="zh-CN" dirty="0" err="1"/>
                  <a:t>i,i</a:t>
                </a:r>
                <a:r>
                  <a:rPr lang="en-US" altLang="zh-CN" dirty="0"/>
                  <a:t>]</a:t>
                </a:r>
                <a:r>
                  <a:rPr lang="zh-CN" altLang="en-US" dirty="0"/>
                  <a:t>，现在可以向四个方向推机器人，机器人遇到障碍才会停，遇到转向器会转向，</a:t>
                </a:r>
                <a:r>
                  <a:rPr lang="zh-CN" altLang="en-US" b="1" dirty="0"/>
                  <a:t>停在同一个格子</a:t>
                </a:r>
                <a:r>
                  <a:rPr lang="zh-CN" altLang="en-US" dirty="0"/>
                  <a:t>的</a:t>
                </a:r>
                <a:r>
                  <a:rPr lang="zh-CN" altLang="en-US" b="1" dirty="0"/>
                  <a:t>两个编号区间相邻的机器人</a:t>
                </a:r>
                <a:r>
                  <a:rPr lang="zh-CN" altLang="en-US" dirty="0"/>
                  <a:t>可以合并</a:t>
                </a:r>
                <a:r>
                  <a:rPr lang="zh-CN" altLang="en-US" dirty="0" smtClean="0"/>
                  <a:t>，</a:t>
                </a:r>
                <a:r>
                  <a:rPr lang="en-US" altLang="zh-CN" dirty="0" smtClean="0"/>
                  <a:t>[</a:t>
                </a:r>
                <a:r>
                  <a:rPr lang="en-US" altLang="zh-CN" dirty="0" err="1" smtClean="0"/>
                  <a:t>l,mid</a:t>
                </a:r>
                <a:r>
                  <a:rPr lang="en-US" altLang="zh-CN" dirty="0" smtClean="0"/>
                  <a:t>]</a:t>
                </a:r>
                <a:r>
                  <a:rPr lang="zh-CN" altLang="en-US" dirty="0" smtClean="0"/>
                  <a:t>和</a:t>
                </a:r>
                <a:r>
                  <a:rPr lang="en-US" altLang="zh-CN" dirty="0" smtClean="0"/>
                  <a:t>[mid+1,r]</a:t>
                </a:r>
                <a:r>
                  <a:rPr lang="zh-CN" altLang="en-US" dirty="0" smtClean="0"/>
                  <a:t>合并后为</a:t>
                </a:r>
                <a:r>
                  <a:rPr lang="en-US" altLang="zh-CN" dirty="0" smtClean="0"/>
                  <a:t>[</a:t>
                </a:r>
                <a:r>
                  <a:rPr lang="en-US" altLang="zh-CN" dirty="0" err="1" smtClean="0"/>
                  <a:t>l,r</a:t>
                </a:r>
                <a:r>
                  <a:rPr lang="en-US" altLang="zh-CN" dirty="0" smtClean="0"/>
                  <a:t>]</a:t>
                </a:r>
                <a:r>
                  <a:rPr lang="zh-CN" altLang="en-US" dirty="0" smtClean="0"/>
                  <a:t>，</a:t>
                </a:r>
                <a:r>
                  <a:rPr lang="zh-CN" altLang="en-US" dirty="0"/>
                  <a:t>求最少推多少次可以全部</a:t>
                </a:r>
                <a:r>
                  <a:rPr lang="zh-CN" altLang="en-US" dirty="0" smtClean="0"/>
                  <a:t>合并。</a:t>
                </a:r>
                <a:endParaRPr lang="en-US" altLang="zh-CN" dirty="0"/>
              </a:p>
              <a:p>
                <a:pPr marL="0" indent="0">
                  <a:buNone/>
                </a:pPr>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h</m:t>
                      </m:r>
                      <m:r>
                        <a:rPr lang="en-US" altLang="zh-CN">
                          <a:latin typeface="Cambria Math" panose="02040503050406030204" pitchFamily="18" charset="0"/>
                        </a:rPr>
                        <m:t>≤500 </m:t>
                      </m:r>
                      <m:r>
                        <a:rPr lang="en-US" altLang="zh-CN">
                          <a:latin typeface="Cambria Math" panose="02040503050406030204" pitchFamily="18" charset="0"/>
                        </a:rPr>
                        <m:t>𝑤</m:t>
                      </m:r>
                      <m:r>
                        <a:rPr lang="en-US" altLang="zh-CN">
                          <a:latin typeface="Cambria Math" panose="02040503050406030204" pitchFamily="18" charset="0"/>
                        </a:rPr>
                        <m:t>≤500 </m:t>
                      </m:r>
                      <m:r>
                        <a:rPr lang="en-US" altLang="zh-CN">
                          <a:latin typeface="Cambria Math" panose="02040503050406030204" pitchFamily="18" charset="0"/>
                        </a:rPr>
                        <m:t>𝑘</m:t>
                      </m:r>
                      <m:r>
                        <a:rPr lang="en-US" altLang="zh-CN">
                          <a:latin typeface="Cambria Math" panose="02040503050406030204" pitchFamily="18" charset="0"/>
                        </a:rPr>
                        <m:t>≤9</m:t>
                      </m:r>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0321" y="2336873"/>
                <a:ext cx="9613861" cy="3985550"/>
              </a:xfrm>
              <a:blipFill rotWithShape="0">
                <a:blip r:embed="rId2"/>
                <a:stretch>
                  <a:fillRect l="-1205" t="-1988" r="-1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5934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Bzoj</a:t>
            </a:r>
            <a:r>
              <a:rPr lang="en-US" altLang="zh-CN" dirty="0"/>
              <a:t> 3205</a:t>
            </a:r>
            <a:endParaRPr lang="zh-CN" altLang="en-US" dirty="0"/>
          </a:p>
        </p:txBody>
      </p:sp>
      <p:sp>
        <p:nvSpPr>
          <p:cNvPr id="3" name="内容占位符 2"/>
          <p:cNvSpPr>
            <a:spLocks noGrp="1"/>
          </p:cNvSpPr>
          <p:nvPr>
            <p:ph idx="1"/>
          </p:nvPr>
        </p:nvSpPr>
        <p:spPr>
          <a:xfrm>
            <a:off x="680321" y="2336873"/>
            <a:ext cx="9613861" cy="3985550"/>
          </a:xfrm>
        </p:spPr>
        <p:txBody>
          <a:bodyPr>
            <a:normAutofit/>
          </a:bodyPr>
          <a:lstStyle/>
          <a:p>
            <a:pPr marL="0" indent="0">
              <a:buNone/>
            </a:pPr>
            <a:r>
              <a:rPr lang="zh-CN" altLang="en-US" dirty="0" smtClean="0">
                <a:latin typeface="幼圆" panose="02010509060101010101" pitchFamily="49" charset="-122"/>
                <a:ea typeface="幼圆" panose="02010509060101010101" pitchFamily="49" charset="-122"/>
              </a:rPr>
              <a:t>预处理每个地方向每个方向推动到达哪里</a:t>
            </a:r>
            <a:endParaRPr lang="en-US" altLang="zh-CN" dirty="0" smtClean="0">
              <a:latin typeface="幼圆" panose="02010509060101010101" pitchFamily="49" charset="-122"/>
              <a:ea typeface="幼圆" panose="02010509060101010101" pitchFamily="49" charset="-122"/>
            </a:endParaRPr>
          </a:p>
          <a:p>
            <a:pPr marL="0" indent="0">
              <a:buNone/>
            </a:pPr>
            <a:r>
              <a:rPr lang="zh-CN" altLang="en-US" dirty="0" smtClean="0">
                <a:latin typeface="幼圆" panose="02010509060101010101" pitchFamily="49" charset="-122"/>
                <a:ea typeface="幼圆" panose="02010509060101010101" pitchFamily="49" charset="-122"/>
              </a:rPr>
              <a:t>令</a:t>
            </a:r>
            <a:r>
              <a:rPr lang="en-US" altLang="zh-CN" dirty="0">
                <a:latin typeface="Cambria Math" panose="02040503050406030204" pitchFamily="18" charset="0"/>
                <a:ea typeface="Cambria Math" panose="02040503050406030204" pitchFamily="18" charset="0"/>
              </a:rPr>
              <a:t>f[l][r</a:t>
            </a:r>
            <a:r>
              <a:rPr lang="en-US" altLang="zh-CN" dirty="0" smtClean="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x</a:t>
            </a:r>
            <a:r>
              <a:rPr lang="en-US" altLang="zh-CN" dirty="0" smtClean="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y</a:t>
            </a:r>
            <a:r>
              <a:rPr lang="en-US" altLang="zh-CN" dirty="0" smtClean="0">
                <a:latin typeface="Cambria Math" panose="02040503050406030204" pitchFamily="18" charset="0"/>
                <a:ea typeface="Cambria Math" panose="02040503050406030204" pitchFamily="18" charset="0"/>
              </a:rPr>
              <a:t>]</a:t>
            </a:r>
            <a:r>
              <a:rPr lang="zh-CN" altLang="en-US" dirty="0">
                <a:latin typeface="幼圆" panose="02010509060101010101" pitchFamily="49" charset="-122"/>
                <a:ea typeface="幼圆" panose="02010509060101010101" pitchFamily="49" charset="-122"/>
              </a:rPr>
              <a:t>表示在点</a:t>
            </a:r>
            <a:r>
              <a:rPr lang="en-US" altLang="zh-CN" dirty="0" smtClean="0">
                <a:latin typeface="Cambria Math" panose="02040503050406030204" pitchFamily="18" charset="0"/>
                <a:ea typeface="Cambria Math" panose="02040503050406030204" pitchFamily="18" charset="0"/>
              </a:rPr>
              <a:t>(</a:t>
            </a:r>
            <a:r>
              <a:rPr lang="en-US" altLang="zh-CN" dirty="0" err="1" smtClean="0">
                <a:latin typeface="Cambria Math" panose="02040503050406030204" pitchFamily="18" charset="0"/>
                <a:ea typeface="Cambria Math" panose="02040503050406030204" pitchFamily="18" charset="0"/>
              </a:rPr>
              <a:t>x,y</a:t>
            </a:r>
            <a:r>
              <a:rPr lang="en-US" altLang="zh-CN" dirty="0" smtClean="0">
                <a:latin typeface="Cambria Math" panose="02040503050406030204" pitchFamily="18" charset="0"/>
                <a:ea typeface="Cambria Math" panose="02040503050406030204" pitchFamily="18" charset="0"/>
              </a:rPr>
              <a:t>)</a:t>
            </a:r>
            <a:r>
              <a:rPr lang="zh-CN" altLang="en-US" dirty="0">
                <a:latin typeface="幼圆" panose="02010509060101010101" pitchFamily="49" charset="-122"/>
                <a:ea typeface="幼圆" panose="02010509060101010101" pitchFamily="49" charset="-122"/>
              </a:rPr>
              <a:t>将编号在</a:t>
            </a:r>
            <a:r>
              <a:rPr lang="en-US" altLang="zh-CN" dirty="0">
                <a:latin typeface="Cambria Math" panose="02040503050406030204" pitchFamily="18" charset="0"/>
                <a:ea typeface="Cambria Math" panose="02040503050406030204" pitchFamily="18" charset="0"/>
              </a:rPr>
              <a:t>[</a:t>
            </a:r>
            <a:r>
              <a:rPr lang="en-US" altLang="zh-CN" dirty="0" err="1">
                <a:latin typeface="Cambria Math" panose="02040503050406030204" pitchFamily="18" charset="0"/>
                <a:ea typeface="Cambria Math" panose="02040503050406030204" pitchFamily="18" charset="0"/>
              </a:rPr>
              <a:t>l,r</a:t>
            </a:r>
            <a:r>
              <a:rPr lang="en-US" altLang="zh-CN" dirty="0">
                <a:latin typeface="Cambria Math" panose="02040503050406030204" pitchFamily="18" charset="0"/>
                <a:ea typeface="Cambria Math" panose="02040503050406030204" pitchFamily="18" charset="0"/>
              </a:rPr>
              <a:t>]</a:t>
            </a:r>
            <a:r>
              <a:rPr lang="zh-CN" altLang="en-US" dirty="0">
                <a:latin typeface="幼圆" panose="02010509060101010101" pitchFamily="49" charset="-122"/>
                <a:ea typeface="幼圆" panose="02010509060101010101" pitchFamily="49" charset="-122"/>
              </a:rPr>
              <a:t>区间内的机器人全部合并的最小推动</a:t>
            </a:r>
            <a:r>
              <a:rPr lang="zh-CN" altLang="en-US" dirty="0" smtClean="0">
                <a:latin typeface="幼圆" panose="02010509060101010101" pitchFamily="49" charset="-122"/>
                <a:ea typeface="幼圆" panose="02010509060101010101" pitchFamily="49" charset="-122"/>
              </a:rPr>
              <a:t>次数。</a:t>
            </a:r>
            <a:endParaRPr lang="en-US" altLang="zh-CN" dirty="0" smtClean="0">
              <a:latin typeface="幼圆" panose="02010509060101010101" pitchFamily="49" charset="-122"/>
              <a:ea typeface="幼圆" panose="02010509060101010101" pitchFamily="49" charset="-122"/>
            </a:endParaRPr>
          </a:p>
          <a:p>
            <a:pPr marL="0" indent="0">
              <a:buNone/>
            </a:pPr>
            <a:r>
              <a:rPr lang="zh-CN" altLang="en-US" dirty="0" smtClean="0">
                <a:latin typeface="幼圆" panose="02010509060101010101" pitchFamily="49" charset="-122"/>
                <a:ea typeface="幼圆" panose="02010509060101010101" pitchFamily="49" charset="-122"/>
              </a:rPr>
              <a:t>推动：</a:t>
            </a:r>
            <a:r>
              <a:rPr lang="pt-BR" altLang="zh-CN" dirty="0" smtClean="0">
                <a:latin typeface="Cambria Math" panose="02040503050406030204" pitchFamily="18" charset="0"/>
                <a:ea typeface="Cambria Math" panose="02040503050406030204" pitchFamily="18" charset="0"/>
              </a:rPr>
              <a:t>f[l</a:t>
            </a:r>
            <a:r>
              <a:rPr lang="pt-BR" altLang="zh-CN" dirty="0">
                <a:latin typeface="Cambria Math" panose="02040503050406030204" pitchFamily="18" charset="0"/>
                <a:ea typeface="Cambria Math" panose="02040503050406030204" pitchFamily="18" charset="0"/>
              </a:rPr>
              <a:t>][r</a:t>
            </a:r>
            <a:r>
              <a:rPr lang="pt-BR" altLang="zh-CN" dirty="0" smtClean="0">
                <a:latin typeface="Cambria Math" panose="02040503050406030204" pitchFamily="18" charset="0"/>
                <a:ea typeface="Cambria Math" panose="02040503050406030204" pitchFamily="18" charset="0"/>
              </a:rPr>
              <a:t>][x][y]=min{f[l</a:t>
            </a:r>
            <a:r>
              <a:rPr lang="pt-BR" altLang="zh-CN" dirty="0">
                <a:latin typeface="Cambria Math" panose="02040503050406030204" pitchFamily="18" charset="0"/>
                <a:ea typeface="Cambria Math" panose="02040503050406030204" pitchFamily="18" charset="0"/>
              </a:rPr>
              <a:t>][r</a:t>
            </a:r>
            <a:r>
              <a:rPr lang="pt-BR" altLang="zh-CN" dirty="0" smtClean="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t</a:t>
            </a:r>
            <a:r>
              <a:rPr lang="pt-BR" altLang="zh-CN" dirty="0" smtClean="0">
                <a:latin typeface="Cambria Math" panose="02040503050406030204" pitchFamily="18" charset="0"/>
                <a:ea typeface="Cambria Math" panose="02040503050406030204" pitchFamily="18" charset="0"/>
              </a:rPr>
              <a:t>x][ty]+</a:t>
            </a:r>
            <a:r>
              <a:rPr lang="pt-BR" altLang="zh-CN" dirty="0">
                <a:latin typeface="Cambria Math" panose="02040503050406030204" pitchFamily="18" charset="0"/>
                <a:ea typeface="Cambria Math" panose="02040503050406030204" pitchFamily="18" charset="0"/>
              </a:rPr>
              <a:t>1</a:t>
            </a:r>
            <a:r>
              <a:rPr lang="pt-BR" altLang="zh-CN" dirty="0" smtClean="0">
                <a:latin typeface="Cambria Math" panose="02040503050406030204" pitchFamily="18" charset="0"/>
                <a:ea typeface="Cambria Math" panose="02040503050406030204" pitchFamily="18" charset="0"/>
              </a:rPr>
              <a:t>}</a:t>
            </a:r>
          </a:p>
          <a:p>
            <a:pPr marL="0" indent="0">
              <a:buNone/>
            </a:pPr>
            <a:r>
              <a:rPr lang="zh-CN" altLang="en-US" dirty="0" smtClean="0">
                <a:latin typeface="Cambria Math" panose="02040503050406030204" pitchFamily="18" charset="0"/>
                <a:ea typeface="Cambria Math" panose="02040503050406030204" pitchFamily="18" charset="0"/>
              </a:rPr>
              <a:t>此处转移不太好确定拓扑序，所以可以使用</a:t>
            </a:r>
            <a:r>
              <a:rPr lang="en-US" altLang="zh-CN" dirty="0" err="1" smtClean="0">
                <a:latin typeface="Cambria Math" panose="02040503050406030204" pitchFamily="18" charset="0"/>
                <a:ea typeface="Cambria Math" panose="02040503050406030204" pitchFamily="18" charset="0"/>
              </a:rPr>
              <a:t>Spfa</a:t>
            </a:r>
            <a:r>
              <a:rPr lang="zh-CN" altLang="en-US" dirty="0" smtClean="0">
                <a:latin typeface="Cambria Math" panose="02040503050406030204" pitchFamily="18" charset="0"/>
                <a:ea typeface="Cambria Math" panose="02040503050406030204" pitchFamily="18" charset="0"/>
              </a:rPr>
              <a:t>转移</a:t>
            </a:r>
            <a:endParaRPr lang="pt-BR" altLang="zh-CN" dirty="0" smtClean="0">
              <a:latin typeface="Cambria Math" panose="02040503050406030204" pitchFamily="18" charset="0"/>
              <a:ea typeface="Cambria Math" panose="02040503050406030204" pitchFamily="18" charset="0"/>
            </a:endParaRPr>
          </a:p>
          <a:p>
            <a:pPr marL="0" indent="0">
              <a:buNone/>
            </a:pPr>
            <a:r>
              <a:rPr lang="zh-CN" altLang="en-US" dirty="0">
                <a:latin typeface="幼圆" panose="02010509060101010101" pitchFamily="49" charset="-122"/>
                <a:ea typeface="幼圆" panose="02010509060101010101" pitchFamily="49" charset="-122"/>
              </a:rPr>
              <a:t>合并</a:t>
            </a:r>
            <a:r>
              <a:rPr lang="zh-CN" altLang="en-US" dirty="0" smtClean="0">
                <a:latin typeface="幼圆" panose="02010509060101010101" pitchFamily="49" charset="-122"/>
                <a:ea typeface="幼圆" panose="02010509060101010101" pitchFamily="49" charset="-122"/>
              </a:rPr>
              <a:t>：</a:t>
            </a:r>
            <a:r>
              <a:rPr lang="pt-BR" altLang="zh-CN" dirty="0" smtClean="0">
                <a:latin typeface="Cambria Math" panose="02040503050406030204" pitchFamily="18" charset="0"/>
                <a:ea typeface="Cambria Math" panose="02040503050406030204" pitchFamily="18" charset="0"/>
              </a:rPr>
              <a:t>f[l</a:t>
            </a:r>
            <a:r>
              <a:rPr lang="pt-BR" altLang="zh-CN" dirty="0">
                <a:latin typeface="Cambria Math" panose="02040503050406030204" pitchFamily="18" charset="0"/>
                <a:ea typeface="Cambria Math" panose="02040503050406030204" pitchFamily="18" charset="0"/>
              </a:rPr>
              <a:t>][r</a:t>
            </a:r>
            <a:r>
              <a:rPr lang="pt-BR" altLang="zh-CN" dirty="0" smtClean="0">
                <a:latin typeface="Cambria Math" panose="02040503050406030204" pitchFamily="18" charset="0"/>
                <a:ea typeface="Cambria Math" panose="02040503050406030204" pitchFamily="18" charset="0"/>
              </a:rPr>
              <a:t>][x][y]=min(f[l][</a:t>
            </a:r>
            <a:r>
              <a:rPr lang="en-US" altLang="zh-CN" dirty="0">
                <a:latin typeface="Cambria Math" panose="02040503050406030204" pitchFamily="18" charset="0"/>
                <a:ea typeface="Cambria Math" panose="02040503050406030204" pitchFamily="18" charset="0"/>
              </a:rPr>
              <a:t>mid</a:t>
            </a:r>
            <a:r>
              <a:rPr lang="pt-BR" altLang="zh-CN" dirty="0" smtClean="0">
                <a:latin typeface="Cambria Math" panose="02040503050406030204" pitchFamily="18" charset="0"/>
                <a:ea typeface="Cambria Math" panose="02040503050406030204" pitchFamily="18" charset="0"/>
              </a:rPr>
              <a:t>][</a:t>
            </a:r>
            <a:r>
              <a:rPr lang="pt-BR" altLang="zh-CN" dirty="0">
                <a:latin typeface="Cambria Math" panose="02040503050406030204" pitchFamily="18" charset="0"/>
                <a:ea typeface="Cambria Math" panose="02040503050406030204" pitchFamily="18" charset="0"/>
              </a:rPr>
              <a:t>x</a:t>
            </a:r>
            <a:r>
              <a:rPr lang="pt-BR" altLang="zh-CN" dirty="0" smtClean="0">
                <a:latin typeface="Cambria Math" panose="02040503050406030204" pitchFamily="18" charset="0"/>
                <a:ea typeface="Cambria Math" panose="02040503050406030204" pitchFamily="18" charset="0"/>
              </a:rPr>
              <a:t>][</a:t>
            </a:r>
            <a:r>
              <a:rPr lang="pt-BR" altLang="zh-CN" dirty="0">
                <a:latin typeface="Cambria Math" panose="02040503050406030204" pitchFamily="18" charset="0"/>
                <a:ea typeface="Cambria Math" panose="02040503050406030204" pitchFamily="18" charset="0"/>
              </a:rPr>
              <a:t>y</a:t>
            </a:r>
            <a:r>
              <a:rPr lang="pt-BR" altLang="zh-CN" dirty="0" smtClean="0">
                <a:latin typeface="Cambria Math" panose="02040503050406030204" pitchFamily="18" charset="0"/>
                <a:ea typeface="Cambria Math" panose="02040503050406030204" pitchFamily="18" charset="0"/>
              </a:rPr>
              <a:t>]+f[mid+1</a:t>
            </a:r>
            <a:r>
              <a:rPr lang="pt-BR" altLang="zh-CN" dirty="0">
                <a:latin typeface="Cambria Math" panose="02040503050406030204" pitchFamily="18" charset="0"/>
                <a:ea typeface="Cambria Math" panose="02040503050406030204" pitchFamily="18" charset="0"/>
              </a:rPr>
              <a:t>][r</a:t>
            </a:r>
            <a:r>
              <a:rPr lang="pt-BR" altLang="zh-CN" dirty="0" smtClean="0">
                <a:latin typeface="Cambria Math" panose="02040503050406030204" pitchFamily="18" charset="0"/>
                <a:ea typeface="Cambria Math" panose="02040503050406030204" pitchFamily="18" charset="0"/>
              </a:rPr>
              <a:t>][x][</a:t>
            </a:r>
            <a:r>
              <a:rPr lang="pt-BR" altLang="zh-CN" dirty="0">
                <a:latin typeface="Cambria Math" panose="02040503050406030204" pitchFamily="18" charset="0"/>
                <a:ea typeface="Cambria Math" panose="02040503050406030204" pitchFamily="18" charset="0"/>
              </a:rPr>
              <a:t>y</a:t>
            </a:r>
            <a:r>
              <a:rPr lang="pt-BR" altLang="zh-CN" dirty="0" smtClean="0">
                <a:latin typeface="Cambria Math" panose="02040503050406030204" pitchFamily="18" charset="0"/>
                <a:ea typeface="Cambria Math" panose="02040503050406030204" pitchFamily="18" charset="0"/>
              </a:rPr>
              <a:t>]) </a:t>
            </a:r>
            <a:endParaRPr lang="pt-BR" altLang="zh-CN" dirty="0">
              <a:latin typeface="Cambria Math" panose="02040503050406030204" pitchFamily="18" charset="0"/>
              <a:ea typeface="Cambria Math" panose="02040503050406030204" pitchFamily="18" charset="0"/>
            </a:endParaRPr>
          </a:p>
          <a:p>
            <a:pPr marL="0" indent="0">
              <a:buNone/>
            </a:pPr>
            <a:r>
              <a:rPr lang="zh-CN" altLang="en-US" dirty="0">
                <a:latin typeface="Cambria Math" panose="02040503050406030204" pitchFamily="18" charset="0"/>
                <a:ea typeface="幼圆" panose="02010509060101010101" pitchFamily="49" charset="-122"/>
              </a:rPr>
              <a:t>这里</a:t>
            </a:r>
            <a:r>
              <a:rPr lang="zh-CN" altLang="en-US" dirty="0" smtClean="0">
                <a:latin typeface="幼圆" panose="02010509060101010101" pitchFamily="49" charset="-122"/>
                <a:ea typeface="幼圆" panose="02010509060101010101" pitchFamily="49" charset="-122"/>
              </a:rPr>
              <a:t>正常转移</a:t>
            </a:r>
            <a:endParaRPr lang="en-US" altLang="zh-CN" dirty="0" smtClean="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84334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Dp</a:t>
            </a:r>
            <a:r>
              <a:rPr lang="zh-CN" altLang="en-US" dirty="0" smtClean="0"/>
              <a:t>套</a:t>
            </a:r>
            <a:r>
              <a:rPr lang="en-US" altLang="zh-CN" dirty="0" err="1" smtClean="0"/>
              <a:t>Dp</a:t>
            </a:r>
            <a:endParaRPr lang="zh-CN" altLang="en-US" dirty="0"/>
          </a:p>
        </p:txBody>
      </p:sp>
      <p:sp>
        <p:nvSpPr>
          <p:cNvPr id="3" name="内容占位符 2"/>
          <p:cNvSpPr>
            <a:spLocks noGrp="1"/>
          </p:cNvSpPr>
          <p:nvPr>
            <p:ph idx="1"/>
          </p:nvPr>
        </p:nvSpPr>
        <p:spPr/>
        <p:txBody>
          <a:bodyPr/>
          <a:lstStyle/>
          <a:p>
            <a:r>
              <a:rPr lang="zh-CN" altLang="en-US" dirty="0" smtClean="0"/>
              <a:t>是一种状态压缩</a:t>
            </a:r>
            <a:r>
              <a:rPr lang="en-US" altLang="zh-CN" dirty="0" err="1" smtClean="0"/>
              <a:t>Dp</a:t>
            </a:r>
            <a:r>
              <a:rPr lang="zh-CN" altLang="en-US" dirty="0" smtClean="0"/>
              <a:t>。</a:t>
            </a:r>
            <a:endParaRPr lang="en-US" altLang="zh-CN" dirty="0" smtClean="0"/>
          </a:p>
          <a:p>
            <a:r>
              <a:rPr lang="zh-CN" altLang="en-US" dirty="0" smtClean="0"/>
              <a:t>将某一个</a:t>
            </a:r>
            <a:r>
              <a:rPr lang="en-US" altLang="zh-CN" dirty="0" err="1" smtClean="0"/>
              <a:t>Dp</a:t>
            </a:r>
            <a:r>
              <a:rPr lang="zh-CN" altLang="en-US" dirty="0" smtClean="0"/>
              <a:t>的过程压缩起来当做外部的大</a:t>
            </a:r>
            <a:r>
              <a:rPr lang="en-US" altLang="zh-CN" dirty="0" err="1" smtClean="0"/>
              <a:t>Dp</a:t>
            </a:r>
            <a:r>
              <a:rPr lang="zh-CN" altLang="en-US" dirty="0" smtClean="0"/>
              <a:t>的状态。</a:t>
            </a:r>
            <a:endParaRPr lang="en-US" altLang="zh-CN" dirty="0" smtClean="0"/>
          </a:p>
          <a:p>
            <a:r>
              <a:rPr lang="zh-CN" altLang="en-US" dirty="0" smtClean="0"/>
              <a:t>常用与统计</a:t>
            </a:r>
            <a:r>
              <a:rPr lang="en-US" altLang="zh-CN" dirty="0" err="1" smtClean="0"/>
              <a:t>Dp</a:t>
            </a:r>
            <a:r>
              <a:rPr lang="zh-CN" altLang="en-US" dirty="0" smtClean="0"/>
              <a:t>判断性问题的合法方案计数。</a:t>
            </a:r>
            <a:endParaRPr lang="zh-CN" altLang="en-US" dirty="0"/>
          </a:p>
        </p:txBody>
      </p:sp>
    </p:spTree>
    <p:extLst>
      <p:ext uri="{BB962C8B-B14F-4D97-AF65-F5344CB8AC3E}">
        <p14:creationId xmlns:p14="http://schemas.microsoft.com/office/powerpoint/2010/main" val="4239288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Square</a:t>
            </a:r>
            <a:endParaRPr lang="zh-CN" altLang="en-US" dirty="0"/>
          </a:p>
        </p:txBody>
      </p:sp>
      <p:sp>
        <p:nvSpPr>
          <p:cNvPr id="4" name="内容占位符 2"/>
          <p:cNvSpPr>
            <a:spLocks noGrp="1"/>
          </p:cNvSpPr>
          <p:nvPr>
            <p:ph idx="1"/>
          </p:nvPr>
        </p:nvSpPr>
        <p:spPr/>
        <p:txBody>
          <a:bodyPr>
            <a:normAutofit/>
          </a:bodyPr>
          <a:lstStyle/>
          <a:p>
            <a:pPr marL="0" indent="0">
              <a:buNone/>
            </a:pPr>
            <a:r>
              <a:rPr lang="zh-CN" altLang="en-US" sz="3200" dirty="0">
                <a:latin typeface="幼圆" panose="02010509060101010101" pitchFamily="49" charset="-122"/>
                <a:ea typeface="幼圆" panose="02010509060101010101" pitchFamily="49" charset="-122"/>
              </a:rPr>
              <a:t>给你一个</a:t>
            </a:r>
            <a:r>
              <a:rPr lang="en-US" altLang="zh-CN" sz="2800" dirty="0">
                <a:latin typeface="Cambria Math" panose="02040503050406030204" pitchFamily="18" charset="0"/>
                <a:ea typeface="Cambria Math" panose="02040503050406030204" pitchFamily="18" charset="0"/>
              </a:rPr>
              <a:t>n</a:t>
            </a:r>
            <a:r>
              <a:rPr lang="zh-CN" altLang="en-US" sz="2800" dirty="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n(n&lt;=8)</a:t>
            </a:r>
            <a:r>
              <a:rPr lang="zh-CN" altLang="en-US" sz="3200" dirty="0">
                <a:latin typeface="幼圆" panose="02010509060101010101" pitchFamily="49" charset="-122"/>
                <a:ea typeface="幼圆" panose="02010509060101010101" pitchFamily="49" charset="-122"/>
              </a:rPr>
              <a:t>的棋盘，上面有一些格子必须是黑色，其它可以</a:t>
            </a:r>
            <a:r>
              <a:rPr lang="zh-CN" altLang="en-US" sz="3200" dirty="0" smtClean="0">
                <a:latin typeface="幼圆" panose="02010509060101010101" pitchFamily="49" charset="-122"/>
                <a:ea typeface="幼圆" panose="02010509060101010101" pitchFamily="49" charset="-122"/>
              </a:rPr>
              <a:t>染黑</a:t>
            </a:r>
            <a:r>
              <a:rPr lang="zh-CN" altLang="en-US" sz="3200" dirty="0">
                <a:latin typeface="幼圆" panose="02010509060101010101" pitchFamily="49" charset="-122"/>
                <a:ea typeface="幼圆" panose="02010509060101010101" pitchFamily="49" charset="-122"/>
              </a:rPr>
              <a:t>或者染白</a:t>
            </a:r>
            <a:r>
              <a:rPr lang="zh-CN" altLang="en-US" sz="3200" dirty="0" smtClean="0">
                <a:latin typeface="幼圆" panose="02010509060101010101" pitchFamily="49" charset="-122"/>
                <a:ea typeface="幼圆" panose="02010509060101010101" pitchFamily="49" charset="-122"/>
              </a:rPr>
              <a:t>，求有多少种染色方法使得棋盘上的最大连续白色子正方形边长为</a:t>
            </a:r>
            <a:r>
              <a:rPr lang="en-US" altLang="zh-CN" sz="2800" dirty="0">
                <a:latin typeface="Cambria Math" panose="02040503050406030204" pitchFamily="18" charset="0"/>
                <a:ea typeface="Cambria Math" panose="02040503050406030204" pitchFamily="18" charset="0"/>
              </a:rPr>
              <a:t>k</a:t>
            </a:r>
          </a:p>
          <a:p>
            <a:endParaRPr lang="en-US" altLang="zh-CN" sz="2800" dirty="0">
              <a:latin typeface="幼圆" panose="02010509060101010101" pitchFamily="49" charset="-122"/>
              <a:ea typeface="幼圆" panose="02010509060101010101" pitchFamily="49" charset="-122"/>
            </a:endParaRPr>
          </a:p>
          <a:p>
            <a:pPr marL="0" indent="0">
              <a:buNone/>
            </a:pPr>
            <a:r>
              <a:rPr lang="en-US" altLang="zh-CN" sz="2800" dirty="0" smtClean="0">
                <a:latin typeface="Cambria Math" panose="02040503050406030204" pitchFamily="18" charset="0"/>
                <a:ea typeface="Cambria Math" panose="02040503050406030204" pitchFamily="18" charset="0"/>
              </a:rPr>
              <a:t>2014 </a:t>
            </a:r>
            <a:r>
              <a:rPr lang="en-US" altLang="zh-CN" sz="2800" dirty="0">
                <a:latin typeface="Cambria Math" panose="02040503050406030204" pitchFamily="18" charset="0"/>
                <a:ea typeface="Cambria Math" panose="02040503050406030204" pitchFamily="18" charset="0"/>
              </a:rPr>
              <a:t>Asia </a:t>
            </a:r>
            <a:r>
              <a:rPr lang="en-US" altLang="zh-CN" sz="2800" dirty="0" err="1">
                <a:latin typeface="Cambria Math" panose="02040503050406030204" pitchFamily="18" charset="0"/>
                <a:ea typeface="Cambria Math" panose="02040503050406030204" pitchFamily="18" charset="0"/>
              </a:rPr>
              <a:t>AnShan</a:t>
            </a:r>
            <a:r>
              <a:rPr lang="en-US" altLang="zh-CN" sz="2800" dirty="0">
                <a:latin typeface="Cambria Math" panose="02040503050406030204" pitchFamily="18" charset="0"/>
                <a:ea typeface="Cambria Math" panose="02040503050406030204" pitchFamily="18" charset="0"/>
              </a:rPr>
              <a:t> Regional </a:t>
            </a:r>
            <a:r>
              <a:rPr lang="en-US" altLang="zh-CN" sz="2800" dirty="0" smtClean="0">
                <a:latin typeface="Cambria Math" panose="02040503050406030204" pitchFamily="18" charset="0"/>
                <a:ea typeface="Cambria Math" panose="02040503050406030204" pitchFamily="18" charset="0"/>
              </a:rPr>
              <a:t>Contest</a:t>
            </a:r>
            <a:endParaRPr lang="en-US" altLang="zh-CN"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8186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Square</a:t>
            </a:r>
            <a:endParaRPr lang="zh-CN" altLang="en-US" dirty="0"/>
          </a:p>
        </p:txBody>
      </p:sp>
      <p:sp>
        <p:nvSpPr>
          <p:cNvPr id="4" name="内容占位符 2"/>
          <p:cNvSpPr>
            <a:spLocks noGrp="1"/>
          </p:cNvSpPr>
          <p:nvPr>
            <p:ph idx="1"/>
          </p:nvPr>
        </p:nvSpPr>
        <p:spPr/>
        <p:txBody>
          <a:bodyPr>
            <a:normAutofit/>
          </a:bodyPr>
          <a:lstStyle/>
          <a:p>
            <a:pPr marL="457200" indent="-457200"/>
            <a:r>
              <a:rPr lang="zh-CN" altLang="en-US" sz="2600" dirty="0" smtClean="0">
                <a:latin typeface="幼圆" panose="02010509060101010101" pitchFamily="49" charset="-122"/>
                <a:ea typeface="幼圆" panose="02010509060101010101" pitchFamily="49" charset="-122"/>
              </a:rPr>
              <a:t>如果给出了一个矩阵，如何</a:t>
            </a:r>
            <a:r>
              <a:rPr lang="en-US" altLang="zh-CN" sz="2600" dirty="0" err="1" smtClean="0">
                <a:latin typeface="幼圆" panose="02010509060101010101" pitchFamily="49" charset="-122"/>
                <a:ea typeface="幼圆" panose="02010509060101010101" pitchFamily="49" charset="-122"/>
              </a:rPr>
              <a:t>Dp</a:t>
            </a:r>
            <a:r>
              <a:rPr lang="zh-CN" altLang="en-US" sz="2600" dirty="0" smtClean="0">
                <a:latin typeface="幼圆" panose="02010509060101010101" pitchFamily="49" charset="-122"/>
                <a:ea typeface="幼圆" panose="02010509060101010101" pitchFamily="49" charset="-122"/>
              </a:rPr>
              <a:t>求最大子正方形</a:t>
            </a:r>
            <a:endParaRPr lang="en-US" altLang="zh-CN" sz="2600" dirty="0" smtClean="0">
              <a:latin typeface="幼圆" panose="02010509060101010101" pitchFamily="49" charset="-122"/>
              <a:ea typeface="幼圆" panose="02010509060101010101" pitchFamily="49" charset="-122"/>
            </a:endParaRPr>
          </a:p>
          <a:p>
            <a:pPr marL="0" indent="0" algn="ctr">
              <a:buNone/>
            </a:pPr>
            <a:r>
              <a:rPr lang="en-US" altLang="zh-CN" sz="2600" dirty="0" smtClean="0">
                <a:latin typeface="Cambria Math" panose="02040503050406030204" pitchFamily="18" charset="0"/>
                <a:ea typeface="Cambria Math" panose="02040503050406030204" pitchFamily="18" charset="0"/>
              </a:rPr>
              <a:t>f(</a:t>
            </a:r>
            <a:r>
              <a:rPr lang="en-US" altLang="zh-CN" sz="2600" dirty="0" err="1">
                <a:latin typeface="Cambria Math" panose="02040503050406030204" pitchFamily="18" charset="0"/>
                <a:ea typeface="Cambria Math" panose="02040503050406030204" pitchFamily="18" charset="0"/>
              </a:rPr>
              <a:t>i</a:t>
            </a:r>
            <a:r>
              <a:rPr lang="en-US" altLang="zh-CN" sz="2600" dirty="0" err="1" smtClean="0">
                <a:latin typeface="Cambria Math" panose="02040503050406030204" pitchFamily="18" charset="0"/>
                <a:ea typeface="Cambria Math" panose="02040503050406030204" pitchFamily="18" charset="0"/>
              </a:rPr>
              <a:t>,j</a:t>
            </a:r>
            <a:r>
              <a:rPr lang="en-US" altLang="zh-CN" sz="2600" dirty="0" smtClean="0">
                <a:latin typeface="Cambria Math" panose="02040503050406030204" pitchFamily="18" charset="0"/>
                <a:ea typeface="Cambria Math" panose="02040503050406030204" pitchFamily="18" charset="0"/>
              </a:rPr>
              <a:t>)=min(f(i-1,j-1),f(i,j-1),f(i-1,j))+1    (</a:t>
            </a:r>
            <a:r>
              <a:rPr lang="en-US" altLang="zh-CN" sz="2600" dirty="0" err="1">
                <a:latin typeface="Cambria Math" panose="02040503050406030204" pitchFamily="18" charset="0"/>
                <a:ea typeface="Cambria Math" panose="02040503050406030204" pitchFamily="18" charset="0"/>
              </a:rPr>
              <a:t>i</a:t>
            </a:r>
            <a:r>
              <a:rPr lang="en-US" altLang="zh-CN" sz="2600" dirty="0" err="1" smtClean="0">
                <a:latin typeface="Cambria Math" panose="02040503050406030204" pitchFamily="18" charset="0"/>
                <a:ea typeface="Cambria Math" panose="02040503050406030204" pitchFamily="18" charset="0"/>
              </a:rPr>
              <a:t>,j</a:t>
            </a:r>
            <a:r>
              <a:rPr lang="en-US" altLang="zh-CN" sz="2600" dirty="0" smtClean="0">
                <a:latin typeface="Cambria Math" panose="02040503050406030204" pitchFamily="18" charset="0"/>
                <a:ea typeface="Cambria Math" panose="02040503050406030204" pitchFamily="18" charset="0"/>
              </a:rPr>
              <a:t>)</a:t>
            </a:r>
            <a:r>
              <a:rPr lang="zh-CN" altLang="en-US" sz="2600" dirty="0" smtClean="0">
                <a:latin typeface="幼圆" panose="02010509060101010101" pitchFamily="49" charset="-122"/>
                <a:ea typeface="幼圆" panose="02010509060101010101" pitchFamily="49" charset="-122"/>
              </a:rPr>
              <a:t>白色</a:t>
            </a:r>
            <a:endParaRPr lang="en-US" altLang="zh-CN" sz="2600" dirty="0">
              <a:latin typeface="幼圆" panose="02010509060101010101" pitchFamily="49" charset="-122"/>
              <a:ea typeface="幼圆" panose="02010509060101010101" pitchFamily="49" charset="-122"/>
            </a:endParaRPr>
          </a:p>
          <a:p>
            <a:pPr marL="0" indent="0" algn="ctr">
              <a:buNone/>
            </a:pPr>
            <a:r>
              <a:rPr lang="en-US" altLang="zh-CN" sz="2600" dirty="0" smtClean="0">
                <a:latin typeface="Cambria Math" panose="02040503050406030204" pitchFamily="18" charset="0"/>
                <a:ea typeface="Cambria Math" panose="02040503050406030204" pitchFamily="18" charset="0"/>
              </a:rPr>
              <a:t>         = 0</a:t>
            </a:r>
            <a:r>
              <a:rPr lang="en-US" altLang="zh-CN" sz="2600" dirty="0">
                <a:latin typeface="Cambria Math" panose="02040503050406030204" pitchFamily="18" charset="0"/>
                <a:ea typeface="Cambria Math" panose="02040503050406030204" pitchFamily="18" charset="0"/>
              </a:rPr>
              <a:t> </a:t>
            </a:r>
            <a:r>
              <a:rPr lang="en-US" altLang="zh-CN" sz="2600" dirty="0" smtClean="0">
                <a:latin typeface="Cambria Math" panose="02040503050406030204" pitchFamily="18" charset="0"/>
                <a:ea typeface="Cambria Math" panose="02040503050406030204" pitchFamily="18" charset="0"/>
              </a:rPr>
              <a:t>                     	</a:t>
            </a:r>
            <a:r>
              <a:rPr lang="en-US" altLang="zh-CN" sz="2600" dirty="0">
                <a:latin typeface="Cambria Math" panose="02040503050406030204" pitchFamily="18" charset="0"/>
                <a:ea typeface="Cambria Math" panose="02040503050406030204" pitchFamily="18" charset="0"/>
              </a:rPr>
              <a:t> </a:t>
            </a:r>
            <a:r>
              <a:rPr lang="en-US" altLang="zh-CN" sz="2600" dirty="0" smtClean="0">
                <a:latin typeface="Cambria Math" panose="02040503050406030204" pitchFamily="18" charset="0"/>
                <a:ea typeface="Cambria Math" panose="02040503050406030204" pitchFamily="18" charset="0"/>
              </a:rPr>
              <a:t>                              (</a:t>
            </a:r>
            <a:r>
              <a:rPr lang="en-US" altLang="zh-CN" sz="2600" dirty="0" err="1">
                <a:latin typeface="Cambria Math" panose="02040503050406030204" pitchFamily="18" charset="0"/>
                <a:ea typeface="Cambria Math" panose="02040503050406030204" pitchFamily="18" charset="0"/>
              </a:rPr>
              <a:t>i</a:t>
            </a:r>
            <a:r>
              <a:rPr lang="en-US" altLang="zh-CN" sz="2600" dirty="0" err="1" smtClean="0">
                <a:latin typeface="Cambria Math" panose="02040503050406030204" pitchFamily="18" charset="0"/>
                <a:ea typeface="Cambria Math" panose="02040503050406030204" pitchFamily="18" charset="0"/>
              </a:rPr>
              <a:t>,j</a:t>
            </a:r>
            <a:r>
              <a:rPr lang="en-US" altLang="zh-CN" sz="2600" dirty="0" smtClean="0">
                <a:latin typeface="Cambria Math" panose="02040503050406030204" pitchFamily="18" charset="0"/>
                <a:ea typeface="Cambria Math" panose="02040503050406030204" pitchFamily="18" charset="0"/>
              </a:rPr>
              <a:t>)</a:t>
            </a:r>
            <a:r>
              <a:rPr lang="zh-CN" altLang="en-US" sz="2600" dirty="0" smtClean="0">
                <a:latin typeface="幼圆" panose="02010509060101010101" pitchFamily="49" charset="-122"/>
                <a:ea typeface="幼圆" panose="02010509060101010101" pitchFamily="49" charset="-122"/>
              </a:rPr>
              <a:t>黑色</a:t>
            </a:r>
            <a:endParaRPr lang="en-US" altLang="zh-CN" sz="2600" dirty="0" smtClean="0">
              <a:latin typeface="幼圆" panose="02010509060101010101" pitchFamily="49" charset="-122"/>
              <a:ea typeface="幼圆" panose="02010509060101010101" pitchFamily="49" charset="-122"/>
            </a:endParaRPr>
          </a:p>
          <a:p>
            <a:pPr marL="457200" indent="-457200"/>
            <a:r>
              <a:rPr lang="zh-CN" altLang="en-US" sz="2600" dirty="0" smtClean="0">
                <a:latin typeface="幼圆" panose="02010509060101010101" pitchFamily="49" charset="-122"/>
                <a:ea typeface="幼圆" panose="02010509060101010101" pitchFamily="49" charset="-122"/>
              </a:rPr>
              <a:t>现在要统计矩阵个数，则要求生成的矩阵</a:t>
            </a:r>
            <a:r>
              <a:rPr lang="en-US" altLang="zh-CN" sz="2600" dirty="0" smtClean="0">
                <a:latin typeface="幼圆" panose="02010509060101010101" pitchFamily="49" charset="-122"/>
                <a:ea typeface="幼圆" panose="02010509060101010101" pitchFamily="49" charset="-122"/>
              </a:rPr>
              <a:t>f(</a:t>
            </a:r>
            <a:r>
              <a:rPr lang="en-US" altLang="zh-CN" sz="2600" dirty="0" err="1" smtClean="0">
                <a:latin typeface="幼圆" panose="02010509060101010101" pitchFamily="49" charset="-122"/>
                <a:ea typeface="幼圆" panose="02010509060101010101" pitchFamily="49" charset="-122"/>
              </a:rPr>
              <a:t>n,n</a:t>
            </a:r>
            <a:r>
              <a:rPr lang="en-US" altLang="zh-CN" sz="2600" dirty="0" smtClean="0">
                <a:latin typeface="幼圆" panose="02010509060101010101" pitchFamily="49" charset="-122"/>
                <a:ea typeface="幼圆" panose="02010509060101010101" pitchFamily="49" charset="-122"/>
              </a:rPr>
              <a:t>)=K</a:t>
            </a:r>
            <a:r>
              <a:rPr lang="zh-CN" altLang="en-US" sz="2600" dirty="0" smtClean="0">
                <a:latin typeface="幼圆" panose="02010509060101010101" pitchFamily="49" charset="-122"/>
                <a:ea typeface="幼圆" panose="02010509060101010101" pitchFamily="49" charset="-122"/>
              </a:rPr>
              <a:t>，而</a:t>
            </a:r>
            <a:r>
              <a:rPr lang="en-US" altLang="zh-CN" sz="2600" dirty="0" smtClean="0">
                <a:latin typeface="幼圆" panose="02010509060101010101" pitchFamily="49" charset="-122"/>
                <a:ea typeface="幼圆" panose="02010509060101010101" pitchFamily="49" charset="-122"/>
              </a:rPr>
              <a:t>f(</a:t>
            </a:r>
            <a:r>
              <a:rPr lang="en-US" altLang="zh-CN" sz="2600" dirty="0" err="1" smtClean="0">
                <a:latin typeface="幼圆" panose="02010509060101010101" pitchFamily="49" charset="-122"/>
                <a:ea typeface="幼圆" panose="02010509060101010101" pitchFamily="49" charset="-122"/>
              </a:rPr>
              <a:t>n,n</a:t>
            </a:r>
            <a:r>
              <a:rPr lang="en-US" altLang="zh-CN" sz="2600" dirty="0" smtClean="0">
                <a:latin typeface="幼圆" panose="02010509060101010101" pitchFamily="49" charset="-122"/>
                <a:ea typeface="幼圆" panose="02010509060101010101" pitchFamily="49" charset="-122"/>
              </a:rPr>
              <a:t>)</a:t>
            </a:r>
            <a:r>
              <a:rPr lang="zh-CN" altLang="en-US" sz="2600" dirty="0" smtClean="0">
                <a:latin typeface="幼圆" panose="02010509060101010101" pitchFamily="49" charset="-122"/>
                <a:ea typeface="幼圆" panose="02010509060101010101" pitchFamily="49" charset="-122"/>
              </a:rPr>
              <a:t>要通过其他</a:t>
            </a:r>
            <a:r>
              <a:rPr lang="en-US" altLang="zh-CN" sz="2600" dirty="0" smtClean="0">
                <a:latin typeface="幼圆" panose="02010509060101010101" pitchFamily="49" charset="-122"/>
                <a:ea typeface="幼圆" panose="02010509060101010101" pitchFamily="49" charset="-122"/>
              </a:rPr>
              <a:t>f</a:t>
            </a:r>
            <a:r>
              <a:rPr lang="zh-CN" altLang="en-US" sz="2600" dirty="0" smtClean="0">
                <a:latin typeface="幼圆" panose="02010509060101010101" pitchFamily="49" charset="-122"/>
                <a:ea typeface="幼圆" panose="02010509060101010101" pitchFamily="49" charset="-122"/>
              </a:rPr>
              <a:t>值来求，所以只能讲</a:t>
            </a:r>
            <a:r>
              <a:rPr lang="en-US" altLang="zh-CN" sz="2600" dirty="0" smtClean="0">
                <a:latin typeface="幼圆" panose="02010509060101010101" pitchFamily="49" charset="-122"/>
                <a:ea typeface="幼圆" panose="02010509060101010101" pitchFamily="49" charset="-122"/>
              </a:rPr>
              <a:t>f[][]</a:t>
            </a:r>
            <a:r>
              <a:rPr lang="zh-CN" altLang="en-US" sz="2600" dirty="0" smtClean="0">
                <a:latin typeface="幼圆" panose="02010509060101010101" pitchFamily="49" charset="-122"/>
                <a:ea typeface="幼圆" panose="02010509060101010101" pitchFamily="49" charset="-122"/>
              </a:rPr>
              <a:t>当做状态压缩进来。</a:t>
            </a:r>
            <a:endParaRPr lang="en-US" altLang="zh-CN" sz="2600" dirty="0" smtClean="0">
              <a:latin typeface="幼圆" panose="02010509060101010101" pitchFamily="49" charset="-122"/>
              <a:ea typeface="幼圆" panose="02010509060101010101" pitchFamily="49" charset="-122"/>
            </a:endParaRPr>
          </a:p>
          <a:p>
            <a:pPr marL="457200" indent="-457200"/>
            <a:r>
              <a:rPr lang="en-US" altLang="zh-CN" sz="2600" dirty="0" err="1" smtClean="0">
                <a:latin typeface="幼圆" panose="02010509060101010101" pitchFamily="49" charset="-122"/>
                <a:ea typeface="幼圆" panose="02010509060101010101" pitchFamily="49" charset="-122"/>
              </a:rPr>
              <a:t>Dp</a:t>
            </a:r>
            <a:r>
              <a:rPr lang="zh-CN" altLang="en-US" sz="2600" dirty="0" smtClean="0">
                <a:latin typeface="幼圆" panose="02010509060101010101" pitchFamily="49" charset="-122"/>
                <a:ea typeface="幼圆" panose="02010509060101010101" pitchFamily="49" charset="-122"/>
              </a:rPr>
              <a:t>过程中答案只与</a:t>
            </a:r>
            <a:r>
              <a:rPr lang="en-US" altLang="zh-CN" sz="2600" dirty="0">
                <a:latin typeface="Cambria Math" panose="02040503050406030204" pitchFamily="18" charset="0"/>
                <a:ea typeface="Cambria Math" panose="02040503050406030204" pitchFamily="18" charset="0"/>
              </a:rPr>
              <a:t>n+1</a:t>
            </a:r>
            <a:r>
              <a:rPr lang="zh-CN" altLang="en-US" sz="2600" dirty="0" smtClean="0">
                <a:latin typeface="幼圆" panose="02010509060101010101" pitchFamily="49" charset="-122"/>
                <a:ea typeface="幼圆" panose="02010509060101010101" pitchFamily="49" charset="-122"/>
              </a:rPr>
              <a:t>个</a:t>
            </a:r>
            <a:r>
              <a:rPr lang="en-US" altLang="zh-CN" sz="2600" dirty="0" err="1">
                <a:latin typeface="Cambria Math" panose="02040503050406030204" pitchFamily="18" charset="0"/>
                <a:ea typeface="Cambria Math" panose="02040503050406030204" pitchFamily="18" charset="0"/>
              </a:rPr>
              <a:t>dp</a:t>
            </a:r>
            <a:r>
              <a:rPr lang="zh-CN" altLang="en-US" sz="2600" dirty="0" smtClean="0">
                <a:latin typeface="幼圆" panose="02010509060101010101" pitchFamily="49" charset="-122"/>
                <a:ea typeface="幼圆" panose="02010509060101010101" pitchFamily="49" charset="-122"/>
              </a:rPr>
              <a:t>值与已存在的最大值有关，又因为</a:t>
            </a:r>
            <a:r>
              <a:rPr lang="en-US" altLang="zh-CN" sz="2600" dirty="0">
                <a:latin typeface="Cambria Math" panose="02040503050406030204" pitchFamily="18" charset="0"/>
                <a:ea typeface="Cambria Math" panose="02040503050406030204" pitchFamily="18" charset="0"/>
              </a:rPr>
              <a:t>f(i,j-1)&gt;=f(</a:t>
            </a:r>
            <a:r>
              <a:rPr lang="en-US" altLang="zh-CN" sz="2600" dirty="0" err="1">
                <a:latin typeface="Cambria Math" panose="02040503050406030204" pitchFamily="18" charset="0"/>
                <a:ea typeface="Cambria Math" panose="02040503050406030204" pitchFamily="18" charset="0"/>
              </a:rPr>
              <a:t>i,j</a:t>
            </a:r>
            <a:r>
              <a:rPr lang="en-US" altLang="zh-CN" sz="2600" dirty="0">
                <a:latin typeface="Cambria Math" panose="02040503050406030204" pitchFamily="18" charset="0"/>
                <a:ea typeface="Cambria Math" panose="02040503050406030204" pitchFamily="18" charset="0"/>
              </a:rPr>
              <a:t>)-</a:t>
            </a:r>
            <a:r>
              <a:rPr lang="en-US" altLang="zh-CN" sz="2600" dirty="0" smtClean="0">
                <a:latin typeface="Cambria Math" panose="02040503050406030204" pitchFamily="18" charset="0"/>
                <a:ea typeface="Cambria Math" panose="02040503050406030204" pitchFamily="18" charset="0"/>
              </a:rPr>
              <a:t>1</a:t>
            </a:r>
            <a:r>
              <a:rPr lang="zh-CN" altLang="en-US" sz="2600" dirty="0" smtClean="0">
                <a:latin typeface="Cambria Math" panose="02040503050406030204" pitchFamily="18" charset="0"/>
                <a:ea typeface="Cambria Math" panose="02040503050406030204" pitchFamily="18" charset="0"/>
              </a:rPr>
              <a:t>，</a:t>
            </a:r>
            <a:r>
              <a:rPr lang="zh-CN" altLang="en-US" sz="2600" dirty="0" smtClean="0">
                <a:latin typeface="幼圆" panose="02010509060101010101" pitchFamily="49" charset="-122"/>
                <a:ea typeface="幼圆" panose="02010509060101010101" pitchFamily="49" charset="-122"/>
              </a:rPr>
              <a:t>状态不多，只有几万。</a:t>
            </a:r>
            <a:endParaRPr lang="en-US" altLang="zh-CN" sz="2600" dirty="0">
              <a:latin typeface="Cambria Math" panose="02040503050406030204" pitchFamily="18" charset="0"/>
              <a:ea typeface="Cambria Math" panose="02040503050406030204" pitchFamily="18" charset="0"/>
            </a:endParaRP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8243887" y="4510368"/>
            <a:ext cx="3019425" cy="2705100"/>
          </a:xfrm>
          <a:prstGeom prst="rect">
            <a:avLst/>
          </a:prstGeom>
        </p:spPr>
      </p:pic>
    </p:spTree>
    <p:extLst>
      <p:ext uri="{BB962C8B-B14F-4D97-AF65-F5344CB8AC3E}">
        <p14:creationId xmlns:p14="http://schemas.microsoft.com/office/powerpoint/2010/main" val="158801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动态规划的优化</a:t>
            </a:r>
            <a:endParaRPr lang="zh-CN" altLang="en-US" dirty="0"/>
          </a:p>
        </p:txBody>
      </p:sp>
      <p:sp>
        <p:nvSpPr>
          <p:cNvPr id="3" name="内容占位符 2"/>
          <p:cNvSpPr>
            <a:spLocks noGrp="1"/>
          </p:cNvSpPr>
          <p:nvPr>
            <p:ph idx="1"/>
          </p:nvPr>
        </p:nvSpPr>
        <p:spPr/>
        <p:txBody>
          <a:bodyPr/>
          <a:lstStyle/>
          <a:p>
            <a:r>
              <a:rPr lang="zh-CN" altLang="en-US" dirty="0" smtClean="0"/>
              <a:t>四边形不等式优化</a:t>
            </a:r>
            <a:endParaRPr lang="en-US" altLang="zh-CN" dirty="0" smtClean="0"/>
          </a:p>
          <a:p>
            <a:r>
              <a:rPr lang="zh-CN" altLang="en-US" dirty="0" smtClean="0"/>
              <a:t>决策单调性优化</a:t>
            </a:r>
            <a:endParaRPr lang="en-US" altLang="zh-CN" dirty="0" smtClean="0"/>
          </a:p>
          <a:p>
            <a:r>
              <a:rPr lang="zh-CN" altLang="en-US" dirty="0" smtClean="0"/>
              <a:t>斜率优化</a:t>
            </a:r>
            <a:endParaRPr lang="en-US" altLang="zh-CN" dirty="0" smtClean="0"/>
          </a:p>
          <a:p>
            <a:r>
              <a:rPr lang="zh-CN" altLang="en-US" dirty="0" smtClean="0"/>
              <a:t>决策分治优化</a:t>
            </a:r>
            <a:endParaRPr lang="en-US" altLang="zh-CN" dirty="0" smtClean="0"/>
          </a:p>
          <a:p>
            <a:r>
              <a:rPr lang="zh-CN" altLang="en-US" dirty="0"/>
              <a:t>个数限制</a:t>
            </a:r>
            <a:r>
              <a:rPr lang="zh-CN" altLang="en-US" dirty="0" smtClean="0"/>
              <a:t>转</a:t>
            </a:r>
            <a:r>
              <a:rPr lang="zh-CN" altLang="en-US" dirty="0"/>
              <a:t>代价</a:t>
            </a:r>
          </a:p>
        </p:txBody>
      </p:sp>
    </p:spTree>
    <p:extLst>
      <p:ext uri="{BB962C8B-B14F-4D97-AF65-F5344CB8AC3E}">
        <p14:creationId xmlns:p14="http://schemas.microsoft.com/office/powerpoint/2010/main" val="1857499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45874"/>
            <a:ext cx="10972800" cy="1066800"/>
          </a:xfrm>
        </p:spPr>
        <p:txBody>
          <a:bodyPr/>
          <a:lstStyle/>
          <a:p>
            <a:r>
              <a:rPr lang="zh-CN" altLang="en-US" dirty="0" smtClean="0"/>
              <a:t>四边形不等式</a:t>
            </a:r>
            <a:endParaRPr lang="zh-CN" altLang="en-US" dirty="0"/>
          </a:p>
        </p:txBody>
      </p:sp>
      <p:sp>
        <p:nvSpPr>
          <p:cNvPr id="3" name="内容占位符 2"/>
          <p:cNvSpPr>
            <a:spLocks noGrp="1"/>
          </p:cNvSpPr>
          <p:nvPr>
            <p:ph idx="1"/>
          </p:nvPr>
        </p:nvSpPr>
        <p:spPr>
          <a:xfrm>
            <a:off x="609600" y="1712674"/>
            <a:ext cx="10972800" cy="4325112"/>
          </a:xfrm>
        </p:spPr>
        <p:txBody>
          <a:bodyPr>
            <a:normAutofit/>
          </a:bodyPr>
          <a:lstStyle/>
          <a:p>
            <a:r>
              <a:rPr lang="zh-CN" altLang="en-US" dirty="0" smtClean="0"/>
              <a:t>对于类似</a:t>
            </a:r>
            <a:r>
              <a:rPr lang="en-US" altLang="zh-CN" dirty="0" smtClean="0"/>
              <a:t>f(</a:t>
            </a:r>
            <a:r>
              <a:rPr lang="en-US" altLang="zh-CN" dirty="0" err="1" smtClean="0"/>
              <a:t>i,j</a:t>
            </a:r>
            <a:r>
              <a:rPr lang="en-US" altLang="zh-CN" dirty="0" smtClean="0"/>
              <a:t>)=max/min(f(</a:t>
            </a:r>
            <a:r>
              <a:rPr lang="en-US" altLang="zh-CN" dirty="0" err="1" smtClean="0"/>
              <a:t>i,k</a:t>
            </a:r>
            <a:r>
              <a:rPr lang="en-US" altLang="zh-CN" dirty="0" smtClean="0"/>
              <a:t>)+f(k+1,j)+cost(</a:t>
            </a:r>
            <a:r>
              <a:rPr lang="en-US" altLang="zh-CN" dirty="0" err="1" smtClean="0"/>
              <a:t>i,j</a:t>
            </a:r>
            <a:r>
              <a:rPr lang="en-US" altLang="zh-CN" dirty="0" smtClean="0"/>
              <a:t>))</a:t>
            </a:r>
            <a:r>
              <a:rPr lang="zh-CN" altLang="en-US" dirty="0" smtClean="0"/>
              <a:t>的动态规划的转移。</a:t>
            </a:r>
            <a:endParaRPr lang="en-US" altLang="zh-CN" dirty="0" smtClean="0"/>
          </a:p>
          <a:p>
            <a:r>
              <a:rPr lang="zh-CN" altLang="en-US" dirty="0" smtClean="0"/>
              <a:t>原本转移复杂度为</a:t>
            </a:r>
            <a:r>
              <a:rPr lang="en-US" altLang="zh-CN" dirty="0" smtClean="0"/>
              <a:t>O(n)</a:t>
            </a:r>
            <a:r>
              <a:rPr lang="zh-CN" altLang="en-US" dirty="0" smtClean="0"/>
              <a:t>，要一个一个枚举</a:t>
            </a:r>
            <a:r>
              <a:rPr lang="en-US" altLang="zh-CN" dirty="0" smtClean="0"/>
              <a:t>k</a:t>
            </a:r>
            <a:r>
              <a:rPr lang="zh-CN" altLang="en-US" dirty="0" smtClean="0"/>
              <a:t>，总时间复杂度</a:t>
            </a:r>
            <a:r>
              <a:rPr lang="en-US" altLang="zh-CN" dirty="0" smtClean="0"/>
              <a:t>n^3</a:t>
            </a:r>
          </a:p>
          <a:p>
            <a:r>
              <a:rPr lang="zh-CN" altLang="en-US" dirty="0" smtClean="0"/>
              <a:t>但如果</a:t>
            </a:r>
            <a:r>
              <a:rPr lang="en-US" altLang="zh-CN" dirty="0" smtClean="0"/>
              <a:t>cost</a:t>
            </a:r>
            <a:r>
              <a:rPr lang="zh-CN" altLang="en-US" dirty="0" smtClean="0"/>
              <a:t>满足</a:t>
            </a:r>
            <a:endParaRPr lang="en-US" altLang="zh-CN" dirty="0" smtClean="0"/>
          </a:p>
          <a:p>
            <a:pPr lvl="1"/>
            <a:r>
              <a:rPr lang="en-US" altLang="zh-CN" dirty="0" err="1" smtClean="0"/>
              <a:t>L≤l</a:t>
            </a:r>
            <a:r>
              <a:rPr lang="en-US" altLang="zh-CN" dirty="0" smtClean="0"/>
              <a:t>&lt;</a:t>
            </a:r>
            <a:r>
              <a:rPr lang="en-US" altLang="zh-CN" dirty="0" err="1" smtClean="0"/>
              <a:t>r≤R</a:t>
            </a:r>
            <a:r>
              <a:rPr lang="en-US" altLang="zh-CN" dirty="0" smtClean="0"/>
              <a:t>    cost(</a:t>
            </a:r>
            <a:r>
              <a:rPr lang="en-US" altLang="zh-CN" dirty="0" err="1" smtClean="0"/>
              <a:t>l,r</a:t>
            </a:r>
            <a:r>
              <a:rPr lang="en-US" altLang="zh-CN" dirty="0" smtClean="0"/>
              <a:t>)&lt;=cost(L,R)</a:t>
            </a:r>
          </a:p>
          <a:p>
            <a:pPr lvl="1"/>
            <a:r>
              <a:rPr lang="en-US" altLang="zh-CN" dirty="0" smtClean="0"/>
              <a:t>L</a:t>
            </a:r>
            <a:r>
              <a:rPr lang="pl-PL" altLang="zh-CN" dirty="0" smtClean="0"/>
              <a:t>≤</a:t>
            </a:r>
            <a:r>
              <a:rPr lang="en-US" altLang="zh-CN" dirty="0" smtClean="0"/>
              <a:t>l</a:t>
            </a:r>
            <a:r>
              <a:rPr lang="pl-PL" altLang="zh-CN" dirty="0" smtClean="0"/>
              <a:t>&lt;</a:t>
            </a:r>
            <a:r>
              <a:rPr lang="en-US" altLang="zh-CN" dirty="0" smtClean="0"/>
              <a:t>r</a:t>
            </a:r>
            <a:r>
              <a:rPr lang="pl-PL" altLang="zh-CN" dirty="0" smtClean="0"/>
              <a:t>≤</a:t>
            </a:r>
            <a:r>
              <a:rPr lang="en-US" altLang="zh-CN" dirty="0" smtClean="0"/>
              <a:t>R</a:t>
            </a:r>
            <a:r>
              <a:rPr lang="zh-CN" altLang="pl-PL" dirty="0" smtClean="0"/>
              <a:t>，有</a:t>
            </a:r>
            <a:r>
              <a:rPr lang="pl-PL" altLang="zh-CN" dirty="0" smtClean="0"/>
              <a:t>w(</a:t>
            </a:r>
            <a:r>
              <a:rPr lang="en-US" altLang="zh-CN" dirty="0" smtClean="0"/>
              <a:t>L</a:t>
            </a:r>
            <a:r>
              <a:rPr lang="pl-PL" altLang="zh-CN" dirty="0" smtClean="0"/>
              <a:t>,</a:t>
            </a:r>
            <a:r>
              <a:rPr lang="en-US" altLang="zh-CN" dirty="0" smtClean="0"/>
              <a:t> r</a:t>
            </a:r>
            <a:r>
              <a:rPr lang="pl-PL" altLang="zh-CN" dirty="0" smtClean="0"/>
              <a:t>)+w(</a:t>
            </a:r>
            <a:r>
              <a:rPr lang="en-US" altLang="zh-CN" dirty="0" smtClean="0"/>
              <a:t>l, R</a:t>
            </a:r>
            <a:r>
              <a:rPr lang="pl-PL" altLang="zh-CN" dirty="0" smtClean="0"/>
              <a:t>)≤w(</a:t>
            </a:r>
            <a:r>
              <a:rPr lang="en-US" altLang="zh-CN" dirty="0" smtClean="0"/>
              <a:t>l</a:t>
            </a:r>
            <a:r>
              <a:rPr lang="pl-PL" altLang="zh-CN" dirty="0" smtClean="0"/>
              <a:t>,</a:t>
            </a:r>
            <a:r>
              <a:rPr lang="en-US" altLang="zh-CN" dirty="0" smtClean="0"/>
              <a:t> r</a:t>
            </a:r>
            <a:r>
              <a:rPr lang="pl-PL" altLang="zh-CN" dirty="0" smtClean="0"/>
              <a:t>)+w(</a:t>
            </a:r>
            <a:r>
              <a:rPr lang="en-US" altLang="zh-CN" dirty="0" smtClean="0"/>
              <a:t>L</a:t>
            </a:r>
            <a:r>
              <a:rPr lang="pl-PL" altLang="zh-CN" dirty="0" smtClean="0"/>
              <a:t>,</a:t>
            </a:r>
            <a:r>
              <a:rPr lang="en-US" altLang="zh-CN" dirty="0" smtClean="0"/>
              <a:t> R</a:t>
            </a:r>
            <a:r>
              <a:rPr lang="pl-PL" altLang="zh-CN" dirty="0" smtClean="0"/>
              <a:t>)</a:t>
            </a:r>
            <a:endParaRPr lang="en-US" altLang="zh-CN" dirty="0" smtClean="0"/>
          </a:p>
          <a:p>
            <a:r>
              <a:rPr lang="zh-CN" altLang="en-US" dirty="0" smtClean="0"/>
              <a:t>那么</a:t>
            </a:r>
            <a:r>
              <a:rPr lang="en-US" altLang="zh-CN" dirty="0" smtClean="0"/>
              <a:t>k(i,j-1)≤k(</a:t>
            </a:r>
            <a:r>
              <a:rPr lang="en-US" altLang="zh-CN" dirty="0" err="1" smtClean="0"/>
              <a:t>i,j</a:t>
            </a:r>
            <a:r>
              <a:rPr lang="en-US" altLang="zh-CN" dirty="0" smtClean="0"/>
              <a:t>)≤k(i+1,j)</a:t>
            </a:r>
          </a:p>
          <a:p>
            <a:r>
              <a:rPr lang="zh-CN" altLang="en-US" dirty="0" smtClean="0"/>
              <a:t>枚举范围减少了，可以证明，时间复杂</a:t>
            </a:r>
            <a:endParaRPr lang="en-US" altLang="zh-CN" dirty="0" smtClean="0"/>
          </a:p>
          <a:p>
            <a:pPr marL="109728" indent="0">
              <a:buNone/>
            </a:pPr>
            <a:r>
              <a:rPr lang="zh-CN" altLang="en-US" dirty="0" smtClean="0"/>
              <a:t>度为</a:t>
            </a:r>
            <a:r>
              <a:rPr lang="en-US" altLang="zh-CN" dirty="0" smtClean="0"/>
              <a:t>n^2</a:t>
            </a:r>
          </a:p>
          <a:p>
            <a:pPr lvl="1"/>
            <a:endParaRPr lang="en-US" altLang="zh-CN" dirty="0" smtClean="0"/>
          </a:p>
        </p:txBody>
      </p:sp>
      <p:pic>
        <p:nvPicPr>
          <p:cNvPr id="4" name="内容占位符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1230"/>
          <a:stretch/>
        </p:blipFill>
        <p:spPr>
          <a:xfrm>
            <a:off x="6838950" y="4251182"/>
            <a:ext cx="4743450" cy="2430931"/>
          </a:xfrm>
          <a:prstGeom prst="rect">
            <a:avLst/>
          </a:prstGeom>
        </p:spPr>
      </p:pic>
    </p:spTree>
    <p:extLst>
      <p:ext uri="{BB962C8B-B14F-4D97-AF65-F5344CB8AC3E}">
        <p14:creationId xmlns:p14="http://schemas.microsoft.com/office/powerpoint/2010/main" val="4263256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45874"/>
            <a:ext cx="10972800" cy="1066800"/>
          </a:xfrm>
        </p:spPr>
        <p:txBody>
          <a:bodyPr/>
          <a:lstStyle/>
          <a:p>
            <a:r>
              <a:rPr lang="zh-CN" altLang="en-US" dirty="0"/>
              <a:t>决策单调性优化</a:t>
            </a:r>
            <a:endParaRPr lang="en-US" altLang="zh-CN" dirty="0"/>
          </a:p>
        </p:txBody>
      </p:sp>
      <p:sp>
        <p:nvSpPr>
          <p:cNvPr id="3" name="内容占位符 2"/>
          <p:cNvSpPr>
            <a:spLocks noGrp="1"/>
          </p:cNvSpPr>
          <p:nvPr>
            <p:ph idx="1"/>
          </p:nvPr>
        </p:nvSpPr>
        <p:spPr>
          <a:xfrm>
            <a:off x="609600" y="1712674"/>
            <a:ext cx="10972800" cy="4325112"/>
          </a:xfrm>
        </p:spPr>
        <p:txBody>
          <a:bodyPr>
            <a:normAutofit/>
          </a:bodyPr>
          <a:lstStyle/>
          <a:p>
            <a:r>
              <a:rPr lang="zh-CN" altLang="en-US" dirty="0" smtClean="0"/>
              <a:t>类似</a:t>
            </a:r>
            <a:r>
              <a:rPr lang="en-US" altLang="zh-CN" dirty="0" smtClean="0"/>
              <a:t>f(</a:t>
            </a:r>
            <a:r>
              <a:rPr lang="en-US" altLang="zh-CN" dirty="0" err="1" smtClean="0"/>
              <a:t>i</a:t>
            </a:r>
            <a:r>
              <a:rPr lang="en-US" altLang="zh-CN" dirty="0" smtClean="0"/>
              <a:t>)=min\max(f(k)+cost(</a:t>
            </a:r>
            <a:r>
              <a:rPr lang="en-US" altLang="zh-CN" dirty="0" err="1" smtClean="0"/>
              <a:t>k,i</a:t>
            </a:r>
            <a:r>
              <a:rPr lang="en-US" altLang="zh-CN" dirty="0" smtClean="0"/>
              <a:t>))</a:t>
            </a:r>
            <a:r>
              <a:rPr lang="zh-CN" altLang="en-US" dirty="0" smtClean="0"/>
              <a:t>的转移。</a:t>
            </a:r>
            <a:endParaRPr lang="en-US" altLang="zh-CN" dirty="0" smtClean="0"/>
          </a:p>
          <a:p>
            <a:r>
              <a:rPr lang="zh-CN" altLang="en-US" dirty="0" smtClean="0"/>
              <a:t>当</a:t>
            </a:r>
            <a:r>
              <a:rPr lang="en-US" altLang="zh-CN" dirty="0" smtClean="0"/>
              <a:t>cost</a:t>
            </a:r>
            <a:r>
              <a:rPr lang="zh-CN" altLang="en-US" dirty="0" smtClean="0"/>
              <a:t>满足四边形不等式时。</a:t>
            </a:r>
            <a:endParaRPr lang="en-US" altLang="zh-CN" dirty="0" smtClean="0"/>
          </a:p>
          <a:p>
            <a:r>
              <a:rPr lang="zh-CN" altLang="en-US" dirty="0" smtClean="0"/>
              <a:t>对于任意</a:t>
            </a:r>
            <a:r>
              <a:rPr lang="en-US" altLang="zh-CN" dirty="0" err="1" smtClean="0"/>
              <a:t>i</a:t>
            </a:r>
            <a:r>
              <a:rPr lang="en-US" altLang="zh-CN" dirty="0" smtClean="0"/>
              <a:t>&lt;=j</a:t>
            </a:r>
            <a:r>
              <a:rPr lang="zh-CN" altLang="en-US" dirty="0" smtClean="0"/>
              <a:t>，</a:t>
            </a:r>
            <a:r>
              <a:rPr lang="en-US" altLang="zh-CN" dirty="0" smtClean="0"/>
              <a:t>k(</a:t>
            </a:r>
            <a:r>
              <a:rPr lang="en-US" altLang="zh-CN" dirty="0" err="1" smtClean="0"/>
              <a:t>i</a:t>
            </a:r>
            <a:r>
              <a:rPr lang="en-US" altLang="zh-CN" dirty="0" smtClean="0"/>
              <a:t>)&lt;=k(j)</a:t>
            </a:r>
            <a:r>
              <a:rPr lang="zh-CN" altLang="en-US" dirty="0" smtClean="0"/>
              <a:t>。</a:t>
            </a:r>
            <a:endParaRPr lang="en-US" altLang="zh-CN" dirty="0" smtClean="0"/>
          </a:p>
          <a:p>
            <a:r>
              <a:rPr lang="zh-CN" altLang="en-US" dirty="0" smtClean="0"/>
              <a:t>可以单调栈维护一个决策表，当我们计算出</a:t>
            </a:r>
            <a:r>
              <a:rPr lang="en-US" altLang="zh-CN" dirty="0" smtClean="0"/>
              <a:t>f[</a:t>
            </a:r>
            <a:r>
              <a:rPr lang="en-US" altLang="zh-CN" dirty="0" err="1" smtClean="0"/>
              <a:t>i</a:t>
            </a:r>
            <a:r>
              <a:rPr lang="en-US" altLang="zh-CN" dirty="0" smtClean="0"/>
              <a:t>]</a:t>
            </a:r>
            <a:r>
              <a:rPr lang="zh-CN" altLang="en-US" dirty="0" smtClean="0"/>
              <a:t>是，就可以用决策</a:t>
            </a:r>
            <a:r>
              <a:rPr lang="en-US" altLang="zh-CN" dirty="0" err="1" smtClean="0"/>
              <a:t>i</a:t>
            </a:r>
            <a:r>
              <a:rPr lang="zh-CN" altLang="en-US" dirty="0" smtClean="0"/>
              <a:t>更新决策表。</a:t>
            </a:r>
            <a:endParaRPr lang="en-US" altLang="zh-CN" dirty="0" smtClean="0"/>
          </a:p>
          <a:p>
            <a:r>
              <a:rPr lang="en-US" altLang="zh-CN" dirty="0" smtClean="0">
                <a:solidFill>
                  <a:srgbClr val="0070C0"/>
                </a:solidFill>
              </a:rPr>
              <a:t>111111111111111111111111111111111111111111111</a:t>
            </a:r>
          </a:p>
          <a:p>
            <a:r>
              <a:rPr lang="en-US" altLang="zh-CN" dirty="0" smtClean="0">
                <a:solidFill>
                  <a:srgbClr val="0070C0"/>
                </a:solidFill>
              </a:rPr>
              <a:t>11111111111111111111</a:t>
            </a:r>
            <a:r>
              <a:rPr lang="en-US" altLang="zh-CN" dirty="0" smtClean="0">
                <a:solidFill>
                  <a:srgbClr val="FF0000"/>
                </a:solidFill>
              </a:rPr>
              <a:t>2222222222222222222</a:t>
            </a:r>
          </a:p>
          <a:p>
            <a:r>
              <a:rPr lang="en-US" altLang="zh-CN" dirty="0" smtClean="0">
                <a:solidFill>
                  <a:srgbClr val="0070C0"/>
                </a:solidFill>
              </a:rPr>
              <a:t>11111111111111111111</a:t>
            </a:r>
            <a:r>
              <a:rPr lang="en-US" altLang="zh-CN" dirty="0" smtClean="0">
                <a:solidFill>
                  <a:srgbClr val="FF0000"/>
                </a:solidFill>
              </a:rPr>
              <a:t>222222222</a:t>
            </a:r>
            <a:r>
              <a:rPr lang="en-US" altLang="zh-CN" dirty="0" smtClean="0">
                <a:solidFill>
                  <a:srgbClr val="00B050"/>
                </a:solidFill>
              </a:rPr>
              <a:t>3333333333</a:t>
            </a:r>
            <a:endParaRPr lang="en-US" altLang="zh-CN" dirty="0">
              <a:solidFill>
                <a:srgbClr val="00B050"/>
              </a:solidFill>
            </a:endParaRPr>
          </a:p>
          <a:p>
            <a:endParaRPr lang="en-US" altLang="zh-CN" dirty="0" smtClean="0">
              <a:solidFill>
                <a:srgbClr val="FF0000"/>
              </a:solidFill>
            </a:endParaRPr>
          </a:p>
        </p:txBody>
      </p:sp>
    </p:spTree>
    <p:extLst>
      <p:ext uri="{BB962C8B-B14F-4D97-AF65-F5344CB8AC3E}">
        <p14:creationId xmlns:p14="http://schemas.microsoft.com/office/powerpoint/2010/main" val="1069562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斜率</a:t>
            </a:r>
            <a:r>
              <a:rPr lang="zh-CN" altLang="en-US" dirty="0" smtClean="0"/>
              <a:t>优化</a:t>
            </a:r>
            <a:endParaRPr lang="zh-CN" altLang="en-US" dirty="0"/>
          </a:p>
        </p:txBody>
      </p:sp>
      <p:sp>
        <p:nvSpPr>
          <p:cNvPr id="3" name="内容占位符 2"/>
          <p:cNvSpPr>
            <a:spLocks noGrp="1"/>
          </p:cNvSpPr>
          <p:nvPr>
            <p:ph idx="1"/>
          </p:nvPr>
        </p:nvSpPr>
        <p:spPr/>
        <p:txBody>
          <a:bodyPr/>
          <a:lstStyle/>
          <a:p>
            <a:r>
              <a:rPr lang="zh-CN" altLang="en-US" dirty="0" smtClean="0"/>
              <a:t>方程类似</a:t>
            </a:r>
            <a:r>
              <a:rPr lang="en-US" altLang="zh-CN" dirty="0" smtClean="0">
                <a:latin typeface="Cambria Math" panose="02040503050406030204" pitchFamily="18" charset="0"/>
                <a:ea typeface="等线 Light" panose="02010600030101010101" pitchFamily="2" charset="-122"/>
              </a:rPr>
              <a:t>f[</a:t>
            </a:r>
            <a:r>
              <a:rPr lang="en-US" altLang="zh-CN" dirty="0" err="1" smtClean="0">
                <a:latin typeface="Cambria Math" panose="02040503050406030204" pitchFamily="18" charset="0"/>
                <a:ea typeface="等线 Light" panose="02010600030101010101" pitchFamily="2" charset="-122"/>
              </a:rPr>
              <a:t>i</a:t>
            </a:r>
            <a:r>
              <a:rPr lang="en-US" altLang="zh-CN" dirty="0">
                <a:latin typeface="Cambria Math" panose="02040503050406030204" pitchFamily="18" charset="0"/>
                <a:ea typeface="等线 Light" panose="02010600030101010101" pitchFamily="2" charset="-122"/>
              </a:rPr>
              <a:t>] = min{f[j]+</a:t>
            </a:r>
            <a:r>
              <a:rPr lang="en-US" altLang="zh-CN" dirty="0">
                <a:solidFill>
                  <a:srgbClr val="00B050"/>
                </a:solidFill>
                <a:latin typeface="Cambria Math" panose="02040503050406030204" pitchFamily="18" charset="0"/>
                <a:ea typeface="等线 Light" panose="02010600030101010101" pitchFamily="2" charset="-122"/>
              </a:rPr>
              <a:t>a[</a:t>
            </a:r>
            <a:r>
              <a:rPr lang="en-US" altLang="zh-CN" dirty="0" err="1">
                <a:solidFill>
                  <a:srgbClr val="00B050"/>
                </a:solidFill>
                <a:latin typeface="Cambria Math" panose="02040503050406030204" pitchFamily="18" charset="0"/>
                <a:ea typeface="等线 Light" panose="02010600030101010101" pitchFamily="2" charset="-122"/>
              </a:rPr>
              <a:t>i</a:t>
            </a:r>
            <a:r>
              <a:rPr lang="en-US" altLang="zh-CN" dirty="0">
                <a:solidFill>
                  <a:srgbClr val="00B050"/>
                </a:solidFill>
                <a:latin typeface="Cambria Math" panose="02040503050406030204" pitchFamily="18" charset="0"/>
                <a:ea typeface="等线 Light" panose="02010600030101010101" pitchFamily="2" charset="-122"/>
              </a:rPr>
              <a:t>]+b[j]+c[</a:t>
            </a:r>
            <a:r>
              <a:rPr lang="en-US" altLang="zh-CN" dirty="0" err="1">
                <a:solidFill>
                  <a:srgbClr val="00B050"/>
                </a:solidFill>
                <a:latin typeface="Cambria Math" panose="02040503050406030204" pitchFamily="18" charset="0"/>
                <a:ea typeface="等线 Light" panose="02010600030101010101" pitchFamily="2" charset="-122"/>
              </a:rPr>
              <a:t>i</a:t>
            </a:r>
            <a:r>
              <a:rPr lang="en-US" altLang="zh-CN" dirty="0">
                <a:solidFill>
                  <a:srgbClr val="00B050"/>
                </a:solidFill>
                <a:latin typeface="Cambria Math" panose="02040503050406030204" pitchFamily="18" charset="0"/>
                <a:ea typeface="等线 Light" panose="02010600030101010101" pitchFamily="2" charset="-122"/>
              </a:rPr>
              <a:t>]*d[j]+e</a:t>
            </a:r>
            <a:r>
              <a:rPr lang="en-US" altLang="zh-CN" dirty="0" smtClean="0">
                <a:latin typeface="Cambria Math" panose="02040503050406030204" pitchFamily="18" charset="0"/>
                <a:ea typeface="等线 Light" panose="02010600030101010101" pitchFamily="2" charset="-122"/>
              </a:rPr>
              <a:t>}</a:t>
            </a:r>
          </a:p>
          <a:p>
            <a:r>
              <a:rPr lang="zh-CN" altLang="en-US" dirty="0"/>
              <a:t>去掉常数和只与</a:t>
            </a:r>
            <a:r>
              <a:rPr lang="en-US" altLang="zh-CN" dirty="0" err="1" smtClean="0"/>
              <a:t>i</a:t>
            </a:r>
            <a:r>
              <a:rPr lang="zh-CN" altLang="en-US" dirty="0" smtClean="0"/>
              <a:t>相关的变量。</a:t>
            </a:r>
            <a:endParaRPr lang="en-US" altLang="zh-CN" dirty="0" smtClean="0"/>
          </a:p>
          <a:p>
            <a:r>
              <a:rPr lang="pl-PL" altLang="zh-CN" dirty="0"/>
              <a:t>f[i] = min{c[i</a:t>
            </a:r>
            <a:r>
              <a:rPr lang="pl-PL" altLang="zh-CN" dirty="0" smtClean="0"/>
              <a:t>]*d[j] </a:t>
            </a:r>
            <a:r>
              <a:rPr lang="pl-PL" altLang="zh-CN" dirty="0"/>
              <a:t>+ (f[j]+b[j</a:t>
            </a:r>
            <a:r>
              <a:rPr lang="pl-PL" altLang="zh-CN" dirty="0" smtClean="0"/>
              <a:t>])}</a:t>
            </a:r>
            <a:endParaRPr lang="en-US" altLang="zh-CN" dirty="0" smtClean="0"/>
          </a:p>
          <a:p>
            <a:r>
              <a:rPr lang="zh-CN" altLang="en-US" dirty="0" smtClean="0"/>
              <a:t>与直线方程</a:t>
            </a:r>
            <a:r>
              <a:rPr lang="en-US" altLang="zh-CN" dirty="0" smtClean="0"/>
              <a:t>b=</a:t>
            </a:r>
            <a:r>
              <a:rPr lang="en-US" altLang="zh-CN" dirty="0" err="1" smtClean="0"/>
              <a:t>kx+y</a:t>
            </a:r>
            <a:r>
              <a:rPr lang="zh-CN" altLang="en-US" dirty="0" smtClean="0"/>
              <a:t>类似。</a:t>
            </a:r>
            <a:endParaRPr lang="en-US" altLang="zh-CN" dirty="0" smtClean="0"/>
          </a:p>
          <a:p>
            <a:r>
              <a:rPr lang="zh-CN" altLang="en-US" dirty="0" smtClean="0"/>
              <a:t>最大</a:t>
            </a:r>
            <a:r>
              <a:rPr lang="en-US" altLang="zh-CN" dirty="0" smtClean="0"/>
              <a:t>/</a:t>
            </a:r>
            <a:r>
              <a:rPr lang="zh-CN" altLang="en-US" dirty="0" smtClean="0"/>
              <a:t>小化截距</a:t>
            </a:r>
            <a:endParaRPr lang="en-US" altLang="zh-CN" dirty="0" smtClean="0"/>
          </a:p>
          <a:p>
            <a:r>
              <a:rPr lang="zh-CN" altLang="en-US" dirty="0" smtClean="0"/>
              <a:t>这样的点一定在凸壳上。</a:t>
            </a:r>
            <a:endParaRPr lang="en-US" altLang="zh-CN" dirty="0" smtClean="0"/>
          </a:p>
          <a:p>
            <a:r>
              <a:rPr lang="zh-CN" altLang="en-US" dirty="0" smtClean="0"/>
              <a:t>维护凸壳，在凸壳上找到切点就是最优决策。</a:t>
            </a:r>
            <a:endParaRPr lang="en-US" altLang="zh-CN" dirty="0" smtClean="0"/>
          </a:p>
          <a:p>
            <a:endParaRPr lang="en-US" altLang="zh-CN" dirty="0" smtClean="0"/>
          </a:p>
          <a:p>
            <a:endParaRPr lang="pl-PL" altLang="zh-CN" dirty="0"/>
          </a:p>
          <a:p>
            <a:endParaRPr lang="en-US" altLang="zh-CN" dirty="0"/>
          </a:p>
          <a:p>
            <a:endParaRPr lang="zh-CN" altLang="en-US" dirty="0"/>
          </a:p>
        </p:txBody>
      </p:sp>
    </p:spTree>
    <p:extLst>
      <p:ext uri="{BB962C8B-B14F-4D97-AF65-F5344CB8AC3E}">
        <p14:creationId xmlns:p14="http://schemas.microsoft.com/office/powerpoint/2010/main" val="4108775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决策分治</a:t>
            </a:r>
            <a:r>
              <a:rPr lang="zh-CN" altLang="en-US" dirty="0" smtClean="0"/>
              <a:t>优化</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例如</a:t>
            </a:r>
            <a:r>
              <a:rPr lang="en-US" altLang="zh-CN" dirty="0" smtClean="0"/>
              <a:t>IOI2014 Holiday</a:t>
            </a:r>
          </a:p>
          <a:p>
            <a:r>
              <a:rPr lang="zh-CN" altLang="en-US" dirty="0"/>
              <a:t>健</a:t>
            </a:r>
            <a:r>
              <a:rPr lang="zh-CN" altLang="en-US" dirty="0" smtClean="0"/>
              <a:t>佳</a:t>
            </a:r>
            <a:r>
              <a:rPr lang="zh-CN" altLang="en-US" dirty="0"/>
              <a:t>打算</a:t>
            </a:r>
            <a:r>
              <a:rPr lang="zh-CN" altLang="en-US" dirty="0" smtClean="0"/>
              <a:t>参观台湾城市</a:t>
            </a:r>
            <a:r>
              <a:rPr lang="zh-CN" altLang="en-US" dirty="0"/>
              <a:t>的</a:t>
            </a:r>
            <a:r>
              <a:rPr lang="zh-CN" altLang="en-US" dirty="0" smtClean="0"/>
              <a:t>景点，在</a:t>
            </a:r>
            <a:r>
              <a:rPr lang="zh-CN" altLang="en-US" dirty="0"/>
              <a:t>台湾共有</a:t>
            </a:r>
            <a:r>
              <a:rPr lang="en-US" altLang="zh-CN" dirty="0" smtClean="0"/>
              <a:t>n(n&lt;=1e5)</a:t>
            </a:r>
            <a:r>
              <a:rPr lang="zh-CN" altLang="en-US" dirty="0" smtClean="0"/>
              <a:t>个</a:t>
            </a:r>
            <a:r>
              <a:rPr lang="zh-CN" altLang="en-US" dirty="0"/>
              <a:t>城市，它们全部位于一条高速公路上。这些城市连续地编号为</a:t>
            </a:r>
            <a:r>
              <a:rPr lang="en-US" altLang="zh-CN" dirty="0"/>
              <a:t>0</a:t>
            </a:r>
            <a:r>
              <a:rPr lang="zh-CN" altLang="en-US" dirty="0"/>
              <a:t>到</a:t>
            </a:r>
            <a:r>
              <a:rPr lang="en-US" altLang="zh-CN" dirty="0"/>
              <a:t>n-1</a:t>
            </a:r>
            <a:r>
              <a:rPr lang="zh-CN" altLang="en-US" dirty="0"/>
              <a:t>。对于城市</a:t>
            </a:r>
            <a:r>
              <a:rPr lang="en-US" altLang="zh-CN" dirty="0" err="1"/>
              <a:t>i</a:t>
            </a:r>
            <a:r>
              <a:rPr lang="en-US" altLang="zh-CN" dirty="0"/>
              <a:t>(0 &lt; </a:t>
            </a:r>
            <a:r>
              <a:rPr lang="en-US" altLang="zh-CN" dirty="0" err="1"/>
              <a:t>i</a:t>
            </a:r>
            <a:r>
              <a:rPr lang="en-US" altLang="zh-CN" dirty="0"/>
              <a:t>&lt; n-1)</a:t>
            </a:r>
            <a:r>
              <a:rPr lang="zh-CN" altLang="en-US" dirty="0"/>
              <a:t>而言，与其相邻的城市是</a:t>
            </a:r>
            <a:r>
              <a:rPr lang="en-US" altLang="zh-CN" dirty="0"/>
              <a:t>i-1</a:t>
            </a:r>
            <a:r>
              <a:rPr lang="zh-CN" altLang="en-US" dirty="0"/>
              <a:t>和</a:t>
            </a:r>
            <a:r>
              <a:rPr lang="en-US" altLang="zh-CN" dirty="0"/>
              <a:t>i+1</a:t>
            </a:r>
            <a:r>
              <a:rPr lang="zh-CN" altLang="en-US" dirty="0"/>
              <a:t>。但是对于城市 </a:t>
            </a:r>
            <a:r>
              <a:rPr lang="en-US" altLang="zh-CN" dirty="0"/>
              <a:t>0</a:t>
            </a:r>
            <a:r>
              <a:rPr lang="zh-CN" altLang="en-US" dirty="0"/>
              <a:t>，唯一与其相邻的是城市 </a:t>
            </a:r>
            <a:r>
              <a:rPr lang="en-US" altLang="zh-CN" dirty="0"/>
              <a:t>1</a:t>
            </a:r>
            <a:r>
              <a:rPr lang="zh-CN" altLang="en-US" dirty="0"/>
              <a:t>。而对于城市</a:t>
            </a:r>
            <a:r>
              <a:rPr lang="en-US" altLang="zh-CN" dirty="0"/>
              <a:t>n-1</a:t>
            </a:r>
            <a:r>
              <a:rPr lang="zh-CN" altLang="en-US" dirty="0"/>
              <a:t>，唯一与其相邻的是城市</a:t>
            </a:r>
            <a:r>
              <a:rPr lang="en-US" altLang="zh-CN" dirty="0"/>
              <a:t>n-2</a:t>
            </a:r>
            <a:r>
              <a:rPr lang="zh-CN" altLang="en-US" dirty="0"/>
              <a:t>。 </a:t>
            </a:r>
            <a:br>
              <a:rPr lang="zh-CN" altLang="en-US" dirty="0"/>
            </a:br>
            <a:r>
              <a:rPr lang="zh-CN" altLang="en-US" dirty="0"/>
              <a:t>每个城市都有若干景点。健佳有</a:t>
            </a:r>
            <a:r>
              <a:rPr lang="en-US" altLang="zh-CN" dirty="0"/>
              <a:t>d</a:t>
            </a:r>
            <a:r>
              <a:rPr lang="zh-CN" altLang="en-US" dirty="0"/>
              <a:t>天假期并且打算要参观尽量多的景点。健佳已经选择了假期开始要到访的第一个城市。在假期的每一天，健佳可以选择去一个相邻的城市，或者参观所在城市的所有景点，但是不能同时进行。即使健佳在同一个城市停留多次，他也不会去重复参观该城市的景点。请帮助健佳策划这个假期，以便能让他参观尽可能多的景点。</a:t>
            </a:r>
          </a:p>
        </p:txBody>
      </p:sp>
    </p:spTree>
    <p:extLst>
      <p:ext uri="{BB962C8B-B14F-4D97-AF65-F5344CB8AC3E}">
        <p14:creationId xmlns:p14="http://schemas.microsoft.com/office/powerpoint/2010/main" val="719510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状态设计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动态规划时间复杂度：状态数</a:t>
                </a:r>
                <a14:m>
                  <m:oMath xmlns:m="http://schemas.openxmlformats.org/officeDocument/2006/math">
                    <m:r>
                      <a:rPr lang="en-US" altLang="zh-CN" b="0" i="1" smtClean="0">
                        <a:latin typeface="Cambria Math" panose="02040503050406030204" pitchFamily="18" charset="0"/>
                      </a:rPr>
                      <m:t>×</m:t>
                    </m:r>
                  </m:oMath>
                </a14:m>
                <a:r>
                  <a:rPr lang="zh-CN" altLang="en-US" dirty="0" smtClean="0"/>
                  <a:t>状态转移复杂度</a:t>
                </a:r>
                <a:endParaRPr lang="en-US" altLang="zh-CN" dirty="0" smtClean="0"/>
              </a:p>
              <a:p>
                <a:r>
                  <a:rPr lang="zh-CN" altLang="en-US" dirty="0"/>
                  <a:t>一</a:t>
                </a:r>
                <a:r>
                  <a:rPr lang="zh-CN" altLang="en-US" dirty="0" smtClean="0"/>
                  <a:t>个良好的状态设计是解决许多问题的关键，也是大部分动态规划问题的考察点。</a:t>
                </a:r>
                <a:endParaRPr lang="en-US" altLang="zh-CN" dirty="0" smtClean="0"/>
              </a:p>
              <a:p>
                <a:r>
                  <a:rPr lang="zh-CN" altLang="en-US" dirty="0" smtClean="0"/>
                  <a:t>所以思考一道问题如何使用动态规划解决时，第一步就是设计状态。</a:t>
                </a:r>
                <a:endParaRPr lang="en-US" altLang="zh-CN" dirty="0" smtClean="0"/>
              </a:p>
              <a:p>
                <a:r>
                  <a:rPr lang="zh-CN" altLang="en-US" dirty="0" smtClean="0"/>
                  <a:t>下面介绍一些常见的状态设计的技巧。</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831" r="-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6972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630325" y="537883"/>
            <a:ext cx="10389920" cy="3845858"/>
          </a:xfrm>
          <a:prstGeom prst="rect">
            <a:avLst/>
          </a:prstGeom>
        </p:spPr>
      </p:pic>
      <p:sp>
        <p:nvSpPr>
          <p:cNvPr id="6" name="文本框 5"/>
          <p:cNvSpPr txBox="1"/>
          <p:nvPr/>
        </p:nvSpPr>
        <p:spPr>
          <a:xfrm>
            <a:off x="806824" y="4760259"/>
            <a:ext cx="9776011" cy="1692771"/>
          </a:xfrm>
          <a:prstGeom prst="rect">
            <a:avLst/>
          </a:prstGeom>
          <a:noFill/>
        </p:spPr>
        <p:txBody>
          <a:bodyPr wrap="square" rtlCol="0">
            <a:spAutoFit/>
          </a:bodyPr>
          <a:lstStyle/>
          <a:p>
            <a:r>
              <a:rPr lang="zh-CN" altLang="en-US" sz="2600" dirty="0"/>
              <a:t>我们发现随着走的步数增加，到达的最远点也会变远，令最远点为</a:t>
            </a:r>
            <a:r>
              <a:rPr lang="en-US" altLang="zh-CN" sz="2600" dirty="0"/>
              <a:t>d[</a:t>
            </a:r>
            <a:r>
              <a:rPr lang="en-US" altLang="zh-CN" sz="2600" dirty="0" err="1"/>
              <a:t>i</a:t>
            </a:r>
            <a:r>
              <a:rPr lang="en-US" altLang="zh-CN" sz="2600" dirty="0"/>
              <a:t>]</a:t>
            </a:r>
            <a:r>
              <a:rPr lang="zh-CN" altLang="en-US" sz="2600" dirty="0"/>
              <a:t>，所以我们可以直接暴力枚举最远点算出</a:t>
            </a:r>
            <a:r>
              <a:rPr lang="en-US" altLang="zh-CN" sz="2600" dirty="0"/>
              <a:t>f[mid]</a:t>
            </a:r>
            <a:r>
              <a:rPr lang="zh-CN" altLang="en-US" sz="2600" dirty="0"/>
              <a:t>和</a:t>
            </a:r>
            <a:r>
              <a:rPr lang="en-US" altLang="zh-CN" sz="2600" dirty="0"/>
              <a:t>d[mid]</a:t>
            </a:r>
            <a:r>
              <a:rPr lang="zh-CN" altLang="en-US" sz="2600" dirty="0"/>
              <a:t>，然后对于</a:t>
            </a:r>
            <a:r>
              <a:rPr lang="en-US" altLang="zh-CN" sz="2600" dirty="0" err="1"/>
              <a:t>i</a:t>
            </a:r>
            <a:r>
              <a:rPr lang="en-US" altLang="zh-CN" sz="2600" dirty="0"/>
              <a:t>&lt;=mid</a:t>
            </a:r>
            <a:r>
              <a:rPr lang="zh-CN" altLang="en-US" sz="2600" dirty="0"/>
              <a:t>就知道</a:t>
            </a:r>
            <a:r>
              <a:rPr lang="en-US" altLang="zh-CN" sz="2600" dirty="0"/>
              <a:t>d[</a:t>
            </a:r>
            <a:r>
              <a:rPr lang="en-US" altLang="zh-CN" sz="2600" dirty="0" err="1"/>
              <a:t>i</a:t>
            </a:r>
            <a:r>
              <a:rPr lang="en-US" altLang="zh-CN" sz="2600" dirty="0"/>
              <a:t>]</a:t>
            </a:r>
            <a:r>
              <a:rPr lang="zh-CN" altLang="en-US" sz="2600" dirty="0"/>
              <a:t>一定不会大于</a:t>
            </a:r>
            <a:r>
              <a:rPr lang="en-US" altLang="zh-CN" sz="2600" dirty="0"/>
              <a:t>d[mid]</a:t>
            </a:r>
            <a:r>
              <a:rPr lang="zh-CN" altLang="en-US" sz="2600" dirty="0"/>
              <a:t>，分治计算下去即可，时间复杂度为</a:t>
            </a:r>
            <a:r>
              <a:rPr lang="en-US" altLang="zh-CN" sz="2600" dirty="0"/>
              <a:t>O(nlog^2)</a:t>
            </a:r>
            <a:endParaRPr lang="zh-CN" altLang="en-US" sz="2600" dirty="0"/>
          </a:p>
        </p:txBody>
      </p:sp>
    </p:spTree>
    <p:extLst>
      <p:ext uri="{BB962C8B-B14F-4D97-AF65-F5344CB8AC3E}">
        <p14:creationId xmlns:p14="http://schemas.microsoft.com/office/powerpoint/2010/main" val="608162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个数限制</a:t>
            </a:r>
            <a:r>
              <a:rPr lang="zh-CN" altLang="en-US" dirty="0" smtClean="0"/>
              <a:t>转</a:t>
            </a:r>
            <a:r>
              <a:rPr lang="zh-CN" altLang="en-US" dirty="0"/>
              <a:t>代价</a:t>
            </a:r>
          </a:p>
        </p:txBody>
      </p:sp>
      <p:sp>
        <p:nvSpPr>
          <p:cNvPr id="3" name="内容占位符 2"/>
          <p:cNvSpPr>
            <a:spLocks noGrp="1"/>
          </p:cNvSpPr>
          <p:nvPr>
            <p:ph idx="1"/>
          </p:nvPr>
        </p:nvSpPr>
        <p:spPr/>
        <p:txBody>
          <a:bodyPr/>
          <a:lstStyle/>
          <a:p>
            <a:r>
              <a:rPr lang="zh-CN" altLang="en-US" dirty="0" smtClean="0"/>
              <a:t>对于有的题目，要求在选取物品时，同时有个数限制以及</a:t>
            </a:r>
            <a:r>
              <a:rPr lang="zh-CN" altLang="en-US" dirty="0"/>
              <a:t>代价</a:t>
            </a:r>
            <a:r>
              <a:rPr lang="zh-CN" altLang="en-US" dirty="0" smtClean="0"/>
              <a:t>。</a:t>
            </a:r>
            <a:endParaRPr lang="en-US" altLang="zh-CN" dirty="0" smtClean="0"/>
          </a:p>
          <a:p>
            <a:r>
              <a:rPr lang="zh-CN" altLang="en-US" dirty="0" smtClean="0"/>
              <a:t>将已经选择的个数作为状态，将会多一维状态。</a:t>
            </a:r>
            <a:endParaRPr lang="en-US" altLang="zh-CN" dirty="0" smtClean="0"/>
          </a:p>
          <a:p>
            <a:r>
              <a:rPr lang="zh-CN" altLang="en-US" dirty="0" smtClean="0"/>
              <a:t>如果最小代价与个数限制的关系是凸函数。</a:t>
            </a:r>
            <a:endParaRPr lang="en-US" altLang="zh-CN" dirty="0" smtClean="0"/>
          </a:p>
          <a:p>
            <a:r>
              <a:rPr lang="zh-CN" altLang="en-US" dirty="0" smtClean="0"/>
              <a:t>此时可以设置每选择一个物品就多一个常数的</a:t>
            </a:r>
            <a:r>
              <a:rPr lang="zh-CN" altLang="en-US" dirty="0"/>
              <a:t>代价</a:t>
            </a:r>
            <a:r>
              <a:rPr lang="zh-CN" altLang="en-US" dirty="0" smtClean="0"/>
              <a:t>。可以通过二分这个常数代价使得选取物品的个数满足条件限制。</a:t>
            </a:r>
            <a:endParaRPr lang="en-US" altLang="zh-CN" dirty="0" smtClean="0"/>
          </a:p>
          <a:p>
            <a:r>
              <a:rPr lang="zh-CN" altLang="en-US" dirty="0" smtClean="0"/>
              <a:t>以</a:t>
            </a:r>
            <a:r>
              <a:rPr lang="en-US" altLang="zh-CN" dirty="0" smtClean="0"/>
              <a:t>log</a:t>
            </a:r>
            <a:r>
              <a:rPr lang="zh-CN" altLang="en-US" dirty="0" smtClean="0"/>
              <a:t>的代价，减少一维状态。</a:t>
            </a:r>
            <a:endParaRPr lang="en-US" altLang="zh-CN" dirty="0" smtClean="0"/>
          </a:p>
          <a:p>
            <a:r>
              <a:rPr lang="zh-CN" altLang="en-US" dirty="0" smtClean="0"/>
              <a:t>例如</a:t>
            </a:r>
            <a:r>
              <a:rPr lang="en-US" altLang="zh-CN" dirty="0" smtClean="0"/>
              <a:t>IOI2016 Alien</a:t>
            </a:r>
            <a:endParaRPr lang="zh-CN" altLang="en-US" dirty="0"/>
          </a:p>
        </p:txBody>
      </p:sp>
    </p:spTree>
    <p:extLst>
      <p:ext uri="{BB962C8B-B14F-4D97-AF65-F5344CB8AC3E}">
        <p14:creationId xmlns:p14="http://schemas.microsoft.com/office/powerpoint/2010/main" val="1699702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130" y="2057400"/>
            <a:ext cx="10972800" cy="1066800"/>
          </a:xfrm>
        </p:spPr>
        <p:txBody>
          <a:bodyPr>
            <a:noAutofit/>
          </a:bodyPr>
          <a:lstStyle/>
          <a:p>
            <a:pPr algn="ctr"/>
            <a:r>
              <a:rPr lang="en-US" altLang="zh-CN" sz="6600" dirty="0"/>
              <a:t>End</a:t>
            </a:r>
            <a:endParaRPr lang="zh-CN" altLang="en-US" sz="6600" dirty="0"/>
          </a:p>
        </p:txBody>
      </p:sp>
      <p:sp>
        <p:nvSpPr>
          <p:cNvPr id="3" name="内容占位符 2"/>
          <p:cNvSpPr>
            <a:spLocks noGrp="1"/>
          </p:cNvSpPr>
          <p:nvPr>
            <p:ph idx="1"/>
          </p:nvPr>
        </p:nvSpPr>
        <p:spPr>
          <a:xfrm>
            <a:off x="475130" y="3845859"/>
            <a:ext cx="10972800" cy="2150454"/>
          </a:xfrm>
        </p:spPr>
        <p:txBody>
          <a:bodyPr>
            <a:normAutofit/>
          </a:bodyPr>
          <a:lstStyle/>
          <a:p>
            <a:pPr marL="109728" indent="0" algn="ctr">
              <a:buNone/>
            </a:pPr>
            <a:r>
              <a:rPr lang="en-US" altLang="zh-CN" sz="5400" dirty="0" smtClean="0"/>
              <a:t>Thanks</a:t>
            </a:r>
            <a:endParaRPr lang="zh-CN" altLang="en-US" sz="5400" dirty="0"/>
          </a:p>
        </p:txBody>
      </p:sp>
    </p:spTree>
    <p:extLst>
      <p:ext uri="{BB962C8B-B14F-4D97-AF65-F5344CB8AC3E}">
        <p14:creationId xmlns:p14="http://schemas.microsoft.com/office/powerpoint/2010/main" val="2621678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状态设计</a:t>
            </a:r>
            <a:endParaRPr lang="zh-CN" altLang="en-US" dirty="0"/>
          </a:p>
        </p:txBody>
      </p:sp>
      <p:sp>
        <p:nvSpPr>
          <p:cNvPr id="3" name="内容占位符 2"/>
          <p:cNvSpPr>
            <a:spLocks noGrp="1"/>
          </p:cNvSpPr>
          <p:nvPr>
            <p:ph idx="1"/>
          </p:nvPr>
        </p:nvSpPr>
        <p:spPr/>
        <p:txBody>
          <a:bodyPr/>
          <a:lstStyle/>
          <a:p>
            <a:r>
              <a:rPr lang="zh-CN" altLang="en-US" b="1" dirty="0" smtClean="0"/>
              <a:t>增加维数：</a:t>
            </a:r>
            <a:r>
              <a:rPr lang="zh-CN" altLang="en-US" dirty="0" smtClean="0"/>
              <a:t>当我们发现一个状态表示的并不能充分地表示出所有的特征或不满足最优子结构时，我们可以通过增加状态的维数来满足要求。</a:t>
            </a:r>
            <a:endParaRPr lang="en-US" altLang="zh-CN" dirty="0" smtClean="0"/>
          </a:p>
          <a:p>
            <a:r>
              <a:rPr lang="zh-CN" altLang="en-US" b="1" dirty="0" smtClean="0"/>
              <a:t>交换状态与最优值：</a:t>
            </a:r>
            <a:r>
              <a:rPr lang="zh-CN" altLang="en-US" dirty="0" smtClean="0"/>
              <a:t>由于最优值的规模往往没有太多的限制，所以在某些情况下，我们交换最优值与某一位状态记录的内容，而缩小规模。</a:t>
            </a:r>
            <a:endParaRPr lang="en-US" altLang="zh-CN" dirty="0" smtClean="0"/>
          </a:p>
          <a:p>
            <a:r>
              <a:rPr lang="zh-CN" altLang="en-US" b="1" dirty="0" smtClean="0"/>
              <a:t>对部分问题进行</a:t>
            </a:r>
            <a:r>
              <a:rPr lang="en-US" altLang="zh-CN" b="1" dirty="0" err="1" smtClean="0"/>
              <a:t>Dp</a:t>
            </a:r>
            <a:r>
              <a:rPr lang="zh-CN" altLang="en-US" b="1" dirty="0" smtClean="0"/>
              <a:t>：</a:t>
            </a:r>
            <a:r>
              <a:rPr lang="zh-CN" altLang="en-US" dirty="0" smtClean="0"/>
              <a:t>直接对原问题</a:t>
            </a:r>
            <a:r>
              <a:rPr lang="en-US" altLang="zh-CN" dirty="0" err="1" smtClean="0"/>
              <a:t>Dp</a:t>
            </a:r>
            <a:r>
              <a:rPr lang="zh-CN" altLang="en-US" dirty="0" smtClean="0"/>
              <a:t>求出答案可能比较困难。可以仅有</a:t>
            </a:r>
            <a:r>
              <a:rPr lang="en-US" altLang="zh-CN" dirty="0" err="1" smtClean="0"/>
              <a:t>Dp</a:t>
            </a:r>
            <a:r>
              <a:rPr lang="zh-CN" altLang="en-US" dirty="0" smtClean="0"/>
              <a:t>求出原问题答案的一部分信息，然后用其他办法或另外的</a:t>
            </a:r>
            <a:r>
              <a:rPr lang="en-US" altLang="zh-CN" dirty="0" err="1" smtClean="0"/>
              <a:t>Dp</a:t>
            </a:r>
            <a:r>
              <a:rPr lang="zh-CN" altLang="en-US" dirty="0" smtClean="0"/>
              <a:t>求出答案。</a:t>
            </a:r>
            <a:endParaRPr lang="zh-CN" altLang="en-US" dirty="0"/>
          </a:p>
        </p:txBody>
      </p:sp>
    </p:spTree>
    <p:extLst>
      <p:ext uri="{BB962C8B-B14F-4D97-AF65-F5344CB8AC3E}">
        <p14:creationId xmlns:p14="http://schemas.microsoft.com/office/powerpoint/2010/main" val="354528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状态设计</a:t>
            </a:r>
            <a:endParaRPr lang="zh-CN" altLang="en-US" dirty="0"/>
          </a:p>
        </p:txBody>
      </p:sp>
      <p:sp>
        <p:nvSpPr>
          <p:cNvPr id="3" name="内容占位符 2"/>
          <p:cNvSpPr>
            <a:spLocks noGrp="1"/>
          </p:cNvSpPr>
          <p:nvPr>
            <p:ph idx="1"/>
          </p:nvPr>
        </p:nvSpPr>
        <p:spPr/>
        <p:txBody>
          <a:bodyPr/>
          <a:lstStyle/>
          <a:p>
            <a:r>
              <a:rPr lang="zh-CN" altLang="en-US" b="1" dirty="0" smtClean="0"/>
              <a:t>利用二分减少状态：</a:t>
            </a:r>
            <a:r>
              <a:rPr lang="zh-CN" altLang="en-US" dirty="0" smtClean="0"/>
              <a:t>对于动态规划过程中某一些大小限制性的状态，我们可以在最开始的时候二分这个参数，而做到利用一个</a:t>
            </a:r>
            <a:r>
              <a:rPr lang="en-US" altLang="zh-CN" dirty="0" smtClean="0"/>
              <a:t>log</a:t>
            </a:r>
            <a:r>
              <a:rPr lang="zh-CN" altLang="en-US" dirty="0" smtClean="0"/>
              <a:t>的代价减少一维状态。</a:t>
            </a:r>
            <a:endParaRPr lang="en-US" altLang="zh-CN" dirty="0" smtClean="0"/>
          </a:p>
          <a:p>
            <a:r>
              <a:rPr lang="zh-CN" altLang="en-US" b="1" dirty="0" smtClean="0"/>
              <a:t>分段的状态设计：</a:t>
            </a:r>
            <a:r>
              <a:rPr lang="zh-CN" altLang="en-US" dirty="0" smtClean="0"/>
              <a:t>在某一些问题中，几维状态的数量互相相关，比如第二位状态随第一维增大而越来越小，所以我能可以将一个</a:t>
            </a:r>
            <a:r>
              <a:rPr lang="en-US" altLang="zh-CN" dirty="0" err="1" smtClean="0"/>
              <a:t>Dp</a:t>
            </a:r>
            <a:r>
              <a:rPr lang="zh-CN" altLang="en-US" dirty="0" smtClean="0"/>
              <a:t>拆为几个阶段，从而避免状态规模的浪费。</a:t>
            </a:r>
            <a:endParaRPr lang="zh-CN" altLang="en-US" dirty="0"/>
          </a:p>
        </p:txBody>
      </p:sp>
    </p:spTree>
    <p:extLst>
      <p:ext uri="{BB962C8B-B14F-4D97-AF65-F5344CB8AC3E}">
        <p14:creationId xmlns:p14="http://schemas.microsoft.com/office/powerpoint/2010/main" val="738627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a:t>
            </a:r>
            <a:endParaRPr lang="zh-CN" altLang="en-US" dirty="0"/>
          </a:p>
        </p:txBody>
      </p:sp>
      <p:sp>
        <p:nvSpPr>
          <p:cNvPr id="3" name="内容占位符 2"/>
          <p:cNvSpPr>
            <a:spLocks noGrp="1"/>
          </p:cNvSpPr>
          <p:nvPr>
            <p:ph idx="1"/>
          </p:nvPr>
        </p:nvSpPr>
        <p:spPr/>
        <p:txBody>
          <a:bodyPr/>
          <a:lstStyle/>
          <a:p>
            <a:r>
              <a:rPr lang="zh-CN" altLang="en-US" dirty="0" smtClean="0"/>
              <a:t>背包</a:t>
            </a:r>
            <a:r>
              <a:rPr lang="en-US" altLang="zh-CN" dirty="0" err="1" smtClean="0"/>
              <a:t>Dp</a:t>
            </a:r>
            <a:endParaRPr lang="en-US" altLang="zh-CN" dirty="0" smtClean="0"/>
          </a:p>
          <a:p>
            <a:r>
              <a:rPr lang="zh-CN" altLang="en-US" dirty="0"/>
              <a:t>树形</a:t>
            </a:r>
            <a:r>
              <a:rPr lang="en-US" altLang="zh-CN" dirty="0" err="1" smtClean="0"/>
              <a:t>Dp</a:t>
            </a:r>
            <a:endParaRPr lang="en-US" altLang="zh-CN" dirty="0" smtClean="0"/>
          </a:p>
          <a:p>
            <a:r>
              <a:rPr lang="zh-CN" altLang="en-US" dirty="0" smtClean="0"/>
              <a:t>数位</a:t>
            </a:r>
            <a:r>
              <a:rPr lang="en-US" altLang="zh-CN" dirty="0" err="1"/>
              <a:t>Dp</a:t>
            </a:r>
            <a:endParaRPr lang="en-US" altLang="zh-CN" dirty="0"/>
          </a:p>
          <a:p>
            <a:r>
              <a:rPr lang="zh-CN" altLang="en-US" dirty="0"/>
              <a:t>概率</a:t>
            </a:r>
            <a:r>
              <a:rPr lang="en-US" altLang="zh-CN" dirty="0" err="1"/>
              <a:t>Dp</a:t>
            </a:r>
            <a:endParaRPr lang="en-US" altLang="zh-CN" dirty="0"/>
          </a:p>
          <a:p>
            <a:r>
              <a:rPr lang="zh-CN" altLang="en-US" dirty="0" smtClean="0"/>
              <a:t>状态</a:t>
            </a:r>
            <a:r>
              <a:rPr lang="zh-CN" altLang="en-US" dirty="0"/>
              <a:t>压缩</a:t>
            </a:r>
            <a:r>
              <a:rPr lang="en-US" altLang="zh-CN" dirty="0"/>
              <a:t>DP</a:t>
            </a:r>
          </a:p>
          <a:p>
            <a:r>
              <a:rPr lang="en-US" altLang="zh-CN" dirty="0" err="1"/>
              <a:t>Dp</a:t>
            </a:r>
            <a:r>
              <a:rPr lang="zh-CN" altLang="en-US" dirty="0"/>
              <a:t>套</a:t>
            </a:r>
            <a:r>
              <a:rPr lang="en-US" altLang="zh-CN" dirty="0" err="1"/>
              <a:t>Dp</a:t>
            </a:r>
            <a:endParaRPr lang="en-US" altLang="zh-CN" dirty="0"/>
          </a:p>
          <a:p>
            <a:endParaRPr lang="zh-CN" altLang="en-US" dirty="0"/>
          </a:p>
        </p:txBody>
      </p:sp>
    </p:spTree>
    <p:extLst>
      <p:ext uri="{BB962C8B-B14F-4D97-AF65-F5344CB8AC3E}">
        <p14:creationId xmlns:p14="http://schemas.microsoft.com/office/powerpoint/2010/main" val="1608166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背包</a:t>
            </a:r>
            <a:r>
              <a:rPr lang="en-US" altLang="zh-CN" dirty="0" err="1" smtClean="0"/>
              <a:t>Dp</a:t>
            </a:r>
            <a:endParaRPr lang="zh-CN" altLang="en-US" dirty="0"/>
          </a:p>
        </p:txBody>
      </p:sp>
      <p:sp>
        <p:nvSpPr>
          <p:cNvPr id="3" name="内容占位符 2"/>
          <p:cNvSpPr>
            <a:spLocks noGrp="1"/>
          </p:cNvSpPr>
          <p:nvPr>
            <p:ph idx="1"/>
          </p:nvPr>
        </p:nvSpPr>
        <p:spPr/>
        <p:txBody>
          <a:bodyPr/>
          <a:lstStyle/>
          <a:p>
            <a:r>
              <a:rPr lang="zh-CN" altLang="en-US" dirty="0" smtClean="0"/>
              <a:t>一般是给出一些“物品</a:t>
            </a:r>
            <a:r>
              <a:rPr lang="en-US" altLang="zh-CN" dirty="0" smtClean="0"/>
              <a:t>”</a:t>
            </a:r>
            <a:r>
              <a:rPr lang="zh-CN" altLang="en-US" dirty="0" smtClean="0"/>
              <a:t>，每个物品具有一些价值参数和花费参数，要求在满足花费限制下最大化价值，或最大</a:t>
            </a:r>
            <a:r>
              <a:rPr lang="en-US" altLang="zh-CN" dirty="0" smtClean="0"/>
              <a:t>/</a:t>
            </a:r>
            <a:r>
              <a:rPr lang="zh-CN" altLang="en-US" dirty="0" smtClean="0"/>
              <a:t>小化一个给出的式子。</a:t>
            </a:r>
            <a:endParaRPr lang="zh-CN" altLang="en-US" dirty="0"/>
          </a:p>
        </p:txBody>
      </p:sp>
    </p:spTree>
    <p:extLst>
      <p:ext uri="{BB962C8B-B14F-4D97-AF65-F5344CB8AC3E}">
        <p14:creationId xmlns:p14="http://schemas.microsoft.com/office/powerpoint/2010/main" val="3958158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1397</TotalTime>
  <Words>3558</Words>
  <Application>Microsoft Office PowerPoint</Application>
  <PresentationFormat>宽屏</PresentationFormat>
  <Paragraphs>257</Paragraphs>
  <Slides>52</Slides>
  <Notes>4</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LMSans12-Regular-Identity-H</vt:lpstr>
      <vt:lpstr>等线 Light</vt:lpstr>
      <vt:lpstr>方正姚体</vt:lpstr>
      <vt:lpstr>宋体</vt:lpstr>
      <vt:lpstr>幼圆</vt:lpstr>
      <vt:lpstr>Calibri</vt:lpstr>
      <vt:lpstr>Cambria Math</vt:lpstr>
      <vt:lpstr>Consolas</vt:lpstr>
      <vt:lpstr>Georgia</vt:lpstr>
      <vt:lpstr>Trebuchet MS</vt:lpstr>
      <vt:lpstr>Wingdings 2</vt:lpstr>
      <vt:lpstr>都市</vt:lpstr>
      <vt:lpstr>动态规划</vt:lpstr>
      <vt:lpstr>动态规划</vt:lpstr>
      <vt:lpstr>状态表示</vt:lpstr>
      <vt:lpstr>状态的转移</vt:lpstr>
      <vt:lpstr>状态设计</vt:lpstr>
      <vt:lpstr>状态设计</vt:lpstr>
      <vt:lpstr>状态设计</vt:lpstr>
      <vt:lpstr>动态规划</vt:lpstr>
      <vt:lpstr>背包Dp</vt:lpstr>
      <vt:lpstr>Bzoj 2298</vt:lpstr>
      <vt:lpstr>Bzoj 1190</vt:lpstr>
      <vt:lpstr>Bzoj 1190</vt:lpstr>
      <vt:lpstr>树形Dp</vt:lpstr>
      <vt:lpstr>Cover</vt:lpstr>
      <vt:lpstr>Cover</vt:lpstr>
      <vt:lpstr>Tree chain problem</vt:lpstr>
      <vt:lpstr>Tree chain problem</vt:lpstr>
      <vt:lpstr>Mine</vt:lpstr>
      <vt:lpstr>Mine</vt:lpstr>
      <vt:lpstr>树形依赖背包</vt:lpstr>
      <vt:lpstr>树形依赖背包</vt:lpstr>
      <vt:lpstr>树形依赖背包</vt:lpstr>
      <vt:lpstr>数位Dp</vt:lpstr>
      <vt:lpstr>Codeforces 55 D</vt:lpstr>
      <vt:lpstr>Codeforces 55 D</vt:lpstr>
      <vt:lpstr>Sdoi2013淘金</vt:lpstr>
      <vt:lpstr>Sdoi2013 淘金</vt:lpstr>
      <vt:lpstr>BZOJ 3329</vt:lpstr>
      <vt:lpstr>BZOJ 3329</vt:lpstr>
      <vt:lpstr>概率/期望Dp</vt:lpstr>
      <vt:lpstr>Hnoi 2015 亚瑟王</vt:lpstr>
      <vt:lpstr>Hnoi 2015</vt:lpstr>
      <vt:lpstr>SRM641 div1 900pts BitToggler</vt:lpstr>
      <vt:lpstr>SRM641 div1 900pts BitToggler</vt:lpstr>
      <vt:lpstr>Random</vt:lpstr>
      <vt:lpstr>Random</vt:lpstr>
      <vt:lpstr>状态压缩Dp</vt:lpstr>
      <vt:lpstr>插头Dp</vt:lpstr>
      <vt:lpstr>斯坦纳树</vt:lpstr>
      <vt:lpstr>Bzoj 3205</vt:lpstr>
      <vt:lpstr>Bzoj 3205</vt:lpstr>
      <vt:lpstr>Dp套Dp</vt:lpstr>
      <vt:lpstr>Square</vt:lpstr>
      <vt:lpstr>Square</vt:lpstr>
      <vt:lpstr>动态规划的优化</vt:lpstr>
      <vt:lpstr>四边形不等式</vt:lpstr>
      <vt:lpstr>决策单调性优化</vt:lpstr>
      <vt:lpstr>斜率优化</vt:lpstr>
      <vt:lpstr>决策分治优化</vt:lpstr>
      <vt:lpstr>PowerPoint 演示文稿</vt:lpstr>
      <vt:lpstr>个数限制转代价</vt:lpstr>
      <vt:lpstr>End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USER</dc:creator>
  <cp:lastModifiedBy>Luoyuchu</cp:lastModifiedBy>
  <cp:revision>75</cp:revision>
  <dcterms:created xsi:type="dcterms:W3CDTF">2017-03-06T03:58:00Z</dcterms:created>
  <dcterms:modified xsi:type="dcterms:W3CDTF">2017-03-08T06:34:15Z</dcterms:modified>
</cp:coreProperties>
</file>