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6" r:id="rId2"/>
    <p:sldId id="260" r:id="rId3"/>
    <p:sldId id="262" r:id="rId4"/>
    <p:sldId id="263" r:id="rId5"/>
    <p:sldId id="264" r:id="rId6"/>
    <p:sldId id="266" r:id="rId7"/>
    <p:sldId id="272" r:id="rId8"/>
    <p:sldId id="267" r:id="rId9"/>
    <p:sldId id="270" r:id="rId10"/>
    <p:sldId id="299" r:id="rId11"/>
    <p:sldId id="300" r:id="rId12"/>
    <p:sldId id="273" r:id="rId13"/>
    <p:sldId id="274" r:id="rId14"/>
    <p:sldId id="275" r:id="rId15"/>
    <p:sldId id="276" r:id="rId16"/>
    <p:sldId id="277" r:id="rId17"/>
    <p:sldId id="278" r:id="rId18"/>
    <p:sldId id="279" r:id="rId19"/>
    <p:sldId id="281" r:id="rId20"/>
    <p:sldId id="280" r:id="rId21"/>
    <p:sldId id="298" r:id="rId22"/>
    <p:sldId id="283" r:id="rId23"/>
    <p:sldId id="282" r:id="rId24"/>
    <p:sldId id="301" r:id="rId25"/>
    <p:sldId id="302" r:id="rId26"/>
    <p:sldId id="303" r:id="rId27"/>
    <p:sldId id="304" r:id="rId28"/>
    <p:sldId id="306" r:id="rId29"/>
    <p:sldId id="307" r:id="rId30"/>
    <p:sldId id="294" r:id="rId31"/>
    <p:sldId id="305" r:id="rId32"/>
    <p:sldId id="285" r:id="rId33"/>
    <p:sldId id="308" r:id="rId34"/>
    <p:sldId id="309" r:id="rId35"/>
    <p:sldId id="310" r:id="rId36"/>
    <p:sldId id="284" r:id="rId37"/>
    <p:sldId id="311" r:id="rId38"/>
    <p:sldId id="312" r:id="rId39"/>
    <p:sldId id="314" r:id="rId40"/>
    <p:sldId id="313" r:id="rId41"/>
    <p:sldId id="316" r:id="rId42"/>
    <p:sldId id="268" r:id="rId43"/>
    <p:sldId id="297" r:id="rId44"/>
    <p:sldId id="296" r:id="rId45"/>
    <p:sldId id="331" r:id="rId46"/>
    <p:sldId id="318" r:id="rId47"/>
    <p:sldId id="292" r:id="rId48"/>
    <p:sldId id="319" r:id="rId49"/>
    <p:sldId id="322" r:id="rId50"/>
    <p:sldId id="320" r:id="rId51"/>
    <p:sldId id="323" r:id="rId52"/>
    <p:sldId id="321" r:id="rId53"/>
    <p:sldId id="324" r:id="rId54"/>
    <p:sldId id="290" r:id="rId55"/>
    <p:sldId id="293" r:id="rId56"/>
    <p:sldId id="291" r:id="rId57"/>
    <p:sldId id="325" r:id="rId58"/>
    <p:sldId id="328" r:id="rId59"/>
    <p:sldId id="329" r:id="rId60"/>
    <p:sldId id="330" r:id="rId61"/>
    <p:sldId id="317" r:id="rId62"/>
    <p:sldId id="327" r:id="rId63"/>
    <p:sldId id="326"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D496348-D264-3641-8746-D10C49AEC1AF}">
          <p14:sldIdLst>
            <p14:sldId id="256"/>
          </p14:sldIdLst>
        </p14:section>
        <p14:section name="函数式编程思想" id="{D1A4B616-F1FA-CE42-887A-FDCFA98EFED7}">
          <p14:sldIdLst>
            <p14:sldId id="260"/>
            <p14:sldId id="262"/>
            <p14:sldId id="263"/>
            <p14:sldId id="264"/>
            <p14:sldId id="266"/>
          </p14:sldIdLst>
        </p14:section>
        <p14:section name="可持久线段树" id="{8D8C13B4-28BE-DC4B-94E6-1A95FAB0DFF4}">
          <p14:sldIdLst>
            <p14:sldId id="272"/>
            <p14:sldId id="267"/>
            <p14:sldId id="270"/>
            <p14:sldId id="299"/>
            <p14:sldId id="300"/>
            <p14:sldId id="273"/>
            <p14:sldId id="274"/>
          </p14:sldIdLst>
        </p14:section>
        <p14:section name="可持久线段树例题" id="{9B5DCB5C-FEBF-D34F-96BA-83E106AFE126}">
          <p14:sldIdLst>
            <p14:sldId id="275"/>
            <p14:sldId id="276"/>
            <p14:sldId id="277"/>
            <p14:sldId id="278"/>
            <p14:sldId id="279"/>
            <p14:sldId id="281"/>
            <p14:sldId id="280"/>
            <p14:sldId id="298"/>
            <p14:sldId id="283"/>
            <p14:sldId id="282"/>
            <p14:sldId id="301"/>
            <p14:sldId id="302"/>
            <p14:sldId id="303"/>
            <p14:sldId id="304"/>
            <p14:sldId id="306"/>
            <p14:sldId id="307"/>
            <p14:sldId id="294"/>
            <p14:sldId id="305"/>
            <p14:sldId id="285"/>
            <p14:sldId id="308"/>
            <p14:sldId id="309"/>
            <p14:sldId id="310"/>
          </p14:sldIdLst>
        </p14:section>
        <p14:section name="可持久树状数组＋字典树" id="{3EBAEA5B-0DF5-5140-80FC-C4DE9E6310D1}">
          <p14:sldIdLst>
            <p14:sldId id="284"/>
            <p14:sldId id="311"/>
            <p14:sldId id="312"/>
            <p14:sldId id="314"/>
            <p14:sldId id="313"/>
            <p14:sldId id="316"/>
          </p14:sldIdLst>
        </p14:section>
        <p14:section name="可持久块状链表" id="{696320E2-0E59-A243-9C51-7600F1B356BB}">
          <p14:sldIdLst>
            <p14:sldId id="268"/>
            <p14:sldId id="297"/>
            <p14:sldId id="296"/>
            <p14:sldId id="331"/>
            <p14:sldId id="318"/>
            <p14:sldId id="292"/>
            <p14:sldId id="319"/>
            <p14:sldId id="322"/>
            <p14:sldId id="320"/>
            <p14:sldId id="323"/>
            <p14:sldId id="321"/>
            <p14:sldId id="324"/>
            <p14:sldId id="290"/>
            <p14:sldId id="293"/>
          </p14:sldIdLst>
        </p14:section>
        <p14:section name="可持久平衡树" id="{D0ECCFDE-5A56-3C4B-A044-26076D1B4A09}">
          <p14:sldIdLst>
            <p14:sldId id="291"/>
            <p14:sldId id="325"/>
            <p14:sldId id="328"/>
            <p14:sldId id="329"/>
            <p14:sldId id="330"/>
            <p14:sldId id="317"/>
            <p14:sldId id="327"/>
            <p14:sldId id="32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81" autoAdjust="0"/>
  </p:normalViewPr>
  <p:slideViewPr>
    <p:cSldViewPr snapToGrid="0" snapToObjects="1">
      <p:cViewPr varScale="1">
        <p:scale>
          <a:sx n="127" d="100"/>
          <a:sy n="127" d="100"/>
        </p:scale>
        <p:origin x="-256" y="-104"/>
      </p:cViewPr>
      <p:guideLst>
        <p:guide orient="horz" pos="2160"/>
        <p:guide pos="2880"/>
      </p:guideLst>
    </p:cSldViewPr>
  </p:slideViewPr>
  <p:outlineViewPr>
    <p:cViewPr>
      <p:scale>
        <a:sx n="33" d="100"/>
        <a:sy n="33" d="100"/>
      </p:scale>
      <p:origin x="64" y="72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printerSettings" Target="printerSettings/printerSettings1.bin"/><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D5270A-70C1-2249-95B5-51074BA56524}" type="datetimeFigureOut">
              <a:rPr kumimoji="1" lang="zh-CN" altLang="en-US" smtClean="0"/>
              <a:t>14-4-23</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F58656-54A6-5446-A48D-7070C12A6EE6}" type="slidenum">
              <a:rPr kumimoji="1" lang="zh-CN" altLang="en-US" smtClean="0"/>
              <a:t>‹#›</a:t>
            </a:fld>
            <a:endParaRPr kumimoji="1" lang="zh-CN" altLang="en-US"/>
          </a:p>
        </p:txBody>
      </p:sp>
    </p:spTree>
    <p:extLst>
      <p:ext uri="{BB962C8B-B14F-4D97-AF65-F5344CB8AC3E}">
        <p14:creationId xmlns:p14="http://schemas.microsoft.com/office/powerpoint/2010/main" val="32478790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DF58656-54A6-5446-A48D-7070C12A6EE6}" type="slidenum">
              <a:rPr kumimoji="1" lang="zh-CN" altLang="en-US" smtClean="0"/>
              <a:t>9</a:t>
            </a:fld>
            <a:endParaRPr kumimoji="1" lang="zh-CN" altLang="en-US"/>
          </a:p>
        </p:txBody>
      </p:sp>
    </p:spTree>
    <p:extLst>
      <p:ext uri="{BB962C8B-B14F-4D97-AF65-F5344CB8AC3E}">
        <p14:creationId xmlns:p14="http://schemas.microsoft.com/office/powerpoint/2010/main" val="827350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zh-CN" altLang="en-US" smtClean="0"/>
              <a:t>单击此处编辑母版标题样式</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2DF66AD8-BC4A-4004-9882-414398D930CA}" type="datetimeFigureOut">
              <a:rPr lang="en-US" smtClean="0"/>
              <a:t>14-4-23</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三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5" name="Date Placeholder 4"/>
          <p:cNvSpPr>
            <a:spLocks noGrp="1"/>
          </p:cNvSpPr>
          <p:nvPr>
            <p:ph type="dt" sz="half" idx="10"/>
          </p:nvPr>
        </p:nvSpPr>
        <p:spPr/>
        <p:txBody>
          <a:bodyPr/>
          <a:lstStyle/>
          <a:p>
            <a:fld id="{2DF66AD8-BC4A-4004-9882-414398D930CA}" type="datetimeFigureOut">
              <a:rPr lang="en-US" smtClean="0"/>
              <a:t>14-4-23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四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14-4-23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2DF66AD8-BC4A-4004-9882-414398D930CA}" type="datetimeFigureOut">
              <a:rPr lang="en-US" smtClean="0"/>
              <a:t>14-4-23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66AD8-BC4A-4004-9882-414398D930CA}" type="datetimeFigureOut">
              <a:rPr lang="en-US" smtClean="0"/>
              <a:t>14-4-23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zh-CN" altLang="en-US" smtClean="0"/>
              <a:t>单击此处编辑母版标题样式</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DF66AD8-BC4A-4004-9882-414398D930CA}" type="datetimeFigureOut">
              <a:rPr lang="en-US" smtClean="0"/>
              <a:t>14-4-23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zh-CN" altLang="en-US" smtClean="0"/>
              <a:t>单击此处编辑母版标题样式</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DF66AD8-BC4A-4004-9882-414398D930CA}" type="datetimeFigureOut">
              <a:rPr lang="en-US" smtClean="0"/>
              <a:t>14-4-23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zh-CN" altLang="en-US" smtClean="0"/>
              <a:t>将图片拖动到占位符，或单击添加图标</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张图片(带标题)">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zh-CN" altLang="en-US" smtClean="0"/>
              <a:t>将图片拖动到占位符，或单击添加图标</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zh-CN" altLang="en-US" smtClean="0"/>
              <a:t>将图片拖动到占位符，或单击添加图标</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zh-CN" altLang="en-US" smtClean="0"/>
              <a:t>单击此处编辑母版标题样式</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DF66AD8-BC4A-4004-9882-414398D930CA}" type="datetimeFigureOut">
              <a:rPr lang="en-US" smtClean="0"/>
              <a:t>14-4-23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zh-CN" altLang="en-US" smtClean="0"/>
              <a:t>单击此处编辑母版标题样式</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DF66AD8-BC4A-4004-9882-414398D930CA}" type="datetimeFigureOut">
              <a:rPr lang="en-US" smtClean="0"/>
              <a:t>14-4-23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zh-CN" altLang="en-US" smtClean="0"/>
              <a:t>将图片拖动到占位符，或单击添加图标</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张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zh-CN" altLang="en-US" smtClean="0"/>
              <a:t>单击此处编辑母版标题样式</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zh-CN" altLang="en-US" smtClean="0"/>
              <a:t>将图片拖动到占位符，或单击添加图标</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DF66AD8-BC4A-4004-9882-414398D930CA}" type="datetimeFigureOut">
              <a:rPr lang="en-US" smtClean="0"/>
              <a:t>14-4-23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14-4-23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14-4-23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和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14-4-23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水印)">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zh-CN" altLang="en-US" smtClean="0"/>
              <a:t>单击此处编辑母版文本样式</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zh-CN" altLang="en-US" smtClean="0"/>
              <a:t>单击此处编辑母版标题样式</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2DF66AD8-BC4A-4004-9882-414398D930CA}" type="datetimeFigureOut">
              <a:rPr lang="en-US" smtClean="0"/>
              <a:t>14-4-23</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zh-CN" altLang="en-US" smtClean="0"/>
              <a:t>单击此处编辑母版标题样式</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zh-CN" altLang="en-US" smtClean="0"/>
              <a:t>单击此处编辑母版文本样式</a:t>
            </a:r>
          </a:p>
        </p:txBody>
      </p:sp>
      <p:sp>
        <p:nvSpPr>
          <p:cNvPr id="4" name="Date Placeholder 3"/>
          <p:cNvSpPr>
            <a:spLocks noGrp="1"/>
          </p:cNvSpPr>
          <p:nvPr>
            <p:ph type="dt" sz="half" idx="10"/>
          </p:nvPr>
        </p:nvSpPr>
        <p:spPr/>
        <p:txBody>
          <a:bodyPr/>
          <a:lstStyle/>
          <a:p>
            <a:fld id="{2DF66AD8-BC4A-4004-9882-414398D930CA}" type="datetimeFigureOut">
              <a:rPr lang="en-US" smtClean="0"/>
              <a:t>14-4-23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节(带水印)">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zh-CN" altLang="en-US" smtClean="0"/>
              <a:t>单击此处编辑母版文本样式</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zh-CN" altLang="en-US" smtClean="0"/>
              <a:t>单击此处编辑母版标题样式</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DF66AD8-BC4A-4004-9882-414398D930CA}" type="datetimeFigureOut">
              <a:rPr lang="en-US" smtClean="0"/>
              <a:t>14-4-23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节(带图片)">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zh-CN" altLang="en-US" smtClean="0"/>
              <a:t>单击此处编辑母版标题样式</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DF66AD8-BC4A-4004-9882-414398D930CA}" type="datetimeFigureOut">
              <a:rPr lang="en-US" smtClean="0"/>
              <a:t>14-4-23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14-4-23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2DF66AD8-BC4A-4004-9882-414398D930CA}" type="datetimeFigureOut">
              <a:rPr lang="en-US" smtClean="0"/>
              <a:t>14-4-23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2C864-9362-43C7-A136-D9C41D93A96D}"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两项内容、顶部和底部">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14-4-23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zh-CN" altLang="en-US" smtClean="0"/>
              <a:t>单击此处编辑母版标题样式</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2DF66AD8-BC4A-4004-9882-414398D930CA}" type="datetimeFigureOut">
              <a:rPr lang="en-US" smtClean="0"/>
              <a:t>14-4-23</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B9D2C864-9362-43C7-A136-D9C41D93A9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stechies.com/derickbailey/2012/01/24/some-thoughts-on-functional-javascrip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可持久化数据结构</a:t>
            </a:r>
            <a:endParaRPr kumimoji="1" lang="zh-CN" altLang="en-US" dirty="0"/>
          </a:p>
        </p:txBody>
      </p:sp>
      <p:sp>
        <p:nvSpPr>
          <p:cNvPr id="3" name="副标题 2"/>
          <p:cNvSpPr>
            <a:spLocks noGrp="1"/>
          </p:cNvSpPr>
          <p:nvPr>
            <p:ph type="subTitle" idx="1"/>
          </p:nvPr>
        </p:nvSpPr>
        <p:spPr/>
        <p:txBody>
          <a:bodyPr/>
          <a:lstStyle/>
          <a:p>
            <a:r>
              <a:rPr kumimoji="1" lang="zh-CN" altLang="en-US" dirty="0" smtClean="0"/>
              <a:t>信息科学技术学院</a:t>
            </a:r>
            <a:r>
              <a:rPr kumimoji="1" lang="zh-CN" altLang="zh-CN" dirty="0" smtClean="0"/>
              <a:t>1</a:t>
            </a:r>
            <a:r>
              <a:rPr kumimoji="1" lang="en-US" altLang="zh-CN" dirty="0" smtClean="0"/>
              <a:t>3</a:t>
            </a:r>
            <a:r>
              <a:rPr kumimoji="1" lang="zh-CN" altLang="en-US" dirty="0" smtClean="0"/>
              <a:t>本</a:t>
            </a:r>
            <a:r>
              <a:rPr kumimoji="1" lang="en-US" altLang="zh-CN" dirty="0" smtClean="0"/>
              <a:t> </a:t>
            </a:r>
            <a:r>
              <a:rPr kumimoji="1" lang="zh-CN" altLang="en-US" dirty="0" smtClean="0"/>
              <a:t>郑子威</a:t>
            </a:r>
            <a:endParaRPr kumimoji="1" lang="zh-CN" altLang="en-US" dirty="0"/>
          </a:p>
        </p:txBody>
      </p:sp>
    </p:spTree>
    <p:extLst>
      <p:ext uri="{BB962C8B-B14F-4D97-AF65-F5344CB8AC3E}">
        <p14:creationId xmlns:p14="http://schemas.microsoft.com/office/powerpoint/2010/main" val="420737447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如何打</a:t>
            </a:r>
            <a:r>
              <a:rPr kumimoji="1" lang="en-US" altLang="zh-CN" dirty="0" smtClean="0"/>
              <a:t>lazy</a:t>
            </a:r>
            <a:r>
              <a:rPr kumimoji="1" lang="zh-CN" altLang="en-US" dirty="0" smtClean="0"/>
              <a:t>记号？</a:t>
            </a:r>
            <a:endParaRPr kumimoji="1" lang="zh-CN" altLang="en-US" dirty="0"/>
          </a:p>
        </p:txBody>
      </p:sp>
      <p:sp>
        <p:nvSpPr>
          <p:cNvPr id="3" name="内容占位符 2"/>
          <p:cNvSpPr>
            <a:spLocks noGrp="1"/>
          </p:cNvSpPr>
          <p:nvPr>
            <p:ph idx="1"/>
          </p:nvPr>
        </p:nvSpPr>
        <p:spPr/>
        <p:txBody>
          <a:bodyPr/>
          <a:lstStyle/>
          <a:p>
            <a:r>
              <a:rPr kumimoji="1" lang="zh-CN" altLang="en-US" dirty="0" smtClean="0"/>
              <a:t>访问到一个点的时候，如果有</a:t>
            </a:r>
            <a:r>
              <a:rPr kumimoji="1" lang="en-US" altLang="zh-CN" dirty="0" smtClean="0"/>
              <a:t>lazy</a:t>
            </a:r>
            <a:r>
              <a:rPr kumimoji="1" lang="zh-CN" altLang="en-US" dirty="0" smtClean="0"/>
              <a:t>记号，就将其下传。由于下传</a:t>
            </a:r>
            <a:r>
              <a:rPr kumimoji="1" lang="en-US" altLang="zh-CN" dirty="0" smtClean="0"/>
              <a:t>lazy</a:t>
            </a:r>
            <a:r>
              <a:rPr kumimoji="1" lang="zh-CN" altLang="en-US" dirty="0" smtClean="0"/>
              <a:t>记号后实际上与原来的点是等价的，所以修改是没有问题的。</a:t>
            </a:r>
            <a:endParaRPr kumimoji="1" lang="en-US" altLang="zh-CN" dirty="0" smtClean="0"/>
          </a:p>
          <a:p>
            <a:r>
              <a:rPr kumimoji="1" lang="zh-CN" altLang="en-US" dirty="0" smtClean="0"/>
              <a:t>注意到，下传</a:t>
            </a:r>
            <a:r>
              <a:rPr kumimoji="1" lang="en-US" altLang="zh-CN" dirty="0" smtClean="0"/>
              <a:t>lazy</a:t>
            </a:r>
            <a:r>
              <a:rPr kumimoji="1" lang="zh-CN" altLang="en-US" dirty="0" smtClean="0"/>
              <a:t>记号的时候，是需要对子节点的数值进行修改，但是，这个字节点也被在这个</a:t>
            </a:r>
            <a:r>
              <a:rPr kumimoji="1" lang="en-US" altLang="zh-CN" dirty="0" smtClean="0"/>
              <a:t>lazy</a:t>
            </a:r>
            <a:r>
              <a:rPr kumimoji="1" lang="zh-CN" altLang="en-US" dirty="0" smtClean="0"/>
              <a:t>记号所表示的那个操作之前的历史版本线段树所共享，所以应当新建两个子节点。</a:t>
            </a:r>
            <a:endParaRPr kumimoji="1" lang="en-US" altLang="zh-CN" dirty="0" smtClean="0"/>
          </a:p>
        </p:txBody>
      </p:sp>
    </p:spTree>
    <p:extLst>
      <p:ext uri="{BB962C8B-B14F-4D97-AF65-F5344CB8AC3E}">
        <p14:creationId xmlns:p14="http://schemas.microsoft.com/office/powerpoint/2010/main" val="334077612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如何访问一棵树？（单点）</a:t>
            </a:r>
            <a:endParaRPr kumimoji="1" lang="zh-CN" altLang="en-US" dirty="0"/>
          </a:p>
        </p:txBody>
      </p:sp>
      <p:sp>
        <p:nvSpPr>
          <p:cNvPr id="3" name="内容占位符 2"/>
          <p:cNvSpPr>
            <a:spLocks noGrp="1"/>
          </p:cNvSpPr>
          <p:nvPr>
            <p:ph idx="1"/>
          </p:nvPr>
        </p:nvSpPr>
        <p:spPr/>
        <p:txBody>
          <a:bodyPr>
            <a:normAutofit lnSpcReduction="10000"/>
          </a:bodyPr>
          <a:lstStyle/>
          <a:p>
            <a:r>
              <a:rPr kumimoji="1" lang="zh-CN" altLang="en-US" dirty="0" smtClean="0"/>
              <a:t>记录根节点</a:t>
            </a:r>
            <a:r>
              <a:rPr kumimoji="1" lang="en-US" altLang="zh-CN" dirty="0" smtClean="0"/>
              <a:t>	</a:t>
            </a:r>
          </a:p>
          <a:p>
            <a:r>
              <a:rPr kumimoji="1" lang="en-US" altLang="zh-CN" dirty="0" smtClean="0"/>
              <a:t>Node *root;</a:t>
            </a:r>
          </a:p>
          <a:p>
            <a:r>
              <a:rPr lang="en-US" altLang="zh-CN" dirty="0"/>
              <a:t>Node&lt;T&gt;* </a:t>
            </a:r>
            <a:r>
              <a:rPr lang="en-US" altLang="zh-CN" dirty="0" smtClean="0"/>
              <a:t>find(</a:t>
            </a:r>
            <a:r>
              <a:rPr lang="en-US" altLang="zh-CN" dirty="0"/>
              <a:t>Node&lt;T&gt; *</a:t>
            </a:r>
            <a:r>
              <a:rPr lang="en-US" altLang="zh-CN" dirty="0" smtClean="0"/>
              <a:t>tree , </a:t>
            </a:r>
            <a:r>
              <a:rPr lang="en-US" altLang="zh-CN" dirty="0" err="1" smtClean="0"/>
              <a:t>int</a:t>
            </a:r>
            <a:r>
              <a:rPr lang="en-US" altLang="zh-CN" dirty="0" smtClean="0"/>
              <a:t> location)</a:t>
            </a:r>
          </a:p>
          <a:p>
            <a:endParaRPr lang="en-US" altLang="zh-CN" dirty="0"/>
          </a:p>
          <a:p>
            <a:r>
              <a:rPr lang="en-US" altLang="zh-CN" dirty="0" smtClean="0"/>
              <a:t>find( root , location) ; //</a:t>
            </a:r>
            <a:r>
              <a:rPr lang="zh-CN" altLang="en-US" dirty="0" smtClean="0"/>
              <a:t>返回一个</a:t>
            </a:r>
            <a:r>
              <a:rPr lang="en-US" altLang="zh-CN" dirty="0" smtClean="0"/>
              <a:t>(Node *</a:t>
            </a:r>
            <a:r>
              <a:rPr lang="en-US" altLang="zh-CN" dirty="0"/>
              <a:t>)</a:t>
            </a:r>
            <a:r>
              <a:rPr lang="zh-CN" altLang="en-US" dirty="0" smtClean="0"/>
              <a:t>类型</a:t>
            </a:r>
            <a:endParaRPr lang="en-US" altLang="zh-CN" dirty="0"/>
          </a:p>
          <a:p>
            <a:endParaRPr lang="en-US" altLang="zh-CN" dirty="0" smtClean="0"/>
          </a:p>
          <a:p>
            <a:r>
              <a:rPr lang="zh-CN" altLang="en-US" dirty="0" smtClean="0"/>
              <a:t>区间访问类似一般线段树的做法</a:t>
            </a:r>
            <a:endParaRPr lang="en-US" altLang="zh-CN" dirty="0"/>
          </a:p>
          <a:p>
            <a:endParaRPr kumimoji="1" lang="zh-CN" altLang="en-US" dirty="0"/>
          </a:p>
        </p:txBody>
      </p:sp>
    </p:spTree>
    <p:extLst>
      <p:ext uri="{BB962C8B-B14F-4D97-AF65-F5344CB8AC3E}">
        <p14:creationId xmlns:p14="http://schemas.microsoft.com/office/powerpoint/2010/main" val="32275177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缺点</a:t>
            </a:r>
            <a:endParaRPr kumimoji="1" lang="zh-CN" altLang="en-US" dirty="0"/>
          </a:p>
        </p:txBody>
      </p:sp>
      <p:sp>
        <p:nvSpPr>
          <p:cNvPr id="3" name="内容占位符 2"/>
          <p:cNvSpPr>
            <a:spLocks noGrp="1"/>
          </p:cNvSpPr>
          <p:nvPr>
            <p:ph idx="1"/>
          </p:nvPr>
        </p:nvSpPr>
        <p:spPr/>
        <p:txBody>
          <a:bodyPr/>
          <a:lstStyle/>
          <a:p>
            <a:r>
              <a:rPr kumimoji="1" lang="zh-CN" altLang="en-US" dirty="0" smtClean="0"/>
              <a:t>运行速度较慢</a:t>
            </a:r>
            <a:endParaRPr kumimoji="1" lang="en-US" altLang="zh-CN" dirty="0" smtClean="0"/>
          </a:p>
          <a:p>
            <a:r>
              <a:rPr kumimoji="1" lang="zh-CN" altLang="en-US" dirty="0" smtClean="0"/>
              <a:t>使用空间较大</a:t>
            </a:r>
            <a:endParaRPr kumimoji="1" lang="en-US" altLang="zh-CN" dirty="0" smtClean="0"/>
          </a:p>
        </p:txBody>
      </p:sp>
    </p:spTree>
    <p:extLst>
      <p:ext uri="{BB962C8B-B14F-4D97-AF65-F5344CB8AC3E}">
        <p14:creationId xmlns:p14="http://schemas.microsoft.com/office/powerpoint/2010/main" val="353756264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那么，这东西有什么用？</a:t>
            </a:r>
            <a:endParaRPr kumimoji="1" lang="zh-CN" altLang="en-US" dirty="0"/>
          </a:p>
        </p:txBody>
      </p:sp>
      <p:sp>
        <p:nvSpPr>
          <p:cNvPr id="3" name="内容占位符 2"/>
          <p:cNvSpPr>
            <a:spLocks noGrp="1"/>
          </p:cNvSpPr>
          <p:nvPr>
            <p:ph idx="1"/>
          </p:nvPr>
        </p:nvSpPr>
        <p:spPr/>
        <p:txBody>
          <a:bodyPr>
            <a:normAutofit lnSpcReduction="10000"/>
          </a:bodyPr>
          <a:lstStyle/>
          <a:p>
            <a:r>
              <a:rPr kumimoji="1" lang="zh-CN" altLang="en-US" dirty="0" smtClean="0"/>
              <a:t>很有用！</a:t>
            </a:r>
            <a:endParaRPr kumimoji="1" lang="en-US" altLang="zh-CN" dirty="0" smtClean="0"/>
          </a:p>
          <a:p>
            <a:r>
              <a:rPr kumimoji="1" lang="zh-CN" altLang="en-US" dirty="0" smtClean="0"/>
              <a:t>查询任意历史记录</a:t>
            </a:r>
            <a:endParaRPr kumimoji="1" lang="en-US" altLang="zh-CN" dirty="0" smtClean="0"/>
          </a:p>
          <a:p>
            <a:r>
              <a:rPr kumimoji="1" lang="zh-CN" altLang="en-US" dirty="0" smtClean="0"/>
              <a:t>怎么查询任意历史记录？</a:t>
            </a:r>
            <a:endParaRPr kumimoji="1" lang="en-US" altLang="zh-CN" dirty="0" smtClean="0"/>
          </a:p>
          <a:p>
            <a:r>
              <a:rPr kumimoji="1" lang="zh-CN" altLang="en-US" dirty="0" smtClean="0"/>
              <a:t>可以注意到，任何对线段树的操作都没有删除任何信息。</a:t>
            </a:r>
            <a:endParaRPr kumimoji="1" lang="en-US" altLang="zh-CN" dirty="0" smtClean="0"/>
          </a:p>
          <a:p>
            <a:r>
              <a:rPr kumimoji="1" lang="zh-CN" altLang="en-US" dirty="0" smtClean="0"/>
              <a:t>定义指针数组记录每次修改后所得到的根节点</a:t>
            </a:r>
            <a:endParaRPr kumimoji="1" lang="en-US" altLang="zh-CN" dirty="0" smtClean="0"/>
          </a:p>
          <a:p>
            <a:pPr lvl="1"/>
            <a:r>
              <a:rPr kumimoji="1" lang="en-US" altLang="zh-CN" dirty="0" smtClean="0"/>
              <a:t>Node </a:t>
            </a:r>
            <a:r>
              <a:rPr kumimoji="1" lang="en-US" altLang="zh-CN" dirty="0"/>
              <a:t>*</a:t>
            </a:r>
            <a:r>
              <a:rPr kumimoji="1" lang="en-US" altLang="zh-CN" dirty="0" smtClean="0"/>
              <a:t>root[N];</a:t>
            </a:r>
          </a:p>
          <a:p>
            <a:pPr lvl="1"/>
            <a:r>
              <a:rPr kumimoji="1" lang="zh-CN" altLang="en-US" dirty="0" smtClean="0"/>
              <a:t>一个指针指向一棵树</a:t>
            </a:r>
            <a:endParaRPr kumimoji="1" lang="en-US" altLang="zh-CN" dirty="0" smtClean="0"/>
          </a:p>
          <a:p>
            <a:endParaRPr kumimoji="1" lang="en-US" altLang="zh-CN" dirty="0" smtClean="0"/>
          </a:p>
        </p:txBody>
      </p:sp>
    </p:spTree>
    <p:extLst>
      <p:ext uri="{BB962C8B-B14F-4D97-AF65-F5344CB8AC3E}">
        <p14:creationId xmlns:p14="http://schemas.microsoft.com/office/powerpoint/2010/main" val="369298375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(POJ2104)K-</a:t>
            </a:r>
            <a:r>
              <a:rPr kumimoji="1" lang="en-US" altLang="zh-CN" dirty="0" err="1" smtClean="0"/>
              <a:t>th</a:t>
            </a:r>
            <a:r>
              <a:rPr kumimoji="1" lang="en-US" altLang="zh-CN" dirty="0" smtClean="0"/>
              <a:t> number</a:t>
            </a:r>
            <a:endParaRPr kumimoji="1" lang="zh-CN" altLang="en-US" dirty="0"/>
          </a:p>
        </p:txBody>
      </p:sp>
      <p:sp>
        <p:nvSpPr>
          <p:cNvPr id="3" name="内容占位符 2"/>
          <p:cNvSpPr>
            <a:spLocks noGrp="1"/>
          </p:cNvSpPr>
          <p:nvPr>
            <p:ph idx="1"/>
          </p:nvPr>
        </p:nvSpPr>
        <p:spPr/>
        <p:txBody>
          <a:bodyPr>
            <a:normAutofit fontScale="85000" lnSpcReduction="10000"/>
          </a:bodyPr>
          <a:lstStyle/>
          <a:p>
            <a:r>
              <a:rPr lang="en-US" altLang="zh-CN" b="1" dirty="0"/>
              <a:t>Description</a:t>
            </a:r>
            <a:endParaRPr lang="zh-CN" altLang="zh-CN" dirty="0"/>
          </a:p>
          <a:p>
            <a:r>
              <a:rPr lang="en-US" altLang="zh-CN" dirty="0"/>
              <a:t>You are working for </a:t>
            </a:r>
            <a:r>
              <a:rPr lang="en-US" altLang="zh-CN" dirty="0" err="1"/>
              <a:t>Macrohard</a:t>
            </a:r>
            <a:r>
              <a:rPr lang="en-US" altLang="zh-CN" dirty="0"/>
              <a:t> company in data structures department. After failing your previous task about key insertion you were asked to write a new data structure that would be able to return quickly k-</a:t>
            </a:r>
            <a:r>
              <a:rPr lang="en-US" altLang="zh-CN" dirty="0" err="1"/>
              <a:t>th</a:t>
            </a:r>
            <a:r>
              <a:rPr lang="en-US" altLang="zh-CN" dirty="0"/>
              <a:t> order statistics in the array segment. </a:t>
            </a:r>
            <a:br>
              <a:rPr lang="en-US" altLang="zh-CN" dirty="0"/>
            </a:br>
            <a:r>
              <a:rPr lang="en-US" altLang="zh-CN" dirty="0"/>
              <a:t>That is, given an array a[1...n] of different integer numbers, your program must answer a series of questions Q(</a:t>
            </a:r>
            <a:r>
              <a:rPr lang="en-US" altLang="zh-CN" dirty="0" err="1"/>
              <a:t>i</a:t>
            </a:r>
            <a:r>
              <a:rPr lang="en-US" altLang="zh-CN" dirty="0"/>
              <a:t>, j, k) in the form: "What would be the k-</a:t>
            </a:r>
            <a:r>
              <a:rPr lang="en-US" altLang="zh-CN" dirty="0" err="1"/>
              <a:t>th</a:t>
            </a:r>
            <a:r>
              <a:rPr lang="en-US" altLang="zh-CN" dirty="0"/>
              <a:t> number in a[</a:t>
            </a:r>
            <a:r>
              <a:rPr lang="en-US" altLang="zh-CN" dirty="0" err="1"/>
              <a:t>i</a:t>
            </a:r>
            <a:r>
              <a:rPr lang="en-US" altLang="zh-CN" dirty="0"/>
              <a:t>...j] segment, if this segment was sorted?" </a:t>
            </a:r>
            <a:br>
              <a:rPr lang="en-US" altLang="zh-CN" dirty="0"/>
            </a:br>
            <a:r>
              <a:rPr lang="en-US" altLang="zh-CN" dirty="0"/>
              <a:t>For example, consider the array a = (1, 5, 2, 6, 3, 7, 4). Let the question be Q(2, 5, 3). The segment a[2...5] is (5, 2, 6, 3). If we sort this segment, we get (2, 3, 5, 6), the third number is 5, and therefore the answer to the question is 5</a:t>
            </a:r>
            <a:r>
              <a:rPr lang="en-US" altLang="zh-CN" dirty="0" smtClean="0"/>
              <a:t>.</a:t>
            </a:r>
            <a:endParaRPr lang="zh-CN" altLang="zh-CN" dirty="0"/>
          </a:p>
        </p:txBody>
      </p:sp>
    </p:spTree>
    <p:extLst>
      <p:ext uri="{BB962C8B-B14F-4D97-AF65-F5344CB8AC3E}">
        <p14:creationId xmlns:p14="http://schemas.microsoft.com/office/powerpoint/2010/main" val="92845627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区间第</a:t>
            </a:r>
            <a:r>
              <a:rPr kumimoji="1" lang="en-US" altLang="zh-CN" dirty="0" smtClean="0"/>
              <a:t>K</a:t>
            </a:r>
            <a:r>
              <a:rPr kumimoji="1" lang="zh-CN" altLang="en-US" dirty="0" smtClean="0"/>
              <a:t>大数</a:t>
            </a:r>
            <a:endParaRPr kumimoji="1" lang="zh-CN" altLang="en-US" dirty="0"/>
          </a:p>
        </p:txBody>
      </p:sp>
      <p:sp>
        <p:nvSpPr>
          <p:cNvPr id="3" name="内容占位符 2"/>
          <p:cNvSpPr>
            <a:spLocks noGrp="1"/>
          </p:cNvSpPr>
          <p:nvPr>
            <p:ph idx="1"/>
          </p:nvPr>
        </p:nvSpPr>
        <p:spPr/>
        <p:txBody>
          <a:bodyPr>
            <a:normAutofit fontScale="92500"/>
          </a:bodyPr>
          <a:lstStyle/>
          <a:p>
            <a:r>
              <a:rPr kumimoji="1" lang="zh-CN" altLang="en-US" dirty="0" smtClean="0"/>
              <a:t>离散化</a:t>
            </a:r>
            <a:endParaRPr kumimoji="1" lang="en-US" altLang="zh-CN" dirty="0"/>
          </a:p>
          <a:p>
            <a:r>
              <a:rPr kumimoji="1" lang="zh-CN" altLang="en-US" dirty="0" smtClean="0"/>
              <a:t>以权值建立线段树</a:t>
            </a:r>
            <a:endParaRPr kumimoji="1" lang="en-US" altLang="zh-CN" dirty="0" smtClean="0"/>
          </a:p>
          <a:p>
            <a:r>
              <a:rPr kumimoji="1" lang="zh-CN" altLang="en-US" dirty="0"/>
              <a:t>按照数组下标</a:t>
            </a:r>
            <a:r>
              <a:rPr kumimoji="1" lang="zh-CN" altLang="en-US" dirty="0" smtClean="0"/>
              <a:t>，一个个添加数，返回一个个根指针</a:t>
            </a:r>
            <a:endParaRPr kumimoji="1" lang="en-US" altLang="zh-CN" dirty="0" smtClean="0"/>
          </a:p>
          <a:p>
            <a:r>
              <a:rPr kumimoji="1" lang="en-US" altLang="zh-CN" dirty="0" smtClean="0"/>
              <a:t>Root</a:t>
            </a:r>
            <a:r>
              <a:rPr kumimoji="1" lang="zh-CN" altLang="en-US" dirty="0" smtClean="0"/>
              <a:t>［</a:t>
            </a:r>
            <a:r>
              <a:rPr kumimoji="1" lang="en-US" altLang="zh-CN" dirty="0" err="1" smtClean="0"/>
              <a:t>i</a:t>
            </a:r>
            <a:r>
              <a:rPr kumimoji="1" lang="zh-CN" altLang="en-US" dirty="0" smtClean="0"/>
              <a:t>］记录的便是数组中下标［</a:t>
            </a:r>
            <a:r>
              <a:rPr kumimoji="1" lang="zh-CN" altLang="zh-CN" dirty="0" smtClean="0"/>
              <a:t>1</a:t>
            </a:r>
            <a:r>
              <a:rPr kumimoji="1" lang="zh-CN" altLang="en-US" dirty="0" smtClean="0"/>
              <a:t>，</a:t>
            </a:r>
            <a:r>
              <a:rPr kumimoji="1" lang="en-US" altLang="zh-CN" dirty="0" err="1" smtClean="0"/>
              <a:t>i</a:t>
            </a:r>
            <a:r>
              <a:rPr kumimoji="1" lang="zh-CN" altLang="en-US" dirty="0" smtClean="0"/>
              <a:t>］的数字所建立的权值线段树</a:t>
            </a:r>
            <a:endParaRPr kumimoji="1" lang="en-US" altLang="zh-CN" dirty="0" smtClean="0"/>
          </a:p>
          <a:p>
            <a:r>
              <a:rPr kumimoji="1" lang="zh-CN" altLang="en-US" dirty="0" smtClean="0"/>
              <a:t>在权值线段树中寻找第</a:t>
            </a:r>
            <a:r>
              <a:rPr kumimoji="1" lang="en-US" altLang="zh-CN" dirty="0" smtClean="0"/>
              <a:t>K</a:t>
            </a:r>
            <a:r>
              <a:rPr kumimoji="1" lang="zh-CN" altLang="en-US" dirty="0" smtClean="0"/>
              <a:t>大的数字想必大家都会</a:t>
            </a:r>
            <a:endParaRPr kumimoji="1" lang="en-US" altLang="zh-CN" dirty="0" smtClean="0"/>
          </a:p>
          <a:p>
            <a:r>
              <a:rPr kumimoji="1" lang="zh-CN" altLang="en-US" dirty="0" smtClean="0"/>
              <a:t>那么查找数组下标区间［</a:t>
            </a:r>
            <a:r>
              <a:rPr kumimoji="1" lang="en-US" altLang="zh-CN" dirty="0" smtClean="0"/>
              <a:t>l</a:t>
            </a:r>
            <a:r>
              <a:rPr kumimoji="1" lang="zh-CN" altLang="en-US" dirty="0" smtClean="0"/>
              <a:t>，</a:t>
            </a:r>
            <a:r>
              <a:rPr kumimoji="1" lang="en-US" altLang="zh-CN" dirty="0" smtClean="0"/>
              <a:t>r</a:t>
            </a:r>
            <a:r>
              <a:rPr kumimoji="1" lang="zh-CN" altLang="en-US" dirty="0" smtClean="0"/>
              <a:t>］中第</a:t>
            </a:r>
            <a:r>
              <a:rPr kumimoji="1" lang="en-US" altLang="zh-CN" dirty="0" smtClean="0"/>
              <a:t>K</a:t>
            </a:r>
            <a:r>
              <a:rPr kumimoji="1" lang="zh-CN" altLang="en-US" dirty="0" smtClean="0"/>
              <a:t>大的数字，只需要找到下标［</a:t>
            </a:r>
            <a:r>
              <a:rPr kumimoji="1" lang="en-US" altLang="zh-CN" dirty="0" smtClean="0"/>
              <a:t>l</a:t>
            </a:r>
            <a:r>
              <a:rPr kumimoji="1" lang="zh-CN" altLang="en-US" dirty="0" smtClean="0"/>
              <a:t>，</a:t>
            </a:r>
            <a:r>
              <a:rPr kumimoji="1" lang="en-US" altLang="zh-CN" dirty="0" smtClean="0"/>
              <a:t>r</a:t>
            </a:r>
            <a:r>
              <a:rPr kumimoji="1" lang="zh-CN" altLang="en-US" dirty="0" smtClean="0"/>
              <a:t>］所对应的权值线段树即可</a:t>
            </a:r>
            <a:endParaRPr kumimoji="1" lang="en-US" altLang="zh-CN" dirty="0" smtClean="0"/>
          </a:p>
        </p:txBody>
      </p:sp>
    </p:spTree>
    <p:extLst>
      <p:ext uri="{BB962C8B-B14F-4D97-AF65-F5344CB8AC3E}">
        <p14:creationId xmlns:p14="http://schemas.microsoft.com/office/powerpoint/2010/main" val="414788746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怎么办？</a:t>
            </a:r>
            <a:endParaRPr kumimoji="1" lang="zh-CN" altLang="en-US" dirty="0"/>
          </a:p>
        </p:txBody>
      </p:sp>
      <p:sp>
        <p:nvSpPr>
          <p:cNvPr id="3" name="内容占位符 2"/>
          <p:cNvSpPr>
            <a:spLocks noGrp="1"/>
          </p:cNvSpPr>
          <p:nvPr>
            <p:ph idx="1"/>
          </p:nvPr>
        </p:nvSpPr>
        <p:spPr/>
        <p:txBody>
          <a:bodyPr/>
          <a:lstStyle/>
          <a:p>
            <a:r>
              <a:rPr kumimoji="1" lang="zh-CN" altLang="en-US" dirty="0" smtClean="0"/>
              <a:t>定义同结构权值线段树的减法</a:t>
            </a:r>
            <a:endParaRPr kumimoji="1" lang="en-US" altLang="zh-CN" dirty="0"/>
          </a:p>
          <a:p>
            <a:r>
              <a:rPr kumimoji="1" lang="en-US" altLang="zh-CN" dirty="0" smtClean="0"/>
              <a:t>root[r] – root[l - 1] </a:t>
            </a:r>
          </a:p>
          <a:p>
            <a:r>
              <a:rPr kumimoji="1" lang="zh-CN" altLang="en-US" dirty="0" smtClean="0"/>
              <a:t>等于两棵树同节点</a:t>
            </a:r>
            <a:r>
              <a:rPr kumimoji="1" lang="en-US" altLang="zh-CN" dirty="0" smtClean="0"/>
              <a:t>value</a:t>
            </a:r>
            <a:r>
              <a:rPr kumimoji="1" lang="zh-CN" altLang="en-US" dirty="0" smtClean="0"/>
              <a:t>值的相减</a:t>
            </a:r>
            <a:endParaRPr kumimoji="1" lang="en-US" altLang="zh-CN" dirty="0" smtClean="0"/>
          </a:p>
          <a:p>
            <a:r>
              <a:rPr kumimoji="1" lang="zh-CN" altLang="en-US" dirty="0" smtClean="0"/>
              <a:t>即为下标</a:t>
            </a:r>
            <a:r>
              <a:rPr kumimoji="1" lang="zh-CN" altLang="en-US" dirty="0"/>
              <a:t>［</a:t>
            </a:r>
            <a:r>
              <a:rPr kumimoji="1" lang="en-US" altLang="zh-CN" dirty="0"/>
              <a:t>l</a:t>
            </a:r>
            <a:r>
              <a:rPr kumimoji="1" lang="zh-CN" altLang="en-US" dirty="0"/>
              <a:t>，</a:t>
            </a:r>
            <a:r>
              <a:rPr kumimoji="1" lang="en-US" altLang="zh-CN" dirty="0"/>
              <a:t>r</a:t>
            </a:r>
            <a:r>
              <a:rPr kumimoji="1" lang="zh-CN" altLang="en-US" dirty="0"/>
              <a:t>］所对应的权值线段树</a:t>
            </a:r>
            <a:endParaRPr kumimoji="1" lang="en-US" altLang="zh-CN" dirty="0" smtClean="0"/>
          </a:p>
          <a:p>
            <a:endParaRPr kumimoji="1" lang="zh-CN" altLang="en-US" dirty="0"/>
          </a:p>
        </p:txBody>
      </p:sp>
    </p:spTree>
    <p:extLst>
      <p:ext uri="{BB962C8B-B14F-4D97-AF65-F5344CB8AC3E}">
        <p14:creationId xmlns:p14="http://schemas.microsoft.com/office/powerpoint/2010/main" val="90970188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200" dirty="0" smtClean="0">
                <a:latin typeface="+mj-ea"/>
              </a:rPr>
              <a:t>［</a:t>
            </a:r>
            <a:r>
              <a:rPr kumimoji="1" lang="en-US" altLang="zh-CN" sz="3200" dirty="0" smtClean="0">
                <a:latin typeface="+mj-ea"/>
              </a:rPr>
              <a:t>BZOJ2809</a:t>
            </a:r>
            <a:r>
              <a:rPr kumimoji="1" lang="zh-CN" altLang="en-US" sz="3200" dirty="0" smtClean="0">
                <a:latin typeface="+mj-ea"/>
              </a:rPr>
              <a:t>］</a:t>
            </a:r>
            <a:r>
              <a:rPr lang="en-US" altLang="zh-CN" sz="3200" dirty="0" smtClean="0">
                <a:latin typeface="+mj-ea"/>
              </a:rPr>
              <a:t>[</a:t>
            </a:r>
            <a:r>
              <a:rPr lang="en-US" altLang="zh-CN" sz="3200" dirty="0">
                <a:latin typeface="+mj-ea"/>
              </a:rPr>
              <a:t>Apio2012]</a:t>
            </a:r>
            <a:r>
              <a:rPr lang="en-US" altLang="zh-CN" sz="3200" dirty="0" smtClean="0">
                <a:latin typeface="+mj-ea"/>
              </a:rPr>
              <a:t>dispatching</a:t>
            </a:r>
            <a:endParaRPr kumimoji="1" lang="zh-CN" altLang="en-US" sz="3200" dirty="0">
              <a:latin typeface="+mj-ea"/>
            </a:endParaRPr>
          </a:p>
        </p:txBody>
      </p:sp>
      <p:sp>
        <p:nvSpPr>
          <p:cNvPr id="3" name="内容占位符 2"/>
          <p:cNvSpPr>
            <a:spLocks noGrp="1"/>
          </p:cNvSpPr>
          <p:nvPr>
            <p:ph idx="1"/>
          </p:nvPr>
        </p:nvSpPr>
        <p:spPr/>
        <p:txBody>
          <a:bodyPr>
            <a:normAutofit fontScale="70000" lnSpcReduction="20000"/>
          </a:bodyPr>
          <a:lstStyle/>
          <a:p>
            <a:r>
              <a:rPr lang="zh-CN" altLang="en-US" dirty="0"/>
              <a:t>题目描述：</a:t>
            </a:r>
            <a:endParaRPr lang="en-US" altLang="zh-CN" dirty="0"/>
          </a:p>
          <a:p>
            <a:r>
              <a:rPr lang="en-US" altLang="zh-CN" dirty="0"/>
              <a:t>        在一个忍者的帮派里，一些忍者们被选中派遣给顾客，然后依据自己的工作获取报偿。在这个帮派里，有一名忍者被称之为 Master 。除了 Master以外，每名忍者都有且仅有一个上级。为保密，同时增强忍者们的领导力，所有与他们工作相关的指令总是由上级发送给他的直接下属，而不允许通过其他的方式发送。现在你要招募一批忍者，并把它们派遣给顾客。你需要为每个被派遣的忍者 支付一定的薪水，同时使得支付的薪水总额不超过你的预算。另外，为了发送指令，你需要选择一名忍者作为管理者，要求这个管理者可以向所有被派遣的忍者 发送指令，在发送指令时，任何忍者（不管是否被派遣）都可以作为消息的传递 人。管理者自己可以被派遣，也可以不被派遣。当然，如果管理者没有被排遣，就不需要支付管理者的薪水。你的目标是在预算内使顾客的满意度最大。这里定义顾客的满意度为派遣的忍者总数乘以管理者的领导力水平，其中每个忍者的领导力水平也是一定的。写一个程序，给定每一个忍者</a:t>
            </a:r>
            <a:r>
              <a:rPr lang="en-US" altLang="zh-CN" i="1" dirty="0"/>
              <a:t> I </a:t>
            </a:r>
            <a:r>
              <a:rPr lang="en-US" altLang="zh-CN" dirty="0"/>
              <a:t>的上级  Bi ，薪水 C </a:t>
            </a:r>
            <a:r>
              <a:rPr lang="en-US" altLang="zh-CN" dirty="0" err="1"/>
              <a:t>i</a:t>
            </a:r>
            <a:r>
              <a:rPr lang="en-US" altLang="zh-CN" dirty="0"/>
              <a:t> ，领导力 L  I ，以及支付给忍者们的薪水总预算  M ，输出在预算内满足上述要求时顾客满意度的最大值。</a:t>
            </a:r>
            <a:endParaRPr lang="zh-CN" altLang="zh-CN" dirty="0"/>
          </a:p>
          <a:p>
            <a:pPr marL="0" indent="0">
              <a:buNone/>
            </a:pPr>
            <a:endParaRPr lang="zh-CN" altLang="zh-CN" dirty="0"/>
          </a:p>
        </p:txBody>
      </p:sp>
    </p:spTree>
    <p:extLst>
      <p:ext uri="{BB962C8B-B14F-4D97-AF65-F5344CB8AC3E}">
        <p14:creationId xmlns:p14="http://schemas.microsoft.com/office/powerpoint/2010/main" val="54559291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数据范围</a:t>
            </a:r>
            <a:endParaRPr kumimoji="1" lang="zh-CN" altLang="en-US" dirty="0"/>
          </a:p>
        </p:txBody>
      </p:sp>
      <p:sp>
        <p:nvSpPr>
          <p:cNvPr id="3" name="内容占位符 2"/>
          <p:cNvSpPr>
            <a:spLocks noGrp="1"/>
          </p:cNvSpPr>
          <p:nvPr>
            <p:ph idx="1"/>
          </p:nvPr>
        </p:nvSpPr>
        <p:spPr/>
        <p:txBody>
          <a:bodyPr>
            <a:normAutofit/>
          </a:bodyPr>
          <a:lstStyle/>
          <a:p>
            <a:r>
              <a:rPr lang="en-US" altLang="zh-CN" dirty="0"/>
              <a:t>1  ≤</a:t>
            </a:r>
            <a:r>
              <a:rPr lang="en-US" altLang="zh-CN" i="1" dirty="0"/>
              <a:t>N</a:t>
            </a:r>
            <a:r>
              <a:rPr lang="en-US" altLang="zh-CN" dirty="0"/>
              <a:t> ≤ 100,000 忍者的个数；</a:t>
            </a:r>
            <a:endParaRPr lang="zh-CN" altLang="zh-CN" dirty="0"/>
          </a:p>
          <a:p>
            <a:r>
              <a:rPr lang="en-US" altLang="zh-CN" dirty="0"/>
              <a:t>1  ≤</a:t>
            </a:r>
            <a:r>
              <a:rPr lang="en-US" altLang="zh-CN" i="1" dirty="0"/>
              <a:t>M</a:t>
            </a:r>
            <a:r>
              <a:rPr lang="en-US" altLang="zh-CN" dirty="0"/>
              <a:t> ≤ 1,000,000,000 薪水总预算； </a:t>
            </a:r>
            <a:endParaRPr lang="zh-CN" altLang="zh-CN" dirty="0"/>
          </a:p>
          <a:p>
            <a:r>
              <a:rPr lang="en-US" altLang="zh-CN" dirty="0"/>
              <a:t>0  ≤</a:t>
            </a:r>
            <a:r>
              <a:rPr lang="en-US" altLang="zh-CN" i="1" dirty="0"/>
              <a:t>Bi &lt; </a:t>
            </a:r>
            <a:r>
              <a:rPr lang="en-US" altLang="zh-CN" i="1" dirty="0" err="1"/>
              <a:t>i</a:t>
            </a:r>
            <a:r>
              <a:rPr lang="en-US" altLang="zh-CN" i="1" dirty="0"/>
              <a:t>  忍者的上级的编号；</a:t>
            </a:r>
            <a:endParaRPr lang="zh-CN" altLang="zh-CN" dirty="0"/>
          </a:p>
          <a:p>
            <a:r>
              <a:rPr lang="en-US" altLang="zh-CN" dirty="0"/>
              <a:t>1  ≤</a:t>
            </a:r>
            <a:r>
              <a:rPr lang="en-US" altLang="zh-CN" i="1" dirty="0" err="1"/>
              <a:t>Ci</a:t>
            </a:r>
            <a:r>
              <a:rPr lang="en-US" altLang="zh-CN" i="1" dirty="0"/>
              <a:t> ≤ M </a:t>
            </a:r>
            <a:r>
              <a:rPr lang="en-US" altLang="zh-CN" dirty="0" smtClean="0"/>
              <a:t>忍者</a:t>
            </a:r>
            <a:r>
              <a:rPr lang="en-US" altLang="zh-CN" dirty="0"/>
              <a:t>的薪水；</a:t>
            </a:r>
            <a:endParaRPr lang="zh-CN" altLang="zh-CN" dirty="0"/>
          </a:p>
          <a:p>
            <a:r>
              <a:rPr lang="en-US" altLang="zh-CN" dirty="0"/>
              <a:t>1  ≤</a:t>
            </a:r>
            <a:r>
              <a:rPr lang="en-US" altLang="zh-CN" i="1" dirty="0"/>
              <a:t>Li ≤ 1,000,000,000 </a:t>
            </a:r>
            <a:r>
              <a:rPr lang="en-US" altLang="zh-CN" dirty="0" smtClean="0"/>
              <a:t>忍者</a:t>
            </a:r>
            <a:r>
              <a:rPr lang="en-US" altLang="zh-CN" dirty="0"/>
              <a:t>的领导力水平</a:t>
            </a:r>
            <a:r>
              <a:rPr lang="en-US" altLang="zh-CN" dirty="0" smtClean="0"/>
              <a:t>。</a:t>
            </a:r>
            <a:endParaRPr lang="zh-CN" altLang="zh-CN" dirty="0"/>
          </a:p>
        </p:txBody>
      </p:sp>
    </p:spTree>
    <p:extLst>
      <p:ext uri="{BB962C8B-B14F-4D97-AF65-F5344CB8AC3E}">
        <p14:creationId xmlns:p14="http://schemas.microsoft.com/office/powerpoint/2010/main" val="154067862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肿么捉？</a:t>
            </a:r>
            <a:endParaRPr kumimoji="1" lang="zh-CN" altLang="en-US" dirty="0"/>
          </a:p>
        </p:txBody>
      </p:sp>
      <p:sp>
        <p:nvSpPr>
          <p:cNvPr id="3" name="内容占位符 2"/>
          <p:cNvSpPr>
            <a:spLocks noGrp="1"/>
          </p:cNvSpPr>
          <p:nvPr>
            <p:ph idx="1"/>
          </p:nvPr>
        </p:nvSpPr>
        <p:spPr/>
        <p:txBody>
          <a:bodyPr/>
          <a:lstStyle/>
          <a:p>
            <a:r>
              <a:rPr kumimoji="1" lang="zh-CN" altLang="en-US" dirty="0" smtClean="0"/>
              <a:t>构建</a:t>
            </a:r>
            <a:r>
              <a:rPr kumimoji="1" lang="en-US" altLang="zh-CN" dirty="0" err="1" smtClean="0"/>
              <a:t>dfs</a:t>
            </a:r>
            <a:r>
              <a:rPr kumimoji="1" lang="zh-CN" altLang="en-US" dirty="0" smtClean="0"/>
              <a:t>序列</a:t>
            </a:r>
            <a:endParaRPr kumimoji="1" lang="en-US" altLang="zh-CN" dirty="0" smtClean="0"/>
          </a:p>
          <a:p>
            <a:r>
              <a:rPr kumimoji="1" lang="zh-CN" altLang="en-US" dirty="0" smtClean="0"/>
              <a:t>以</a:t>
            </a:r>
            <a:r>
              <a:rPr kumimoji="1" lang="en-US" altLang="zh-CN" dirty="0" err="1" smtClean="0"/>
              <a:t>dfs</a:t>
            </a:r>
            <a:r>
              <a:rPr kumimoji="1" lang="zh-CN" altLang="en-US" dirty="0" smtClean="0"/>
              <a:t>序列为下标，建立权值线段树，同时树上统计权值区间和</a:t>
            </a:r>
          </a:p>
          <a:p>
            <a:r>
              <a:rPr kumimoji="1" lang="zh-CN" altLang="en-US" dirty="0" smtClean="0"/>
              <a:t>对于每个忍者所领导的区间，二分可以雇佣的人数，然后等效于查找区间前</a:t>
            </a:r>
            <a:r>
              <a:rPr kumimoji="1" lang="en-US" altLang="zh-CN" dirty="0" smtClean="0"/>
              <a:t>k</a:t>
            </a:r>
            <a:r>
              <a:rPr kumimoji="1" lang="zh-CN" altLang="en-US" dirty="0" smtClean="0"/>
              <a:t>小之和（权值线段树经典操作）</a:t>
            </a:r>
            <a:endParaRPr kumimoji="1" lang="en-US" altLang="zh-CN" dirty="0" smtClean="0"/>
          </a:p>
        </p:txBody>
      </p:sp>
    </p:spTree>
    <p:extLst>
      <p:ext uri="{BB962C8B-B14F-4D97-AF65-F5344CB8AC3E}">
        <p14:creationId xmlns:p14="http://schemas.microsoft.com/office/powerpoint/2010/main" val="236453620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smtClean="0"/>
              <a:t>什么是可持久？</a:t>
            </a:r>
            <a:endParaRPr kumimoji="1" lang="zh-CN" altLang="en-US" dirty="0"/>
          </a:p>
        </p:txBody>
      </p:sp>
      <p:sp>
        <p:nvSpPr>
          <p:cNvPr id="5" name="内容占位符 4"/>
          <p:cNvSpPr>
            <a:spLocks noGrp="1"/>
          </p:cNvSpPr>
          <p:nvPr>
            <p:ph idx="1"/>
          </p:nvPr>
        </p:nvSpPr>
        <p:spPr/>
        <p:txBody>
          <a:bodyPr>
            <a:normAutofit fontScale="77500" lnSpcReduction="20000"/>
          </a:bodyPr>
          <a:lstStyle/>
          <a:p>
            <a:r>
              <a:rPr kumimoji="1" lang="zh-CN" altLang="en-US" dirty="0" smtClean="0"/>
              <a:t>可持久的原理</a:t>
            </a:r>
            <a:r>
              <a:rPr kumimoji="1" lang="zh-CN" altLang="zh-CN" dirty="0"/>
              <a:t>—</a:t>
            </a:r>
            <a:r>
              <a:rPr kumimoji="1" lang="zh-CN" altLang="zh-CN" dirty="0" smtClean="0"/>
              <a:t>—</a:t>
            </a:r>
            <a:r>
              <a:rPr kumimoji="1" lang="zh-CN" altLang="en-US" dirty="0" smtClean="0"/>
              <a:t>函数式编程</a:t>
            </a:r>
            <a:endParaRPr kumimoji="1" lang="en-US" altLang="zh-CN" dirty="0" smtClean="0"/>
          </a:p>
          <a:p>
            <a:r>
              <a:rPr lang="zh-CN" altLang="zh-CN" dirty="0"/>
              <a:t>函数式编程（英语：</a:t>
            </a:r>
            <a:r>
              <a:rPr lang="en-US" altLang="zh-CN" dirty="0"/>
              <a:t>Functional programming</a:t>
            </a:r>
            <a:r>
              <a:rPr lang="zh-CN" altLang="zh-CN" dirty="0"/>
              <a:t>）或者函数程序设计，又称泛函编程，是一种编程范型，它将计算机运算视为数学上的函数计算，并且避免使用程序状态以及易变对象。函数编程语言最重要的基础是λ演算（</a:t>
            </a:r>
            <a:r>
              <a:rPr lang="en-US" altLang="zh-CN" dirty="0"/>
              <a:t>lambda calculus</a:t>
            </a:r>
            <a:r>
              <a:rPr lang="zh-CN" altLang="zh-CN" dirty="0"/>
              <a:t>）。而且λ演算的函数可以接受函数当作输入（引数）和输出（传出值）</a:t>
            </a:r>
            <a:r>
              <a:rPr lang="zh-CN" altLang="zh-CN" dirty="0" smtClean="0"/>
              <a:t>。</a:t>
            </a:r>
            <a:endParaRPr lang="zh-CN" altLang="zh-CN" dirty="0"/>
          </a:p>
          <a:p>
            <a:r>
              <a:rPr lang="zh-CN" altLang="zh-CN" dirty="0"/>
              <a:t>和命令式编程相比，函数式编程强调程序的执行结果比执行过程更重要，倡导利用若干简单的执行单元让计算结果不断渐进，逐层推导复杂的运算，而不是设计一个复杂的执行过</a:t>
            </a:r>
            <a:r>
              <a:rPr lang="zh-CN" altLang="zh-CN" dirty="0" smtClean="0"/>
              <a:t>程。</a:t>
            </a:r>
            <a:endParaRPr lang="en-US" altLang="zh-CN" dirty="0"/>
          </a:p>
          <a:p>
            <a:pPr marL="0" indent="0" algn="r">
              <a:buNone/>
            </a:pPr>
            <a:r>
              <a:rPr kumimoji="1" lang="zh-CN" altLang="zh-CN" dirty="0" smtClean="0"/>
              <a:t>——</a:t>
            </a:r>
            <a:r>
              <a:rPr kumimoji="1" lang="en-US" altLang="zh-CN" dirty="0" smtClean="0"/>
              <a:t>WIKI</a:t>
            </a:r>
          </a:p>
          <a:p>
            <a:r>
              <a:rPr kumimoji="1" lang="zh-CN" altLang="en-US" dirty="0" smtClean="0"/>
              <a:t>我们不删除任何信息，我们只是信息的添加者</a:t>
            </a:r>
            <a:endParaRPr kumimoji="1" lang="zh-CN" altLang="en-US" dirty="0"/>
          </a:p>
        </p:txBody>
      </p:sp>
    </p:spTree>
    <p:extLst>
      <p:ext uri="{BB962C8B-B14F-4D97-AF65-F5344CB8AC3E}">
        <p14:creationId xmlns:p14="http://schemas.microsoft.com/office/powerpoint/2010/main" val="215329596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闲扯一下</a:t>
            </a:r>
            <a:endParaRPr kumimoji="1" lang="zh-CN" altLang="en-US" dirty="0"/>
          </a:p>
        </p:txBody>
      </p:sp>
      <p:sp>
        <p:nvSpPr>
          <p:cNvPr id="3" name="内容占位符 2"/>
          <p:cNvSpPr>
            <a:spLocks noGrp="1"/>
          </p:cNvSpPr>
          <p:nvPr>
            <p:ph idx="1"/>
          </p:nvPr>
        </p:nvSpPr>
        <p:spPr/>
        <p:txBody>
          <a:bodyPr/>
          <a:lstStyle/>
          <a:p>
            <a:r>
              <a:rPr kumimoji="1" lang="zh-CN" altLang="en-US" dirty="0" smtClean="0"/>
              <a:t>谈谈</a:t>
            </a:r>
            <a:r>
              <a:rPr kumimoji="1" lang="en-US" altLang="zh-CN" dirty="0" smtClean="0"/>
              <a:t>APIO</a:t>
            </a:r>
            <a:r>
              <a:rPr kumimoji="1" lang="zh-CN" altLang="en-US" dirty="0" smtClean="0"/>
              <a:t>悲惨经历</a:t>
            </a:r>
            <a:r>
              <a:rPr kumimoji="1" lang="zh-CN" altLang="zh-CN" dirty="0"/>
              <a:t>—</a:t>
            </a:r>
            <a:r>
              <a:rPr kumimoji="1" lang="zh-CN" altLang="zh-CN" dirty="0" smtClean="0"/>
              <a:t>—</a:t>
            </a:r>
            <a:r>
              <a:rPr kumimoji="1" lang="zh-CN" altLang="en-US" dirty="0" smtClean="0"/>
              <a:t>划分树</a:t>
            </a:r>
            <a:endParaRPr kumimoji="1" lang="en-US" altLang="zh-CN" dirty="0" smtClean="0"/>
          </a:p>
          <a:p>
            <a:endParaRPr kumimoji="1" lang="en-US" altLang="zh-CN" dirty="0" smtClean="0"/>
          </a:p>
          <a:p>
            <a:r>
              <a:rPr kumimoji="1" lang="zh-CN" altLang="en-US" dirty="0" smtClean="0"/>
              <a:t>“我会说划分树已经成为时代的眼泪了么”</a:t>
            </a:r>
            <a:endParaRPr kumimoji="1" lang="en-US" altLang="zh-CN" dirty="0" smtClean="0"/>
          </a:p>
          <a:p>
            <a:pPr marL="0" indent="0" algn="r">
              <a:buNone/>
            </a:pPr>
            <a:r>
              <a:rPr kumimoji="1" lang="zh-CN" altLang="zh-CN" dirty="0" smtClean="0"/>
              <a:t>——</a:t>
            </a:r>
            <a:r>
              <a:rPr kumimoji="1" lang="en-US" altLang="zh-CN" dirty="0" smtClean="0"/>
              <a:t>WJBZBMR</a:t>
            </a:r>
            <a:endParaRPr kumimoji="1" lang="en-US" altLang="zh-CN" dirty="0"/>
          </a:p>
        </p:txBody>
      </p:sp>
    </p:spTree>
    <p:extLst>
      <p:ext uri="{BB962C8B-B14F-4D97-AF65-F5344CB8AC3E}">
        <p14:creationId xmlns:p14="http://schemas.microsoft.com/office/powerpoint/2010/main" val="187527720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latin typeface="+mj-ea"/>
              </a:rPr>
              <a:t>［</a:t>
            </a:r>
            <a:r>
              <a:rPr lang="en-US" altLang="zh-CN" sz="4000" dirty="0" smtClean="0">
                <a:latin typeface="+mj-ea"/>
              </a:rPr>
              <a:t>BZOJ3236</a:t>
            </a:r>
            <a:r>
              <a:rPr lang="zh-CN" altLang="en-US" sz="4000" dirty="0">
                <a:latin typeface="+mj-ea"/>
              </a:rPr>
              <a:t>］</a:t>
            </a:r>
            <a:r>
              <a:rPr lang="en-US" altLang="zh-CN" sz="4000" dirty="0" smtClean="0">
                <a:latin typeface="+mj-ea"/>
              </a:rPr>
              <a:t>[</a:t>
            </a:r>
            <a:r>
              <a:rPr lang="en-US" altLang="zh-CN" sz="4000" dirty="0">
                <a:latin typeface="+mj-ea"/>
              </a:rPr>
              <a:t>Ahoi2013]作业</a:t>
            </a:r>
            <a:endParaRPr lang="zh-CN" altLang="zh-CN" sz="4000" dirty="0">
              <a:latin typeface="+mj-ea"/>
            </a:endParaRPr>
          </a:p>
        </p:txBody>
      </p:sp>
      <p:pic>
        <p:nvPicPr>
          <p:cNvPr id="4" name="内容占位符 3"/>
          <p:cNvPicPr>
            <a:picLocks noGrp="1" noChangeAspect="1"/>
          </p:cNvPicPr>
          <p:nvPr>
            <p:ph idx="1"/>
          </p:nvPr>
        </p:nvPicPr>
        <p:blipFill>
          <a:blip r:embed="rId2"/>
          <a:srcRect t="-23278" b="-23278"/>
          <a:stretch>
            <a:fillRect/>
          </a:stretch>
        </p:blipFill>
        <p:spPr/>
      </p:pic>
      <p:sp>
        <p:nvSpPr>
          <p:cNvPr id="5" name="文本框 4"/>
          <p:cNvSpPr txBox="1"/>
          <p:nvPr/>
        </p:nvSpPr>
        <p:spPr>
          <a:xfrm>
            <a:off x="914400" y="1735138"/>
            <a:ext cx="1313180" cy="430887"/>
          </a:xfrm>
          <a:prstGeom prst="rect">
            <a:avLst/>
          </a:prstGeom>
          <a:noFill/>
        </p:spPr>
        <p:txBody>
          <a:bodyPr wrap="none" rtlCol="0">
            <a:spAutoFit/>
          </a:bodyPr>
          <a:lstStyle/>
          <a:p>
            <a:r>
              <a:rPr kumimoji="1" lang="zh-CN" altLang="en-US" sz="2200" dirty="0" smtClean="0"/>
              <a:t>题目描述</a:t>
            </a:r>
            <a:endParaRPr kumimoji="1" lang="zh-CN" altLang="en-US" sz="2200" dirty="0"/>
          </a:p>
        </p:txBody>
      </p:sp>
    </p:spTree>
    <p:extLst>
      <p:ext uri="{BB962C8B-B14F-4D97-AF65-F5344CB8AC3E}">
        <p14:creationId xmlns:p14="http://schemas.microsoft.com/office/powerpoint/2010/main" val="344932110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200" dirty="0" smtClean="0"/>
              <a:t>［</a:t>
            </a:r>
            <a:r>
              <a:rPr kumimoji="1" lang="en-US" altLang="zh-CN" sz="3200" dirty="0" smtClean="0"/>
              <a:t>BZOJ1901</a:t>
            </a:r>
            <a:r>
              <a:rPr kumimoji="1" lang="zh-CN" altLang="en-US" sz="3200" dirty="0" smtClean="0"/>
              <a:t>］</a:t>
            </a:r>
            <a:r>
              <a:rPr lang="en-US" altLang="zh-CN" sz="3200" dirty="0"/>
              <a:t>Zju2112 Dynamic </a:t>
            </a:r>
            <a:r>
              <a:rPr lang="en-US" altLang="zh-CN" sz="3200" dirty="0" smtClean="0"/>
              <a:t>Rankings</a:t>
            </a:r>
            <a:endParaRPr kumimoji="1" lang="zh-CN" altLang="en-US" sz="3200" dirty="0"/>
          </a:p>
        </p:txBody>
      </p:sp>
      <p:sp>
        <p:nvSpPr>
          <p:cNvPr id="3" name="内容占位符 2"/>
          <p:cNvSpPr>
            <a:spLocks noGrp="1"/>
          </p:cNvSpPr>
          <p:nvPr>
            <p:ph idx="1"/>
          </p:nvPr>
        </p:nvSpPr>
        <p:spPr/>
        <p:txBody>
          <a:bodyPr>
            <a:normAutofit fontScale="85000" lnSpcReduction="20000"/>
          </a:bodyPr>
          <a:lstStyle/>
          <a:p>
            <a:r>
              <a:rPr lang="en-US" altLang="zh-CN" b="1" dirty="0"/>
              <a:t>Description</a:t>
            </a:r>
            <a:endParaRPr lang="zh-CN" altLang="zh-CN" dirty="0"/>
          </a:p>
          <a:p>
            <a:r>
              <a:rPr lang="en-US" altLang="zh-CN" dirty="0" smtClean="0"/>
              <a:t>   </a:t>
            </a:r>
            <a:r>
              <a:rPr lang="en-US" altLang="zh-CN" dirty="0"/>
              <a:t> </a:t>
            </a:r>
            <a:r>
              <a:rPr lang="en-US" altLang="zh-CN" dirty="0" smtClean="0"/>
              <a:t>  </a:t>
            </a:r>
            <a:r>
              <a:rPr lang="zh-CN" altLang="zh-CN" dirty="0" smtClean="0"/>
              <a:t>给定一个</a:t>
            </a:r>
            <a:r>
              <a:rPr lang="zh-CN" altLang="zh-CN" dirty="0"/>
              <a:t>含有</a:t>
            </a:r>
            <a:r>
              <a:rPr lang="en-US" altLang="zh-CN" dirty="0"/>
              <a:t>n</a:t>
            </a:r>
            <a:r>
              <a:rPr lang="zh-CN" altLang="zh-CN" dirty="0"/>
              <a:t>个数的序列</a:t>
            </a:r>
            <a:r>
              <a:rPr lang="en-US" altLang="zh-CN" dirty="0"/>
              <a:t>a[1],a[2],a[3]……a[n]</a:t>
            </a:r>
            <a:r>
              <a:rPr lang="zh-CN" altLang="zh-CN" dirty="0"/>
              <a:t>，程序必须回答这样的询问：对于给定的</a:t>
            </a:r>
            <a:r>
              <a:rPr lang="en-US" altLang="zh-CN" dirty="0" err="1"/>
              <a:t>i,j,k</a:t>
            </a:r>
            <a:r>
              <a:rPr lang="zh-CN" altLang="zh-CN" dirty="0"/>
              <a:t>，在</a:t>
            </a:r>
            <a:r>
              <a:rPr lang="en-US" altLang="zh-CN" dirty="0"/>
              <a:t>a[</a:t>
            </a:r>
            <a:r>
              <a:rPr lang="en-US" altLang="zh-CN" dirty="0" err="1"/>
              <a:t>i</a:t>
            </a:r>
            <a:r>
              <a:rPr lang="en-US" altLang="zh-CN" dirty="0"/>
              <a:t>],a[i+1],a[i+2]……a[j]</a:t>
            </a:r>
            <a:r>
              <a:rPr lang="zh-CN" altLang="zh-CN" dirty="0"/>
              <a:t>中第</a:t>
            </a:r>
            <a:r>
              <a:rPr lang="en-US" altLang="zh-CN" dirty="0"/>
              <a:t>k</a:t>
            </a:r>
            <a:r>
              <a:rPr lang="zh-CN" altLang="zh-CN" dirty="0"/>
              <a:t>小的数是多少</a:t>
            </a:r>
            <a:r>
              <a:rPr lang="en-US" altLang="zh-CN" dirty="0"/>
              <a:t>(1≤k≤j-i+1)</a:t>
            </a:r>
            <a:r>
              <a:rPr lang="zh-CN" altLang="zh-CN" dirty="0"/>
              <a:t>，并且，你可以改变一些</a:t>
            </a:r>
            <a:r>
              <a:rPr lang="en-US" altLang="zh-CN" dirty="0"/>
              <a:t>a[</a:t>
            </a:r>
            <a:r>
              <a:rPr lang="en-US" altLang="zh-CN" dirty="0" err="1"/>
              <a:t>i</a:t>
            </a:r>
            <a:r>
              <a:rPr lang="en-US" altLang="zh-CN" dirty="0"/>
              <a:t>]</a:t>
            </a:r>
            <a:r>
              <a:rPr lang="zh-CN" altLang="zh-CN" dirty="0"/>
              <a:t>的值，改变后，程序还能针对改变后的</a:t>
            </a:r>
            <a:r>
              <a:rPr lang="en-US" altLang="zh-CN" dirty="0"/>
              <a:t>a</a:t>
            </a:r>
            <a:r>
              <a:rPr lang="zh-CN" altLang="zh-CN" dirty="0"/>
              <a:t>继续回答上面的问题。你需要编一个这样的程序，从输入文件中读入序列</a:t>
            </a:r>
            <a:r>
              <a:rPr lang="en-US" altLang="zh-CN" dirty="0"/>
              <a:t>a</a:t>
            </a:r>
            <a:r>
              <a:rPr lang="zh-CN" altLang="zh-CN" dirty="0"/>
              <a:t>，然后读入一系列的指令，包括询问指令和修改指令。对于每一个询问指令，你必须输出正确的回答。 第一行有两个正整数</a:t>
            </a:r>
            <a:r>
              <a:rPr lang="en-US" altLang="zh-CN" dirty="0"/>
              <a:t>n(1≤n≤10000)</a:t>
            </a:r>
            <a:r>
              <a:rPr lang="zh-CN" altLang="zh-CN" dirty="0"/>
              <a:t>，</a:t>
            </a:r>
            <a:r>
              <a:rPr lang="en-US" altLang="zh-CN" dirty="0"/>
              <a:t>m(1≤m≤10000)</a:t>
            </a:r>
            <a:r>
              <a:rPr lang="zh-CN" altLang="zh-CN" dirty="0"/>
              <a:t>。分别表示序列的长度和指令的个数。第二行有</a:t>
            </a:r>
            <a:r>
              <a:rPr lang="en-US" altLang="zh-CN" dirty="0"/>
              <a:t>n</a:t>
            </a:r>
            <a:r>
              <a:rPr lang="zh-CN" altLang="zh-CN" dirty="0"/>
              <a:t>个数，表示</a:t>
            </a:r>
            <a:r>
              <a:rPr lang="en-US" altLang="zh-CN" dirty="0"/>
              <a:t>a[1],a[2]……a[n]</a:t>
            </a:r>
            <a:r>
              <a:rPr lang="zh-CN" altLang="zh-CN" dirty="0"/>
              <a:t>，这些数都小于</a:t>
            </a:r>
            <a:r>
              <a:rPr lang="en-US" altLang="zh-CN" dirty="0"/>
              <a:t>10^9</a:t>
            </a:r>
            <a:r>
              <a:rPr lang="zh-CN" altLang="zh-CN" dirty="0"/>
              <a:t>。接下来的</a:t>
            </a:r>
            <a:r>
              <a:rPr lang="en-US" altLang="zh-CN" dirty="0"/>
              <a:t>m</a:t>
            </a:r>
            <a:r>
              <a:rPr lang="zh-CN" altLang="zh-CN" dirty="0"/>
              <a:t>行描述每条指令，每行的格式是下面两种格式中的一种。</a:t>
            </a:r>
            <a:r>
              <a:rPr lang="en-US" altLang="zh-CN" dirty="0"/>
              <a:t> Q </a:t>
            </a:r>
            <a:r>
              <a:rPr lang="en-US" altLang="zh-CN" dirty="0" err="1"/>
              <a:t>i</a:t>
            </a:r>
            <a:r>
              <a:rPr lang="en-US" altLang="zh-CN" dirty="0"/>
              <a:t> j k </a:t>
            </a:r>
            <a:r>
              <a:rPr lang="zh-CN" altLang="zh-CN" dirty="0"/>
              <a:t>或者</a:t>
            </a:r>
            <a:r>
              <a:rPr lang="en-US" altLang="zh-CN" dirty="0"/>
              <a:t> C </a:t>
            </a:r>
            <a:r>
              <a:rPr lang="en-US" altLang="zh-CN" dirty="0" err="1"/>
              <a:t>i</a:t>
            </a:r>
            <a:r>
              <a:rPr lang="en-US" altLang="zh-CN" dirty="0"/>
              <a:t> t Q </a:t>
            </a:r>
            <a:r>
              <a:rPr lang="en-US" altLang="zh-CN" dirty="0" err="1"/>
              <a:t>i</a:t>
            </a:r>
            <a:r>
              <a:rPr lang="en-US" altLang="zh-CN" dirty="0"/>
              <a:t> j k </a:t>
            </a:r>
            <a:r>
              <a:rPr lang="zh-CN" altLang="zh-CN" dirty="0"/>
              <a:t>（</a:t>
            </a:r>
            <a:r>
              <a:rPr lang="en-US" altLang="zh-CN" dirty="0" err="1"/>
              <a:t>i,j,k</a:t>
            </a:r>
            <a:r>
              <a:rPr lang="zh-CN" altLang="zh-CN" dirty="0"/>
              <a:t>是</a:t>
            </a:r>
            <a:r>
              <a:rPr lang="zh-CN" altLang="zh-CN" dirty="0" smtClean="0"/>
              <a:t>数字，</a:t>
            </a:r>
            <a:r>
              <a:rPr lang="en-US" altLang="zh-CN" dirty="0" smtClean="0"/>
              <a:t>1</a:t>
            </a:r>
            <a:r>
              <a:rPr lang="en-US" altLang="zh-CN" dirty="0"/>
              <a:t>≤i≤j≤n, 1≤k≤j-i+1</a:t>
            </a:r>
            <a:r>
              <a:rPr lang="zh-CN" altLang="zh-CN" dirty="0"/>
              <a:t>）表示询问指令，询问</a:t>
            </a:r>
            <a:r>
              <a:rPr lang="en-US" altLang="zh-CN" dirty="0"/>
              <a:t>a[</a:t>
            </a:r>
            <a:r>
              <a:rPr lang="en-US" altLang="zh-CN" dirty="0" err="1"/>
              <a:t>i</a:t>
            </a:r>
            <a:r>
              <a:rPr lang="en-US" altLang="zh-CN" dirty="0"/>
              <a:t>]</a:t>
            </a:r>
            <a:r>
              <a:rPr lang="zh-CN" altLang="zh-CN" dirty="0"/>
              <a:t>，</a:t>
            </a:r>
            <a:r>
              <a:rPr lang="en-US" altLang="zh-CN" dirty="0"/>
              <a:t>a[i+1]……a[j]</a:t>
            </a:r>
            <a:r>
              <a:rPr lang="zh-CN" altLang="zh-CN" dirty="0"/>
              <a:t>中第</a:t>
            </a:r>
            <a:r>
              <a:rPr lang="en-US" altLang="zh-CN" dirty="0"/>
              <a:t>k</a:t>
            </a:r>
            <a:r>
              <a:rPr lang="zh-CN" altLang="zh-CN" dirty="0"/>
              <a:t>小的数。</a:t>
            </a:r>
            <a:r>
              <a:rPr lang="en-US" altLang="zh-CN" dirty="0"/>
              <a:t>C </a:t>
            </a:r>
            <a:r>
              <a:rPr lang="en-US" altLang="zh-CN" dirty="0" err="1"/>
              <a:t>i</a:t>
            </a:r>
            <a:r>
              <a:rPr lang="en-US" altLang="zh-CN" dirty="0"/>
              <a:t> t (1≤i≤n</a:t>
            </a:r>
            <a:r>
              <a:rPr lang="zh-CN" altLang="zh-CN" dirty="0"/>
              <a:t>，</a:t>
            </a:r>
            <a:r>
              <a:rPr lang="en-US" altLang="zh-CN" dirty="0"/>
              <a:t>0≤t≤10^9)</a:t>
            </a:r>
            <a:r>
              <a:rPr lang="zh-CN" altLang="zh-CN" dirty="0"/>
              <a:t>表示把</a:t>
            </a:r>
            <a:r>
              <a:rPr lang="en-US" altLang="zh-CN" dirty="0"/>
              <a:t>a[</a:t>
            </a:r>
            <a:r>
              <a:rPr lang="en-US" altLang="zh-CN" dirty="0" err="1"/>
              <a:t>i</a:t>
            </a:r>
            <a:r>
              <a:rPr lang="en-US" altLang="zh-CN" dirty="0"/>
              <a:t>]</a:t>
            </a:r>
            <a:r>
              <a:rPr lang="zh-CN" altLang="zh-CN" dirty="0"/>
              <a:t>改变成为</a:t>
            </a:r>
            <a:r>
              <a:rPr lang="en-US" altLang="zh-CN" dirty="0"/>
              <a:t>t</a:t>
            </a:r>
            <a:r>
              <a:rPr lang="zh-CN" altLang="zh-CN" dirty="0" smtClean="0"/>
              <a:t>。</a:t>
            </a:r>
            <a:endParaRPr lang="zh-CN" altLang="zh-CN" dirty="0"/>
          </a:p>
        </p:txBody>
      </p:sp>
    </p:spTree>
    <p:extLst>
      <p:ext uri="{BB962C8B-B14F-4D97-AF65-F5344CB8AC3E}">
        <p14:creationId xmlns:p14="http://schemas.microsoft.com/office/powerpoint/2010/main" val="302766638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有修改的区间第</a:t>
            </a:r>
            <a:r>
              <a:rPr kumimoji="1" lang="en-US" altLang="zh-CN" dirty="0" smtClean="0"/>
              <a:t>K</a:t>
            </a:r>
            <a:r>
              <a:rPr kumimoji="1" lang="zh-CN" altLang="en-US" dirty="0" smtClean="0"/>
              <a:t>大</a:t>
            </a:r>
            <a:endParaRPr kumimoji="1" lang="zh-CN" altLang="en-US" dirty="0"/>
          </a:p>
        </p:txBody>
      </p:sp>
      <p:sp>
        <p:nvSpPr>
          <p:cNvPr id="3" name="内容占位符 2"/>
          <p:cNvSpPr>
            <a:spLocks noGrp="1"/>
          </p:cNvSpPr>
          <p:nvPr>
            <p:ph idx="1"/>
          </p:nvPr>
        </p:nvSpPr>
        <p:spPr/>
        <p:txBody>
          <a:bodyPr/>
          <a:lstStyle/>
          <a:p>
            <a:r>
              <a:rPr kumimoji="1" lang="zh-CN" altLang="en-US" dirty="0" smtClean="0"/>
              <a:t>修改的难点在哪里</a:t>
            </a:r>
            <a:r>
              <a:rPr kumimoji="1" lang="zh-CN" altLang="zh-CN" dirty="0"/>
              <a:t>—</a:t>
            </a:r>
            <a:r>
              <a:rPr kumimoji="1" lang="zh-CN" altLang="zh-CN" dirty="0" smtClean="0"/>
              <a:t>—</a:t>
            </a:r>
            <a:endParaRPr kumimoji="1" lang="en-US" altLang="zh-CN" dirty="0" smtClean="0"/>
          </a:p>
          <a:p>
            <a:r>
              <a:rPr kumimoji="1" lang="zh-CN" altLang="en-US" dirty="0" smtClean="0"/>
              <a:t>对于</a:t>
            </a:r>
            <a:r>
              <a:rPr kumimoji="1" lang="en-US" altLang="zh-CN" dirty="0" smtClean="0"/>
              <a:t> </a:t>
            </a:r>
            <a:r>
              <a:rPr kumimoji="1" lang="en-US" altLang="zh-CN" dirty="0" err="1" smtClean="0"/>
              <a:t>i</a:t>
            </a:r>
            <a:r>
              <a:rPr kumimoji="1" lang="en-US" altLang="zh-CN" dirty="0" smtClean="0"/>
              <a:t> </a:t>
            </a:r>
            <a:r>
              <a:rPr kumimoji="1" lang="zh-CN" altLang="en-US" dirty="0" smtClean="0"/>
              <a:t>位置上的数进行修改，那么就需要维护区间［</a:t>
            </a:r>
            <a:r>
              <a:rPr kumimoji="1" lang="en-US" altLang="zh-CN" dirty="0" err="1" smtClean="0"/>
              <a:t>i</a:t>
            </a:r>
            <a:r>
              <a:rPr kumimoji="1" lang="zh-CN" altLang="en-US" dirty="0" smtClean="0"/>
              <a:t>，</a:t>
            </a:r>
            <a:r>
              <a:rPr kumimoji="1" lang="en-US" altLang="zh-CN" dirty="0" smtClean="0"/>
              <a:t>n</a:t>
            </a:r>
            <a:r>
              <a:rPr kumimoji="1" lang="zh-CN" altLang="en-US" dirty="0" smtClean="0"/>
              <a:t>］所有权值线段树（改变了历史，就改变了未来）</a:t>
            </a:r>
            <a:endParaRPr kumimoji="1" lang="en-US" altLang="zh-CN" dirty="0" smtClean="0"/>
          </a:p>
          <a:p>
            <a:r>
              <a:rPr kumimoji="1" lang="zh-CN" altLang="en-US" dirty="0" smtClean="0"/>
              <a:t>考虑树状数组套线段树</a:t>
            </a:r>
            <a:endParaRPr kumimoji="1" lang="en-US" altLang="zh-CN" dirty="0" smtClean="0"/>
          </a:p>
          <a:p>
            <a:r>
              <a:rPr kumimoji="1" lang="zh-CN" altLang="en-US" dirty="0" smtClean="0"/>
              <a:t>即根据树状数组的原理，将表示［</a:t>
            </a:r>
            <a:r>
              <a:rPr kumimoji="1" lang="en-US" altLang="zh-CN" dirty="0" smtClean="0"/>
              <a:t>1</a:t>
            </a:r>
            <a:r>
              <a:rPr kumimoji="1" lang="zh-CN" altLang="en-US" dirty="0" smtClean="0"/>
              <a:t>，</a:t>
            </a:r>
            <a:r>
              <a:rPr kumimoji="1" lang="en-US" altLang="zh-CN" dirty="0" smtClean="0"/>
              <a:t>r</a:t>
            </a:r>
            <a:r>
              <a:rPr kumimoji="1" lang="zh-CN" altLang="en-US" dirty="0" smtClean="0"/>
              <a:t>］区间权值线段树拆分成（</a:t>
            </a:r>
            <a:r>
              <a:rPr kumimoji="1" lang="en-US" altLang="zh-CN" dirty="0" smtClean="0"/>
              <a:t>log n</a:t>
            </a:r>
            <a:r>
              <a:rPr kumimoji="1" lang="zh-CN" altLang="en-US" dirty="0" smtClean="0"/>
              <a:t>）个</a:t>
            </a:r>
            <a:r>
              <a:rPr kumimoji="1" lang="en-US" altLang="zh-CN" dirty="0" smtClean="0"/>
              <a:t> </a:t>
            </a:r>
          </a:p>
        </p:txBody>
      </p:sp>
    </p:spTree>
    <p:extLst>
      <p:ext uri="{BB962C8B-B14F-4D97-AF65-F5344CB8AC3E}">
        <p14:creationId xmlns:p14="http://schemas.microsoft.com/office/powerpoint/2010/main" val="307067024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怎么理解</a:t>
            </a:r>
            <a:endParaRPr kumimoji="1" lang="zh-CN" altLang="en-US" dirty="0"/>
          </a:p>
        </p:txBody>
      </p:sp>
      <p:sp>
        <p:nvSpPr>
          <p:cNvPr id="3" name="内容占位符 2"/>
          <p:cNvSpPr>
            <a:spLocks noGrp="1"/>
          </p:cNvSpPr>
          <p:nvPr>
            <p:ph idx="1"/>
          </p:nvPr>
        </p:nvSpPr>
        <p:spPr/>
        <p:txBody>
          <a:bodyPr/>
          <a:lstStyle/>
          <a:p>
            <a:r>
              <a:rPr kumimoji="1" lang="zh-CN" altLang="en-US" dirty="0" smtClean="0"/>
              <a:t>可以认为每个可持久线段树维护了一个前缀和</a:t>
            </a:r>
            <a:endParaRPr kumimoji="1" lang="en-US" altLang="zh-CN" dirty="0" smtClean="0"/>
          </a:p>
          <a:p>
            <a:r>
              <a:rPr kumimoji="1" lang="zh-CN" altLang="en-US" dirty="0" smtClean="0"/>
              <a:t>这个前缀和是前面所有操作的合集</a:t>
            </a:r>
            <a:endParaRPr kumimoji="1" lang="en-US" altLang="zh-CN" dirty="0" smtClean="0"/>
          </a:p>
          <a:p>
            <a:r>
              <a:rPr kumimoji="1" lang="zh-CN" altLang="en-US" dirty="0" smtClean="0"/>
              <a:t>如果修改了其中一个数，显然要将其后的所有前缀和修改</a:t>
            </a:r>
            <a:endParaRPr kumimoji="1" lang="en-US" altLang="zh-CN" dirty="0" smtClean="0"/>
          </a:p>
          <a:p>
            <a:r>
              <a:rPr kumimoji="1" lang="zh-CN" altLang="en-US" dirty="0" smtClean="0"/>
              <a:t>利用树状数组维护前缀和的操作</a:t>
            </a:r>
            <a:endParaRPr kumimoji="1" lang="en-US" altLang="zh-CN" dirty="0" smtClean="0"/>
          </a:p>
          <a:p>
            <a:r>
              <a:rPr kumimoji="1" lang="zh-CN" altLang="en-US" dirty="0" smtClean="0"/>
              <a:t>修改了前面一个操作，只需要修改</a:t>
            </a:r>
            <a:r>
              <a:rPr kumimoji="1" lang="en-US" altLang="zh-CN" dirty="0" smtClean="0"/>
              <a:t>log n</a:t>
            </a:r>
            <a:r>
              <a:rPr kumimoji="1" lang="zh-CN" altLang="en-US" dirty="0" smtClean="0"/>
              <a:t>棵线段树</a:t>
            </a:r>
            <a:endParaRPr kumimoji="1" lang="en-US" altLang="zh-CN" dirty="0" smtClean="0"/>
          </a:p>
          <a:p>
            <a:r>
              <a:rPr kumimoji="1" lang="zh-CN" altLang="en-US" dirty="0" smtClean="0"/>
              <a:t>复杂度</a:t>
            </a:r>
            <a:r>
              <a:rPr kumimoji="1" lang="en-US" altLang="zh-CN" dirty="0" smtClean="0"/>
              <a:t>O</a:t>
            </a:r>
            <a:r>
              <a:rPr kumimoji="1" lang="zh-CN" altLang="zh-CN" dirty="0" smtClean="0"/>
              <a:t>（</a:t>
            </a:r>
            <a:r>
              <a:rPr kumimoji="1" lang="en-US" altLang="zh-CN" dirty="0" smtClean="0"/>
              <a:t>n log n log n</a:t>
            </a:r>
            <a:r>
              <a:rPr kumimoji="1" lang="zh-CN" altLang="en-US" dirty="0" smtClean="0"/>
              <a:t>）</a:t>
            </a:r>
            <a:endParaRPr kumimoji="1" lang="zh-CN" altLang="en-US" dirty="0"/>
          </a:p>
        </p:txBody>
      </p:sp>
    </p:spTree>
    <p:extLst>
      <p:ext uri="{BB962C8B-B14F-4D97-AF65-F5344CB8AC3E}">
        <p14:creationId xmlns:p14="http://schemas.microsoft.com/office/powerpoint/2010/main" val="297819771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如何在线</a:t>
            </a:r>
            <a:endParaRPr kumimoji="1" lang="zh-CN" altLang="en-US" dirty="0"/>
          </a:p>
        </p:txBody>
      </p:sp>
      <p:sp>
        <p:nvSpPr>
          <p:cNvPr id="3" name="内容占位符 2"/>
          <p:cNvSpPr>
            <a:spLocks noGrp="1"/>
          </p:cNvSpPr>
          <p:nvPr>
            <p:ph idx="1"/>
          </p:nvPr>
        </p:nvSpPr>
        <p:spPr/>
        <p:txBody>
          <a:bodyPr>
            <a:normAutofit lnSpcReduction="10000"/>
          </a:bodyPr>
          <a:lstStyle/>
          <a:p>
            <a:r>
              <a:rPr kumimoji="1" lang="zh-CN" altLang="en-US" dirty="0" smtClean="0"/>
              <a:t>难点</a:t>
            </a:r>
            <a:r>
              <a:rPr kumimoji="1" lang="zh-CN" altLang="zh-CN" dirty="0"/>
              <a:t>—</a:t>
            </a:r>
            <a:r>
              <a:rPr kumimoji="1" lang="zh-CN" altLang="zh-CN" dirty="0" smtClean="0"/>
              <a:t>—</a:t>
            </a:r>
            <a:endParaRPr kumimoji="1" lang="en-US" altLang="zh-CN" dirty="0" smtClean="0"/>
          </a:p>
          <a:p>
            <a:r>
              <a:rPr kumimoji="1" lang="zh-CN" altLang="en-US" dirty="0" smtClean="0"/>
              <a:t>无法离散化</a:t>
            </a:r>
            <a:endParaRPr kumimoji="1" lang="en-US" altLang="zh-CN" dirty="0" smtClean="0"/>
          </a:p>
          <a:p>
            <a:r>
              <a:rPr kumimoji="1" lang="zh-CN" altLang="en-US" dirty="0" smtClean="0"/>
              <a:t>怎么办？</a:t>
            </a:r>
            <a:endParaRPr kumimoji="1" lang="en-US" altLang="zh-CN" dirty="0" smtClean="0"/>
          </a:p>
          <a:p>
            <a:r>
              <a:rPr kumimoji="1" lang="zh-CN" altLang="en-US" dirty="0" smtClean="0"/>
              <a:t>根据值域建立线段树</a:t>
            </a:r>
          </a:p>
          <a:p>
            <a:r>
              <a:rPr kumimoji="1" lang="zh-CN" altLang="en-US" dirty="0" smtClean="0"/>
              <a:t>“让我们来打一个神奇的标记：存在”</a:t>
            </a:r>
            <a:r>
              <a:rPr kumimoji="1" lang="zh-CN" altLang="zh-CN" dirty="0"/>
              <a:t>—</a:t>
            </a:r>
            <a:r>
              <a:rPr kumimoji="1" lang="zh-CN" altLang="zh-CN" dirty="0" smtClean="0"/>
              <a:t>—</a:t>
            </a:r>
            <a:r>
              <a:rPr kumimoji="1" lang="en-US" altLang="zh-CN" dirty="0" smtClean="0"/>
              <a:t>CLJ</a:t>
            </a:r>
          </a:p>
          <a:p>
            <a:r>
              <a:rPr kumimoji="1" lang="zh-CN" altLang="en-US" dirty="0" smtClean="0"/>
              <a:t>表示这个点的子节点是否存在</a:t>
            </a:r>
            <a:endParaRPr kumimoji="1" lang="en-US" altLang="zh-CN" dirty="0" smtClean="0"/>
          </a:p>
          <a:p>
            <a:r>
              <a:rPr kumimoji="1" lang="zh-CN" altLang="en-US" dirty="0" smtClean="0"/>
              <a:t>具体操作类似</a:t>
            </a:r>
            <a:r>
              <a:rPr kumimoji="1" lang="en-US" altLang="zh-CN" dirty="0" smtClean="0"/>
              <a:t>lazy</a:t>
            </a:r>
            <a:r>
              <a:rPr kumimoji="1" lang="zh-CN" altLang="en-US" dirty="0" smtClean="0"/>
              <a:t>记号</a:t>
            </a:r>
            <a:endParaRPr kumimoji="1" lang="en-US" altLang="zh-CN" dirty="0" smtClean="0"/>
          </a:p>
        </p:txBody>
      </p:sp>
    </p:spTree>
    <p:extLst>
      <p:ext uri="{BB962C8B-B14F-4D97-AF65-F5344CB8AC3E}">
        <p14:creationId xmlns:p14="http://schemas.microsoft.com/office/powerpoint/2010/main" val="63177975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sz="3200" dirty="0" smtClean="0"/>
              <a:t>一个应用</a:t>
            </a:r>
            <a:r>
              <a:rPr kumimoji="1" lang="zh-CN" altLang="zh-CN" sz="3200" dirty="0"/>
              <a:t>：</a:t>
            </a:r>
            <a:r>
              <a:rPr kumimoji="1" lang="zh-CN" altLang="en-US" sz="3200" dirty="0" smtClean="0"/>
              <a:t>最近给定权值的祖先</a:t>
            </a:r>
            <a:endParaRPr kumimoji="1" lang="zh-CN" altLang="en-US" sz="3200" dirty="0"/>
          </a:p>
        </p:txBody>
      </p:sp>
      <p:sp>
        <p:nvSpPr>
          <p:cNvPr id="7" name="内容占位符 6"/>
          <p:cNvSpPr>
            <a:spLocks noGrp="1"/>
          </p:cNvSpPr>
          <p:nvPr>
            <p:ph idx="1"/>
          </p:nvPr>
        </p:nvSpPr>
        <p:spPr/>
        <p:txBody>
          <a:bodyPr/>
          <a:lstStyle/>
          <a:p>
            <a:pPr marL="0" indent="0">
              <a:buNone/>
            </a:pPr>
            <a:r>
              <a:rPr kumimoji="1" lang="zh-CN" altLang="en-US" dirty="0" smtClean="0"/>
              <a:t>题目描述</a:t>
            </a:r>
            <a:endParaRPr kumimoji="1" lang="en-US" altLang="zh-CN" dirty="0" smtClean="0"/>
          </a:p>
          <a:p>
            <a:r>
              <a:rPr kumimoji="1" lang="zh-CN" altLang="en-US" dirty="0" smtClean="0"/>
              <a:t>给一棵树</a:t>
            </a:r>
            <a:r>
              <a:rPr kumimoji="1" lang="zh-CN" altLang="en-US" dirty="0"/>
              <a:t>，每个点都有一个权值，我们每次询问一个点往上，第一个权值为</a:t>
            </a:r>
            <a:r>
              <a:rPr kumimoji="1" lang="en-US" altLang="zh-CN" dirty="0"/>
              <a:t>x</a:t>
            </a:r>
            <a:r>
              <a:rPr kumimoji="1" lang="zh-CN" altLang="en-US" dirty="0"/>
              <a:t>的点的标号</a:t>
            </a:r>
            <a:r>
              <a:rPr kumimoji="1" lang="zh-CN" altLang="en-US" dirty="0" smtClean="0"/>
              <a:t>。</a:t>
            </a:r>
            <a:endParaRPr kumimoji="1" lang="en-US" altLang="zh-CN" dirty="0" smtClean="0"/>
          </a:p>
          <a:p>
            <a:r>
              <a:rPr kumimoji="1" lang="zh-CN" altLang="en-US" dirty="0" smtClean="0"/>
              <a:t>必须在线</a:t>
            </a:r>
            <a:endParaRPr kumimoji="1" lang="zh-CN" altLang="en-US" dirty="0"/>
          </a:p>
          <a:p>
            <a:endParaRPr kumimoji="1" lang="zh-CN" altLang="en-US" dirty="0"/>
          </a:p>
        </p:txBody>
      </p:sp>
    </p:spTree>
    <p:extLst>
      <p:ext uri="{BB962C8B-B14F-4D97-AF65-F5344CB8AC3E}">
        <p14:creationId xmlns:p14="http://schemas.microsoft.com/office/powerpoint/2010/main" val="338309820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zh-CN" altLang="en-US" dirty="0" smtClean="0"/>
              <a:t>构建数组</a:t>
            </a:r>
            <a:r>
              <a:rPr kumimoji="1" lang="en-US" altLang="zh-CN" dirty="0" smtClean="0"/>
              <a:t>a[u][c]</a:t>
            </a:r>
            <a:r>
              <a:rPr kumimoji="1" lang="zh-CN" altLang="en-US" dirty="0" smtClean="0"/>
              <a:t>表示点</a:t>
            </a:r>
            <a:r>
              <a:rPr kumimoji="1" lang="en-US" altLang="zh-CN" dirty="0" smtClean="0"/>
              <a:t>u</a:t>
            </a:r>
            <a:r>
              <a:rPr kumimoji="1" lang="zh-CN" altLang="en-US" dirty="0" smtClean="0"/>
              <a:t>的最近权值为</a:t>
            </a:r>
            <a:r>
              <a:rPr kumimoji="1" lang="en-US" altLang="zh-CN" dirty="0" smtClean="0"/>
              <a:t>c</a:t>
            </a:r>
            <a:r>
              <a:rPr kumimoji="1" lang="zh-CN" altLang="en-US" dirty="0" smtClean="0"/>
              <a:t>的祖先</a:t>
            </a:r>
            <a:endParaRPr kumimoji="1" lang="en-US" altLang="zh-CN" dirty="0" smtClean="0"/>
          </a:p>
          <a:p>
            <a:r>
              <a:rPr kumimoji="1" lang="zh-CN" altLang="en-US" dirty="0" smtClean="0"/>
              <a:t>考虑</a:t>
            </a:r>
            <a:r>
              <a:rPr kumimoji="1" lang="en-US" altLang="zh-CN" dirty="0" smtClean="0"/>
              <a:t>a[u],a[father[u]]</a:t>
            </a:r>
            <a:r>
              <a:rPr kumimoji="1" lang="zh-CN" altLang="en-US" dirty="0" smtClean="0"/>
              <a:t>相比，只改变了一个值</a:t>
            </a:r>
            <a:endParaRPr kumimoji="1" lang="en-US" altLang="zh-CN" dirty="0" smtClean="0"/>
          </a:p>
          <a:p>
            <a:r>
              <a:rPr kumimoji="1" lang="zh-CN" altLang="en-US" dirty="0" smtClean="0"/>
              <a:t>即</a:t>
            </a:r>
            <a:r>
              <a:rPr kumimoji="1" lang="en-US" altLang="zh-CN" dirty="0" smtClean="0"/>
              <a:t>a[u][father[u].value]</a:t>
            </a:r>
          </a:p>
          <a:p>
            <a:r>
              <a:rPr kumimoji="1" lang="zh-CN" altLang="en-US" dirty="0" smtClean="0"/>
              <a:t>考虑构建权值线段树</a:t>
            </a:r>
            <a:endParaRPr kumimoji="1" lang="en-US" altLang="zh-CN" dirty="0" smtClean="0"/>
          </a:p>
          <a:p>
            <a:r>
              <a:rPr kumimoji="1" lang="en-US" altLang="zh-CN" dirty="0" smtClean="0"/>
              <a:t>Root[u]</a:t>
            </a:r>
            <a:r>
              <a:rPr kumimoji="1" lang="zh-CN" altLang="en-US" dirty="0" smtClean="0"/>
              <a:t>等效于</a:t>
            </a:r>
            <a:r>
              <a:rPr kumimoji="1" lang="en-US" altLang="zh-CN" dirty="0" smtClean="0"/>
              <a:t>a[u]</a:t>
            </a:r>
            <a:r>
              <a:rPr kumimoji="1" lang="zh-CN" altLang="en-US" dirty="0" smtClean="0"/>
              <a:t>的所有数建成的权值线段树</a:t>
            </a:r>
            <a:endParaRPr kumimoji="1" lang="en-US" altLang="zh-CN" dirty="0" smtClean="0"/>
          </a:p>
        </p:txBody>
      </p:sp>
    </p:spTree>
    <p:extLst>
      <p:ext uri="{BB962C8B-B14F-4D97-AF65-F5344CB8AC3E}">
        <p14:creationId xmlns:p14="http://schemas.microsoft.com/office/powerpoint/2010/main" val="407572126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latin typeface="+mj-ea"/>
              </a:rPr>
              <a:t>［</a:t>
            </a:r>
            <a:r>
              <a:rPr lang="en-US" altLang="zh-CN" sz="2800" dirty="0">
                <a:latin typeface="+mj-ea"/>
              </a:rPr>
              <a:t>BZOJ1146</a:t>
            </a:r>
            <a:r>
              <a:rPr lang="zh-CN" altLang="en-US" sz="2800" dirty="0">
                <a:latin typeface="+mj-ea"/>
              </a:rPr>
              <a:t>］</a:t>
            </a:r>
            <a:r>
              <a:rPr lang="en-US" altLang="zh-CN" sz="2800" dirty="0">
                <a:latin typeface="+mj-ea"/>
              </a:rPr>
              <a:t>[CTSC2008]网络管理 Network</a:t>
            </a:r>
            <a:endParaRPr kumimoji="1" lang="zh-CN" altLang="en-US" sz="2800" dirty="0">
              <a:latin typeface="+mj-ea"/>
            </a:endParaRPr>
          </a:p>
        </p:txBody>
      </p:sp>
      <p:sp>
        <p:nvSpPr>
          <p:cNvPr id="3" name="内容占位符 2"/>
          <p:cNvSpPr>
            <a:spLocks noGrp="1"/>
          </p:cNvSpPr>
          <p:nvPr>
            <p:ph idx="1"/>
          </p:nvPr>
        </p:nvSpPr>
        <p:spPr/>
        <p:txBody>
          <a:bodyPr>
            <a:normAutofit fontScale="85000" lnSpcReduction="10000"/>
          </a:bodyPr>
          <a:lstStyle/>
          <a:p>
            <a:r>
              <a:rPr lang="en-US" altLang="zh-CN" b="1" dirty="0"/>
              <a:t>Description</a:t>
            </a:r>
            <a:endParaRPr lang="zh-CN" altLang="zh-CN" b="1" dirty="0"/>
          </a:p>
          <a:p>
            <a:r>
              <a:rPr lang="en-US" altLang="zh-CN" dirty="0"/>
              <a:t>M</a:t>
            </a:r>
            <a:r>
              <a:rPr lang="zh-CN" altLang="zh-CN" dirty="0"/>
              <a:t>公司是一个非常庞大的跨国公司，在许多国家都设有它的下属分支机构或部门。为了让分布在世界各地的</a:t>
            </a:r>
            <a:r>
              <a:rPr lang="en-US" altLang="zh-CN" dirty="0"/>
              <a:t>N</a:t>
            </a:r>
            <a:r>
              <a:rPr lang="zh-CN" altLang="zh-CN" dirty="0"/>
              <a:t>个部门之间协同工作，公司搭建了一个连接整个公司的通信网络。该网络的结构由</a:t>
            </a:r>
            <a:r>
              <a:rPr lang="en-US" altLang="zh-CN" dirty="0"/>
              <a:t>N</a:t>
            </a:r>
            <a:r>
              <a:rPr lang="zh-CN" altLang="zh-CN" dirty="0"/>
              <a:t>个路由器和</a:t>
            </a:r>
            <a:r>
              <a:rPr lang="en-US" altLang="zh-CN" dirty="0"/>
              <a:t>N-1</a:t>
            </a:r>
            <a:r>
              <a:rPr lang="zh-CN" altLang="zh-CN" dirty="0"/>
              <a:t>条高速光缆组成。每个部门都有一个专属的路由器，部门局域网内的所有机器都联向这个路由器，然后再通过这个通信子网与其他部门进行通信联络。该网络结构保证网络中的任意两个路由器之间都存在一条直接或间接路径以进行通信。 高速光缆的数据传输速度非常快，以至于利用光缆传输的延迟时间可以忽略。但是由于路由器老化，在这些路由器上进行数据交换会带来很大的延迟。而两个路由器之间的通信延迟时间则与这两个路由器通信路径上所有路由器中最大的交换延迟时间有关</a:t>
            </a:r>
            <a:r>
              <a:rPr lang="zh-CN" altLang="zh-CN" dirty="0" smtClean="0"/>
              <a:t>。</a:t>
            </a:r>
            <a:endParaRPr kumimoji="1" lang="zh-CN" altLang="en-US" dirty="0"/>
          </a:p>
        </p:txBody>
      </p:sp>
    </p:spTree>
    <p:extLst>
      <p:ext uri="{BB962C8B-B14F-4D97-AF65-F5344CB8AC3E}">
        <p14:creationId xmlns:p14="http://schemas.microsoft.com/office/powerpoint/2010/main" val="353465574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latin typeface="+mj-ea"/>
              </a:rPr>
              <a:t>［</a:t>
            </a:r>
            <a:r>
              <a:rPr lang="en-US" altLang="zh-CN" sz="2800" dirty="0">
                <a:latin typeface="+mj-ea"/>
              </a:rPr>
              <a:t>BZOJ1146</a:t>
            </a:r>
            <a:r>
              <a:rPr lang="zh-CN" altLang="en-US" sz="2800" dirty="0">
                <a:latin typeface="+mj-ea"/>
              </a:rPr>
              <a:t>］</a:t>
            </a:r>
            <a:r>
              <a:rPr lang="en-US" altLang="zh-CN" sz="2800" dirty="0">
                <a:latin typeface="+mj-ea"/>
              </a:rPr>
              <a:t>[CTSC2008]网络管理 Network</a:t>
            </a:r>
            <a:endParaRPr kumimoji="1" lang="zh-CN" altLang="en-US" sz="2800" dirty="0"/>
          </a:p>
        </p:txBody>
      </p:sp>
      <p:sp>
        <p:nvSpPr>
          <p:cNvPr id="3" name="内容占位符 2"/>
          <p:cNvSpPr>
            <a:spLocks noGrp="1"/>
          </p:cNvSpPr>
          <p:nvPr>
            <p:ph idx="1"/>
          </p:nvPr>
        </p:nvSpPr>
        <p:spPr/>
        <p:txBody>
          <a:bodyPr>
            <a:normAutofit fontScale="92500" lnSpcReduction="10000"/>
          </a:bodyPr>
          <a:lstStyle/>
          <a:p>
            <a:r>
              <a:rPr lang="zh-CN" altLang="zh-CN" dirty="0"/>
              <a:t>作为</a:t>
            </a:r>
            <a:r>
              <a:rPr lang="en-US" altLang="zh-CN" dirty="0"/>
              <a:t>M</a:t>
            </a:r>
            <a:r>
              <a:rPr lang="zh-CN" altLang="zh-CN" dirty="0"/>
              <a:t>公司网络部门的一名实习员工，现在要求你编写一个简单的程序来监视公司的网络状况。该程序能够随时更新网络状况的变化信息（路由器数据交换延迟时间的变化），并且根据询问给出两个路由器通信路径上延迟第</a:t>
            </a:r>
            <a:r>
              <a:rPr lang="en-US" altLang="zh-CN" dirty="0"/>
              <a:t>k</a:t>
            </a:r>
            <a:r>
              <a:rPr lang="zh-CN" altLang="zh-CN" dirty="0"/>
              <a:t>大的路由器的延迟时间。【任务】 你的程序从输入文件中读入</a:t>
            </a:r>
            <a:r>
              <a:rPr lang="en-US" altLang="zh-CN" dirty="0"/>
              <a:t>N</a:t>
            </a:r>
            <a:r>
              <a:rPr lang="zh-CN" altLang="zh-CN" dirty="0"/>
              <a:t>个路由器和</a:t>
            </a:r>
            <a:r>
              <a:rPr lang="en-US" altLang="zh-CN" dirty="0"/>
              <a:t>N-1</a:t>
            </a:r>
            <a:r>
              <a:rPr lang="zh-CN" altLang="zh-CN" dirty="0"/>
              <a:t>条光缆的连接信息，每个路由器初始的数据交换延迟时间</a:t>
            </a:r>
            <a:r>
              <a:rPr lang="en-US" altLang="zh-CN" dirty="0"/>
              <a:t>Ti</a:t>
            </a:r>
            <a:r>
              <a:rPr lang="zh-CN" altLang="zh-CN" dirty="0"/>
              <a:t>，以及</a:t>
            </a:r>
            <a:r>
              <a:rPr lang="en-US" altLang="zh-CN" dirty="0"/>
              <a:t>Q</a:t>
            </a:r>
            <a:r>
              <a:rPr lang="zh-CN" altLang="zh-CN" dirty="0"/>
              <a:t>条询问（或状态改变）的信息。并依次处理这</a:t>
            </a:r>
            <a:r>
              <a:rPr lang="en-US" altLang="zh-CN" dirty="0"/>
              <a:t>Q</a:t>
            </a:r>
            <a:r>
              <a:rPr lang="zh-CN" altLang="zh-CN" dirty="0"/>
              <a:t>条询问信息，它们可能是：</a:t>
            </a:r>
            <a:r>
              <a:rPr lang="en-US" altLang="zh-CN" dirty="0"/>
              <a:t> 1. </a:t>
            </a:r>
            <a:r>
              <a:rPr lang="zh-CN" altLang="zh-CN" dirty="0"/>
              <a:t>由于更新了设备，或者设备出现新的故障，使得某个路由器的数据交换延迟时间发生了变化。</a:t>
            </a:r>
            <a:r>
              <a:rPr lang="en-US" altLang="zh-CN" dirty="0"/>
              <a:t> 2. </a:t>
            </a:r>
            <a:r>
              <a:rPr lang="zh-CN" altLang="zh-CN" dirty="0"/>
              <a:t>查询某两个路由器</a:t>
            </a:r>
            <a:r>
              <a:rPr lang="en-US" altLang="zh-CN" dirty="0"/>
              <a:t>a</a:t>
            </a:r>
            <a:r>
              <a:rPr lang="zh-CN" altLang="zh-CN" dirty="0"/>
              <a:t>和</a:t>
            </a:r>
            <a:r>
              <a:rPr lang="en-US" altLang="zh-CN" dirty="0"/>
              <a:t>b</a:t>
            </a:r>
            <a:r>
              <a:rPr lang="zh-CN" altLang="zh-CN" dirty="0"/>
              <a:t>之间的路径上延迟第</a:t>
            </a:r>
            <a:r>
              <a:rPr lang="en-US" altLang="zh-CN" dirty="0"/>
              <a:t>k</a:t>
            </a:r>
            <a:r>
              <a:rPr lang="zh-CN" altLang="zh-CN" dirty="0"/>
              <a:t>大的路由器的延迟时间。</a:t>
            </a:r>
            <a:r>
              <a:rPr lang="en-US" altLang="zh-CN" dirty="0"/>
              <a:t> </a:t>
            </a:r>
            <a:endParaRPr lang="zh-CN" altLang="zh-CN" dirty="0"/>
          </a:p>
          <a:p>
            <a:endParaRPr kumimoji="1" lang="zh-CN" altLang="en-US" dirty="0"/>
          </a:p>
          <a:p>
            <a:endParaRPr kumimoji="1" lang="zh-CN" altLang="en-US" dirty="0"/>
          </a:p>
        </p:txBody>
      </p:sp>
    </p:spTree>
    <p:extLst>
      <p:ext uri="{BB962C8B-B14F-4D97-AF65-F5344CB8AC3E}">
        <p14:creationId xmlns:p14="http://schemas.microsoft.com/office/powerpoint/2010/main" val="201937218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举个简单的栗子🌰</a:t>
            </a:r>
            <a:endParaRPr kumimoji="1" lang="zh-CN" altLang="en-US" dirty="0"/>
          </a:p>
        </p:txBody>
      </p:sp>
      <p:sp>
        <p:nvSpPr>
          <p:cNvPr id="3" name="内容占位符 2"/>
          <p:cNvSpPr>
            <a:spLocks noGrp="1"/>
          </p:cNvSpPr>
          <p:nvPr>
            <p:ph idx="1"/>
          </p:nvPr>
        </p:nvSpPr>
        <p:spPr/>
        <p:txBody>
          <a:bodyPr>
            <a:normAutofit fontScale="77500" lnSpcReduction="20000"/>
          </a:bodyPr>
          <a:lstStyle/>
          <a:p>
            <a:r>
              <a:rPr lang="zh-CN" altLang="zh-CN" dirty="0"/>
              <a:t>传统的过程式编程，可能这样写：</a:t>
            </a:r>
          </a:p>
          <a:p>
            <a:r>
              <a:rPr lang="zh-CN" altLang="zh-CN" dirty="0"/>
              <a:t>　　</a:t>
            </a:r>
            <a:r>
              <a:rPr lang="en-US" altLang="zh-CN" dirty="0" err="1"/>
              <a:t>var</a:t>
            </a:r>
            <a:r>
              <a:rPr lang="en-US" altLang="zh-CN" dirty="0"/>
              <a:t> a = 1 + 2;</a:t>
            </a:r>
            <a:endParaRPr lang="zh-CN" altLang="zh-CN" dirty="0"/>
          </a:p>
          <a:p>
            <a:r>
              <a:rPr lang="zh-CN" altLang="zh-CN" dirty="0"/>
              <a:t>　　</a:t>
            </a:r>
            <a:r>
              <a:rPr lang="en-US" altLang="zh-CN" dirty="0" err="1"/>
              <a:t>var</a:t>
            </a:r>
            <a:r>
              <a:rPr lang="en-US" altLang="zh-CN" dirty="0"/>
              <a:t> b = a * 3;</a:t>
            </a:r>
            <a:endParaRPr lang="zh-CN" altLang="zh-CN" dirty="0"/>
          </a:p>
          <a:p>
            <a:r>
              <a:rPr lang="zh-CN" altLang="zh-CN" dirty="0"/>
              <a:t>　　</a:t>
            </a:r>
            <a:r>
              <a:rPr lang="en-US" altLang="zh-CN" dirty="0" err="1"/>
              <a:t>var</a:t>
            </a:r>
            <a:r>
              <a:rPr lang="en-US" altLang="zh-CN" dirty="0"/>
              <a:t> c = b - 4;</a:t>
            </a:r>
            <a:endParaRPr lang="zh-CN" altLang="zh-CN" dirty="0"/>
          </a:p>
          <a:p>
            <a:r>
              <a:rPr lang="zh-CN" altLang="zh-CN" dirty="0"/>
              <a:t>函数式编程要求使用函数，我们可以把运算过程</a:t>
            </a:r>
            <a:r>
              <a:rPr lang="zh-CN" altLang="zh-CN" u="sng" dirty="0">
                <a:hlinkClick r:id="rId2"/>
              </a:rPr>
              <a:t>定义</a:t>
            </a:r>
            <a:r>
              <a:rPr lang="zh-CN" altLang="zh-CN" dirty="0"/>
              <a:t>为不同的函数，然后写成下面这样：</a:t>
            </a:r>
          </a:p>
          <a:p>
            <a:r>
              <a:rPr lang="zh-CN" altLang="zh-CN" dirty="0"/>
              <a:t>　　</a:t>
            </a:r>
            <a:r>
              <a:rPr lang="en-US" altLang="zh-CN" dirty="0" err="1"/>
              <a:t>var</a:t>
            </a:r>
            <a:r>
              <a:rPr lang="en-US" altLang="zh-CN" dirty="0"/>
              <a:t> result = subtract(multiply(add(1,2), 3), 4);</a:t>
            </a:r>
            <a:endParaRPr lang="zh-CN" altLang="zh-CN" dirty="0"/>
          </a:p>
          <a:p>
            <a:r>
              <a:rPr lang="zh-CN" altLang="zh-CN" dirty="0"/>
              <a:t>这就是函数式编程。</a:t>
            </a:r>
          </a:p>
          <a:p>
            <a:r>
              <a:rPr lang="en-US" altLang="zh-CN" dirty="0"/>
              <a:t> </a:t>
            </a:r>
            <a:endParaRPr lang="zh-CN" altLang="zh-CN" dirty="0"/>
          </a:p>
          <a:p>
            <a:endParaRPr kumimoji="1" lang="zh-CN" altLang="en-US" dirty="0"/>
          </a:p>
        </p:txBody>
      </p:sp>
    </p:spTree>
    <p:extLst>
      <p:ext uri="{BB962C8B-B14F-4D97-AF65-F5344CB8AC3E}">
        <p14:creationId xmlns:p14="http://schemas.microsoft.com/office/powerpoint/2010/main" val="295696251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smtClean="0"/>
              <a:t>树上路径第</a:t>
            </a:r>
            <a:r>
              <a:rPr kumimoji="1" lang="en-US" altLang="zh-CN" sz="4000" dirty="0" smtClean="0"/>
              <a:t>K</a:t>
            </a:r>
            <a:r>
              <a:rPr kumimoji="1" lang="zh-CN" altLang="en-US" sz="4000" dirty="0" smtClean="0"/>
              <a:t>大问题</a:t>
            </a:r>
            <a:r>
              <a:rPr kumimoji="1" lang="zh-CN" altLang="zh-CN" sz="4000" dirty="0" smtClean="0"/>
              <a:t>（</a:t>
            </a:r>
            <a:r>
              <a:rPr kumimoji="1" lang="zh-CN" altLang="en-US" sz="4000" dirty="0" smtClean="0"/>
              <a:t>无修改）</a:t>
            </a:r>
            <a:endParaRPr kumimoji="1" lang="zh-CN" altLang="en-US" sz="4000" dirty="0"/>
          </a:p>
        </p:txBody>
      </p:sp>
      <p:sp>
        <p:nvSpPr>
          <p:cNvPr id="3" name="内容占位符 2"/>
          <p:cNvSpPr>
            <a:spLocks noGrp="1"/>
          </p:cNvSpPr>
          <p:nvPr>
            <p:ph idx="1"/>
          </p:nvPr>
        </p:nvSpPr>
        <p:spPr/>
        <p:txBody>
          <a:bodyPr>
            <a:normAutofit lnSpcReduction="10000"/>
          </a:bodyPr>
          <a:lstStyle/>
          <a:p>
            <a:r>
              <a:rPr kumimoji="1" lang="zh-CN" altLang="en-US" dirty="0" smtClean="0"/>
              <a:t>如果把他看作区间第</a:t>
            </a:r>
            <a:r>
              <a:rPr kumimoji="1" lang="en-US" altLang="zh-CN" dirty="0" smtClean="0"/>
              <a:t>K</a:t>
            </a:r>
            <a:r>
              <a:rPr kumimoji="1" lang="zh-CN" altLang="en-US" dirty="0" smtClean="0"/>
              <a:t>大问题</a:t>
            </a:r>
            <a:endParaRPr kumimoji="1" lang="en-US" altLang="zh-CN" dirty="0" smtClean="0"/>
          </a:p>
          <a:p>
            <a:r>
              <a:rPr kumimoji="1" lang="zh-CN" altLang="en-US" dirty="0" smtClean="0"/>
              <a:t>那么就等效于求解</a:t>
            </a:r>
            <a:r>
              <a:rPr kumimoji="1" lang="en-US" altLang="zh-CN" dirty="0" smtClean="0"/>
              <a:t>a</a:t>
            </a:r>
            <a:r>
              <a:rPr kumimoji="1" lang="zh-CN" altLang="en-US" dirty="0" smtClean="0"/>
              <a:t>，</a:t>
            </a:r>
            <a:r>
              <a:rPr kumimoji="1" lang="en-US" altLang="zh-CN" dirty="0" smtClean="0"/>
              <a:t>b</a:t>
            </a:r>
            <a:r>
              <a:rPr kumimoji="1" lang="zh-CN" altLang="en-US" dirty="0" smtClean="0"/>
              <a:t>两个点到其最近公共祖先</a:t>
            </a:r>
            <a:r>
              <a:rPr kumimoji="1" lang="en-US" altLang="zh-CN" dirty="0" smtClean="0"/>
              <a:t>c</a:t>
            </a:r>
            <a:r>
              <a:rPr kumimoji="1" lang="zh-CN" altLang="en-US" dirty="0" smtClean="0"/>
              <a:t>两条路径上的边权合起来的第</a:t>
            </a:r>
            <a:r>
              <a:rPr kumimoji="1" lang="en-US" altLang="zh-CN" dirty="0" smtClean="0"/>
              <a:t>K</a:t>
            </a:r>
            <a:r>
              <a:rPr kumimoji="1" lang="zh-CN" altLang="en-US" dirty="0" smtClean="0"/>
              <a:t>大</a:t>
            </a:r>
            <a:endParaRPr kumimoji="1" lang="en-US" altLang="zh-CN" dirty="0" smtClean="0"/>
          </a:p>
          <a:p>
            <a:r>
              <a:rPr kumimoji="1" lang="zh-CN" altLang="en-US" dirty="0" smtClean="0"/>
              <a:t>将之前数组式的可持久线段树改为树形的</a:t>
            </a:r>
            <a:endParaRPr kumimoji="1" lang="en-US" altLang="zh-CN" dirty="0" smtClean="0"/>
          </a:p>
          <a:p>
            <a:r>
              <a:rPr kumimoji="1" lang="zh-CN" altLang="en-US" dirty="0" smtClean="0"/>
              <a:t>对于树上的每一个节点都表示一个权值线段树</a:t>
            </a:r>
            <a:endParaRPr kumimoji="1" lang="en-US" altLang="zh-CN" dirty="0" smtClean="0"/>
          </a:p>
          <a:p>
            <a:r>
              <a:rPr kumimoji="1" lang="zh-CN" altLang="en-US" dirty="0" smtClean="0"/>
              <a:t>每个点和其父亲表示的权值线段树只增加了一个边权</a:t>
            </a:r>
            <a:endParaRPr kumimoji="1" lang="en-US" altLang="zh-CN" dirty="0" smtClean="0"/>
          </a:p>
          <a:p>
            <a:r>
              <a:rPr kumimoji="1" lang="zh-CN" altLang="en-US" dirty="0" smtClean="0"/>
              <a:t>计算</a:t>
            </a:r>
            <a:r>
              <a:rPr kumimoji="1" lang="en-US" altLang="zh-CN" dirty="0" smtClean="0"/>
              <a:t>( root[a] - root[c] ) + ( root[b] - root[c] )</a:t>
            </a:r>
            <a:endParaRPr kumimoji="1" lang="en-US" altLang="zh-CN" dirty="0"/>
          </a:p>
        </p:txBody>
      </p:sp>
    </p:spTree>
    <p:extLst>
      <p:ext uri="{BB962C8B-B14F-4D97-AF65-F5344CB8AC3E}">
        <p14:creationId xmlns:p14="http://schemas.microsoft.com/office/powerpoint/2010/main" val="19780428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smtClean="0"/>
              <a:t>树上路径第</a:t>
            </a:r>
            <a:r>
              <a:rPr kumimoji="1" lang="en-US" altLang="zh-CN" sz="4000" dirty="0" smtClean="0"/>
              <a:t>K</a:t>
            </a:r>
            <a:r>
              <a:rPr kumimoji="1" lang="zh-CN" altLang="en-US" sz="4000" dirty="0" smtClean="0"/>
              <a:t>大问题</a:t>
            </a:r>
            <a:r>
              <a:rPr kumimoji="1" lang="zh-CN" altLang="zh-CN" sz="4000" dirty="0" smtClean="0"/>
              <a:t>（</a:t>
            </a:r>
            <a:r>
              <a:rPr kumimoji="1" lang="zh-CN" altLang="en-US" sz="4000" dirty="0" smtClean="0"/>
              <a:t>有修改）</a:t>
            </a:r>
            <a:endParaRPr kumimoji="1" lang="zh-CN" altLang="en-US" sz="4000" dirty="0"/>
          </a:p>
        </p:txBody>
      </p:sp>
      <p:sp>
        <p:nvSpPr>
          <p:cNvPr id="3" name="内容占位符 2"/>
          <p:cNvSpPr>
            <a:spLocks noGrp="1"/>
          </p:cNvSpPr>
          <p:nvPr>
            <p:ph idx="1"/>
          </p:nvPr>
        </p:nvSpPr>
        <p:spPr/>
        <p:txBody>
          <a:bodyPr/>
          <a:lstStyle/>
          <a:p>
            <a:r>
              <a:rPr kumimoji="1" lang="zh-CN" altLang="en-US" dirty="0" smtClean="0"/>
              <a:t>难点</a:t>
            </a:r>
            <a:r>
              <a:rPr kumimoji="1" lang="zh-CN" altLang="zh-CN" dirty="0"/>
              <a:t>—</a:t>
            </a:r>
            <a:r>
              <a:rPr kumimoji="1" lang="zh-CN" altLang="zh-CN" dirty="0" smtClean="0"/>
              <a:t>—</a:t>
            </a:r>
            <a:endParaRPr kumimoji="1" lang="en-US" altLang="zh-CN" dirty="0" smtClean="0"/>
          </a:p>
          <a:p>
            <a:r>
              <a:rPr kumimoji="1" lang="zh-CN" altLang="en-US" dirty="0" smtClean="0"/>
              <a:t>修改一个边权，就要修改该节点的子树</a:t>
            </a:r>
            <a:endParaRPr kumimoji="1" lang="en-US" altLang="zh-CN" dirty="0" smtClean="0"/>
          </a:p>
          <a:p>
            <a:r>
              <a:rPr kumimoji="1" lang="zh-CN" altLang="en-US" dirty="0" smtClean="0"/>
              <a:t>那么考虑在</a:t>
            </a:r>
            <a:r>
              <a:rPr kumimoji="1" lang="en-US" altLang="zh-CN" dirty="0" err="1" smtClean="0"/>
              <a:t>dfs</a:t>
            </a:r>
            <a:r>
              <a:rPr kumimoji="1" lang="zh-CN" altLang="en-US" dirty="0" smtClean="0"/>
              <a:t>序列中，修改一个子树就是修改一个区间</a:t>
            </a:r>
            <a:endParaRPr kumimoji="1" lang="en-US" altLang="zh-CN" dirty="0" smtClean="0"/>
          </a:p>
          <a:p>
            <a:r>
              <a:rPr kumimoji="1" lang="zh-CN" altLang="en-US" dirty="0" smtClean="0"/>
              <a:t>区间修改</a:t>
            </a:r>
            <a:r>
              <a:rPr kumimoji="1" lang="zh-CN" altLang="zh-CN" dirty="0"/>
              <a:t>—</a:t>
            </a:r>
            <a:r>
              <a:rPr kumimoji="1" lang="zh-CN" altLang="zh-CN" dirty="0" smtClean="0"/>
              <a:t>—</a:t>
            </a:r>
            <a:endParaRPr kumimoji="1" lang="en-US" altLang="zh-CN" dirty="0" smtClean="0"/>
          </a:p>
          <a:p>
            <a:r>
              <a:rPr kumimoji="1" lang="zh-CN" altLang="en-US" dirty="0" smtClean="0"/>
              <a:t>线段树套权值线段树！</a:t>
            </a:r>
            <a:endParaRPr kumimoji="1" lang="en-US" altLang="zh-CN" dirty="0" smtClean="0"/>
          </a:p>
          <a:p>
            <a:r>
              <a:rPr kumimoji="1" lang="zh-CN" altLang="en-US" dirty="0" smtClean="0"/>
              <a:t>使用</a:t>
            </a:r>
            <a:r>
              <a:rPr kumimoji="1" lang="en-US" altLang="zh-CN" dirty="0" smtClean="0"/>
              <a:t>lazy</a:t>
            </a:r>
            <a:r>
              <a:rPr kumimoji="1" lang="zh-CN" altLang="en-US" dirty="0" smtClean="0"/>
              <a:t>标记进行区间修改</a:t>
            </a:r>
            <a:endParaRPr kumimoji="1" lang="en-US" altLang="zh-CN" dirty="0" smtClean="0"/>
          </a:p>
        </p:txBody>
      </p:sp>
    </p:spTree>
    <p:extLst>
      <p:ext uri="{BB962C8B-B14F-4D97-AF65-F5344CB8AC3E}">
        <p14:creationId xmlns:p14="http://schemas.microsoft.com/office/powerpoint/2010/main" val="201201143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200" dirty="0" smtClean="0"/>
              <a:t>［</a:t>
            </a:r>
            <a:r>
              <a:rPr kumimoji="1" lang="en-US" altLang="zh-CN" sz="3200" dirty="0" smtClean="0"/>
              <a:t>BZOJ2654</a:t>
            </a:r>
            <a:r>
              <a:rPr kumimoji="1" lang="zh-CN" altLang="en-US" sz="3200" dirty="0" smtClean="0"/>
              <a:t>］</a:t>
            </a:r>
            <a:r>
              <a:rPr kumimoji="1" lang="en-US" altLang="zh-CN" sz="3200" dirty="0" smtClean="0"/>
              <a:t>middle</a:t>
            </a:r>
            <a:r>
              <a:rPr kumimoji="1" lang="zh-CN" altLang="en-US" sz="3200" dirty="0" smtClean="0"/>
              <a:t>（陈立杰）</a:t>
            </a:r>
            <a:endParaRPr kumimoji="1" lang="zh-CN" altLang="en-US" sz="3200" dirty="0"/>
          </a:p>
        </p:txBody>
      </p:sp>
      <p:sp>
        <p:nvSpPr>
          <p:cNvPr id="3" name="内容占位符 2"/>
          <p:cNvSpPr>
            <a:spLocks noGrp="1"/>
          </p:cNvSpPr>
          <p:nvPr>
            <p:ph idx="1"/>
          </p:nvPr>
        </p:nvSpPr>
        <p:spPr/>
        <p:txBody>
          <a:bodyPr>
            <a:normAutofit/>
          </a:bodyPr>
          <a:lstStyle/>
          <a:p>
            <a:r>
              <a:rPr lang="en-US" altLang="zh-CN" b="1" dirty="0"/>
              <a:t>Description</a:t>
            </a:r>
            <a:endParaRPr lang="zh-CN" altLang="zh-CN" b="1" dirty="0"/>
          </a:p>
          <a:p>
            <a:r>
              <a:rPr lang="zh-CN" altLang="zh-CN" dirty="0"/>
              <a:t>　　一个长度为</a:t>
            </a:r>
            <a:r>
              <a:rPr lang="en-US" altLang="zh-CN" dirty="0"/>
              <a:t>n</a:t>
            </a:r>
            <a:r>
              <a:rPr lang="zh-CN" altLang="zh-CN" dirty="0"/>
              <a:t>的序列</a:t>
            </a:r>
            <a:r>
              <a:rPr lang="en-US" altLang="zh-CN" dirty="0"/>
              <a:t>a</a:t>
            </a:r>
            <a:r>
              <a:rPr lang="zh-CN" altLang="zh-CN" dirty="0"/>
              <a:t>，设其排过序之后为</a:t>
            </a:r>
            <a:r>
              <a:rPr lang="en-US" altLang="zh-CN" dirty="0"/>
              <a:t>b</a:t>
            </a:r>
            <a:r>
              <a:rPr lang="zh-CN" altLang="zh-CN" dirty="0"/>
              <a:t>，其中位数定义为</a:t>
            </a:r>
            <a:r>
              <a:rPr lang="en-US" altLang="zh-CN" dirty="0"/>
              <a:t>b[n/2]</a:t>
            </a:r>
            <a:r>
              <a:rPr lang="zh-CN" altLang="zh-CN" dirty="0"/>
              <a:t>，其中</a:t>
            </a:r>
            <a:r>
              <a:rPr lang="en-US" altLang="zh-CN" dirty="0" err="1"/>
              <a:t>a,b</a:t>
            </a:r>
            <a:r>
              <a:rPr lang="zh-CN" altLang="zh-CN" dirty="0"/>
              <a:t>从</a:t>
            </a:r>
            <a:r>
              <a:rPr lang="en-US" altLang="zh-CN" dirty="0"/>
              <a:t>0</a:t>
            </a:r>
            <a:r>
              <a:rPr lang="zh-CN" altLang="zh-CN" dirty="0"/>
              <a:t>开始标号</a:t>
            </a:r>
            <a:r>
              <a:rPr lang="en-US" altLang="zh-CN" dirty="0"/>
              <a:t>,</a:t>
            </a:r>
            <a:r>
              <a:rPr lang="zh-CN" altLang="zh-CN" dirty="0"/>
              <a:t>除法取下整。</a:t>
            </a:r>
            <a:r>
              <a:rPr lang="en-US" altLang="zh-CN" dirty="0"/>
              <a:t/>
            </a:r>
            <a:br>
              <a:rPr lang="en-US" altLang="zh-CN" dirty="0"/>
            </a:br>
            <a:r>
              <a:rPr lang="zh-CN" altLang="zh-CN" dirty="0"/>
              <a:t>　　给你一个长度为</a:t>
            </a:r>
            <a:r>
              <a:rPr lang="en-US" altLang="zh-CN" dirty="0"/>
              <a:t>n</a:t>
            </a:r>
            <a:r>
              <a:rPr lang="zh-CN" altLang="zh-CN" dirty="0"/>
              <a:t>的序列</a:t>
            </a:r>
            <a:r>
              <a:rPr lang="en-US" altLang="zh-CN" dirty="0"/>
              <a:t>s</a:t>
            </a:r>
            <a:r>
              <a:rPr lang="zh-CN" altLang="zh-CN" dirty="0"/>
              <a:t>。</a:t>
            </a:r>
            <a:r>
              <a:rPr lang="en-US" altLang="zh-CN" dirty="0"/>
              <a:t/>
            </a:r>
            <a:br>
              <a:rPr lang="en-US" altLang="zh-CN" dirty="0"/>
            </a:br>
            <a:r>
              <a:rPr lang="zh-CN" altLang="zh-CN" dirty="0"/>
              <a:t>　　回答</a:t>
            </a:r>
            <a:r>
              <a:rPr lang="en-US" altLang="zh-CN" dirty="0"/>
              <a:t>Q</a:t>
            </a:r>
            <a:r>
              <a:rPr lang="zh-CN" altLang="zh-CN" dirty="0"/>
              <a:t>个这样的询问：</a:t>
            </a:r>
            <a:r>
              <a:rPr lang="en-US" altLang="zh-CN" dirty="0"/>
              <a:t>s</a:t>
            </a:r>
            <a:r>
              <a:rPr lang="zh-CN" altLang="zh-CN" dirty="0"/>
              <a:t>的左端点在</a:t>
            </a:r>
            <a:r>
              <a:rPr lang="en-US" altLang="zh-CN" dirty="0"/>
              <a:t>[</a:t>
            </a:r>
            <a:r>
              <a:rPr lang="en-US" altLang="zh-CN" dirty="0" err="1"/>
              <a:t>a,b</a:t>
            </a:r>
            <a:r>
              <a:rPr lang="en-US" altLang="zh-CN" dirty="0"/>
              <a:t>]</a:t>
            </a:r>
            <a:r>
              <a:rPr lang="zh-CN" altLang="zh-CN" dirty="0"/>
              <a:t>之间</a:t>
            </a:r>
            <a:r>
              <a:rPr lang="en-US" altLang="zh-CN" dirty="0"/>
              <a:t>,</a:t>
            </a:r>
            <a:r>
              <a:rPr lang="zh-CN" altLang="zh-CN" dirty="0"/>
              <a:t>右端点在</a:t>
            </a:r>
            <a:r>
              <a:rPr lang="en-US" altLang="zh-CN" dirty="0"/>
              <a:t>[</a:t>
            </a:r>
            <a:r>
              <a:rPr lang="en-US" altLang="zh-CN" dirty="0" err="1"/>
              <a:t>c,d</a:t>
            </a:r>
            <a:r>
              <a:rPr lang="en-US" altLang="zh-CN" dirty="0"/>
              <a:t>]</a:t>
            </a:r>
            <a:r>
              <a:rPr lang="zh-CN" altLang="zh-CN" dirty="0"/>
              <a:t>之间的子序列中，最大的中位数。</a:t>
            </a:r>
            <a:r>
              <a:rPr lang="en-US" altLang="zh-CN" dirty="0"/>
              <a:t/>
            </a:r>
            <a:br>
              <a:rPr lang="en-US" altLang="zh-CN" dirty="0"/>
            </a:br>
            <a:r>
              <a:rPr lang="zh-CN" altLang="zh-CN" dirty="0"/>
              <a:t>　　其中</a:t>
            </a:r>
            <a:r>
              <a:rPr lang="en-US" altLang="zh-CN" dirty="0"/>
              <a:t>a&lt;b&lt;c&lt;d</a:t>
            </a:r>
            <a:r>
              <a:rPr lang="zh-CN" altLang="zh-CN" dirty="0"/>
              <a:t>。</a:t>
            </a:r>
            <a:r>
              <a:rPr lang="en-US" altLang="zh-CN" dirty="0"/>
              <a:t/>
            </a:r>
            <a:br>
              <a:rPr lang="en-US" altLang="zh-CN" dirty="0"/>
            </a:br>
            <a:r>
              <a:rPr lang="zh-CN" altLang="zh-CN" dirty="0"/>
              <a:t>　　位置也从</a:t>
            </a:r>
            <a:r>
              <a:rPr lang="en-US" altLang="zh-CN" dirty="0"/>
              <a:t>0</a:t>
            </a:r>
            <a:r>
              <a:rPr lang="zh-CN" altLang="zh-CN" dirty="0"/>
              <a:t>开始标号。</a:t>
            </a:r>
            <a:r>
              <a:rPr lang="en-US" altLang="zh-CN" dirty="0"/>
              <a:t/>
            </a:r>
            <a:br>
              <a:rPr lang="en-US" altLang="zh-CN" dirty="0"/>
            </a:br>
            <a:r>
              <a:rPr lang="zh-CN" altLang="zh-CN" dirty="0"/>
              <a:t>　　我会使用一些方式强制你在线</a:t>
            </a:r>
            <a:r>
              <a:rPr lang="zh-CN" altLang="zh-CN" dirty="0" smtClean="0"/>
              <a:t>。</a:t>
            </a:r>
            <a:endParaRPr lang="zh-CN" altLang="zh-CN" dirty="0"/>
          </a:p>
        </p:txBody>
      </p:sp>
    </p:spTree>
    <p:extLst>
      <p:ext uri="{BB962C8B-B14F-4D97-AF65-F5344CB8AC3E}">
        <p14:creationId xmlns:p14="http://schemas.microsoft.com/office/powerpoint/2010/main" val="256738108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怎么做？</a:t>
            </a:r>
            <a:endParaRPr kumimoji="1" lang="zh-CN" altLang="en-US" dirty="0"/>
          </a:p>
        </p:txBody>
      </p:sp>
      <p:sp>
        <p:nvSpPr>
          <p:cNvPr id="3" name="内容占位符 2"/>
          <p:cNvSpPr>
            <a:spLocks noGrp="1"/>
          </p:cNvSpPr>
          <p:nvPr>
            <p:ph idx="1"/>
          </p:nvPr>
        </p:nvSpPr>
        <p:spPr/>
        <p:txBody>
          <a:bodyPr/>
          <a:lstStyle/>
          <a:p>
            <a:r>
              <a:rPr kumimoji="1" lang="zh-CN" altLang="en-US" dirty="0" smtClean="0"/>
              <a:t>中位数</a:t>
            </a:r>
            <a:r>
              <a:rPr kumimoji="1" lang="zh-CN" altLang="zh-CN" dirty="0"/>
              <a:t>—</a:t>
            </a:r>
            <a:r>
              <a:rPr kumimoji="1" lang="zh-CN" altLang="zh-CN" dirty="0" smtClean="0"/>
              <a:t>—</a:t>
            </a:r>
            <a:r>
              <a:rPr kumimoji="1" lang="zh-CN" altLang="en-US" dirty="0" smtClean="0"/>
              <a:t>二分</a:t>
            </a:r>
            <a:endParaRPr kumimoji="1" lang="en-US" altLang="zh-CN" dirty="0" smtClean="0"/>
          </a:p>
          <a:p>
            <a:r>
              <a:rPr kumimoji="1" lang="zh-CN" altLang="en-US" dirty="0" smtClean="0"/>
              <a:t>对于二分的</a:t>
            </a:r>
            <a:r>
              <a:rPr kumimoji="1" lang="en-US" altLang="zh-CN" dirty="0" smtClean="0"/>
              <a:t>M</a:t>
            </a:r>
            <a:r>
              <a:rPr kumimoji="1" lang="zh-CN" altLang="en-US" dirty="0" smtClean="0"/>
              <a:t>，大于等于</a:t>
            </a:r>
            <a:r>
              <a:rPr kumimoji="1" lang="en-US" altLang="zh-CN" dirty="0" smtClean="0"/>
              <a:t>M</a:t>
            </a:r>
            <a:r>
              <a:rPr kumimoji="1" lang="zh-CN" altLang="en-US" dirty="0" smtClean="0"/>
              <a:t>的标为</a:t>
            </a:r>
            <a:r>
              <a:rPr kumimoji="1" lang="en-US" altLang="zh-CN" dirty="0" smtClean="0"/>
              <a:t>1</a:t>
            </a:r>
            <a:r>
              <a:rPr kumimoji="1" lang="zh-CN" altLang="en-US" dirty="0" smtClean="0"/>
              <a:t>，小于</a:t>
            </a:r>
            <a:r>
              <a:rPr kumimoji="1" lang="en-US" altLang="zh-CN" dirty="0" smtClean="0"/>
              <a:t>M</a:t>
            </a:r>
            <a:r>
              <a:rPr kumimoji="1" lang="zh-CN" altLang="en-US" dirty="0" smtClean="0"/>
              <a:t>的标为</a:t>
            </a:r>
            <a:r>
              <a:rPr kumimoji="1" lang="en-US" altLang="zh-CN" dirty="0" smtClean="0"/>
              <a:t>-1</a:t>
            </a:r>
            <a:r>
              <a:rPr kumimoji="1" lang="zh-CN" altLang="en-US" dirty="0" smtClean="0"/>
              <a:t>，那么问题就转换为，在给定区间中，是否存在序列使得序列和大于等于</a:t>
            </a:r>
            <a:r>
              <a:rPr kumimoji="1" lang="en-US" altLang="zh-CN" dirty="0" smtClean="0"/>
              <a:t>0</a:t>
            </a:r>
            <a:r>
              <a:rPr kumimoji="1" lang="zh-CN" altLang="en-US" dirty="0" smtClean="0"/>
              <a:t>。（即中位数大于等于</a:t>
            </a:r>
            <a:r>
              <a:rPr kumimoji="1" lang="en-US" altLang="zh-CN" dirty="0" smtClean="0"/>
              <a:t>M</a:t>
            </a:r>
            <a:r>
              <a:rPr kumimoji="1" lang="zh-CN" altLang="en-US" dirty="0" smtClean="0"/>
              <a:t>）</a:t>
            </a:r>
            <a:endParaRPr kumimoji="1" lang="en-US" altLang="zh-CN" dirty="0" smtClean="0"/>
          </a:p>
          <a:p>
            <a:r>
              <a:rPr kumimoji="1" lang="zh-CN" altLang="en-US" dirty="0" smtClean="0"/>
              <a:t>可以使用线段树维护左右端点最大左右序列和（经典线段树用法）</a:t>
            </a:r>
            <a:endParaRPr kumimoji="1" lang="en-US" altLang="zh-CN" dirty="0" smtClean="0"/>
          </a:p>
        </p:txBody>
      </p:sp>
    </p:spTree>
    <p:extLst>
      <p:ext uri="{BB962C8B-B14F-4D97-AF65-F5344CB8AC3E}">
        <p14:creationId xmlns:p14="http://schemas.microsoft.com/office/powerpoint/2010/main" val="83563442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如何维护每一个</a:t>
            </a:r>
            <a:r>
              <a:rPr kumimoji="1" lang="en-US" altLang="zh-CN" dirty="0" smtClean="0"/>
              <a:t>M</a:t>
            </a:r>
            <a:r>
              <a:rPr kumimoji="1" lang="zh-CN" altLang="en-US" dirty="0" smtClean="0"/>
              <a:t>的线段树？</a:t>
            </a:r>
            <a:endParaRPr kumimoji="1" lang="zh-CN" altLang="en-US" dirty="0"/>
          </a:p>
        </p:txBody>
      </p:sp>
      <p:sp>
        <p:nvSpPr>
          <p:cNvPr id="3" name="内容占位符 2"/>
          <p:cNvSpPr>
            <a:spLocks noGrp="1"/>
          </p:cNvSpPr>
          <p:nvPr>
            <p:ph idx="1"/>
          </p:nvPr>
        </p:nvSpPr>
        <p:spPr/>
        <p:txBody>
          <a:bodyPr/>
          <a:lstStyle/>
          <a:p>
            <a:r>
              <a:rPr kumimoji="1" lang="zh-CN" altLang="en-US" dirty="0" smtClean="0"/>
              <a:t>这时候可以发现，在排序离散后的序列中，</a:t>
            </a:r>
            <a:endParaRPr kumimoji="1" lang="en-US" altLang="zh-CN" dirty="0" smtClean="0"/>
          </a:p>
          <a:p>
            <a:r>
              <a:rPr kumimoji="1" lang="en-US" altLang="zh-CN" dirty="0" smtClean="0"/>
              <a:t>M</a:t>
            </a:r>
            <a:r>
              <a:rPr kumimoji="1" lang="zh-CN" altLang="en-US" dirty="0" smtClean="0"/>
              <a:t>与</a:t>
            </a:r>
            <a:r>
              <a:rPr kumimoji="1" lang="en-US" altLang="zh-CN" dirty="0" smtClean="0"/>
              <a:t>M+1 </a:t>
            </a:r>
            <a:r>
              <a:rPr kumimoji="1" lang="zh-CN" altLang="en-US" dirty="0" smtClean="0"/>
              <a:t>的线段树只修改了一个点，即</a:t>
            </a:r>
            <a:r>
              <a:rPr kumimoji="1" lang="en-US" altLang="zh-CN" dirty="0" smtClean="0"/>
              <a:t>M</a:t>
            </a:r>
          </a:p>
          <a:p>
            <a:r>
              <a:rPr kumimoji="1" lang="zh-CN" altLang="zh-CN" dirty="0"/>
              <a:t>—</a:t>
            </a:r>
            <a:r>
              <a:rPr kumimoji="1" lang="zh-CN" altLang="zh-CN" dirty="0" smtClean="0"/>
              <a:t>—</a:t>
            </a:r>
            <a:r>
              <a:rPr kumimoji="1" lang="zh-CN" altLang="en-US" dirty="0" smtClean="0"/>
              <a:t>可持久化！</a:t>
            </a:r>
            <a:endParaRPr kumimoji="1" lang="en-US" altLang="zh-CN" dirty="0" smtClean="0"/>
          </a:p>
          <a:p>
            <a:r>
              <a:rPr kumimoji="1" lang="zh-CN" altLang="en-US" dirty="0" smtClean="0"/>
              <a:t>问题解决～</a:t>
            </a:r>
            <a:endParaRPr kumimoji="1" lang="en-US" altLang="zh-CN" dirty="0" smtClean="0"/>
          </a:p>
          <a:p>
            <a:r>
              <a:rPr kumimoji="1" lang="zh-CN" altLang="en-US" dirty="0" smtClean="0"/>
              <a:t>以离散后的数组建立可持久线段树</a:t>
            </a:r>
            <a:endParaRPr kumimoji="1" lang="zh-CN" altLang="en-US" dirty="0"/>
          </a:p>
        </p:txBody>
      </p:sp>
    </p:spTree>
    <p:extLst>
      <p:ext uri="{BB962C8B-B14F-4D97-AF65-F5344CB8AC3E}">
        <p14:creationId xmlns:p14="http://schemas.microsoft.com/office/powerpoint/2010/main" val="85420429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b="0" dirty="0" smtClean="0"/>
              <a:t>至此可持久化线段树</a:t>
            </a:r>
            <a:r>
              <a:rPr kumimoji="1" lang="en-US" altLang="zh-CN" b="0" dirty="0" smtClean="0"/>
              <a:t/>
            </a:r>
            <a:br>
              <a:rPr kumimoji="1" lang="en-US" altLang="zh-CN" b="0" dirty="0" smtClean="0"/>
            </a:br>
            <a:r>
              <a:rPr kumimoji="1" lang="zh-CN" altLang="en-US" b="0" dirty="0" smtClean="0"/>
              <a:t>就暂告一段落啦</a:t>
            </a:r>
            <a:endParaRPr kumimoji="1" lang="zh-CN" altLang="en-US" b="0" dirty="0"/>
          </a:p>
        </p:txBody>
      </p:sp>
    </p:spTree>
    <p:extLst>
      <p:ext uri="{BB962C8B-B14F-4D97-AF65-F5344CB8AC3E}">
        <p14:creationId xmlns:p14="http://schemas.microsoft.com/office/powerpoint/2010/main" val="188186802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类似的数据结构可持久化</a:t>
            </a:r>
            <a:endParaRPr kumimoji="1" lang="zh-CN" altLang="en-US" dirty="0"/>
          </a:p>
        </p:txBody>
      </p:sp>
      <p:sp>
        <p:nvSpPr>
          <p:cNvPr id="3" name="内容占位符 2"/>
          <p:cNvSpPr>
            <a:spLocks noGrp="1"/>
          </p:cNvSpPr>
          <p:nvPr>
            <p:ph idx="1"/>
          </p:nvPr>
        </p:nvSpPr>
        <p:spPr/>
        <p:txBody>
          <a:bodyPr/>
          <a:lstStyle/>
          <a:p>
            <a:r>
              <a:rPr kumimoji="1" lang="zh-CN" altLang="en-US" dirty="0" smtClean="0"/>
              <a:t>可持久化树状数组</a:t>
            </a:r>
            <a:endParaRPr kumimoji="1" lang="en-US" altLang="zh-CN" dirty="0" smtClean="0"/>
          </a:p>
          <a:p>
            <a:r>
              <a:rPr kumimoji="1" lang="zh-CN" altLang="en-US" dirty="0" smtClean="0"/>
              <a:t>可持久化字典树</a:t>
            </a:r>
            <a:endParaRPr kumimoji="1" lang="en-US" altLang="zh-CN" dirty="0" smtClean="0"/>
          </a:p>
          <a:p>
            <a:r>
              <a:rPr kumimoji="1" lang="en-US" altLang="zh-CN" dirty="0" smtClean="0"/>
              <a:t>……</a:t>
            </a:r>
          </a:p>
        </p:txBody>
      </p:sp>
    </p:spTree>
    <p:extLst>
      <p:ext uri="{BB962C8B-B14F-4D97-AF65-F5344CB8AC3E}">
        <p14:creationId xmlns:p14="http://schemas.microsoft.com/office/powerpoint/2010/main" val="168072077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a:t>
            </a:r>
            <a:r>
              <a:rPr kumimoji="1" lang="en-US" altLang="zh-CN" dirty="0"/>
              <a:t>Hdu4348</a:t>
            </a:r>
            <a:r>
              <a:rPr kumimoji="1" lang="zh-CN" altLang="en-US" dirty="0"/>
              <a:t>］</a:t>
            </a:r>
            <a:r>
              <a:rPr kumimoji="1" lang="en-US" altLang="zh-CN" dirty="0"/>
              <a:t>To the </a:t>
            </a:r>
            <a:r>
              <a:rPr kumimoji="1" lang="en-US" altLang="zh-CN" dirty="0" smtClean="0"/>
              <a:t>moon</a:t>
            </a:r>
            <a:endParaRPr kumimoji="1" lang="zh-CN" altLang="en-US" dirty="0"/>
          </a:p>
        </p:txBody>
      </p:sp>
      <p:sp>
        <p:nvSpPr>
          <p:cNvPr id="3" name="内容占位符 2"/>
          <p:cNvSpPr>
            <a:spLocks noGrp="1"/>
          </p:cNvSpPr>
          <p:nvPr>
            <p:ph idx="1"/>
          </p:nvPr>
        </p:nvSpPr>
        <p:spPr/>
        <p:txBody>
          <a:bodyPr>
            <a:normAutofit fontScale="62500" lnSpcReduction="20000"/>
          </a:bodyPr>
          <a:lstStyle/>
          <a:p>
            <a:r>
              <a:rPr lang="en-US" altLang="zh-CN" sz="3200" b="1" dirty="0" smtClean="0"/>
              <a:t>Description</a:t>
            </a:r>
            <a:endParaRPr lang="zh-CN" altLang="zh-CN" sz="3200" dirty="0"/>
          </a:p>
          <a:p>
            <a:r>
              <a:rPr lang="en-US" altLang="zh-CN" dirty="0" smtClean="0"/>
              <a:t>To </a:t>
            </a:r>
            <a:r>
              <a:rPr lang="en-US" altLang="zh-CN" dirty="0"/>
              <a:t>The Moon is a independent game released in November 2011, it is a role-playing adventure game powered by RPG Maker.</a:t>
            </a:r>
            <a:br>
              <a:rPr lang="en-US" altLang="zh-CN" dirty="0"/>
            </a:br>
            <a:r>
              <a:rPr lang="en-US" altLang="zh-CN" dirty="0"/>
              <a:t>The premise of To The Moon is based around a technology that allows us to permanently reconstruct the memory on dying man. In this problem, we'll give you a chance, to implement the logic behind the scene.</a:t>
            </a:r>
            <a:br>
              <a:rPr lang="en-US" altLang="zh-CN" dirty="0"/>
            </a:br>
            <a:r>
              <a:rPr lang="en-US" altLang="zh-CN" dirty="0"/>
              <a:t/>
            </a:r>
            <a:br>
              <a:rPr lang="en-US" altLang="zh-CN" dirty="0"/>
            </a:br>
            <a:r>
              <a:rPr lang="en-US" altLang="zh-CN" dirty="0"/>
              <a:t>You‘ve been given N integers A</a:t>
            </a:r>
            <a:r>
              <a:rPr lang="en-US" altLang="zh-CN" baseline="-25000" dirty="0"/>
              <a:t>[1]</a:t>
            </a:r>
            <a:r>
              <a:rPr lang="en-US" altLang="zh-CN" dirty="0"/>
              <a:t>, A</a:t>
            </a:r>
            <a:r>
              <a:rPr lang="en-US" altLang="zh-CN" baseline="-25000" dirty="0"/>
              <a:t>[2]</a:t>
            </a:r>
            <a:r>
              <a:rPr lang="en-US" altLang="zh-CN" dirty="0"/>
              <a:t>,..., A</a:t>
            </a:r>
            <a:r>
              <a:rPr lang="en-US" altLang="zh-CN" baseline="-25000" dirty="0"/>
              <a:t>[N]</a:t>
            </a:r>
            <a:r>
              <a:rPr lang="en-US" altLang="zh-CN" dirty="0"/>
              <a:t>. On these integers, you need to implement the following operations:</a:t>
            </a:r>
            <a:br>
              <a:rPr lang="en-US" altLang="zh-CN" dirty="0"/>
            </a:br>
            <a:r>
              <a:rPr lang="en-US" altLang="zh-CN" b="1" dirty="0"/>
              <a:t>1.</a:t>
            </a:r>
            <a:r>
              <a:rPr lang="en-US" altLang="zh-CN" dirty="0"/>
              <a:t> C l r d: Adding a constant d for every {A</a:t>
            </a:r>
            <a:r>
              <a:rPr lang="en-US" altLang="zh-CN" baseline="-25000" dirty="0"/>
              <a:t>i</a:t>
            </a:r>
            <a:r>
              <a:rPr lang="en-US" altLang="zh-CN" dirty="0"/>
              <a:t> | l &lt;= </a:t>
            </a:r>
            <a:r>
              <a:rPr lang="en-US" altLang="zh-CN" dirty="0" err="1"/>
              <a:t>i</a:t>
            </a:r>
            <a:r>
              <a:rPr lang="en-US" altLang="zh-CN" dirty="0"/>
              <a:t> &lt;= r}, and increase the time stamp by 1, this is the only operation that will cause the time stamp increase. </a:t>
            </a:r>
            <a:br>
              <a:rPr lang="en-US" altLang="zh-CN" dirty="0"/>
            </a:br>
            <a:r>
              <a:rPr lang="en-US" altLang="zh-CN" b="1" dirty="0"/>
              <a:t>2.</a:t>
            </a:r>
            <a:r>
              <a:rPr lang="en-US" altLang="zh-CN" dirty="0"/>
              <a:t> Q l r: Querying the current sum of {A</a:t>
            </a:r>
            <a:r>
              <a:rPr lang="en-US" altLang="zh-CN" baseline="-25000" dirty="0"/>
              <a:t>i</a:t>
            </a:r>
            <a:r>
              <a:rPr lang="en-US" altLang="zh-CN" dirty="0"/>
              <a:t> | l &lt;= </a:t>
            </a:r>
            <a:r>
              <a:rPr lang="en-US" altLang="zh-CN" dirty="0" err="1"/>
              <a:t>i</a:t>
            </a:r>
            <a:r>
              <a:rPr lang="en-US" altLang="zh-CN" dirty="0"/>
              <a:t> &lt;= r}.</a:t>
            </a:r>
            <a:br>
              <a:rPr lang="en-US" altLang="zh-CN" dirty="0"/>
            </a:br>
            <a:r>
              <a:rPr lang="en-US" altLang="zh-CN" b="1" dirty="0"/>
              <a:t>3.</a:t>
            </a:r>
            <a:r>
              <a:rPr lang="en-US" altLang="zh-CN" dirty="0"/>
              <a:t> H l r t: Querying a history sum of {A</a:t>
            </a:r>
            <a:r>
              <a:rPr lang="en-US" altLang="zh-CN" baseline="-25000" dirty="0"/>
              <a:t>i</a:t>
            </a:r>
            <a:r>
              <a:rPr lang="en-US" altLang="zh-CN" dirty="0"/>
              <a:t> | l &lt;= </a:t>
            </a:r>
            <a:r>
              <a:rPr lang="en-US" altLang="zh-CN" dirty="0" err="1"/>
              <a:t>i</a:t>
            </a:r>
            <a:r>
              <a:rPr lang="en-US" altLang="zh-CN" dirty="0"/>
              <a:t> &lt;= r} in time t.</a:t>
            </a:r>
            <a:br>
              <a:rPr lang="en-US" altLang="zh-CN" dirty="0"/>
            </a:br>
            <a:r>
              <a:rPr lang="en-US" altLang="zh-CN" b="1" dirty="0"/>
              <a:t>4.</a:t>
            </a:r>
            <a:r>
              <a:rPr lang="en-US" altLang="zh-CN" dirty="0"/>
              <a:t> B t: Back to time t. And once you decide return to a past, you can never be access to a forward edition anymore.</a:t>
            </a:r>
            <a:br>
              <a:rPr lang="en-US" altLang="zh-CN" dirty="0"/>
            </a:br>
            <a:r>
              <a:rPr lang="en-US" altLang="zh-CN" dirty="0"/>
              <a:t>.. N, M ≤ 10</a:t>
            </a:r>
            <a:r>
              <a:rPr lang="en-US" altLang="zh-CN" baseline="30000" dirty="0"/>
              <a:t>5</a:t>
            </a:r>
            <a:r>
              <a:rPr lang="en-US" altLang="zh-CN" dirty="0"/>
              <a:t>, |A</a:t>
            </a:r>
            <a:r>
              <a:rPr lang="en-US" altLang="zh-CN" baseline="-25000" dirty="0"/>
              <a:t>[</a:t>
            </a:r>
            <a:r>
              <a:rPr lang="en-US" altLang="zh-CN" baseline="-25000" dirty="0" err="1"/>
              <a:t>i</a:t>
            </a:r>
            <a:r>
              <a:rPr lang="en-US" altLang="zh-CN" baseline="-25000" dirty="0"/>
              <a:t>]</a:t>
            </a:r>
            <a:r>
              <a:rPr lang="en-US" altLang="zh-CN" dirty="0"/>
              <a:t>| ≤ 10</a:t>
            </a:r>
            <a:r>
              <a:rPr lang="en-US" altLang="zh-CN" baseline="30000" dirty="0"/>
              <a:t>9</a:t>
            </a:r>
            <a:r>
              <a:rPr lang="en-US" altLang="zh-CN" dirty="0"/>
              <a:t>, 1 ≤ l ≤ r ≤ N, |d| ≤ 10</a:t>
            </a:r>
            <a:r>
              <a:rPr lang="en-US" altLang="zh-CN" baseline="30000" dirty="0"/>
              <a:t>4</a:t>
            </a:r>
            <a:r>
              <a:rPr lang="en-US" altLang="zh-CN" dirty="0"/>
              <a:t> .. the system start from time 0, and the first modification is in time 1, t ≥ 0, and won't introduce you to a future state.</a:t>
            </a:r>
            <a:endParaRPr lang="zh-CN" altLang="zh-CN" dirty="0"/>
          </a:p>
          <a:p>
            <a:r>
              <a:rPr lang="en-US" altLang="zh-CN" dirty="0"/>
              <a:t> </a:t>
            </a:r>
            <a:endParaRPr lang="zh-CN" altLang="zh-CN" dirty="0"/>
          </a:p>
          <a:p>
            <a:endParaRPr kumimoji="1" lang="zh-CN" altLang="en-US" dirty="0"/>
          </a:p>
        </p:txBody>
      </p:sp>
    </p:spTree>
    <p:extLst>
      <p:ext uri="{BB962C8B-B14F-4D97-AF65-F5344CB8AC3E}">
        <p14:creationId xmlns:p14="http://schemas.microsoft.com/office/powerpoint/2010/main" val="304554554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题目大意</a:t>
            </a:r>
            <a:endParaRPr kumimoji="1" lang="zh-CN" altLang="en-US" dirty="0"/>
          </a:p>
        </p:txBody>
      </p:sp>
      <p:sp>
        <p:nvSpPr>
          <p:cNvPr id="3" name="内容占位符 2"/>
          <p:cNvSpPr>
            <a:spLocks noGrp="1"/>
          </p:cNvSpPr>
          <p:nvPr>
            <p:ph idx="1"/>
          </p:nvPr>
        </p:nvSpPr>
        <p:spPr/>
        <p:txBody>
          <a:bodyPr>
            <a:normAutofit fontScale="92500"/>
          </a:bodyPr>
          <a:lstStyle/>
          <a:p>
            <a:r>
              <a:rPr lang="en-US" altLang="zh-CN" dirty="0"/>
              <a:t>A[]</a:t>
            </a:r>
            <a:r>
              <a:rPr lang="zh-CN" altLang="zh-CN" dirty="0"/>
              <a:t>数组，长度为</a:t>
            </a:r>
            <a:r>
              <a:rPr lang="en-US" altLang="zh-CN" dirty="0"/>
              <a:t>N</a:t>
            </a:r>
            <a:r>
              <a:rPr lang="zh-CN" altLang="zh-CN" dirty="0"/>
              <a:t>，一共</a:t>
            </a:r>
            <a:r>
              <a:rPr lang="en-US" altLang="zh-CN" dirty="0"/>
              <a:t>4</a:t>
            </a:r>
            <a:r>
              <a:rPr lang="zh-CN" altLang="zh-CN" dirty="0"/>
              <a:t>种操作：</a:t>
            </a:r>
          </a:p>
          <a:p>
            <a:r>
              <a:rPr lang="en-US" altLang="zh-CN" dirty="0"/>
              <a:t>1. </a:t>
            </a:r>
            <a:r>
              <a:rPr lang="en-US" altLang="zh-CN" b="1" dirty="0"/>
              <a:t>Constant</a:t>
            </a:r>
            <a:r>
              <a:rPr lang="en-US" altLang="zh-CN" dirty="0"/>
              <a:t> l r d</a:t>
            </a:r>
            <a:r>
              <a:rPr lang="zh-CN" altLang="zh-CN" dirty="0"/>
              <a:t>：将</a:t>
            </a:r>
            <a:r>
              <a:rPr lang="en-US" altLang="zh-CN" dirty="0"/>
              <a:t>l</a:t>
            </a:r>
            <a:r>
              <a:rPr lang="zh-CN" altLang="zh-CN" dirty="0"/>
              <a:t>到</a:t>
            </a:r>
            <a:r>
              <a:rPr lang="en-US" altLang="zh-CN" dirty="0"/>
              <a:t>r</a:t>
            </a:r>
            <a:r>
              <a:rPr lang="zh-CN" altLang="zh-CN" dirty="0"/>
              <a:t>增加一个常数</a:t>
            </a:r>
            <a:r>
              <a:rPr lang="en-US" altLang="zh-CN" dirty="0"/>
              <a:t>d</a:t>
            </a:r>
            <a:r>
              <a:rPr lang="zh-CN" altLang="zh-CN" dirty="0"/>
              <a:t>，同时由于更改了</a:t>
            </a:r>
            <a:r>
              <a:rPr lang="en-US" altLang="zh-CN" dirty="0"/>
              <a:t>A</a:t>
            </a:r>
            <a:r>
              <a:rPr lang="zh-CN" altLang="zh-CN" dirty="0"/>
              <a:t>中的值，变成了不同的集合，时间戳加</a:t>
            </a:r>
            <a:r>
              <a:rPr lang="en-US" altLang="zh-CN" dirty="0"/>
              <a:t>1</a:t>
            </a:r>
            <a:r>
              <a:rPr lang="zh-CN" altLang="zh-CN" dirty="0"/>
              <a:t>。时间戳由</a:t>
            </a:r>
            <a:r>
              <a:rPr lang="en-US" altLang="zh-CN" dirty="0"/>
              <a:t>0</a:t>
            </a:r>
            <a:r>
              <a:rPr lang="zh-CN" altLang="zh-CN" dirty="0"/>
              <a:t>开始。</a:t>
            </a:r>
          </a:p>
          <a:p>
            <a:r>
              <a:rPr lang="en-US" altLang="zh-CN" dirty="0"/>
              <a:t>2. </a:t>
            </a:r>
            <a:r>
              <a:rPr lang="en-US" altLang="zh-CN" b="1" dirty="0"/>
              <a:t>Query</a:t>
            </a:r>
            <a:r>
              <a:rPr lang="en-US" altLang="zh-CN" dirty="0"/>
              <a:t> l r</a:t>
            </a:r>
            <a:r>
              <a:rPr lang="zh-CN" altLang="zh-CN" dirty="0"/>
              <a:t>：对当前的状态进行询问，</a:t>
            </a:r>
            <a:r>
              <a:rPr lang="en-US" altLang="zh-CN" dirty="0"/>
              <a:t>l</a:t>
            </a:r>
            <a:r>
              <a:rPr lang="zh-CN" altLang="zh-CN" dirty="0"/>
              <a:t>到</a:t>
            </a:r>
            <a:r>
              <a:rPr lang="en-US" altLang="zh-CN" dirty="0"/>
              <a:t>r</a:t>
            </a:r>
            <a:r>
              <a:rPr lang="zh-CN" altLang="zh-CN" dirty="0"/>
              <a:t>区间内的和。</a:t>
            </a:r>
          </a:p>
          <a:p>
            <a:r>
              <a:rPr lang="en-US" altLang="zh-CN" dirty="0"/>
              <a:t>3. </a:t>
            </a:r>
            <a:r>
              <a:rPr lang="en-US" altLang="zh-CN" b="1" dirty="0"/>
              <a:t>History</a:t>
            </a:r>
            <a:r>
              <a:rPr lang="en-US" altLang="zh-CN" dirty="0"/>
              <a:t> l r t</a:t>
            </a:r>
            <a:r>
              <a:rPr lang="zh-CN" altLang="zh-CN" dirty="0"/>
              <a:t>：对历史的状态进行询问，</a:t>
            </a:r>
            <a:r>
              <a:rPr lang="en-US" altLang="zh-CN" dirty="0"/>
              <a:t>l</a:t>
            </a:r>
            <a:r>
              <a:rPr lang="zh-CN" altLang="zh-CN" dirty="0"/>
              <a:t>到</a:t>
            </a:r>
            <a:r>
              <a:rPr lang="en-US" altLang="zh-CN" dirty="0"/>
              <a:t>r</a:t>
            </a:r>
            <a:r>
              <a:rPr lang="zh-CN" altLang="zh-CN" dirty="0"/>
              <a:t>区间的和。</a:t>
            </a:r>
          </a:p>
          <a:p>
            <a:r>
              <a:rPr lang="en-US" altLang="zh-CN" dirty="0"/>
              <a:t>4. </a:t>
            </a:r>
            <a:r>
              <a:rPr lang="en-US" altLang="zh-CN" b="1" dirty="0"/>
              <a:t>Back</a:t>
            </a:r>
            <a:r>
              <a:rPr lang="en-US" altLang="zh-CN" dirty="0"/>
              <a:t> t</a:t>
            </a:r>
            <a:r>
              <a:rPr lang="zh-CN" altLang="zh-CN" dirty="0"/>
              <a:t>：回到某一个时刻</a:t>
            </a:r>
            <a:r>
              <a:rPr lang="en-US" altLang="zh-CN" dirty="0"/>
              <a:t>t</a:t>
            </a:r>
            <a:r>
              <a:rPr lang="zh-CN" altLang="zh-CN" dirty="0"/>
              <a:t>，</a:t>
            </a:r>
            <a:r>
              <a:rPr lang="en-US" altLang="zh-CN" dirty="0"/>
              <a:t>t</a:t>
            </a:r>
            <a:r>
              <a:rPr lang="zh-CN" altLang="zh-CN" dirty="0"/>
              <a:t>以后的状态就不用管</a:t>
            </a:r>
            <a:r>
              <a:rPr lang="zh-CN" altLang="zh-CN" dirty="0" smtClean="0"/>
              <a:t>了。</a:t>
            </a:r>
          </a:p>
        </p:txBody>
      </p:sp>
    </p:spTree>
    <p:extLst>
      <p:ext uri="{BB962C8B-B14F-4D97-AF65-F5344CB8AC3E}">
        <p14:creationId xmlns:p14="http://schemas.microsoft.com/office/powerpoint/2010/main" val="250206773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可持久化树状数组</a:t>
            </a:r>
            <a:endParaRPr kumimoji="1"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    </a:t>
            </a:r>
            <a:r>
              <a:rPr lang="zh-CN" altLang="zh-CN" dirty="0"/>
              <a:t>由于题目是更新一段区间的值，树状数组并不擅长改变一段区间</a:t>
            </a:r>
            <a:r>
              <a:rPr lang="zh-CN" altLang="zh-CN" dirty="0" smtClean="0"/>
              <a:t>的值</a:t>
            </a:r>
            <a:endParaRPr lang="en-US" altLang="zh-CN" dirty="0"/>
          </a:p>
          <a:p>
            <a:r>
              <a:rPr lang="zh-CN" altLang="zh-CN" dirty="0" smtClean="0"/>
              <a:t>用</a:t>
            </a:r>
            <a:r>
              <a:rPr lang="en-US" altLang="zh-CN" dirty="0"/>
              <a:t>sum[</a:t>
            </a:r>
            <a:r>
              <a:rPr lang="en-US" altLang="zh-CN" dirty="0" err="1"/>
              <a:t>i</a:t>
            </a:r>
            <a:r>
              <a:rPr lang="en-US" altLang="zh-CN" dirty="0"/>
              <a:t>]</a:t>
            </a:r>
            <a:r>
              <a:rPr lang="zh-CN" altLang="zh-CN" dirty="0"/>
              <a:t>来</a:t>
            </a:r>
            <a:r>
              <a:rPr lang="zh-CN" altLang="zh-CN" dirty="0" smtClean="0"/>
              <a:t>表示</a:t>
            </a:r>
            <a:r>
              <a:rPr lang="zh-CN" altLang="en-US" dirty="0" smtClean="0"/>
              <a:t>前缀和</a:t>
            </a:r>
            <a:r>
              <a:rPr lang="zh-CN" altLang="zh-CN" dirty="0" smtClean="0"/>
              <a:t>，</a:t>
            </a:r>
            <a:r>
              <a:rPr lang="zh-CN" altLang="zh-CN" dirty="0"/>
              <a:t>用树状数组记录被更改的区间的开始和结尾。同时更新两个树状数组，分别记录</a:t>
            </a:r>
            <a:r>
              <a:rPr lang="en-US" altLang="zh-CN" dirty="0"/>
              <a:t>d</a:t>
            </a:r>
            <a:r>
              <a:rPr lang="zh-CN" altLang="zh-CN" dirty="0"/>
              <a:t>和</a:t>
            </a:r>
            <a:r>
              <a:rPr lang="en-US" altLang="zh-CN" dirty="0" err="1"/>
              <a:t>nd</a:t>
            </a:r>
            <a:r>
              <a:rPr lang="zh-CN" altLang="zh-CN" dirty="0"/>
              <a:t>。</a:t>
            </a:r>
          </a:p>
          <a:p>
            <a:r>
              <a:rPr lang="en-US" altLang="zh-CN" dirty="0"/>
              <a:t>    </a:t>
            </a:r>
            <a:r>
              <a:rPr lang="en-US" altLang="zh-CN" b="1" dirty="0"/>
              <a:t>d</a:t>
            </a:r>
            <a:r>
              <a:rPr lang="zh-CN" altLang="zh-CN" dirty="0"/>
              <a:t>：要加上的常量。由</a:t>
            </a:r>
            <a:r>
              <a:rPr lang="en-US" altLang="zh-CN" dirty="0"/>
              <a:t>d</a:t>
            </a:r>
            <a:r>
              <a:rPr lang="zh-CN" altLang="zh-CN" dirty="0"/>
              <a:t>的累加和可以推出当前点被更改的状态。</a:t>
            </a:r>
          </a:p>
          <a:p>
            <a:r>
              <a:rPr lang="en-US" altLang="zh-CN" dirty="0"/>
              <a:t>    </a:t>
            </a:r>
            <a:r>
              <a:rPr lang="en-US" altLang="zh-CN" b="1" dirty="0" err="1"/>
              <a:t>nd</a:t>
            </a:r>
            <a:r>
              <a:rPr lang="zh-CN" altLang="zh-CN" dirty="0"/>
              <a:t>：要加上的常量乘上当前的位置。</a:t>
            </a:r>
            <a:r>
              <a:rPr lang="en-US" altLang="zh-CN" dirty="0" err="1"/>
              <a:t>nd</a:t>
            </a:r>
            <a:r>
              <a:rPr lang="zh-CN" altLang="zh-CN" dirty="0"/>
              <a:t>是一个反向的填充。</a:t>
            </a:r>
          </a:p>
          <a:p>
            <a:r>
              <a:rPr lang="en-US" altLang="zh-CN" dirty="0"/>
              <a:t>    </a:t>
            </a:r>
            <a:r>
              <a:rPr lang="zh-CN" altLang="zh-CN" dirty="0"/>
              <a:t>每次出现</a:t>
            </a:r>
            <a:r>
              <a:rPr lang="en-US" altLang="zh-CN" dirty="0"/>
              <a:t>C</a:t>
            </a:r>
            <a:r>
              <a:rPr lang="zh-CN" altLang="zh-CN" dirty="0"/>
              <a:t>操作时，将</a:t>
            </a:r>
            <a:r>
              <a:rPr lang="en-US" altLang="zh-CN" dirty="0"/>
              <a:t>l</a:t>
            </a:r>
            <a:r>
              <a:rPr lang="zh-CN" altLang="zh-CN" dirty="0"/>
              <a:t>的值更新</a:t>
            </a:r>
            <a:r>
              <a:rPr lang="en-US" altLang="zh-CN" dirty="0"/>
              <a:t>d</a:t>
            </a:r>
            <a:r>
              <a:rPr lang="zh-CN" altLang="zh-CN" dirty="0"/>
              <a:t>和</a:t>
            </a:r>
            <a:r>
              <a:rPr lang="en-US" altLang="zh-CN" dirty="0" err="1"/>
              <a:t>nd</a:t>
            </a:r>
            <a:r>
              <a:rPr lang="zh-CN" altLang="zh-CN" dirty="0"/>
              <a:t>，</a:t>
            </a:r>
            <a:r>
              <a:rPr lang="en-US" altLang="zh-CN" dirty="0"/>
              <a:t>r+1</a:t>
            </a:r>
            <a:r>
              <a:rPr lang="zh-CN" altLang="zh-CN" dirty="0"/>
              <a:t>的值更新</a:t>
            </a:r>
            <a:r>
              <a:rPr lang="en-US" altLang="zh-CN" dirty="0"/>
              <a:t>-d</a:t>
            </a:r>
            <a:r>
              <a:rPr lang="zh-CN" altLang="zh-CN" dirty="0"/>
              <a:t>和</a:t>
            </a:r>
            <a:r>
              <a:rPr lang="en-US" altLang="zh-CN" dirty="0"/>
              <a:t>-</a:t>
            </a:r>
            <a:r>
              <a:rPr lang="en-US" altLang="zh-CN" dirty="0" err="1"/>
              <a:t>nd</a:t>
            </a:r>
            <a:r>
              <a:rPr lang="zh-CN" altLang="zh-CN" dirty="0"/>
              <a:t>，这样在查询的时候，</a:t>
            </a:r>
            <a:r>
              <a:rPr lang="en-US" altLang="zh-CN" dirty="0"/>
              <a:t>x * d - </a:t>
            </a:r>
            <a:r>
              <a:rPr lang="en-US" altLang="zh-CN" dirty="0" err="1"/>
              <a:t>nd</a:t>
            </a:r>
            <a:r>
              <a:rPr lang="en-US" altLang="zh-CN" dirty="0"/>
              <a:t> + d</a:t>
            </a:r>
            <a:r>
              <a:rPr lang="zh-CN" altLang="zh-CN" dirty="0"/>
              <a:t>就是整体被改变的程度了，加上</a:t>
            </a:r>
            <a:r>
              <a:rPr lang="en-US" altLang="zh-CN" dirty="0"/>
              <a:t>sum</a:t>
            </a:r>
            <a:r>
              <a:rPr lang="zh-CN" altLang="zh-CN" dirty="0"/>
              <a:t>后就是需要的累加和了</a:t>
            </a:r>
            <a:r>
              <a:rPr lang="zh-CN" altLang="zh-CN" dirty="0" smtClean="0"/>
              <a:t>。</a:t>
            </a:r>
            <a:endParaRPr lang="zh-CN" altLang="zh-CN" dirty="0"/>
          </a:p>
        </p:txBody>
      </p:sp>
    </p:spTree>
    <p:extLst>
      <p:ext uri="{BB962C8B-B14F-4D97-AF65-F5344CB8AC3E}">
        <p14:creationId xmlns:p14="http://schemas.microsoft.com/office/powerpoint/2010/main" val="350677459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那么</a:t>
            </a:r>
            <a:r>
              <a:rPr kumimoji="1" lang="en-US" altLang="zh-CN" dirty="0" smtClean="0"/>
              <a:t>……</a:t>
            </a:r>
            <a:endParaRPr kumimoji="1" lang="zh-CN" altLang="en-US" dirty="0"/>
          </a:p>
        </p:txBody>
      </p:sp>
      <p:sp>
        <p:nvSpPr>
          <p:cNvPr id="3" name="内容占位符 2"/>
          <p:cNvSpPr>
            <a:spLocks noGrp="1"/>
          </p:cNvSpPr>
          <p:nvPr>
            <p:ph idx="1"/>
          </p:nvPr>
        </p:nvSpPr>
        <p:spPr/>
        <p:txBody>
          <a:bodyPr/>
          <a:lstStyle/>
          <a:p>
            <a:r>
              <a:rPr kumimoji="1" lang="zh-CN" altLang="en-US" dirty="0" smtClean="0"/>
              <a:t>问题来了</a:t>
            </a:r>
            <a:r>
              <a:rPr kumimoji="1" lang="zh-CN" altLang="zh-CN" dirty="0"/>
              <a:t>，</a:t>
            </a:r>
            <a:endParaRPr kumimoji="1" lang="en-US" altLang="zh-CN" dirty="0" smtClean="0"/>
          </a:p>
          <a:p>
            <a:r>
              <a:rPr kumimoji="1" lang="zh-CN" altLang="en-US" dirty="0" smtClean="0"/>
              <a:t>如何用函数式编程实现复杂的算法呢？</a:t>
            </a:r>
            <a:endParaRPr kumimoji="1" lang="en-US" altLang="zh-CN" dirty="0" smtClean="0"/>
          </a:p>
        </p:txBody>
      </p:sp>
    </p:spTree>
    <p:extLst>
      <p:ext uri="{BB962C8B-B14F-4D97-AF65-F5344CB8AC3E}">
        <p14:creationId xmlns:p14="http://schemas.microsoft.com/office/powerpoint/2010/main" val="415182354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latin typeface="+mn-ea"/>
              </a:rPr>
              <a:t>［百练</a:t>
            </a:r>
            <a:r>
              <a:rPr lang="zh-CN" altLang="zh-CN" sz="2800" dirty="0">
                <a:latin typeface="+mn-ea"/>
              </a:rPr>
              <a:t>］</a:t>
            </a:r>
            <a:r>
              <a:rPr lang="en-US" altLang="zh-CN" sz="2800" dirty="0" smtClean="0">
                <a:latin typeface="+mn-ea"/>
              </a:rPr>
              <a:t>XOR 查询</a:t>
            </a:r>
            <a:r>
              <a:rPr lang="zh-CN" altLang="zh-CN" sz="2800" dirty="0">
                <a:latin typeface="+mn-ea"/>
              </a:rPr>
              <a:t>——</a:t>
            </a:r>
            <a:r>
              <a:rPr lang="en-US" altLang="zh-CN" sz="2800" dirty="0">
                <a:latin typeface="+mn-ea"/>
              </a:rPr>
              <a:t>北京大学2012全国中学生信息科学夏令营计算机上机考核第四场04</a:t>
            </a:r>
            <a:br>
              <a:rPr lang="en-US" altLang="zh-CN" sz="2800" dirty="0">
                <a:latin typeface="+mn-ea"/>
              </a:rPr>
            </a:br>
            <a:endParaRPr kumimoji="1" lang="zh-CN" altLang="en-US" sz="2800" dirty="0"/>
          </a:p>
        </p:txBody>
      </p:sp>
      <p:sp>
        <p:nvSpPr>
          <p:cNvPr id="3" name="内容占位符 2"/>
          <p:cNvSpPr>
            <a:spLocks noGrp="1"/>
          </p:cNvSpPr>
          <p:nvPr>
            <p:ph idx="1"/>
          </p:nvPr>
        </p:nvSpPr>
        <p:spPr>
          <a:xfrm>
            <a:off x="914400" y="1705914"/>
            <a:ext cx="7313613" cy="4056062"/>
          </a:xfrm>
        </p:spPr>
        <p:txBody>
          <a:bodyPr>
            <a:normAutofit/>
          </a:bodyPr>
          <a:lstStyle/>
          <a:p>
            <a:r>
              <a:rPr lang="zh-CN" altLang="en-US" b="1" dirty="0" smtClean="0"/>
              <a:t>题目描述</a:t>
            </a:r>
            <a:endParaRPr lang="en-US" altLang="zh-CN" b="1" dirty="0" smtClean="0"/>
          </a:p>
          <a:p>
            <a:r>
              <a:rPr lang="en-US" altLang="zh-CN" sz="2000" dirty="0" smtClean="0"/>
              <a:t>已知</a:t>
            </a:r>
            <a:r>
              <a:rPr lang="en-US" altLang="zh-CN" sz="2000" dirty="0"/>
              <a:t>一个长度</a:t>
            </a:r>
            <a:r>
              <a:rPr lang="en-US" altLang="zh-CN" sz="2000" dirty="0" smtClean="0"/>
              <a:t>为 n 的</a:t>
            </a:r>
            <a:r>
              <a:rPr lang="en-US" altLang="zh-CN" sz="2000" dirty="0"/>
              <a:t>(1 &lt;= n &lt; 100000</a:t>
            </a:r>
            <a:r>
              <a:rPr lang="en-US" altLang="zh-CN" sz="2000" dirty="0" smtClean="0"/>
              <a:t>) 数组 s</a:t>
            </a:r>
            <a:r>
              <a:rPr lang="en-US" altLang="zh-CN" sz="2000" dirty="0"/>
              <a:t>[1],s[2],...,s[n](0 &lt;= s[</a:t>
            </a:r>
            <a:r>
              <a:rPr lang="en-US" altLang="zh-CN" sz="2000" dirty="0" err="1"/>
              <a:t>i</a:t>
            </a:r>
            <a:r>
              <a:rPr lang="en-US" altLang="zh-CN" sz="2000" dirty="0"/>
              <a:t>] &lt; 2</a:t>
            </a:r>
            <a:r>
              <a:rPr lang="en-US" altLang="zh-CN" sz="2000" baseline="30000" dirty="0"/>
              <a:t>15</a:t>
            </a:r>
            <a:r>
              <a:rPr lang="en-US" altLang="zh-CN" sz="2000" dirty="0"/>
              <a:t>)</a:t>
            </a:r>
            <a:r>
              <a:rPr lang="en-US" altLang="zh-CN" sz="2000" dirty="0" smtClean="0"/>
              <a:t>,</a:t>
            </a:r>
          </a:p>
          <a:p>
            <a:r>
              <a:rPr lang="en-US" altLang="zh-CN" sz="2000" dirty="0" smtClean="0"/>
              <a:t>多次查询</a:t>
            </a:r>
            <a:r>
              <a:rPr lang="zh-CN" altLang="zh-CN" sz="2000" dirty="0" smtClean="0"/>
              <a:t>，</a:t>
            </a:r>
            <a:r>
              <a:rPr lang="en-US" altLang="zh-CN" sz="2000" dirty="0" smtClean="0"/>
              <a:t>每次</a:t>
            </a:r>
            <a:r>
              <a:rPr lang="en-US" altLang="zh-CN" sz="2000" dirty="0"/>
              <a:t>查询包含三个</a:t>
            </a:r>
            <a:r>
              <a:rPr lang="en-US" altLang="zh-CN" sz="2000" dirty="0" smtClean="0"/>
              <a:t>数 a , b , x, (</a:t>
            </a:r>
            <a:r>
              <a:rPr lang="en-US" altLang="zh-CN" sz="2000" dirty="0"/>
              <a:t>1 &lt;= a &lt;= b&lt;= n,0 &lt;= x &lt; 2</a:t>
            </a:r>
            <a:r>
              <a:rPr lang="en-US" altLang="zh-CN" sz="2000" baseline="30000" dirty="0"/>
              <a:t>15</a:t>
            </a:r>
            <a:r>
              <a:rPr lang="en-US" altLang="zh-CN" sz="2000" dirty="0"/>
              <a:t>)</a:t>
            </a:r>
            <a:r>
              <a:rPr lang="en-US" altLang="zh-CN" sz="2000" dirty="0" smtClean="0"/>
              <a:t>， 求出 max (</a:t>
            </a:r>
            <a:r>
              <a:rPr lang="en-US" altLang="zh-CN" sz="2000" dirty="0"/>
              <a:t>s[</a:t>
            </a:r>
            <a:r>
              <a:rPr lang="en-US" altLang="zh-CN" sz="2000" dirty="0" err="1"/>
              <a:t>i</a:t>
            </a:r>
            <a:r>
              <a:rPr lang="en-US" altLang="zh-CN" sz="2000" dirty="0"/>
              <a:t>] </a:t>
            </a:r>
            <a:r>
              <a:rPr lang="en-US" altLang="zh-CN" sz="2000" dirty="0" err="1"/>
              <a:t>xor</a:t>
            </a:r>
            <a:r>
              <a:rPr lang="en-US" altLang="zh-CN" sz="2000" dirty="0"/>
              <a:t> x)</a:t>
            </a:r>
            <a:r>
              <a:rPr lang="en-US" altLang="zh-CN" sz="2000" dirty="0" smtClean="0"/>
              <a:t>, </a:t>
            </a:r>
          </a:p>
          <a:p>
            <a:r>
              <a:rPr lang="en-US" altLang="zh-CN" sz="2000" dirty="0" err="1" smtClean="0"/>
              <a:t>其中</a:t>
            </a:r>
            <a:r>
              <a:rPr lang="en-US" altLang="zh-CN" sz="2000" dirty="0" err="1"/>
              <a:t>a</a:t>
            </a:r>
            <a:r>
              <a:rPr lang="en-US" altLang="zh-CN" sz="2000" dirty="0"/>
              <a:t> &lt;= </a:t>
            </a:r>
            <a:r>
              <a:rPr lang="en-US" altLang="zh-CN" sz="2000" dirty="0" err="1"/>
              <a:t>i</a:t>
            </a:r>
            <a:r>
              <a:rPr lang="en-US" altLang="zh-CN" sz="2000" dirty="0"/>
              <a:t> &lt;= b</a:t>
            </a:r>
            <a:r>
              <a:rPr lang="en-US" altLang="zh-CN" sz="2000" dirty="0" smtClean="0"/>
              <a:t>.</a:t>
            </a:r>
            <a:endParaRPr lang="zh-CN" altLang="zh-CN" sz="2000" dirty="0"/>
          </a:p>
        </p:txBody>
      </p:sp>
    </p:spTree>
    <p:extLst>
      <p:ext uri="{BB962C8B-B14F-4D97-AF65-F5344CB8AC3E}">
        <p14:creationId xmlns:p14="http://schemas.microsoft.com/office/powerpoint/2010/main" val="170647555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可持久化字典树</a:t>
            </a:r>
            <a:endParaRPr kumimoji="1" lang="zh-CN" altLang="en-US" dirty="0"/>
          </a:p>
        </p:txBody>
      </p:sp>
      <p:sp>
        <p:nvSpPr>
          <p:cNvPr id="3" name="内容占位符 2"/>
          <p:cNvSpPr>
            <a:spLocks noGrp="1"/>
          </p:cNvSpPr>
          <p:nvPr>
            <p:ph idx="1"/>
          </p:nvPr>
        </p:nvSpPr>
        <p:spPr/>
        <p:txBody>
          <a:bodyPr/>
          <a:lstStyle/>
          <a:p>
            <a:r>
              <a:rPr kumimoji="1" lang="zh-CN" altLang="en-US" dirty="0" smtClean="0"/>
              <a:t>想必大家对这道题目不陌生吧</a:t>
            </a:r>
            <a:endParaRPr kumimoji="1" lang="en-US" altLang="zh-CN" dirty="0" smtClean="0"/>
          </a:p>
          <a:p>
            <a:r>
              <a:rPr kumimoji="1" lang="zh-CN" altLang="en-US" dirty="0" smtClean="0"/>
              <a:t>将每个数字根据二进制位看成一个字符串</a:t>
            </a:r>
            <a:endParaRPr kumimoji="1" lang="en-US" altLang="zh-CN" dirty="0" smtClean="0"/>
          </a:p>
          <a:p>
            <a:r>
              <a:rPr kumimoji="1" lang="zh-CN" altLang="en-US" dirty="0" smtClean="0"/>
              <a:t>根据下标一个个建立可持久化字典树</a:t>
            </a:r>
            <a:endParaRPr kumimoji="1" lang="en-US" altLang="zh-CN" dirty="0" smtClean="0"/>
          </a:p>
          <a:p>
            <a:r>
              <a:rPr kumimoji="1" lang="zh-CN" altLang="en-US" dirty="0" smtClean="0"/>
              <a:t>对于一个询问</a:t>
            </a:r>
            <a:r>
              <a:rPr kumimoji="1" lang="en-US" altLang="zh-CN" dirty="0" smtClean="0"/>
              <a:t> l , r , x </a:t>
            </a:r>
            <a:r>
              <a:rPr kumimoji="1" lang="zh-CN" altLang="en-US" dirty="0" smtClean="0"/>
              <a:t>，就是在</a:t>
            </a:r>
            <a:r>
              <a:rPr kumimoji="1" lang="en-US" altLang="zh-CN" dirty="0"/>
              <a:t> </a:t>
            </a:r>
            <a:r>
              <a:rPr kumimoji="1" lang="en-US" altLang="zh-CN" dirty="0" smtClean="0"/>
              <a:t>root[r] – root[l-1] </a:t>
            </a:r>
            <a:r>
              <a:rPr kumimoji="1" lang="zh-CN" altLang="en-US" dirty="0" smtClean="0"/>
              <a:t>的字典树中匹配出与</a:t>
            </a:r>
            <a:r>
              <a:rPr kumimoji="1" lang="en-US" altLang="zh-CN" dirty="0" smtClean="0"/>
              <a:t> x </a:t>
            </a:r>
            <a:r>
              <a:rPr kumimoji="1" lang="zh-CN" altLang="en-US" dirty="0" smtClean="0"/>
              <a:t>异或的最大的数</a:t>
            </a:r>
            <a:endParaRPr kumimoji="1" lang="en-US" altLang="zh-CN" dirty="0" smtClean="0"/>
          </a:p>
        </p:txBody>
      </p:sp>
    </p:spTree>
    <p:extLst>
      <p:ext uri="{BB962C8B-B14F-4D97-AF65-F5344CB8AC3E}">
        <p14:creationId xmlns:p14="http://schemas.microsoft.com/office/powerpoint/2010/main" val="988038031"/>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kumimoji="1" lang="zh-CN" altLang="en-US" sz="3200" dirty="0" smtClean="0"/>
              <a:t>一种有用的数据结构</a:t>
            </a:r>
            <a:r>
              <a:rPr kumimoji="1" lang="zh-CN" altLang="zh-CN" sz="3200" dirty="0" smtClean="0"/>
              <a:t>－</a:t>
            </a:r>
            <a:r>
              <a:rPr kumimoji="1" lang="zh-CN" altLang="en-US" sz="3200" dirty="0" smtClean="0"/>
              <a:t>－块状链表</a:t>
            </a:r>
            <a:endParaRPr kumimoji="1" lang="zh-CN" altLang="en-US" sz="3200" dirty="0"/>
          </a:p>
        </p:txBody>
      </p:sp>
      <p:sp>
        <p:nvSpPr>
          <p:cNvPr id="2" name="内容占位符 1"/>
          <p:cNvSpPr>
            <a:spLocks noGrp="1"/>
          </p:cNvSpPr>
          <p:nvPr>
            <p:ph idx="1"/>
          </p:nvPr>
        </p:nvSpPr>
        <p:spPr/>
        <p:txBody>
          <a:bodyPr/>
          <a:lstStyle/>
          <a:p>
            <a:r>
              <a:rPr kumimoji="1" lang="zh-CN" altLang="en-US" dirty="0" smtClean="0"/>
              <a:t>所谓块状链表，就是将每</a:t>
            </a:r>
            <a:r>
              <a:rPr kumimoji="1" lang="en-US" altLang="zh-CN" dirty="0" err="1" smtClean="0"/>
              <a:t>sqrt</a:t>
            </a:r>
            <a:r>
              <a:rPr kumimoji="1" lang="en-US" altLang="zh-CN" dirty="0" smtClean="0"/>
              <a:t>(n)</a:t>
            </a:r>
            <a:r>
              <a:rPr kumimoji="1" lang="zh-CN" altLang="en-US" dirty="0" smtClean="0"/>
              <a:t>个数字集合成一个块，总共</a:t>
            </a:r>
            <a:r>
              <a:rPr kumimoji="1" lang="en-US" altLang="zh-CN" dirty="0" err="1" smtClean="0"/>
              <a:t>sqrt</a:t>
            </a:r>
            <a:r>
              <a:rPr kumimoji="1" lang="en-US" altLang="zh-CN" dirty="0" smtClean="0"/>
              <a:t>(n)</a:t>
            </a:r>
            <a:r>
              <a:rPr kumimoji="1" lang="zh-CN" altLang="en-US" dirty="0" smtClean="0"/>
              <a:t>个块，用链表（或者数组）连起来</a:t>
            </a:r>
            <a:endParaRPr kumimoji="1" lang="en-US" altLang="zh-CN" dirty="0" smtClean="0"/>
          </a:p>
          <a:p>
            <a:r>
              <a:rPr kumimoji="1" lang="zh-CN" altLang="en-US" dirty="0" smtClean="0"/>
              <a:t>通过块状链表，可以将很多支持区间统一修改（或者可以打标记修改）的题目复杂度降为</a:t>
            </a:r>
            <a:r>
              <a:rPr kumimoji="1" lang="en-US" altLang="zh-CN" dirty="0" smtClean="0"/>
              <a:t>n*</a:t>
            </a:r>
            <a:r>
              <a:rPr kumimoji="1" lang="en-US" altLang="zh-CN" dirty="0" err="1" smtClean="0"/>
              <a:t>sqrt</a:t>
            </a:r>
            <a:r>
              <a:rPr kumimoji="1" lang="en-US" altLang="zh-CN" dirty="0" smtClean="0"/>
              <a:t>(n)</a:t>
            </a:r>
            <a:r>
              <a:rPr kumimoji="1" lang="zh-CN" altLang="en-US" dirty="0" smtClean="0"/>
              <a:t>级别的</a:t>
            </a:r>
            <a:endParaRPr kumimoji="1" lang="en-US" altLang="zh-CN" dirty="0"/>
          </a:p>
          <a:p>
            <a:r>
              <a:rPr kumimoji="1" lang="zh-CN" altLang="en-US" dirty="0" smtClean="0"/>
              <a:t>而且块状链表相对于别的数据结构更容易操作，是一个很实用的算法</a:t>
            </a:r>
            <a:endParaRPr kumimoji="1" lang="en-US" altLang="zh-CN" dirty="0" smtClean="0"/>
          </a:p>
          <a:p>
            <a:r>
              <a:rPr kumimoji="1" lang="zh-CN" altLang="en-US" dirty="0" smtClean="0"/>
              <a:t>虽然有很多题</a:t>
            </a:r>
            <a:r>
              <a:rPr kumimoji="1" lang="zh-CN" altLang="en-US" dirty="0" smtClean="0"/>
              <a:t>目范围</a:t>
            </a:r>
            <a:r>
              <a:rPr kumimoji="1" lang="zh-CN" altLang="en-US" dirty="0" smtClean="0"/>
              <a:t>能</a:t>
            </a:r>
            <a:r>
              <a:rPr kumimoji="1" lang="zh-CN" altLang="en-US" dirty="0" smtClean="0"/>
              <a:t>卡掉块状链表</a:t>
            </a:r>
            <a:r>
              <a:rPr kumimoji="1" lang="zh-CN" altLang="en-US" dirty="0" smtClean="0"/>
              <a:t>。。。</a:t>
            </a:r>
            <a:endParaRPr kumimoji="1" lang="en-US" altLang="zh-CN" dirty="0" smtClean="0"/>
          </a:p>
        </p:txBody>
      </p:sp>
    </p:spTree>
    <p:extLst>
      <p:ext uri="{BB962C8B-B14F-4D97-AF65-F5344CB8AC3E}">
        <p14:creationId xmlns:p14="http://schemas.microsoft.com/office/powerpoint/2010/main" val="66964736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[Violet VI T2]</a:t>
            </a:r>
            <a:r>
              <a:rPr lang="en-US" altLang="zh-CN" dirty="0" smtClean="0"/>
              <a:t>蒲公英</a:t>
            </a:r>
            <a:endParaRPr kumimoji="1" lang="zh-CN" altLang="en-US" dirty="0"/>
          </a:p>
        </p:txBody>
      </p:sp>
      <p:sp>
        <p:nvSpPr>
          <p:cNvPr id="3" name="内容占位符 2"/>
          <p:cNvSpPr>
            <a:spLocks noGrp="1"/>
          </p:cNvSpPr>
          <p:nvPr>
            <p:ph idx="1"/>
          </p:nvPr>
        </p:nvSpPr>
        <p:spPr/>
        <p:txBody>
          <a:bodyPr>
            <a:normAutofit fontScale="92500"/>
          </a:bodyPr>
          <a:lstStyle/>
          <a:p>
            <a:r>
              <a:rPr lang="zh-CN" altLang="zh-CN" dirty="0"/>
              <a:t>题</a:t>
            </a:r>
            <a:r>
              <a:rPr lang="zh-CN" altLang="zh-CN" dirty="0" smtClean="0"/>
              <a:t>目描述</a:t>
            </a:r>
          </a:p>
          <a:p>
            <a:r>
              <a:rPr lang="en-US" altLang="zh-CN" dirty="0" smtClean="0"/>
              <a:t>    </a:t>
            </a:r>
            <a:r>
              <a:rPr lang="zh-CN" altLang="zh-CN" dirty="0" smtClean="0"/>
              <a:t>在乡</a:t>
            </a:r>
            <a:r>
              <a:rPr lang="zh-CN" altLang="zh-CN" dirty="0"/>
              <a:t>下的小路旁种着许多蒲公英</a:t>
            </a:r>
            <a:r>
              <a:rPr lang="en-US" altLang="zh-CN" dirty="0"/>
              <a:t>,</a:t>
            </a:r>
            <a:r>
              <a:rPr lang="zh-CN" altLang="zh-CN" dirty="0"/>
              <a:t>而我们的问题正是与这些蒲公英有关。 为了简化起见</a:t>
            </a:r>
            <a:r>
              <a:rPr lang="en-US" altLang="zh-CN" dirty="0"/>
              <a:t>,</a:t>
            </a:r>
            <a:r>
              <a:rPr lang="zh-CN" altLang="zh-CN" dirty="0"/>
              <a:t>我们把所有的蒲公英看成一个长度为</a:t>
            </a:r>
            <a:r>
              <a:rPr lang="en-US" altLang="zh-CN" i="1" dirty="0"/>
              <a:t>n</a:t>
            </a:r>
            <a:r>
              <a:rPr lang="zh-CN" altLang="zh-CN" dirty="0"/>
              <a:t>的序列</a:t>
            </a:r>
            <a:r>
              <a:rPr lang="en-US" altLang="zh-CN" dirty="0"/>
              <a:t>(</a:t>
            </a:r>
            <a:r>
              <a:rPr lang="en-US" altLang="zh-CN" i="1" dirty="0"/>
              <a:t>a</a:t>
            </a:r>
            <a:r>
              <a:rPr lang="en-US" altLang="zh-CN" dirty="0"/>
              <a:t>1,</a:t>
            </a:r>
            <a:r>
              <a:rPr lang="en-US" altLang="zh-CN" i="1" dirty="0"/>
              <a:t>a</a:t>
            </a:r>
            <a:r>
              <a:rPr lang="en-US" altLang="zh-CN" dirty="0"/>
              <a:t>2,</a:t>
            </a:r>
            <a:r>
              <a:rPr lang="en-US" altLang="zh-CN" i="1" dirty="0"/>
              <a:t>a</a:t>
            </a:r>
            <a:r>
              <a:rPr lang="en-US" altLang="zh-CN" dirty="0"/>
              <a:t>3</a:t>
            </a:r>
            <a:r>
              <a:rPr lang="en-US" altLang="zh-CN" dirty="0" smtClean="0"/>
              <a:t>,…,</a:t>
            </a:r>
            <a:r>
              <a:rPr lang="en-US" altLang="zh-CN" i="1" dirty="0"/>
              <a:t>an</a:t>
            </a:r>
            <a:r>
              <a:rPr lang="en-US" altLang="zh-CN" dirty="0"/>
              <a:t>),</a:t>
            </a:r>
            <a:r>
              <a:rPr lang="zh-CN" altLang="zh-CN" dirty="0"/>
              <a:t>其</a:t>
            </a:r>
            <a:r>
              <a:rPr lang="zh-CN" altLang="zh-CN" dirty="0" smtClean="0"/>
              <a:t>中</a:t>
            </a:r>
            <a:r>
              <a:rPr lang="en-US" altLang="zh-CN" i="1" dirty="0" err="1" smtClean="0"/>
              <a:t>ai</a:t>
            </a:r>
            <a:r>
              <a:rPr lang="en-US" altLang="zh-CN" i="1" dirty="0" smtClean="0"/>
              <a:t> </a:t>
            </a:r>
            <a:r>
              <a:rPr lang="zh-CN" altLang="zh-CN" dirty="0"/>
              <a:t>为一个正整数</a:t>
            </a:r>
            <a:r>
              <a:rPr lang="en-US" altLang="zh-CN" dirty="0"/>
              <a:t>,</a:t>
            </a:r>
            <a:r>
              <a:rPr lang="zh-CN" altLang="zh-CN" dirty="0"/>
              <a:t>表示第 </a:t>
            </a:r>
            <a:r>
              <a:rPr lang="en-US" altLang="zh-CN" i="1" dirty="0" err="1"/>
              <a:t>i</a:t>
            </a:r>
            <a:r>
              <a:rPr lang="en-US" altLang="zh-CN" i="1" dirty="0"/>
              <a:t> </a:t>
            </a:r>
            <a:r>
              <a:rPr lang="zh-CN" altLang="zh-CN" dirty="0"/>
              <a:t>棵蒲公英的种类编号。 </a:t>
            </a:r>
            <a:endParaRPr lang="en-US" altLang="zh-CN" dirty="0" smtClean="0"/>
          </a:p>
          <a:p>
            <a:r>
              <a:rPr lang="en-US" altLang="zh-CN" dirty="0"/>
              <a:t> </a:t>
            </a:r>
            <a:r>
              <a:rPr lang="en-US" altLang="zh-CN" dirty="0" smtClean="0"/>
              <a:t>       </a:t>
            </a:r>
            <a:r>
              <a:rPr lang="zh-CN" altLang="zh-CN" dirty="0" smtClean="0"/>
              <a:t>而每次询问一个区间</a:t>
            </a:r>
            <a:r>
              <a:rPr lang="en-US" altLang="zh-CN" dirty="0"/>
              <a:t>[</a:t>
            </a:r>
            <a:r>
              <a:rPr lang="en-US" altLang="zh-CN" i="1" dirty="0" err="1"/>
              <a:t>l</a:t>
            </a:r>
            <a:r>
              <a:rPr lang="en-US" altLang="zh-CN" dirty="0" err="1"/>
              <a:t>,</a:t>
            </a:r>
            <a:r>
              <a:rPr lang="en-US" altLang="zh-CN" i="1" dirty="0" err="1"/>
              <a:t>r</a:t>
            </a:r>
            <a:r>
              <a:rPr lang="en-US" altLang="zh-CN" dirty="0"/>
              <a:t>],</a:t>
            </a:r>
            <a:r>
              <a:rPr lang="zh-CN" altLang="zh-CN" dirty="0"/>
              <a:t>你需要回答区间里出现次数最多的是哪种蒲公英</a:t>
            </a:r>
            <a:r>
              <a:rPr lang="en-US" altLang="zh-CN" dirty="0"/>
              <a:t>,</a:t>
            </a:r>
            <a:r>
              <a:rPr lang="zh-CN" altLang="zh-CN" dirty="0" smtClean="0"/>
              <a:t>如果有若干种蒲公英出现</a:t>
            </a:r>
            <a:r>
              <a:rPr lang="zh-CN" altLang="zh-CN" dirty="0"/>
              <a:t>次数相同</a:t>
            </a:r>
            <a:r>
              <a:rPr lang="en-US" altLang="zh-CN" dirty="0"/>
              <a:t>,</a:t>
            </a:r>
            <a:r>
              <a:rPr lang="zh-CN" altLang="zh-CN" dirty="0"/>
              <a:t>则输出种类编号最小的那个。</a:t>
            </a:r>
          </a:p>
          <a:p>
            <a:r>
              <a:rPr lang="en-US" altLang="zh-CN" dirty="0"/>
              <a:t> </a:t>
            </a:r>
            <a:r>
              <a:rPr lang="en-US" altLang="zh-CN" dirty="0" smtClean="0"/>
              <a:t>      </a:t>
            </a:r>
            <a:r>
              <a:rPr lang="zh-CN" altLang="zh-CN" dirty="0"/>
              <a:t>注意</a:t>
            </a:r>
            <a:r>
              <a:rPr lang="en-US" altLang="zh-CN" dirty="0"/>
              <a:t>,</a:t>
            </a:r>
            <a:r>
              <a:rPr lang="zh-CN" altLang="zh-CN" dirty="0"/>
              <a:t>你的算法必须是在线的</a:t>
            </a:r>
            <a:r>
              <a:rPr lang="zh-CN" altLang="zh-CN" dirty="0" smtClean="0"/>
              <a:t>。</a:t>
            </a:r>
            <a:endParaRPr lang="zh-CN" altLang="zh-CN" dirty="0"/>
          </a:p>
        </p:txBody>
      </p:sp>
    </p:spTree>
    <p:extLst>
      <p:ext uri="{BB962C8B-B14F-4D97-AF65-F5344CB8AC3E}">
        <p14:creationId xmlns:p14="http://schemas.microsoft.com/office/powerpoint/2010/main" val="228324922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a:t>
            </a:r>
            <a:r>
              <a:rPr kumimoji="1" lang="en-US" altLang="zh-CN" dirty="0" smtClean="0"/>
              <a:t>BZOJ2821</a:t>
            </a:r>
            <a:r>
              <a:rPr kumimoji="1" lang="zh-CN" altLang="en-US" dirty="0" smtClean="0"/>
              <a:t>］</a:t>
            </a:r>
            <a:r>
              <a:rPr lang="en-US" altLang="zh-CN" dirty="0" smtClean="0"/>
              <a:t>作</a:t>
            </a:r>
            <a:r>
              <a:rPr lang="en-US" altLang="zh-CN" dirty="0"/>
              <a:t>诗(Poetize</a:t>
            </a:r>
            <a:r>
              <a:rPr lang="en-US" altLang="zh-CN" dirty="0" smtClean="0"/>
              <a:t>)</a:t>
            </a:r>
            <a:endParaRPr kumimoji="1" lang="zh-CN" altLang="en-US" dirty="0"/>
          </a:p>
        </p:txBody>
      </p:sp>
      <p:sp>
        <p:nvSpPr>
          <p:cNvPr id="3" name="内容占位符 2"/>
          <p:cNvSpPr>
            <a:spLocks noGrp="1"/>
          </p:cNvSpPr>
          <p:nvPr>
            <p:ph idx="1"/>
          </p:nvPr>
        </p:nvSpPr>
        <p:spPr/>
        <p:txBody>
          <a:bodyPr>
            <a:normAutofit fontScale="92500" lnSpcReduction="20000"/>
          </a:bodyPr>
          <a:lstStyle/>
          <a:p>
            <a:r>
              <a:rPr lang="en-US" altLang="zh-CN" b="1" dirty="0"/>
              <a:t>Description</a:t>
            </a:r>
            <a:endParaRPr lang="zh-CN" altLang="zh-CN" dirty="0"/>
          </a:p>
          <a:p>
            <a:r>
              <a:rPr lang="zh-CN" altLang="zh-CN" dirty="0"/>
              <a:t>神犇</a:t>
            </a:r>
            <a:r>
              <a:rPr lang="en-US" altLang="zh-CN" dirty="0"/>
              <a:t>SJY</a:t>
            </a:r>
            <a:r>
              <a:rPr lang="zh-CN" altLang="zh-CN" dirty="0"/>
              <a:t>虐完</a:t>
            </a:r>
            <a:r>
              <a:rPr lang="en-US" altLang="zh-CN" dirty="0"/>
              <a:t>HEOI</a:t>
            </a:r>
            <a:r>
              <a:rPr lang="zh-CN" altLang="zh-CN" dirty="0"/>
              <a:t>之后给傻</a:t>
            </a:r>
            <a:r>
              <a:rPr lang="en-US" altLang="zh-CN" dirty="0"/>
              <a:t>×LYD</a:t>
            </a:r>
            <a:r>
              <a:rPr lang="zh-CN" altLang="zh-CN" dirty="0"/>
              <a:t>出了一题：</a:t>
            </a:r>
            <a:r>
              <a:rPr lang="en-US" altLang="zh-CN" dirty="0"/>
              <a:t/>
            </a:r>
            <a:br>
              <a:rPr lang="en-US" altLang="zh-CN" dirty="0"/>
            </a:br>
            <a:r>
              <a:rPr lang="en-US" altLang="zh-CN" dirty="0"/>
              <a:t>SHY</a:t>
            </a:r>
            <a:r>
              <a:rPr lang="zh-CN" altLang="zh-CN" dirty="0"/>
              <a:t>是</a:t>
            </a:r>
            <a:r>
              <a:rPr lang="en-US" altLang="zh-CN" dirty="0"/>
              <a:t>T</a:t>
            </a:r>
            <a:r>
              <a:rPr lang="zh-CN" altLang="zh-CN" dirty="0"/>
              <a:t>国的公主，平时的一大爱好是作诗。</a:t>
            </a:r>
            <a:r>
              <a:rPr lang="en-US" altLang="zh-CN" dirty="0"/>
              <a:t/>
            </a:r>
            <a:br>
              <a:rPr lang="en-US" altLang="zh-CN" dirty="0"/>
            </a:br>
            <a:r>
              <a:rPr lang="zh-CN" altLang="zh-CN" dirty="0"/>
              <a:t>由于时间紧迫，</a:t>
            </a:r>
            <a:r>
              <a:rPr lang="en-US" altLang="zh-CN" dirty="0"/>
              <a:t>SHY</a:t>
            </a:r>
            <a:r>
              <a:rPr lang="zh-CN" altLang="zh-CN" dirty="0"/>
              <a:t>作完诗之后还要虐</a:t>
            </a:r>
            <a:r>
              <a:rPr lang="en-US" altLang="zh-CN" dirty="0"/>
              <a:t>OI</a:t>
            </a:r>
            <a:r>
              <a:rPr lang="zh-CN" altLang="zh-CN" dirty="0"/>
              <a:t>，于是</a:t>
            </a:r>
            <a:r>
              <a:rPr lang="en-US" altLang="zh-CN" dirty="0"/>
              <a:t>SHY</a:t>
            </a:r>
            <a:r>
              <a:rPr lang="zh-CN" altLang="zh-CN" dirty="0"/>
              <a:t>找来一篇长度为</a:t>
            </a:r>
            <a:r>
              <a:rPr lang="en-US" altLang="zh-CN" dirty="0"/>
              <a:t>N</a:t>
            </a:r>
            <a:r>
              <a:rPr lang="zh-CN" altLang="zh-CN" dirty="0"/>
              <a:t>的文章，阅读</a:t>
            </a:r>
            <a:r>
              <a:rPr lang="en-US" altLang="zh-CN" dirty="0"/>
              <a:t>M</a:t>
            </a:r>
            <a:r>
              <a:rPr lang="zh-CN" altLang="zh-CN" dirty="0"/>
              <a:t>次，每次只阅读其中连续的一段</a:t>
            </a:r>
            <a:r>
              <a:rPr lang="en-US" altLang="zh-CN" dirty="0"/>
              <a:t>[</a:t>
            </a:r>
            <a:r>
              <a:rPr lang="en-US" altLang="zh-CN" dirty="0" err="1"/>
              <a:t>l,r</a:t>
            </a:r>
            <a:r>
              <a:rPr lang="en-US" altLang="zh-CN" dirty="0"/>
              <a:t>]</a:t>
            </a:r>
            <a:r>
              <a:rPr lang="zh-CN" altLang="zh-CN" dirty="0"/>
              <a:t>，从这一段中选出一些汉字构成诗。因为</a:t>
            </a:r>
            <a:r>
              <a:rPr lang="en-US" altLang="zh-CN" dirty="0"/>
              <a:t>SHY</a:t>
            </a:r>
            <a:r>
              <a:rPr lang="zh-CN" altLang="zh-CN" dirty="0"/>
              <a:t>喜欢对偶，所以</a:t>
            </a:r>
            <a:r>
              <a:rPr lang="en-US" altLang="zh-CN" dirty="0"/>
              <a:t>SHY</a:t>
            </a:r>
            <a:r>
              <a:rPr lang="zh-CN" altLang="zh-CN" dirty="0"/>
              <a:t>规定最后选出的每个汉字都必须在</a:t>
            </a:r>
            <a:r>
              <a:rPr lang="en-US" altLang="zh-CN" dirty="0"/>
              <a:t>[</a:t>
            </a:r>
            <a:r>
              <a:rPr lang="en-US" altLang="zh-CN" dirty="0" err="1"/>
              <a:t>l,r</a:t>
            </a:r>
            <a:r>
              <a:rPr lang="en-US" altLang="zh-CN" dirty="0"/>
              <a:t>]</a:t>
            </a:r>
            <a:r>
              <a:rPr lang="zh-CN" altLang="zh-CN" dirty="0"/>
              <a:t>里出现了正偶数次。而且</a:t>
            </a:r>
            <a:r>
              <a:rPr lang="en-US" altLang="zh-CN" dirty="0"/>
              <a:t>SHY</a:t>
            </a:r>
            <a:r>
              <a:rPr lang="zh-CN" altLang="zh-CN" dirty="0"/>
              <a:t>认为选出的汉字的种类数（两个一样的汉字称为同一种）越多越好（为了拿到更多的素材！）。于是</a:t>
            </a:r>
            <a:r>
              <a:rPr lang="en-US" altLang="zh-CN" dirty="0"/>
              <a:t>SHY</a:t>
            </a:r>
            <a:r>
              <a:rPr lang="zh-CN" altLang="zh-CN" dirty="0"/>
              <a:t>请</a:t>
            </a:r>
            <a:r>
              <a:rPr lang="en-US" altLang="zh-CN" dirty="0"/>
              <a:t>LYD</a:t>
            </a:r>
            <a:r>
              <a:rPr lang="zh-CN" altLang="zh-CN" dirty="0"/>
              <a:t>安排选法。</a:t>
            </a:r>
            <a:r>
              <a:rPr lang="en-US" altLang="zh-CN" dirty="0"/>
              <a:t/>
            </a:r>
            <a:br>
              <a:rPr lang="en-US" altLang="zh-CN" dirty="0"/>
            </a:br>
            <a:r>
              <a:rPr lang="en-US" altLang="zh-CN" dirty="0"/>
              <a:t>LYD</a:t>
            </a:r>
            <a:r>
              <a:rPr lang="zh-CN" altLang="zh-CN" dirty="0"/>
              <a:t>这种傻</a:t>
            </a:r>
            <a:r>
              <a:rPr lang="en-US" altLang="zh-CN" dirty="0"/>
              <a:t>×</a:t>
            </a:r>
            <a:r>
              <a:rPr lang="zh-CN" altLang="zh-CN" dirty="0"/>
              <a:t>当然不会了，于是向你请教</a:t>
            </a:r>
            <a:r>
              <a:rPr lang="en-US" altLang="zh-CN" dirty="0"/>
              <a:t>……</a:t>
            </a:r>
            <a:br>
              <a:rPr lang="en-US" altLang="zh-CN" dirty="0"/>
            </a:br>
            <a:r>
              <a:rPr lang="zh-CN" altLang="zh-CN" dirty="0"/>
              <a:t>问题简述：</a:t>
            </a:r>
            <a:r>
              <a:rPr lang="en-US" altLang="zh-CN" dirty="0"/>
              <a:t>N</a:t>
            </a:r>
            <a:r>
              <a:rPr lang="zh-CN" altLang="zh-CN" dirty="0"/>
              <a:t>个数，</a:t>
            </a:r>
            <a:r>
              <a:rPr lang="en-US" altLang="zh-CN" dirty="0"/>
              <a:t>M</a:t>
            </a:r>
            <a:r>
              <a:rPr lang="zh-CN" altLang="zh-CN" dirty="0"/>
              <a:t>组询问，每次问</a:t>
            </a:r>
            <a:r>
              <a:rPr lang="en-US" altLang="zh-CN" dirty="0"/>
              <a:t>[</a:t>
            </a:r>
            <a:r>
              <a:rPr lang="en-US" altLang="zh-CN" dirty="0" err="1"/>
              <a:t>l,r</a:t>
            </a:r>
            <a:r>
              <a:rPr lang="en-US" altLang="zh-CN" dirty="0"/>
              <a:t>]</a:t>
            </a:r>
            <a:r>
              <a:rPr lang="zh-CN" altLang="zh-CN" dirty="0"/>
              <a:t>中有多少个数出现正偶数次</a:t>
            </a:r>
            <a:r>
              <a:rPr lang="zh-CN" altLang="zh-CN" dirty="0" smtClean="0"/>
              <a:t>。</a:t>
            </a:r>
            <a:endParaRPr lang="zh-CN" altLang="zh-CN" dirty="0"/>
          </a:p>
        </p:txBody>
      </p:sp>
    </p:spTree>
    <p:extLst>
      <p:ext uri="{BB962C8B-B14F-4D97-AF65-F5344CB8AC3E}">
        <p14:creationId xmlns:p14="http://schemas.microsoft.com/office/powerpoint/2010/main" val="40799088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怎么做？</a:t>
            </a:r>
            <a:endParaRPr kumimoji="1" lang="zh-CN" altLang="en-US" dirty="0"/>
          </a:p>
        </p:txBody>
      </p:sp>
      <p:sp>
        <p:nvSpPr>
          <p:cNvPr id="3" name="内容占位符 2"/>
          <p:cNvSpPr>
            <a:spLocks noGrp="1"/>
          </p:cNvSpPr>
          <p:nvPr>
            <p:ph idx="1"/>
          </p:nvPr>
        </p:nvSpPr>
        <p:spPr/>
        <p:txBody>
          <a:bodyPr/>
          <a:lstStyle/>
          <a:p>
            <a:r>
              <a:rPr kumimoji="1" lang="zh-CN" altLang="en-US" dirty="0" smtClean="0"/>
              <a:t>两题是类似的</a:t>
            </a:r>
            <a:endParaRPr kumimoji="1" lang="en-US" altLang="zh-CN" dirty="0" smtClean="0"/>
          </a:p>
          <a:p>
            <a:r>
              <a:rPr kumimoji="1" lang="zh-CN" altLang="en-US" dirty="0" smtClean="0"/>
              <a:t>将所有数据分块</a:t>
            </a:r>
            <a:endParaRPr kumimoji="1" lang="en-US" altLang="zh-CN" dirty="0" smtClean="0"/>
          </a:p>
          <a:p>
            <a:r>
              <a:rPr kumimoji="1" lang="zh-CN" altLang="en-US" dirty="0" smtClean="0"/>
              <a:t>然后求出任意两块之间的答案</a:t>
            </a:r>
            <a:endParaRPr kumimoji="1" lang="en-US" altLang="zh-CN" dirty="0" smtClean="0"/>
          </a:p>
          <a:p>
            <a:r>
              <a:rPr kumimoji="1" lang="zh-CN" altLang="en-US" dirty="0" smtClean="0"/>
              <a:t>同时求出所要求的信息的前缀和</a:t>
            </a:r>
            <a:endParaRPr kumimoji="1" lang="en-US" altLang="zh-CN" dirty="0" smtClean="0"/>
          </a:p>
          <a:p>
            <a:r>
              <a:rPr kumimoji="1" lang="zh-CN" altLang="zh-CN" dirty="0" smtClean="0"/>
              <a:t>（</a:t>
            </a:r>
            <a:r>
              <a:rPr kumimoji="1" lang="zh-CN" altLang="en-US" dirty="0" smtClean="0"/>
              <a:t>如这两题就是每种权值的数目的前缀和）</a:t>
            </a:r>
            <a:endParaRPr kumimoji="1" lang="en-US" altLang="zh-CN" dirty="0" smtClean="0"/>
          </a:p>
          <a:p>
            <a:r>
              <a:rPr kumimoji="1" lang="zh-CN" altLang="en-US" dirty="0" smtClean="0"/>
              <a:t>对于每个询问，只需要对在整块之外的</a:t>
            </a:r>
            <a:r>
              <a:rPr kumimoji="1" lang="en-US" altLang="zh-CN" dirty="0" err="1" smtClean="0"/>
              <a:t>sqrt</a:t>
            </a:r>
            <a:r>
              <a:rPr kumimoji="1" lang="en-US" altLang="zh-CN" dirty="0" smtClean="0"/>
              <a:t>(n)</a:t>
            </a:r>
            <a:r>
              <a:rPr kumimoji="1" lang="zh-CN" altLang="en-US" dirty="0" smtClean="0"/>
              <a:t>个散数去维护答案即可</a:t>
            </a:r>
            <a:endParaRPr kumimoji="1" lang="zh-CN" altLang="en-US" dirty="0"/>
          </a:p>
        </p:txBody>
      </p:sp>
    </p:spTree>
    <p:extLst>
      <p:ext uri="{BB962C8B-B14F-4D97-AF65-F5344CB8AC3E}">
        <p14:creationId xmlns:p14="http://schemas.microsoft.com/office/powerpoint/2010/main" val="20566564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块状链表的可持久化</a:t>
            </a:r>
            <a:endParaRPr kumimoji="1" lang="zh-CN" altLang="en-US" dirty="0"/>
          </a:p>
        </p:txBody>
      </p:sp>
      <p:sp>
        <p:nvSpPr>
          <p:cNvPr id="3" name="内容占位符 2"/>
          <p:cNvSpPr>
            <a:spLocks noGrp="1"/>
          </p:cNvSpPr>
          <p:nvPr>
            <p:ph idx="1"/>
          </p:nvPr>
        </p:nvSpPr>
        <p:spPr/>
        <p:txBody>
          <a:bodyPr/>
          <a:lstStyle/>
          <a:p>
            <a:r>
              <a:rPr kumimoji="1" lang="zh-CN" altLang="en-US" dirty="0" smtClean="0"/>
              <a:t>类似的，对于修改某个数</a:t>
            </a:r>
            <a:endParaRPr kumimoji="1" lang="en-US" altLang="zh-CN" dirty="0" smtClean="0"/>
          </a:p>
          <a:p>
            <a:r>
              <a:rPr kumimoji="1" lang="zh-CN" altLang="en-US" dirty="0" smtClean="0"/>
              <a:t>直接将其所在的块新建一个</a:t>
            </a:r>
            <a:endParaRPr kumimoji="1" lang="en-US" altLang="zh-CN" dirty="0" smtClean="0"/>
          </a:p>
          <a:p>
            <a:r>
              <a:rPr kumimoji="1" lang="zh-CN" altLang="en-US" dirty="0" smtClean="0"/>
              <a:t>然后再新建一个</a:t>
            </a:r>
            <a:r>
              <a:rPr kumimoji="1" lang="en-US" altLang="zh-CN" dirty="0" err="1" smtClean="0"/>
              <a:t>sqrt</a:t>
            </a:r>
            <a:r>
              <a:rPr kumimoji="1" lang="en-US" altLang="zh-CN" dirty="0" smtClean="0"/>
              <a:t>(n)</a:t>
            </a:r>
            <a:r>
              <a:rPr kumimoji="1" lang="zh-CN" altLang="en-US" dirty="0" smtClean="0"/>
              <a:t>的数组记录新的块即可</a:t>
            </a:r>
            <a:endParaRPr kumimoji="1" lang="en-US" altLang="zh-CN" dirty="0" smtClean="0"/>
          </a:p>
          <a:p>
            <a:r>
              <a:rPr kumimoji="1" lang="zh-CN" altLang="en-US" dirty="0" smtClean="0"/>
              <a:t>空间与时间复杂度都是</a:t>
            </a:r>
            <a:r>
              <a:rPr kumimoji="1" lang="en-US" altLang="zh-CN" dirty="0" err="1" smtClean="0"/>
              <a:t>sqrt</a:t>
            </a:r>
            <a:r>
              <a:rPr kumimoji="1" lang="en-US" altLang="zh-CN" dirty="0" smtClean="0"/>
              <a:t>(n)</a:t>
            </a:r>
            <a:r>
              <a:rPr kumimoji="1" lang="zh-CN" altLang="en-US" dirty="0" smtClean="0"/>
              <a:t>级别的</a:t>
            </a:r>
            <a:endParaRPr kumimoji="1" lang="zh-CN" altLang="en-US" dirty="0"/>
          </a:p>
        </p:txBody>
      </p:sp>
    </p:spTree>
    <p:extLst>
      <p:ext uri="{BB962C8B-B14F-4D97-AF65-F5344CB8AC3E}">
        <p14:creationId xmlns:p14="http://schemas.microsoft.com/office/powerpoint/2010/main" val="30420076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400" dirty="0" smtClean="0"/>
              <a:t>那些年，</a:t>
            </a:r>
            <a:r>
              <a:rPr kumimoji="1" lang="en-US" altLang="zh-CN" sz="4400" dirty="0" smtClean="0"/>
              <a:t>LJ</a:t>
            </a:r>
            <a:r>
              <a:rPr kumimoji="1" lang="zh-CN" altLang="en-US" sz="4400" dirty="0" smtClean="0"/>
              <a:t>姐丧心病狂的</a:t>
            </a:r>
            <a:r>
              <a:rPr kumimoji="1" lang="en-US" altLang="zh-CN" sz="4400" dirty="0" err="1" smtClean="0"/>
              <a:t>Kth</a:t>
            </a:r>
            <a:endParaRPr kumimoji="1" lang="zh-CN" altLang="en-US" sz="4400" dirty="0"/>
          </a:p>
        </p:txBody>
      </p:sp>
      <p:sp>
        <p:nvSpPr>
          <p:cNvPr id="3" name="内容占位符 2"/>
          <p:cNvSpPr>
            <a:spLocks noGrp="1"/>
          </p:cNvSpPr>
          <p:nvPr>
            <p:ph idx="1"/>
          </p:nvPr>
        </p:nvSpPr>
        <p:spPr/>
        <p:txBody>
          <a:bodyPr/>
          <a:lstStyle/>
          <a:p>
            <a:r>
              <a:rPr kumimoji="1" lang="en-US" altLang="zh-CN" dirty="0" err="1" smtClean="0"/>
              <a:t>Kth</a:t>
            </a:r>
            <a:r>
              <a:rPr kumimoji="1" lang="en-US" altLang="zh-CN" dirty="0" smtClean="0"/>
              <a:t> EXT</a:t>
            </a:r>
          </a:p>
          <a:p>
            <a:r>
              <a:rPr kumimoji="1" lang="en-US" altLang="zh-CN" dirty="0" err="1" smtClean="0"/>
              <a:t>Kth</a:t>
            </a:r>
            <a:r>
              <a:rPr kumimoji="1" lang="en-US" altLang="zh-CN" dirty="0" smtClean="0"/>
              <a:t> EXTEXT</a:t>
            </a:r>
          </a:p>
          <a:p>
            <a:r>
              <a:rPr kumimoji="1" lang="en-US" altLang="zh-CN" dirty="0" err="1" smtClean="0"/>
              <a:t>Kth</a:t>
            </a:r>
            <a:r>
              <a:rPr kumimoji="1" lang="en-US" altLang="zh-CN" dirty="0" smtClean="0"/>
              <a:t> EXTEXTEXT</a:t>
            </a:r>
            <a:endParaRPr kumimoji="1" lang="zh-CN" altLang="en-US" dirty="0"/>
          </a:p>
        </p:txBody>
      </p:sp>
    </p:spTree>
    <p:extLst>
      <p:ext uri="{BB962C8B-B14F-4D97-AF65-F5344CB8AC3E}">
        <p14:creationId xmlns:p14="http://schemas.microsoft.com/office/powerpoint/2010/main" val="3171871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err="1" smtClean="0"/>
              <a:t>Kth</a:t>
            </a:r>
            <a:r>
              <a:rPr kumimoji="1" lang="en-US" altLang="zh-CN" dirty="0" smtClean="0"/>
              <a:t> EXT</a:t>
            </a:r>
            <a:endParaRPr kumimoji="1" lang="zh-CN" altLang="en-US" dirty="0"/>
          </a:p>
        </p:txBody>
      </p:sp>
      <p:sp>
        <p:nvSpPr>
          <p:cNvPr id="3" name="内容占位符 2"/>
          <p:cNvSpPr>
            <a:spLocks noGrp="1"/>
          </p:cNvSpPr>
          <p:nvPr>
            <p:ph idx="1"/>
          </p:nvPr>
        </p:nvSpPr>
        <p:spPr/>
        <p:txBody>
          <a:bodyPr/>
          <a:lstStyle/>
          <a:p>
            <a:r>
              <a:rPr kumimoji="1" lang="zh-CN" altLang="en-US" b="1" dirty="0" smtClean="0"/>
              <a:t>题目描述</a:t>
            </a:r>
            <a:endParaRPr kumimoji="1" lang="en-US" altLang="zh-CN" b="1" dirty="0" smtClean="0"/>
          </a:p>
          <a:p>
            <a:r>
              <a:rPr kumimoji="1" lang="zh-CN" altLang="en-US" dirty="0" smtClean="0"/>
              <a:t>支持修改操作和在历史版本中询问区间第</a:t>
            </a:r>
            <a:r>
              <a:rPr kumimoji="1" lang="en-US" altLang="zh-CN" dirty="0" smtClean="0"/>
              <a:t>K</a:t>
            </a:r>
            <a:r>
              <a:rPr kumimoji="1" lang="zh-CN" altLang="en-US" dirty="0" smtClean="0"/>
              <a:t>大</a:t>
            </a:r>
            <a:endParaRPr kumimoji="1" lang="zh-CN" altLang="en-US" dirty="0"/>
          </a:p>
        </p:txBody>
      </p:sp>
    </p:spTree>
    <p:extLst>
      <p:ext uri="{BB962C8B-B14F-4D97-AF65-F5344CB8AC3E}">
        <p14:creationId xmlns:p14="http://schemas.microsoft.com/office/powerpoint/2010/main" val="16156629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可持久线段树套权值线段树</a:t>
            </a:r>
            <a:endParaRPr kumimoji="1" lang="zh-CN" altLang="en-US" dirty="0"/>
          </a:p>
        </p:txBody>
      </p:sp>
      <p:sp>
        <p:nvSpPr>
          <p:cNvPr id="3" name="内容占位符 2"/>
          <p:cNvSpPr>
            <a:spLocks noGrp="1"/>
          </p:cNvSpPr>
          <p:nvPr>
            <p:ph idx="1"/>
          </p:nvPr>
        </p:nvSpPr>
        <p:spPr/>
        <p:txBody>
          <a:bodyPr/>
          <a:lstStyle/>
          <a:p>
            <a:r>
              <a:rPr kumimoji="1" lang="zh-CN" altLang="en-US" dirty="0" smtClean="0"/>
              <a:t>根据数组下标建立线段树</a:t>
            </a:r>
            <a:endParaRPr kumimoji="1" lang="en-US" altLang="zh-CN" dirty="0" smtClean="0"/>
          </a:p>
          <a:p>
            <a:r>
              <a:rPr kumimoji="1" lang="zh-CN" altLang="en-US" dirty="0" smtClean="0"/>
              <a:t>线段树表示</a:t>
            </a:r>
            <a:r>
              <a:rPr kumimoji="1" lang="en-US" altLang="zh-CN" dirty="0" smtClean="0"/>
              <a:t>[</a:t>
            </a:r>
            <a:r>
              <a:rPr kumimoji="1" lang="en-US" altLang="zh-CN" dirty="0" err="1" smtClean="0"/>
              <a:t>l,r</a:t>
            </a:r>
            <a:r>
              <a:rPr kumimoji="1" lang="en-US" altLang="zh-CN" dirty="0" smtClean="0"/>
              <a:t>]</a:t>
            </a:r>
            <a:r>
              <a:rPr kumimoji="1" lang="zh-CN" altLang="en-US" dirty="0" smtClean="0"/>
              <a:t>区间的节点保存着一个包含</a:t>
            </a:r>
            <a:r>
              <a:rPr kumimoji="1" lang="en-US" altLang="zh-CN" dirty="0" smtClean="0"/>
              <a:t>[</a:t>
            </a:r>
            <a:r>
              <a:rPr kumimoji="1" lang="en-US" altLang="zh-CN" dirty="0" err="1" smtClean="0"/>
              <a:t>l,r</a:t>
            </a:r>
            <a:r>
              <a:rPr kumimoji="1" lang="en-US" altLang="zh-CN" dirty="0" smtClean="0"/>
              <a:t>]</a:t>
            </a:r>
            <a:r>
              <a:rPr kumimoji="1" lang="zh-CN" altLang="en-US" dirty="0" smtClean="0"/>
              <a:t>的数的权值线段树</a:t>
            </a:r>
            <a:endParaRPr kumimoji="1" lang="en-US" altLang="zh-CN" dirty="0" smtClean="0"/>
          </a:p>
          <a:p>
            <a:r>
              <a:rPr kumimoji="1" lang="zh-CN" altLang="en-US" dirty="0" smtClean="0"/>
              <a:t>将这个线段树可持久化</a:t>
            </a:r>
            <a:endParaRPr kumimoji="1" lang="en-US" altLang="zh-CN" dirty="0" smtClean="0"/>
          </a:p>
          <a:p>
            <a:r>
              <a:rPr kumimoji="1" lang="zh-CN" altLang="en-US" dirty="0" smtClean="0"/>
              <a:t>对于一个修改，只需要修改</a:t>
            </a:r>
            <a:r>
              <a:rPr kumimoji="1" lang="en-US" altLang="zh-CN" dirty="0" err="1" smtClean="0"/>
              <a:t>logn</a:t>
            </a:r>
            <a:r>
              <a:rPr kumimoji="1" lang="zh-CN" altLang="en-US" dirty="0" smtClean="0"/>
              <a:t>个权值线段树</a:t>
            </a:r>
            <a:endParaRPr kumimoji="1" lang="en-US" altLang="zh-CN" dirty="0" smtClean="0"/>
          </a:p>
          <a:p>
            <a:r>
              <a:rPr kumimoji="1" lang="zh-CN" altLang="en-US" dirty="0" smtClean="0"/>
              <a:t>一个操作的复杂度为</a:t>
            </a:r>
            <a:r>
              <a:rPr kumimoji="1" lang="en-US" altLang="zh-CN" dirty="0" err="1" smtClean="0"/>
              <a:t>logn</a:t>
            </a:r>
            <a:r>
              <a:rPr kumimoji="1" lang="en-US" altLang="zh-CN" dirty="0"/>
              <a:t>*</a:t>
            </a:r>
            <a:r>
              <a:rPr kumimoji="1" lang="en-US" altLang="zh-CN" dirty="0" err="1" smtClean="0"/>
              <a:t>logn</a:t>
            </a:r>
            <a:endParaRPr kumimoji="1" lang="zh-CN" altLang="en-US" dirty="0"/>
          </a:p>
        </p:txBody>
      </p:sp>
    </p:spTree>
    <p:extLst>
      <p:ext uri="{BB962C8B-B14F-4D97-AF65-F5344CB8AC3E}">
        <p14:creationId xmlns:p14="http://schemas.microsoft.com/office/powerpoint/2010/main" val="2140599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再举个简单的栗子🌰</a:t>
            </a:r>
            <a:endParaRPr kumimoji="1" lang="zh-CN" altLang="en-US" dirty="0"/>
          </a:p>
        </p:txBody>
      </p:sp>
      <p:sp>
        <p:nvSpPr>
          <p:cNvPr id="3" name="内容占位符 2"/>
          <p:cNvSpPr>
            <a:spLocks noGrp="1"/>
          </p:cNvSpPr>
          <p:nvPr>
            <p:ph idx="1"/>
          </p:nvPr>
        </p:nvSpPr>
        <p:spPr/>
        <p:txBody>
          <a:bodyPr>
            <a:normAutofit fontScale="77500" lnSpcReduction="20000"/>
          </a:bodyPr>
          <a:lstStyle/>
          <a:p>
            <a:r>
              <a:rPr kumimoji="1" lang="zh-CN" altLang="en-US" dirty="0" smtClean="0"/>
              <a:t>输入一个字符串，返回其逆序</a:t>
            </a:r>
            <a:r>
              <a:rPr kumimoji="1" lang="zh-CN" altLang="zh-CN" dirty="0"/>
              <a:t>：</a:t>
            </a:r>
            <a:endParaRPr kumimoji="1" lang="en-US" altLang="zh-CN" dirty="0" smtClean="0"/>
          </a:p>
          <a:p>
            <a:r>
              <a:rPr lang="zh-CN" altLang="zh-CN" dirty="0"/>
              <a:t>　　</a:t>
            </a:r>
            <a:r>
              <a:rPr lang="en-US" altLang="zh-CN" dirty="0"/>
              <a:t>function reverse(string) {</a:t>
            </a:r>
            <a:endParaRPr lang="zh-CN" altLang="zh-CN" dirty="0"/>
          </a:p>
          <a:p>
            <a:r>
              <a:rPr lang="zh-CN" altLang="zh-CN" dirty="0"/>
              <a:t>　　　　</a:t>
            </a:r>
            <a:r>
              <a:rPr lang="en-US" altLang="zh-CN" dirty="0"/>
              <a:t>if(</a:t>
            </a:r>
            <a:r>
              <a:rPr lang="en-US" altLang="zh-CN" dirty="0" err="1"/>
              <a:t>string.length</a:t>
            </a:r>
            <a:r>
              <a:rPr lang="en-US" altLang="zh-CN" dirty="0"/>
              <a:t> == 0) {</a:t>
            </a:r>
            <a:endParaRPr lang="zh-CN" altLang="zh-CN" dirty="0"/>
          </a:p>
          <a:p>
            <a:r>
              <a:rPr lang="zh-CN" altLang="zh-CN" dirty="0"/>
              <a:t>　　　　　　</a:t>
            </a:r>
            <a:r>
              <a:rPr lang="en-US" altLang="zh-CN" dirty="0"/>
              <a:t>return string;</a:t>
            </a:r>
            <a:endParaRPr lang="zh-CN" altLang="zh-CN" dirty="0"/>
          </a:p>
          <a:p>
            <a:r>
              <a:rPr lang="zh-CN" altLang="zh-CN" dirty="0"/>
              <a:t>　　　　</a:t>
            </a:r>
            <a:r>
              <a:rPr lang="en-US" altLang="zh-CN" dirty="0"/>
              <a:t>} else {</a:t>
            </a:r>
            <a:endParaRPr lang="zh-CN" altLang="zh-CN" dirty="0"/>
          </a:p>
          <a:p>
            <a:r>
              <a:rPr lang="zh-CN" altLang="zh-CN" dirty="0"/>
              <a:t>　　　　　　</a:t>
            </a:r>
            <a:r>
              <a:rPr lang="en-US" altLang="zh-CN" dirty="0"/>
              <a:t>return reverse(</a:t>
            </a:r>
            <a:r>
              <a:rPr lang="en-US" altLang="zh-CN" dirty="0" err="1"/>
              <a:t>string.substring</a:t>
            </a:r>
            <a:r>
              <a:rPr lang="en-US" altLang="zh-CN" dirty="0"/>
              <a:t>(1, </a:t>
            </a:r>
            <a:r>
              <a:rPr lang="en-US" altLang="zh-CN" dirty="0" err="1"/>
              <a:t>string.length</a:t>
            </a:r>
            <a:r>
              <a:rPr lang="en-US" altLang="zh-CN" dirty="0"/>
              <a:t>)) + </a:t>
            </a:r>
            <a:r>
              <a:rPr lang="en-US" altLang="zh-CN" dirty="0" err="1"/>
              <a:t>string.substring</a:t>
            </a:r>
            <a:r>
              <a:rPr lang="en-US" altLang="zh-CN" dirty="0"/>
              <a:t>(0, 1);</a:t>
            </a:r>
            <a:endParaRPr lang="zh-CN" altLang="zh-CN" dirty="0"/>
          </a:p>
          <a:p>
            <a:r>
              <a:rPr lang="zh-CN" altLang="zh-CN" dirty="0"/>
              <a:t>　　　　</a:t>
            </a:r>
            <a:r>
              <a:rPr lang="en-US" altLang="zh-CN" dirty="0"/>
              <a:t>}</a:t>
            </a:r>
            <a:endParaRPr lang="zh-CN" altLang="zh-CN" dirty="0"/>
          </a:p>
          <a:p>
            <a:r>
              <a:rPr lang="zh-CN" altLang="zh-CN" dirty="0"/>
              <a:t>　　</a:t>
            </a:r>
            <a:r>
              <a:rPr lang="en-US" altLang="zh-CN" dirty="0"/>
              <a:t>}</a:t>
            </a:r>
            <a:endParaRPr lang="zh-CN" altLang="zh-CN" dirty="0"/>
          </a:p>
          <a:p>
            <a:endParaRPr lang="zh-CN" altLang="zh-CN" dirty="0"/>
          </a:p>
          <a:p>
            <a:endParaRPr kumimoji="1" lang="zh-CN" altLang="en-US" dirty="0"/>
          </a:p>
        </p:txBody>
      </p:sp>
    </p:spTree>
    <p:extLst>
      <p:ext uri="{BB962C8B-B14F-4D97-AF65-F5344CB8AC3E}">
        <p14:creationId xmlns:p14="http://schemas.microsoft.com/office/powerpoint/2010/main" val="298402186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err="1" smtClean="0"/>
              <a:t>Kth</a:t>
            </a:r>
            <a:r>
              <a:rPr kumimoji="1" lang="en-US" altLang="zh-CN" dirty="0" smtClean="0"/>
              <a:t> EXTEXT</a:t>
            </a:r>
            <a:endParaRPr kumimoji="1" lang="zh-CN" altLang="en-US" dirty="0"/>
          </a:p>
        </p:txBody>
      </p:sp>
      <p:sp>
        <p:nvSpPr>
          <p:cNvPr id="3" name="内容占位符 2"/>
          <p:cNvSpPr>
            <a:spLocks noGrp="1"/>
          </p:cNvSpPr>
          <p:nvPr>
            <p:ph idx="1"/>
          </p:nvPr>
        </p:nvSpPr>
        <p:spPr/>
        <p:txBody>
          <a:bodyPr/>
          <a:lstStyle/>
          <a:p>
            <a:r>
              <a:rPr kumimoji="1" lang="zh-CN" altLang="en-US" b="1" dirty="0"/>
              <a:t>题目描述</a:t>
            </a:r>
            <a:endParaRPr kumimoji="1" lang="en-US" altLang="zh-CN" b="1" dirty="0"/>
          </a:p>
          <a:p>
            <a:r>
              <a:rPr kumimoji="1" lang="zh-CN" altLang="en-US" dirty="0" smtClean="0"/>
              <a:t>支持插入一个数和在历史</a:t>
            </a:r>
            <a:r>
              <a:rPr kumimoji="1" lang="zh-CN" altLang="en-US" dirty="0"/>
              <a:t>版本中询问区间第</a:t>
            </a:r>
            <a:r>
              <a:rPr kumimoji="1" lang="en-US" altLang="zh-CN" dirty="0"/>
              <a:t>K</a:t>
            </a:r>
            <a:r>
              <a:rPr kumimoji="1" lang="zh-CN" altLang="en-US" dirty="0"/>
              <a:t>大</a:t>
            </a:r>
          </a:p>
          <a:p>
            <a:endParaRPr kumimoji="1" lang="zh-CN" altLang="en-US" dirty="0"/>
          </a:p>
        </p:txBody>
      </p:sp>
    </p:spTree>
    <p:extLst>
      <p:ext uri="{BB962C8B-B14F-4D97-AF65-F5344CB8AC3E}">
        <p14:creationId xmlns:p14="http://schemas.microsoft.com/office/powerpoint/2010/main" val="31894181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smtClean="0"/>
              <a:t>可持久化块状链表套权值线段树</a:t>
            </a:r>
            <a:endParaRPr kumimoji="1" lang="zh-CN" altLang="en-US" sz="4000" dirty="0"/>
          </a:p>
        </p:txBody>
      </p:sp>
      <p:sp>
        <p:nvSpPr>
          <p:cNvPr id="3" name="内容占位符 2"/>
          <p:cNvSpPr>
            <a:spLocks noGrp="1"/>
          </p:cNvSpPr>
          <p:nvPr>
            <p:ph idx="1"/>
          </p:nvPr>
        </p:nvSpPr>
        <p:spPr/>
        <p:txBody>
          <a:bodyPr/>
          <a:lstStyle/>
          <a:p>
            <a:r>
              <a:rPr kumimoji="1" lang="zh-CN" altLang="en-US" dirty="0" smtClean="0"/>
              <a:t>可持久化块状链表轻松解决</a:t>
            </a:r>
            <a:endParaRPr kumimoji="1" lang="en-US" altLang="zh-CN" dirty="0" smtClean="0"/>
          </a:p>
          <a:p>
            <a:r>
              <a:rPr kumimoji="1" lang="zh-CN" altLang="en-US" dirty="0" smtClean="0"/>
              <a:t>一个块里维护的是这个块的权值线段树</a:t>
            </a:r>
            <a:endParaRPr kumimoji="1" lang="en-US" altLang="zh-CN" dirty="0" smtClean="0"/>
          </a:p>
          <a:p>
            <a:r>
              <a:rPr kumimoji="1" lang="zh-CN" altLang="en-US" dirty="0" smtClean="0"/>
              <a:t>对于任意一个区间，必然包含小于</a:t>
            </a:r>
            <a:r>
              <a:rPr kumimoji="1" lang="en-US" altLang="zh-CN" dirty="0" err="1" smtClean="0"/>
              <a:t>sqrt</a:t>
            </a:r>
            <a:r>
              <a:rPr kumimoji="1" lang="en-US" altLang="zh-CN" dirty="0" smtClean="0"/>
              <a:t>(n)</a:t>
            </a:r>
            <a:r>
              <a:rPr kumimoji="1" lang="zh-CN" altLang="en-US" dirty="0" smtClean="0"/>
              <a:t>个整块与小于</a:t>
            </a:r>
            <a:r>
              <a:rPr kumimoji="1" lang="en-US" altLang="zh-CN" dirty="0" err="1" smtClean="0"/>
              <a:t>sqrt</a:t>
            </a:r>
            <a:r>
              <a:rPr kumimoji="1" lang="en-US" altLang="zh-CN" dirty="0" smtClean="0"/>
              <a:t>(n)</a:t>
            </a:r>
            <a:r>
              <a:rPr kumimoji="1" lang="zh-CN" altLang="en-US" dirty="0" smtClean="0"/>
              <a:t>个散数</a:t>
            </a:r>
            <a:endParaRPr kumimoji="1" lang="en-US" altLang="zh-CN" dirty="0" smtClean="0"/>
          </a:p>
          <a:p>
            <a:r>
              <a:rPr kumimoji="1" lang="zh-CN" altLang="en-US" dirty="0" smtClean="0"/>
              <a:t>将散数建成权值线段树，总共小于</a:t>
            </a:r>
            <a:r>
              <a:rPr kumimoji="1" lang="en-US" altLang="zh-CN" dirty="0" err="1" smtClean="0"/>
              <a:t>sqrt</a:t>
            </a:r>
            <a:r>
              <a:rPr kumimoji="1" lang="en-US" altLang="zh-CN" dirty="0" smtClean="0"/>
              <a:t>(n)</a:t>
            </a:r>
            <a:r>
              <a:rPr kumimoji="1" lang="zh-CN" altLang="en-US" dirty="0" smtClean="0"/>
              <a:t>个权值线段树进行第</a:t>
            </a:r>
            <a:r>
              <a:rPr kumimoji="1" lang="en-US" altLang="zh-CN" dirty="0" smtClean="0"/>
              <a:t>K</a:t>
            </a:r>
            <a:r>
              <a:rPr kumimoji="1" lang="zh-CN" altLang="en-US" dirty="0" smtClean="0"/>
              <a:t>大询问</a:t>
            </a:r>
            <a:endParaRPr kumimoji="1" lang="en-US" altLang="zh-CN" dirty="0" smtClean="0"/>
          </a:p>
          <a:p>
            <a:r>
              <a:rPr kumimoji="1" lang="zh-CN" altLang="en-US" dirty="0" smtClean="0"/>
              <a:t>每个操作复杂度为</a:t>
            </a:r>
            <a:r>
              <a:rPr kumimoji="1" lang="en-US" altLang="zh-CN" dirty="0" smtClean="0"/>
              <a:t>O(</a:t>
            </a:r>
            <a:r>
              <a:rPr kumimoji="1" lang="en-US" altLang="zh-CN" dirty="0" err="1" smtClean="0"/>
              <a:t>sqrt</a:t>
            </a:r>
            <a:r>
              <a:rPr kumimoji="1" lang="en-US" altLang="zh-CN" dirty="0" smtClean="0"/>
              <a:t>(n)*</a:t>
            </a:r>
            <a:r>
              <a:rPr kumimoji="1" lang="en-US" altLang="zh-CN" dirty="0" err="1" smtClean="0"/>
              <a:t>logn</a:t>
            </a:r>
            <a:r>
              <a:rPr kumimoji="1" lang="en-US" altLang="zh-CN" dirty="0" smtClean="0"/>
              <a:t>)</a:t>
            </a:r>
          </a:p>
        </p:txBody>
      </p:sp>
    </p:spTree>
    <p:extLst>
      <p:ext uri="{BB962C8B-B14F-4D97-AF65-F5344CB8AC3E}">
        <p14:creationId xmlns:p14="http://schemas.microsoft.com/office/powerpoint/2010/main" val="31061689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err="1" smtClean="0"/>
              <a:t>Kth</a:t>
            </a:r>
            <a:r>
              <a:rPr kumimoji="1" lang="en-US" altLang="zh-CN" dirty="0" smtClean="0"/>
              <a:t> EXTEXTEXT</a:t>
            </a:r>
            <a:endParaRPr kumimoji="1" lang="zh-CN" altLang="en-US" dirty="0"/>
          </a:p>
        </p:txBody>
      </p:sp>
      <p:sp>
        <p:nvSpPr>
          <p:cNvPr id="3" name="内容占位符 2"/>
          <p:cNvSpPr>
            <a:spLocks noGrp="1"/>
          </p:cNvSpPr>
          <p:nvPr>
            <p:ph idx="1"/>
          </p:nvPr>
        </p:nvSpPr>
        <p:spPr/>
        <p:txBody>
          <a:bodyPr/>
          <a:lstStyle/>
          <a:p>
            <a:r>
              <a:rPr kumimoji="1" lang="zh-CN" altLang="en-US" b="1" dirty="0"/>
              <a:t>题目描述</a:t>
            </a:r>
            <a:endParaRPr kumimoji="1" lang="en-US" altLang="zh-CN" b="1" dirty="0"/>
          </a:p>
          <a:p>
            <a:r>
              <a:rPr kumimoji="1" lang="zh-CN" altLang="en-US" dirty="0" smtClean="0"/>
              <a:t>支持复制一堆数然后插入这堆数，删除一堆数和在历史</a:t>
            </a:r>
            <a:r>
              <a:rPr kumimoji="1" lang="zh-CN" altLang="en-US" dirty="0"/>
              <a:t>版本中询问区间第</a:t>
            </a:r>
            <a:r>
              <a:rPr kumimoji="1" lang="en-US" altLang="zh-CN" dirty="0"/>
              <a:t>K</a:t>
            </a:r>
            <a:r>
              <a:rPr kumimoji="1" lang="zh-CN" altLang="en-US" dirty="0" smtClean="0"/>
              <a:t>大</a:t>
            </a:r>
            <a:endParaRPr kumimoji="1" lang="zh-CN" altLang="en-US" dirty="0"/>
          </a:p>
        </p:txBody>
      </p:sp>
    </p:spTree>
    <p:extLst>
      <p:ext uri="{BB962C8B-B14F-4D97-AF65-F5344CB8AC3E}">
        <p14:creationId xmlns:p14="http://schemas.microsoft.com/office/powerpoint/2010/main" val="31894181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可持久的必要性</a:t>
            </a:r>
            <a:endParaRPr kumimoji="1" lang="zh-CN" altLang="en-US" dirty="0"/>
          </a:p>
        </p:txBody>
      </p:sp>
      <p:sp>
        <p:nvSpPr>
          <p:cNvPr id="3" name="内容占位符 2"/>
          <p:cNvSpPr>
            <a:spLocks noGrp="1"/>
          </p:cNvSpPr>
          <p:nvPr>
            <p:ph idx="1"/>
          </p:nvPr>
        </p:nvSpPr>
        <p:spPr/>
        <p:txBody>
          <a:bodyPr/>
          <a:lstStyle/>
          <a:p>
            <a:r>
              <a:rPr kumimoji="1" lang="zh-CN" altLang="en-US" dirty="0" smtClean="0"/>
              <a:t>该题其实只是更复杂一些的可持久块状链表操作</a:t>
            </a:r>
            <a:endParaRPr kumimoji="1" lang="en-US" altLang="zh-CN" dirty="0" smtClean="0"/>
          </a:p>
          <a:p>
            <a:r>
              <a:rPr kumimoji="1" lang="zh-CN" altLang="en-US" dirty="0" smtClean="0"/>
              <a:t>注意一下，由于有着复制粘贴操作，需要复制一些整块，因此即使不要求询问历史信息，块状链表的可持久仍然是必须的。</a:t>
            </a:r>
            <a:endParaRPr kumimoji="1" lang="en-US" altLang="zh-CN" dirty="0" smtClean="0"/>
          </a:p>
          <a:p>
            <a:r>
              <a:rPr kumimoji="1" lang="zh-CN" altLang="en-US" dirty="0" smtClean="0"/>
              <a:t>此外不少算法需要块状链表的可持久来维护前缀和</a:t>
            </a:r>
            <a:endParaRPr kumimoji="1" lang="zh-CN" altLang="en-US" dirty="0"/>
          </a:p>
        </p:txBody>
      </p:sp>
    </p:spTree>
    <p:extLst>
      <p:ext uri="{BB962C8B-B14F-4D97-AF65-F5344CB8AC3E}">
        <p14:creationId xmlns:p14="http://schemas.microsoft.com/office/powerpoint/2010/main" val="9120409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[BZOJ3110][</a:t>
            </a:r>
            <a:r>
              <a:rPr lang="en-US" altLang="zh-CN" sz="3600" dirty="0"/>
              <a:t>Zjoi2013]</a:t>
            </a:r>
            <a:r>
              <a:rPr lang="en-US" altLang="zh-CN" sz="3600" dirty="0" err="1"/>
              <a:t>K大数</a:t>
            </a:r>
            <a:r>
              <a:rPr lang="en-US" altLang="zh-CN" sz="3600" dirty="0" err="1" smtClean="0"/>
              <a:t>查询</a:t>
            </a:r>
            <a:endParaRPr kumimoji="1" lang="zh-CN" altLang="en-US" sz="3600" dirty="0"/>
          </a:p>
        </p:txBody>
      </p:sp>
      <p:sp>
        <p:nvSpPr>
          <p:cNvPr id="3" name="内容占位符 2"/>
          <p:cNvSpPr>
            <a:spLocks noGrp="1"/>
          </p:cNvSpPr>
          <p:nvPr>
            <p:ph idx="1"/>
          </p:nvPr>
        </p:nvSpPr>
        <p:spPr/>
        <p:txBody>
          <a:bodyPr/>
          <a:lstStyle/>
          <a:p>
            <a:r>
              <a:rPr lang="en-US" altLang="zh-CN" b="1" dirty="0"/>
              <a:t>Description</a:t>
            </a:r>
            <a:endParaRPr lang="zh-CN" altLang="zh-CN" dirty="0"/>
          </a:p>
          <a:p>
            <a:r>
              <a:rPr lang="en-US" altLang="zh-CN" dirty="0" smtClean="0"/>
              <a:t>    </a:t>
            </a:r>
            <a:r>
              <a:rPr lang="zh-CN" altLang="zh-CN" dirty="0" smtClean="0"/>
              <a:t>有</a:t>
            </a:r>
            <a:r>
              <a:rPr lang="en-US" altLang="zh-CN" dirty="0"/>
              <a:t>N</a:t>
            </a:r>
            <a:r>
              <a:rPr lang="zh-CN" altLang="zh-CN" dirty="0"/>
              <a:t>个位置，</a:t>
            </a:r>
            <a:r>
              <a:rPr lang="en-US" altLang="zh-CN" dirty="0"/>
              <a:t>M</a:t>
            </a:r>
            <a:r>
              <a:rPr lang="zh-CN" altLang="zh-CN" dirty="0"/>
              <a:t>个操作。操作有两种，每次操作如果是</a:t>
            </a:r>
            <a:r>
              <a:rPr lang="en-US" altLang="zh-CN" dirty="0"/>
              <a:t>1 a b c</a:t>
            </a:r>
            <a:r>
              <a:rPr lang="zh-CN" altLang="zh-CN" dirty="0"/>
              <a:t>的形式表示在第</a:t>
            </a:r>
            <a:r>
              <a:rPr lang="en-US" altLang="zh-CN" dirty="0"/>
              <a:t>a</a:t>
            </a:r>
            <a:r>
              <a:rPr lang="zh-CN" altLang="zh-CN" dirty="0"/>
              <a:t>个位置到第</a:t>
            </a:r>
            <a:r>
              <a:rPr lang="en-US" altLang="zh-CN" dirty="0"/>
              <a:t>b</a:t>
            </a:r>
            <a:r>
              <a:rPr lang="zh-CN" altLang="zh-CN" dirty="0"/>
              <a:t>个位置，每个位置加入一个数</a:t>
            </a:r>
            <a:r>
              <a:rPr lang="en-US" altLang="zh-CN" dirty="0"/>
              <a:t>c</a:t>
            </a:r>
            <a:br>
              <a:rPr lang="en-US" altLang="zh-CN" dirty="0"/>
            </a:br>
            <a:r>
              <a:rPr lang="en-US" altLang="zh-CN" dirty="0" smtClean="0"/>
              <a:t>        </a:t>
            </a:r>
            <a:r>
              <a:rPr lang="zh-CN" altLang="zh-CN" dirty="0" smtClean="0"/>
              <a:t>如果</a:t>
            </a:r>
            <a:r>
              <a:rPr lang="zh-CN" altLang="zh-CN" dirty="0"/>
              <a:t>是</a:t>
            </a:r>
            <a:r>
              <a:rPr lang="en-US" altLang="zh-CN" dirty="0"/>
              <a:t>2 a b c</a:t>
            </a:r>
            <a:r>
              <a:rPr lang="zh-CN" altLang="zh-CN" dirty="0"/>
              <a:t>形式，表示询问从第</a:t>
            </a:r>
            <a:r>
              <a:rPr lang="en-US" altLang="zh-CN" dirty="0"/>
              <a:t>a</a:t>
            </a:r>
            <a:r>
              <a:rPr lang="zh-CN" altLang="zh-CN" dirty="0"/>
              <a:t>个位置到第</a:t>
            </a:r>
            <a:r>
              <a:rPr lang="en-US" altLang="zh-CN" dirty="0"/>
              <a:t>b</a:t>
            </a:r>
            <a:r>
              <a:rPr lang="zh-CN" altLang="zh-CN" dirty="0"/>
              <a:t>个位置，第</a:t>
            </a:r>
            <a:r>
              <a:rPr lang="en-US" altLang="zh-CN" dirty="0"/>
              <a:t>C</a:t>
            </a:r>
            <a:r>
              <a:rPr lang="zh-CN" altLang="zh-CN" dirty="0"/>
              <a:t>大的数是多少</a:t>
            </a:r>
            <a:r>
              <a:rPr lang="zh-CN" altLang="zh-CN" dirty="0" smtClean="0"/>
              <a:t>。</a:t>
            </a:r>
            <a:endParaRPr lang="zh-CN" altLang="zh-CN" dirty="0"/>
          </a:p>
        </p:txBody>
      </p:sp>
    </p:spTree>
    <p:extLst>
      <p:ext uri="{BB962C8B-B14F-4D97-AF65-F5344CB8AC3E}">
        <p14:creationId xmlns:p14="http://schemas.microsoft.com/office/powerpoint/2010/main" val="26367353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latin typeface="+mj-ea"/>
              </a:rPr>
              <a:t>［</a:t>
            </a:r>
            <a:r>
              <a:rPr lang="en-US" altLang="zh-CN" sz="3600" dirty="0" smtClean="0">
                <a:latin typeface="+mj-ea"/>
              </a:rPr>
              <a:t>BZOJ3065</a:t>
            </a:r>
            <a:r>
              <a:rPr lang="zh-CN" altLang="en-US" sz="3600" dirty="0" smtClean="0">
                <a:latin typeface="+mj-ea"/>
              </a:rPr>
              <a:t>］</a:t>
            </a:r>
            <a:r>
              <a:rPr lang="en-US" altLang="zh-CN" sz="3600" dirty="0" smtClean="0">
                <a:latin typeface="+mj-ea"/>
              </a:rPr>
              <a:t>: </a:t>
            </a:r>
            <a:r>
              <a:rPr lang="en-US" altLang="zh-CN" sz="3600" dirty="0" err="1">
                <a:latin typeface="+mj-ea"/>
              </a:rPr>
              <a:t>带插入</a:t>
            </a:r>
            <a:r>
              <a:rPr lang="en-US" altLang="zh-CN" sz="3600" dirty="0" err="1" smtClean="0">
                <a:latin typeface="+mj-ea"/>
              </a:rPr>
              <a:t>区间K小</a:t>
            </a:r>
            <a:r>
              <a:rPr lang="en-US" altLang="zh-CN" sz="3600" dirty="0" err="1">
                <a:latin typeface="+mj-ea"/>
              </a:rPr>
              <a:t>值</a:t>
            </a:r>
            <a:endParaRPr lang="zh-CN" altLang="zh-CN" sz="3600" dirty="0">
              <a:latin typeface="+mj-ea"/>
            </a:endParaRPr>
          </a:p>
        </p:txBody>
      </p:sp>
      <p:sp>
        <p:nvSpPr>
          <p:cNvPr id="3" name="内容占位符 2"/>
          <p:cNvSpPr>
            <a:spLocks noGrp="1"/>
          </p:cNvSpPr>
          <p:nvPr>
            <p:ph idx="1"/>
          </p:nvPr>
        </p:nvSpPr>
        <p:spPr/>
        <p:txBody>
          <a:bodyPr>
            <a:normAutofit fontScale="77500" lnSpcReduction="20000"/>
          </a:bodyPr>
          <a:lstStyle/>
          <a:p>
            <a:r>
              <a:rPr lang="en-US" altLang="zh-CN" b="1" dirty="0" smtClean="0"/>
              <a:t>Description</a:t>
            </a:r>
            <a:endParaRPr lang="zh-CN" altLang="zh-CN" dirty="0"/>
          </a:p>
          <a:p>
            <a:r>
              <a:rPr lang="en-US" altLang="zh-CN" dirty="0" smtClean="0"/>
              <a:t>    </a:t>
            </a:r>
            <a:r>
              <a:rPr lang="zh-CN" altLang="zh-CN" dirty="0" smtClean="0"/>
              <a:t>从</a:t>
            </a:r>
            <a:r>
              <a:rPr lang="zh-CN" altLang="zh-CN" dirty="0"/>
              <a:t>前有</a:t>
            </a:r>
            <a:r>
              <a:rPr lang="en-US" altLang="zh-CN" dirty="0"/>
              <a:t>n</a:t>
            </a:r>
            <a:r>
              <a:rPr lang="zh-CN" altLang="zh-CN" dirty="0"/>
              <a:t>只跳蚤排成一行做早操，每只跳蚤都有自己的一个弹跳力</a:t>
            </a:r>
            <a:r>
              <a:rPr lang="en-US" altLang="zh-CN" dirty="0"/>
              <a:t>a[</a:t>
            </a:r>
            <a:r>
              <a:rPr lang="en-US" altLang="zh-CN" dirty="0" err="1"/>
              <a:t>i</a:t>
            </a:r>
            <a:r>
              <a:rPr lang="en-US" altLang="zh-CN" dirty="0"/>
              <a:t>]</a:t>
            </a:r>
            <a:r>
              <a:rPr lang="zh-CN" altLang="zh-CN" dirty="0"/>
              <a:t>。跳蚤国王看着这些跳蚤国欣欣向荣的情景，感到非常高兴。这时跳蚤国王决定理性愉悦一下，查询区间</a:t>
            </a:r>
            <a:r>
              <a:rPr lang="en-US" altLang="zh-CN" dirty="0"/>
              <a:t>k</a:t>
            </a:r>
            <a:r>
              <a:rPr lang="zh-CN" altLang="zh-CN" dirty="0"/>
              <a:t>小值。他每次向它的随从伏特提出这样的问题</a:t>
            </a:r>
            <a:r>
              <a:rPr lang="en-US" altLang="zh-CN" dirty="0"/>
              <a:t>: </a:t>
            </a:r>
            <a:r>
              <a:rPr lang="zh-CN" altLang="zh-CN" dirty="0"/>
              <a:t>从左往右第</a:t>
            </a:r>
            <a:r>
              <a:rPr lang="en-US" altLang="zh-CN" dirty="0"/>
              <a:t>x</a:t>
            </a:r>
            <a:r>
              <a:rPr lang="zh-CN" altLang="zh-CN" dirty="0"/>
              <a:t>个到第</a:t>
            </a:r>
            <a:r>
              <a:rPr lang="en-US" altLang="zh-CN" dirty="0"/>
              <a:t>y</a:t>
            </a:r>
            <a:r>
              <a:rPr lang="zh-CN" altLang="zh-CN" dirty="0"/>
              <a:t>个跳蚤中，</a:t>
            </a:r>
            <a:r>
              <a:rPr lang="en-US" altLang="zh-CN" dirty="0"/>
              <a:t>a[</a:t>
            </a:r>
            <a:r>
              <a:rPr lang="en-US" altLang="zh-CN" dirty="0" err="1"/>
              <a:t>i</a:t>
            </a:r>
            <a:r>
              <a:rPr lang="en-US" altLang="zh-CN" dirty="0"/>
              <a:t>]</a:t>
            </a:r>
            <a:r>
              <a:rPr lang="zh-CN" altLang="zh-CN" dirty="0"/>
              <a:t>第</a:t>
            </a:r>
            <a:r>
              <a:rPr lang="en-US" altLang="zh-CN" dirty="0"/>
              <a:t>k</a:t>
            </a:r>
            <a:r>
              <a:rPr lang="zh-CN" altLang="zh-CN" dirty="0"/>
              <a:t>小的值是多少。</a:t>
            </a:r>
            <a:r>
              <a:rPr lang="en-US" altLang="zh-CN" dirty="0"/>
              <a:t/>
            </a:r>
            <a:br>
              <a:rPr lang="en-US" altLang="zh-CN" dirty="0"/>
            </a:br>
            <a:r>
              <a:rPr lang="zh-CN" altLang="zh-CN" dirty="0"/>
              <a:t>这可难不倒伏特，他在脑袋里使用函数式线段树前缀和的方法水掉了跳蚤国王的询问。</a:t>
            </a:r>
            <a:r>
              <a:rPr lang="en-US" altLang="zh-CN" dirty="0"/>
              <a:t/>
            </a:r>
            <a:br>
              <a:rPr lang="en-US" altLang="zh-CN" dirty="0"/>
            </a:br>
            <a:r>
              <a:rPr lang="zh-CN" altLang="zh-CN" dirty="0"/>
              <a:t>这时伏特发现有些跳蚤跳久了弹跳力会有变化，有的会增大，有的会减少。</a:t>
            </a:r>
            <a:r>
              <a:rPr lang="en-US" altLang="zh-CN" dirty="0"/>
              <a:t/>
            </a:r>
            <a:br>
              <a:rPr lang="en-US" altLang="zh-CN" dirty="0"/>
            </a:br>
            <a:r>
              <a:rPr lang="zh-CN" altLang="zh-CN" dirty="0"/>
              <a:t>这可难不倒伏特，他在脑袋里使用树状数组套线段树的方法水掉了跳蚤国王的询问。（</a:t>
            </a:r>
            <a:r>
              <a:rPr lang="en-US" altLang="zh-CN" dirty="0" err="1"/>
              <a:t>orz</a:t>
            </a:r>
            <a:r>
              <a:rPr lang="en-US" altLang="zh-CN" dirty="0"/>
              <a:t> </a:t>
            </a:r>
            <a:r>
              <a:rPr lang="zh-CN" altLang="zh-CN" dirty="0"/>
              <a:t>主席树）</a:t>
            </a:r>
            <a:r>
              <a:rPr lang="en-US" altLang="zh-CN" dirty="0"/>
              <a:t/>
            </a:r>
            <a:br>
              <a:rPr lang="en-US" altLang="zh-CN" dirty="0"/>
            </a:br>
            <a:r>
              <a:rPr lang="zh-CN" altLang="zh-CN" dirty="0"/>
              <a:t>这时伏特发现有些迟到的跳蚤会插入到这一行的某个位置上，他感到非常生气，因为</a:t>
            </a:r>
            <a:r>
              <a:rPr lang="en-US" altLang="zh-CN" dirty="0"/>
              <a:t>……</a:t>
            </a:r>
            <a:r>
              <a:rPr lang="zh-CN" altLang="zh-CN" dirty="0"/>
              <a:t>他不会做了。</a:t>
            </a:r>
            <a:r>
              <a:rPr lang="en-US" altLang="zh-CN" dirty="0"/>
              <a:t/>
            </a:r>
            <a:br>
              <a:rPr lang="en-US" altLang="zh-CN" dirty="0"/>
            </a:br>
            <a:r>
              <a:rPr lang="zh-CN" altLang="zh-CN" dirty="0"/>
              <a:t>请你帮一帮伏特吧。</a:t>
            </a:r>
            <a:r>
              <a:rPr lang="en-US" altLang="zh-CN" dirty="0"/>
              <a:t/>
            </a:r>
            <a:br>
              <a:rPr lang="en-US" altLang="zh-CN" dirty="0"/>
            </a:br>
            <a:r>
              <a:rPr lang="zh-CN" altLang="zh-CN" dirty="0"/>
              <a:t>快捷版题意：带插入、修改的区间</a:t>
            </a:r>
            <a:r>
              <a:rPr lang="en-US" altLang="zh-CN" dirty="0"/>
              <a:t>k</a:t>
            </a:r>
            <a:r>
              <a:rPr lang="zh-CN" altLang="zh-CN" dirty="0"/>
              <a:t>小值在线查询。</a:t>
            </a:r>
          </a:p>
          <a:p>
            <a:pPr marL="0" indent="0">
              <a:buNone/>
            </a:pPr>
            <a:endParaRPr lang="zh-CN" altLang="zh-CN" dirty="0"/>
          </a:p>
        </p:txBody>
      </p:sp>
    </p:spTree>
    <p:extLst>
      <p:ext uri="{BB962C8B-B14F-4D97-AF65-F5344CB8AC3E}">
        <p14:creationId xmlns:p14="http://schemas.microsoft.com/office/powerpoint/2010/main" val="32176121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可持久化平衡树</a:t>
            </a:r>
            <a:endParaRPr kumimoji="1" lang="zh-CN" altLang="en-US" dirty="0"/>
          </a:p>
        </p:txBody>
      </p:sp>
      <p:sp>
        <p:nvSpPr>
          <p:cNvPr id="3" name="内容占位符 2"/>
          <p:cNvSpPr>
            <a:spLocks noGrp="1"/>
          </p:cNvSpPr>
          <p:nvPr>
            <p:ph idx="1"/>
          </p:nvPr>
        </p:nvSpPr>
        <p:spPr/>
        <p:txBody>
          <a:bodyPr/>
          <a:lstStyle/>
          <a:p>
            <a:r>
              <a:rPr kumimoji="1" lang="zh-CN" altLang="en-US" dirty="0" smtClean="0"/>
              <a:t>回忆平衡树</a:t>
            </a:r>
            <a:endParaRPr kumimoji="1" lang="en-US" altLang="zh-CN" dirty="0" smtClean="0"/>
          </a:p>
          <a:p>
            <a:r>
              <a:rPr kumimoji="1" lang="zh-CN" altLang="en-US" dirty="0" smtClean="0"/>
              <a:t>大部分平衡树都有着</a:t>
            </a:r>
            <a:r>
              <a:rPr kumimoji="1" lang="en-US" altLang="zh-CN" dirty="0" smtClean="0"/>
              <a:t>rotate</a:t>
            </a:r>
            <a:r>
              <a:rPr kumimoji="1" lang="zh-CN" altLang="en-US" dirty="0" smtClean="0"/>
              <a:t>的操作</a:t>
            </a:r>
            <a:endParaRPr kumimoji="1" lang="en-US" altLang="zh-CN" dirty="0" smtClean="0"/>
          </a:p>
          <a:p>
            <a:r>
              <a:rPr kumimoji="1" lang="en-US" altLang="zh-CN" dirty="0" smtClean="0"/>
              <a:t>Rotate</a:t>
            </a:r>
            <a:r>
              <a:rPr kumimoji="1" lang="zh-CN" altLang="en-US" dirty="0" smtClean="0"/>
              <a:t>似乎很难可持久，因为树的形状被改变了</a:t>
            </a:r>
            <a:endParaRPr kumimoji="1" lang="en-US" altLang="zh-CN" dirty="0" smtClean="0"/>
          </a:p>
          <a:p>
            <a:r>
              <a:rPr kumimoji="1" lang="zh-CN" altLang="en-US" dirty="0" smtClean="0"/>
              <a:t>因此对不进行</a:t>
            </a:r>
            <a:r>
              <a:rPr kumimoji="1" lang="en-US" altLang="zh-CN" dirty="0" smtClean="0"/>
              <a:t>rotate</a:t>
            </a:r>
            <a:r>
              <a:rPr kumimoji="1" lang="zh-CN" altLang="en-US" dirty="0" smtClean="0"/>
              <a:t>的</a:t>
            </a:r>
            <a:r>
              <a:rPr kumimoji="1" lang="en-US" altLang="zh-CN" dirty="0" smtClean="0"/>
              <a:t>treap</a:t>
            </a:r>
            <a:r>
              <a:rPr kumimoji="1" lang="zh-CN" altLang="en-US" dirty="0" smtClean="0"/>
              <a:t>进行可持久</a:t>
            </a:r>
            <a:endParaRPr kumimoji="1" lang="zh-CN" altLang="en-US" dirty="0"/>
          </a:p>
        </p:txBody>
      </p:sp>
    </p:spTree>
    <p:extLst>
      <p:ext uri="{BB962C8B-B14F-4D97-AF65-F5344CB8AC3E}">
        <p14:creationId xmlns:p14="http://schemas.microsoft.com/office/powerpoint/2010/main" val="2475115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两个操作</a:t>
            </a:r>
            <a:endParaRPr kumimoji="1" lang="zh-CN" altLang="en-US" dirty="0"/>
          </a:p>
        </p:txBody>
      </p:sp>
      <p:sp>
        <p:nvSpPr>
          <p:cNvPr id="3" name="内容占位符 2"/>
          <p:cNvSpPr>
            <a:spLocks noGrp="1"/>
          </p:cNvSpPr>
          <p:nvPr>
            <p:ph idx="1"/>
          </p:nvPr>
        </p:nvSpPr>
        <p:spPr/>
        <p:txBody>
          <a:bodyPr/>
          <a:lstStyle/>
          <a:p>
            <a:r>
              <a:rPr kumimoji="1" lang="en-US" altLang="zh-CN" dirty="0" smtClean="0"/>
              <a:t>Merge(a , b)	</a:t>
            </a:r>
          </a:p>
          <a:p>
            <a:r>
              <a:rPr kumimoji="1" lang="en-US" altLang="zh-CN" dirty="0" smtClean="0"/>
              <a:t>Treap a</a:t>
            </a:r>
            <a:r>
              <a:rPr kumimoji="1" lang="zh-CN" altLang="en-US" dirty="0" smtClean="0"/>
              <a:t>中所有元素小于</a:t>
            </a:r>
            <a:r>
              <a:rPr kumimoji="1" lang="en-US" altLang="zh-CN" dirty="0" smtClean="0"/>
              <a:t>Treap b</a:t>
            </a:r>
            <a:r>
              <a:rPr kumimoji="1" lang="zh-CN" altLang="en-US" dirty="0" smtClean="0"/>
              <a:t>，返回一个合并</a:t>
            </a:r>
            <a:r>
              <a:rPr kumimoji="1" lang="en-US" altLang="zh-CN" dirty="0"/>
              <a:t>a , </a:t>
            </a:r>
            <a:r>
              <a:rPr kumimoji="1" lang="en-US" altLang="zh-CN" dirty="0" smtClean="0"/>
              <a:t>b</a:t>
            </a:r>
            <a:r>
              <a:rPr kumimoji="1" lang="zh-CN" altLang="en-US" dirty="0" smtClean="0"/>
              <a:t>的</a:t>
            </a:r>
            <a:r>
              <a:rPr kumimoji="1" lang="en-US" altLang="zh-CN" dirty="0" smtClean="0"/>
              <a:t>treap</a:t>
            </a:r>
          </a:p>
          <a:p>
            <a:r>
              <a:rPr kumimoji="1" lang="en-US" altLang="zh-CN" dirty="0" smtClean="0"/>
              <a:t>Spilt(a , n)</a:t>
            </a:r>
          </a:p>
          <a:p>
            <a:r>
              <a:rPr kumimoji="1" lang="zh-CN" altLang="en-US" dirty="0" smtClean="0"/>
              <a:t>返回一个包含</a:t>
            </a:r>
            <a:r>
              <a:rPr kumimoji="1" lang="en-US" altLang="zh-CN" dirty="0" smtClean="0"/>
              <a:t>Treap a</a:t>
            </a:r>
            <a:r>
              <a:rPr kumimoji="1" lang="zh-CN" altLang="en-US" dirty="0" smtClean="0"/>
              <a:t>的前</a:t>
            </a:r>
            <a:r>
              <a:rPr kumimoji="1" lang="en-US" altLang="zh-CN" dirty="0" smtClean="0"/>
              <a:t>n</a:t>
            </a:r>
            <a:r>
              <a:rPr kumimoji="1" lang="zh-CN" altLang="en-US" dirty="0" smtClean="0"/>
              <a:t>个元素的</a:t>
            </a:r>
            <a:r>
              <a:rPr kumimoji="1" lang="en-US" altLang="zh-CN" dirty="0" smtClean="0"/>
              <a:t>Treap</a:t>
            </a:r>
            <a:r>
              <a:rPr kumimoji="1" lang="zh-CN" altLang="en-US" dirty="0" smtClean="0"/>
              <a:t>和一个剩下元素的</a:t>
            </a:r>
            <a:r>
              <a:rPr kumimoji="1" lang="en-US" altLang="zh-CN" dirty="0" smtClean="0"/>
              <a:t>Treap</a:t>
            </a:r>
          </a:p>
        </p:txBody>
      </p:sp>
    </p:spTree>
    <p:extLst>
      <p:ext uri="{BB962C8B-B14F-4D97-AF65-F5344CB8AC3E}">
        <p14:creationId xmlns:p14="http://schemas.microsoft.com/office/powerpoint/2010/main" val="7192695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smtClean="0"/>
              <a:t>Merge</a:t>
            </a:r>
            <a:r>
              <a:rPr kumimoji="1" lang="zh-CN" altLang="en-US" dirty="0" smtClean="0"/>
              <a:t>的实现</a:t>
            </a:r>
            <a:endParaRPr kumimoji="1" lang="zh-CN" altLang="en-US" dirty="0"/>
          </a:p>
        </p:txBody>
      </p:sp>
      <p:sp>
        <p:nvSpPr>
          <p:cNvPr id="3" name="内容占位符 2"/>
          <p:cNvSpPr>
            <a:spLocks noGrp="1"/>
          </p:cNvSpPr>
          <p:nvPr>
            <p:ph idx="1"/>
          </p:nvPr>
        </p:nvSpPr>
        <p:spPr/>
        <p:txBody>
          <a:bodyPr/>
          <a:lstStyle/>
          <a:p>
            <a:r>
              <a:rPr kumimoji="1" lang="en-US" altLang="zh-CN" dirty="0" smtClean="0"/>
              <a:t>If  </a:t>
            </a:r>
            <a:r>
              <a:rPr kumimoji="1" lang="zh-CN" altLang="en-US" dirty="0" smtClean="0"/>
              <a:t>（</a:t>
            </a:r>
            <a:r>
              <a:rPr kumimoji="1" lang="en-US" altLang="zh-CN" dirty="0" smtClean="0"/>
              <a:t>a</a:t>
            </a:r>
            <a:r>
              <a:rPr kumimoji="1" lang="zh-CN" altLang="en-US" dirty="0" smtClean="0"/>
              <a:t>为空或</a:t>
            </a:r>
            <a:r>
              <a:rPr kumimoji="1" lang="en-US" altLang="zh-CN" dirty="0" smtClean="0"/>
              <a:t>b</a:t>
            </a:r>
            <a:r>
              <a:rPr kumimoji="1" lang="zh-CN" altLang="en-US" dirty="0" smtClean="0"/>
              <a:t>为空）</a:t>
            </a:r>
            <a:endParaRPr kumimoji="1" lang="en-US" altLang="zh-CN" dirty="0" smtClean="0"/>
          </a:p>
          <a:p>
            <a:r>
              <a:rPr kumimoji="1" lang="en-US" altLang="zh-CN" dirty="0"/>
              <a:t>r</a:t>
            </a:r>
            <a:r>
              <a:rPr kumimoji="1" lang="en-US" altLang="zh-CN" dirty="0" smtClean="0"/>
              <a:t>eturn </a:t>
            </a:r>
            <a:r>
              <a:rPr kumimoji="1" lang="zh-CN" altLang="en-US" dirty="0" smtClean="0"/>
              <a:t>不为空的那一个</a:t>
            </a:r>
            <a:endParaRPr kumimoji="1" lang="en-US" altLang="zh-CN" dirty="0" smtClean="0"/>
          </a:p>
          <a:p>
            <a:r>
              <a:rPr kumimoji="1" lang="en-US" altLang="zh-CN" dirty="0" smtClean="0"/>
              <a:t>If </a:t>
            </a:r>
            <a:r>
              <a:rPr kumimoji="1" lang="zh-CN" altLang="en-US" dirty="0" smtClean="0"/>
              <a:t>（</a:t>
            </a:r>
            <a:r>
              <a:rPr kumimoji="1" lang="en-US" altLang="zh-CN" dirty="0" smtClean="0"/>
              <a:t>key(a) &lt; key (b)</a:t>
            </a:r>
            <a:r>
              <a:rPr kumimoji="1" lang="zh-CN" altLang="en-US" dirty="0" smtClean="0"/>
              <a:t>）</a:t>
            </a:r>
            <a:endParaRPr kumimoji="1" lang="en-US" altLang="zh-CN" dirty="0" smtClean="0"/>
          </a:p>
          <a:p>
            <a:r>
              <a:rPr kumimoji="1" lang="en-US" altLang="zh-CN" dirty="0" smtClean="0"/>
              <a:t>return treap( left(a) , merge( right(a) ,b ) ) ;</a:t>
            </a:r>
          </a:p>
          <a:p>
            <a:r>
              <a:rPr kumimoji="1" lang="en-US" altLang="zh-CN" dirty="0" smtClean="0"/>
              <a:t>Else</a:t>
            </a:r>
          </a:p>
          <a:p>
            <a:r>
              <a:rPr kumimoji="1" lang="en-US" altLang="zh-CN" dirty="0"/>
              <a:t>r</a:t>
            </a:r>
            <a:r>
              <a:rPr kumimoji="1" lang="en-US" altLang="zh-CN" dirty="0" smtClean="0"/>
              <a:t>eturn treap( merge( a , left(b) ) , right(b) );</a:t>
            </a:r>
          </a:p>
        </p:txBody>
      </p:sp>
    </p:spTree>
    <p:extLst>
      <p:ext uri="{BB962C8B-B14F-4D97-AF65-F5344CB8AC3E}">
        <p14:creationId xmlns:p14="http://schemas.microsoft.com/office/powerpoint/2010/main" val="21226967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smtClean="0"/>
              <a:t>Split</a:t>
            </a:r>
            <a:r>
              <a:rPr kumimoji="1" lang="zh-CN" altLang="en-US" dirty="0" smtClean="0"/>
              <a:t>的实现</a:t>
            </a:r>
            <a:endParaRPr kumimoji="1" lang="zh-CN" altLang="en-US" dirty="0"/>
          </a:p>
        </p:txBody>
      </p:sp>
      <p:sp>
        <p:nvSpPr>
          <p:cNvPr id="3" name="内容占位符 2"/>
          <p:cNvSpPr>
            <a:spLocks noGrp="1"/>
          </p:cNvSpPr>
          <p:nvPr>
            <p:ph idx="1"/>
          </p:nvPr>
        </p:nvSpPr>
        <p:spPr/>
        <p:txBody>
          <a:bodyPr/>
          <a:lstStyle/>
          <a:p>
            <a:r>
              <a:rPr kumimoji="1" lang="en-US" altLang="zh-CN" dirty="0" smtClean="0"/>
              <a:t>If size(left(a))&gt;=n </a:t>
            </a:r>
            <a:endParaRPr kumimoji="1" lang="en-US" altLang="zh-CN" dirty="0"/>
          </a:p>
          <a:p>
            <a:r>
              <a:rPr kumimoji="1" lang="en-US" altLang="zh-CN" dirty="0" smtClean="0"/>
              <a:t>{ l , r } = split( left(a) , n );</a:t>
            </a:r>
          </a:p>
          <a:p>
            <a:r>
              <a:rPr kumimoji="1" lang="en-US" altLang="zh-CN" dirty="0"/>
              <a:t>r</a:t>
            </a:r>
            <a:r>
              <a:rPr kumimoji="1" lang="en-US" altLang="zh-CN" dirty="0" smtClean="0"/>
              <a:t>eturn { l , treap( r , right(a) ) }</a:t>
            </a:r>
          </a:p>
          <a:p>
            <a:r>
              <a:rPr kumimoji="1" lang="en-US" altLang="zh-CN" dirty="0"/>
              <a:t>e</a:t>
            </a:r>
            <a:r>
              <a:rPr kumimoji="1" lang="en-US" altLang="zh-CN" dirty="0" smtClean="0"/>
              <a:t>lse</a:t>
            </a:r>
          </a:p>
          <a:p>
            <a:r>
              <a:rPr kumimoji="1" lang="en-US" altLang="zh-CN" dirty="0"/>
              <a:t>{ l , r } = split( </a:t>
            </a:r>
            <a:r>
              <a:rPr kumimoji="1" lang="en-US" altLang="zh-CN" dirty="0" smtClean="0"/>
              <a:t>right(</a:t>
            </a:r>
            <a:r>
              <a:rPr kumimoji="1" lang="en-US" altLang="zh-CN" dirty="0"/>
              <a:t>a) , </a:t>
            </a:r>
            <a:r>
              <a:rPr kumimoji="1" lang="en-US" altLang="zh-CN" dirty="0" smtClean="0"/>
              <a:t>n-size(left(a))-1 </a:t>
            </a:r>
            <a:r>
              <a:rPr kumimoji="1" lang="en-US" altLang="zh-CN" dirty="0"/>
              <a:t>)</a:t>
            </a:r>
            <a:r>
              <a:rPr kumimoji="1" lang="en-US" altLang="zh-CN" dirty="0" smtClean="0"/>
              <a:t>;</a:t>
            </a:r>
          </a:p>
          <a:p>
            <a:r>
              <a:rPr kumimoji="1" lang="en-US" altLang="zh-CN" dirty="0"/>
              <a:t>r</a:t>
            </a:r>
            <a:r>
              <a:rPr kumimoji="1" lang="en-US" altLang="zh-CN" dirty="0" smtClean="0"/>
              <a:t>eturn { treap( left(a) , l) , r };</a:t>
            </a:r>
            <a:endParaRPr kumimoji="1" lang="en-US" altLang="zh-CN" dirty="0"/>
          </a:p>
          <a:p>
            <a:endParaRPr kumimoji="1" lang="zh-CN" altLang="en-US" dirty="0"/>
          </a:p>
        </p:txBody>
      </p:sp>
    </p:spTree>
    <p:extLst>
      <p:ext uri="{BB962C8B-B14F-4D97-AF65-F5344CB8AC3E}">
        <p14:creationId xmlns:p14="http://schemas.microsoft.com/office/powerpoint/2010/main" val="3026914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那么</a:t>
            </a:r>
            <a:r>
              <a:rPr kumimoji="1" lang="en-US" altLang="zh-CN" dirty="0" smtClean="0"/>
              <a:t>……</a:t>
            </a:r>
            <a:endParaRPr kumimoji="1" lang="zh-CN" altLang="en-US" dirty="0"/>
          </a:p>
        </p:txBody>
      </p:sp>
      <p:sp>
        <p:nvSpPr>
          <p:cNvPr id="3" name="内容占位符 2"/>
          <p:cNvSpPr>
            <a:spLocks noGrp="1"/>
          </p:cNvSpPr>
          <p:nvPr>
            <p:ph idx="1"/>
          </p:nvPr>
        </p:nvSpPr>
        <p:spPr/>
        <p:txBody>
          <a:bodyPr/>
          <a:lstStyle/>
          <a:p>
            <a:r>
              <a:rPr kumimoji="1" lang="zh-CN" altLang="en-US" dirty="0" smtClean="0"/>
              <a:t>复杂的数据结构应当如何可持久（函数式）呢？</a:t>
            </a:r>
            <a:endParaRPr kumimoji="1" lang="en-US" altLang="zh-CN" dirty="0" smtClean="0"/>
          </a:p>
          <a:p>
            <a:pPr marL="0" indent="0">
              <a:buNone/>
            </a:pPr>
            <a:endParaRPr kumimoji="1" lang="zh-CN" altLang="en-US" dirty="0"/>
          </a:p>
        </p:txBody>
      </p:sp>
    </p:spTree>
    <p:extLst>
      <p:ext uri="{BB962C8B-B14F-4D97-AF65-F5344CB8AC3E}">
        <p14:creationId xmlns:p14="http://schemas.microsoft.com/office/powerpoint/2010/main" val="2681550500"/>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平衡树的实现</a:t>
            </a:r>
            <a:endParaRPr kumimoji="1" lang="zh-CN" altLang="en-US" dirty="0"/>
          </a:p>
        </p:txBody>
      </p:sp>
      <p:sp>
        <p:nvSpPr>
          <p:cNvPr id="3" name="内容占位符 2"/>
          <p:cNvSpPr>
            <a:spLocks noGrp="1"/>
          </p:cNvSpPr>
          <p:nvPr>
            <p:ph idx="1"/>
          </p:nvPr>
        </p:nvSpPr>
        <p:spPr/>
        <p:txBody>
          <a:bodyPr/>
          <a:lstStyle/>
          <a:p>
            <a:r>
              <a:rPr kumimoji="1" lang="zh-CN" altLang="en-US" dirty="0" smtClean="0"/>
              <a:t>每个操作都可以通过</a:t>
            </a:r>
            <a:r>
              <a:rPr kumimoji="1" lang="en-US" altLang="zh-CN" dirty="0" smtClean="0"/>
              <a:t>merge</a:t>
            </a:r>
            <a:r>
              <a:rPr kumimoji="1" lang="zh-CN" altLang="en-US" dirty="0" smtClean="0"/>
              <a:t>和</a:t>
            </a:r>
            <a:r>
              <a:rPr kumimoji="1" lang="en-US" altLang="zh-CN" dirty="0" smtClean="0"/>
              <a:t>spilt</a:t>
            </a:r>
            <a:r>
              <a:rPr kumimoji="1" lang="zh-CN" altLang="en-US" dirty="0" smtClean="0"/>
              <a:t>实现</a:t>
            </a:r>
            <a:endParaRPr kumimoji="1" lang="en-US" altLang="zh-CN" dirty="0" smtClean="0"/>
          </a:p>
          <a:p>
            <a:r>
              <a:rPr kumimoji="1" lang="zh-CN" altLang="en-US" dirty="0" smtClean="0"/>
              <a:t>插入</a:t>
            </a:r>
            <a:endParaRPr kumimoji="1" lang="en-US" altLang="zh-CN" dirty="0" smtClean="0"/>
          </a:p>
          <a:p>
            <a:r>
              <a:rPr kumimoji="1" lang="zh-CN" altLang="en-US" dirty="0" smtClean="0"/>
              <a:t>删除</a:t>
            </a:r>
            <a:endParaRPr kumimoji="1" lang="en-US" altLang="zh-CN" dirty="0" smtClean="0"/>
          </a:p>
          <a:p>
            <a:r>
              <a:rPr kumimoji="1" lang="zh-CN" altLang="en-US" dirty="0" smtClean="0"/>
              <a:t>成段提取</a:t>
            </a:r>
            <a:endParaRPr kumimoji="1" lang="en-US" altLang="zh-CN" dirty="0" smtClean="0"/>
          </a:p>
          <a:p>
            <a:r>
              <a:rPr kumimoji="1" lang="zh-CN" altLang="en-US" dirty="0" smtClean="0"/>
              <a:t>成段删除</a:t>
            </a:r>
            <a:endParaRPr kumimoji="1" lang="en-US" altLang="zh-CN" dirty="0" smtClean="0"/>
          </a:p>
        </p:txBody>
      </p:sp>
    </p:spTree>
    <p:extLst>
      <p:ext uri="{BB962C8B-B14F-4D97-AF65-F5344CB8AC3E}">
        <p14:creationId xmlns:p14="http://schemas.microsoft.com/office/powerpoint/2010/main" val="346034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300" dirty="0" smtClean="0"/>
              <a:t>［</a:t>
            </a:r>
            <a:r>
              <a:rPr kumimoji="1" lang="en-US" altLang="zh-TW" sz="3300" dirty="0" smtClean="0"/>
              <a:t>UVA 12538</a:t>
            </a:r>
            <a:r>
              <a:rPr kumimoji="1" lang="zh-CN" altLang="en-US" sz="3300" dirty="0" smtClean="0"/>
              <a:t>］</a:t>
            </a:r>
            <a:r>
              <a:rPr kumimoji="1" lang="en-US" altLang="zh-TW" sz="3300" dirty="0" smtClean="0"/>
              <a:t> </a:t>
            </a:r>
            <a:r>
              <a:rPr kumimoji="1" lang="en-US" altLang="zh-TW" sz="3300" dirty="0"/>
              <a:t>Version Controlled IDE </a:t>
            </a:r>
            <a:endParaRPr kumimoji="1" lang="zh-CN" altLang="en-US" sz="3300" dirty="0"/>
          </a:p>
        </p:txBody>
      </p:sp>
      <p:sp>
        <p:nvSpPr>
          <p:cNvPr id="3" name="内容占位符 2"/>
          <p:cNvSpPr>
            <a:spLocks noGrp="1"/>
          </p:cNvSpPr>
          <p:nvPr>
            <p:ph idx="1"/>
          </p:nvPr>
        </p:nvSpPr>
        <p:spPr/>
        <p:txBody>
          <a:bodyPr/>
          <a:lstStyle/>
          <a:p>
            <a:r>
              <a:rPr lang="zh-CN" altLang="en-US" b="1" dirty="0" smtClean="0"/>
              <a:t>题目描述</a:t>
            </a:r>
            <a:endParaRPr lang="en-US" altLang="zh-CN" b="1" dirty="0" smtClean="0"/>
          </a:p>
          <a:p>
            <a:r>
              <a:rPr lang="zh-CN" altLang="zh-CN" dirty="0" smtClean="0"/>
              <a:t>给三种</a:t>
            </a:r>
            <a:r>
              <a:rPr lang="zh-CN" altLang="zh-CN" dirty="0"/>
              <a:t>操作</a:t>
            </a:r>
          </a:p>
          <a:p>
            <a:r>
              <a:rPr lang="zh-CN" altLang="zh-CN" dirty="0"/>
              <a:t>１．在ｐ位置插入一个字符串．</a:t>
            </a:r>
          </a:p>
          <a:p>
            <a:r>
              <a:rPr lang="zh-CN" altLang="zh-CN" dirty="0"/>
              <a:t>２．从ｐ位置开始删除长度为ｃ的字符串</a:t>
            </a:r>
          </a:p>
          <a:p>
            <a:r>
              <a:rPr lang="zh-CN" altLang="zh-CN" dirty="0"/>
              <a:t>３．输出第ｖ个历史版本中从ｐ位置开始的长度为ｃ的字符</a:t>
            </a:r>
            <a:r>
              <a:rPr lang="zh-CN" altLang="zh-CN" dirty="0" smtClean="0"/>
              <a:t>串</a:t>
            </a:r>
            <a:endParaRPr lang="zh-CN" altLang="zh-CN" dirty="0"/>
          </a:p>
        </p:txBody>
      </p:sp>
    </p:spTree>
    <p:extLst>
      <p:ext uri="{BB962C8B-B14F-4D97-AF65-F5344CB8AC3E}">
        <p14:creationId xmlns:p14="http://schemas.microsoft.com/office/powerpoint/2010/main" val="35699888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参考文献</a:t>
            </a:r>
            <a:endParaRPr kumimoji="1" lang="zh-CN" altLang="en-US" dirty="0"/>
          </a:p>
        </p:txBody>
      </p:sp>
      <p:sp>
        <p:nvSpPr>
          <p:cNvPr id="3" name="内容占位符 2"/>
          <p:cNvSpPr>
            <a:spLocks noGrp="1"/>
          </p:cNvSpPr>
          <p:nvPr>
            <p:ph idx="1"/>
          </p:nvPr>
        </p:nvSpPr>
        <p:spPr/>
        <p:txBody>
          <a:bodyPr/>
          <a:lstStyle/>
          <a:p>
            <a:r>
              <a:rPr kumimoji="1" lang="zh-CN" altLang="en-US" dirty="0" smtClean="0"/>
              <a:t>信息学国家集训队论文</a:t>
            </a:r>
            <a:r>
              <a:rPr kumimoji="1" lang="zh-CN" altLang="zh-CN" dirty="0"/>
              <a:t>——</a:t>
            </a:r>
            <a:endParaRPr kumimoji="1" lang="en-US" altLang="zh-CN" dirty="0" smtClean="0"/>
          </a:p>
          <a:p>
            <a:r>
              <a:rPr kumimoji="1" lang="en-US" altLang="zh-CN" dirty="0" smtClean="0"/>
              <a:t>2012 </a:t>
            </a:r>
            <a:r>
              <a:rPr kumimoji="1" lang="zh-CN" altLang="en-US" dirty="0" smtClean="0"/>
              <a:t>陈立杰</a:t>
            </a:r>
            <a:r>
              <a:rPr kumimoji="1" lang="en-US" altLang="zh-CN" dirty="0" smtClean="0"/>
              <a:t>《</a:t>
            </a:r>
            <a:r>
              <a:rPr kumimoji="1" lang="zh-CN" altLang="en-US" dirty="0"/>
              <a:t>可持久化数据结构</a:t>
            </a:r>
            <a:r>
              <a:rPr kumimoji="1" lang="zh-CN" altLang="en-US" dirty="0" smtClean="0"/>
              <a:t>研究</a:t>
            </a:r>
            <a:r>
              <a:rPr kumimoji="1" lang="en-US" altLang="zh-CN" dirty="0" smtClean="0"/>
              <a:t>》</a:t>
            </a:r>
          </a:p>
          <a:p>
            <a:r>
              <a:rPr kumimoji="1" lang="zh-CN" altLang="zh-CN" dirty="0" smtClean="0"/>
              <a:t>2</a:t>
            </a:r>
            <a:r>
              <a:rPr kumimoji="1" lang="en-US" altLang="zh-CN" dirty="0" smtClean="0"/>
              <a:t>008 </a:t>
            </a:r>
            <a:r>
              <a:rPr lang="en-US" altLang="zh-CN" dirty="0" smtClean="0"/>
              <a:t>苏煜 </a:t>
            </a:r>
            <a:r>
              <a:rPr lang="zh-CN" altLang="en-US" dirty="0" smtClean="0"/>
              <a:t>《对块状链表的一点研究</a:t>
            </a:r>
            <a:r>
              <a:rPr lang="en-US" altLang="zh-CN" dirty="0" smtClean="0"/>
              <a:t>》</a:t>
            </a:r>
            <a:endParaRPr lang="zh-CN" altLang="zh-CN" dirty="0"/>
          </a:p>
        </p:txBody>
      </p:sp>
    </p:spTree>
    <p:extLst>
      <p:ext uri="{BB962C8B-B14F-4D97-AF65-F5344CB8AC3E}">
        <p14:creationId xmlns:p14="http://schemas.microsoft.com/office/powerpoint/2010/main" val="24791102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kumimoji="1" lang="zh-CN" altLang="en-US" dirty="0" smtClean="0"/>
              <a:t>谢谢！</a:t>
            </a:r>
            <a:r>
              <a:rPr kumimoji="1" lang="en-US" altLang="zh-CN" dirty="0" smtClean="0"/>
              <a:t/>
            </a:r>
            <a:br>
              <a:rPr kumimoji="1" lang="en-US" altLang="zh-CN" dirty="0" smtClean="0"/>
            </a:br>
            <a:r>
              <a:rPr kumimoji="1" lang="zh-CN" altLang="en-US" dirty="0" smtClean="0"/>
              <a:t>望老师和同学指正！</a:t>
            </a:r>
            <a:endParaRPr kumimoji="1" lang="zh-CN" altLang="en-US" dirty="0"/>
          </a:p>
        </p:txBody>
      </p:sp>
    </p:spTree>
    <p:extLst>
      <p:ext uri="{BB962C8B-B14F-4D97-AF65-F5344CB8AC3E}">
        <p14:creationId xmlns:p14="http://schemas.microsoft.com/office/powerpoint/2010/main" val="3362227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kumimoji="1" lang="zh-CN" altLang="en-US" dirty="0" smtClean="0"/>
              <a:t>可持久化线段树</a:t>
            </a:r>
            <a:endParaRPr kumimoji="1" lang="zh-CN" altLang="en-US" dirty="0"/>
          </a:p>
        </p:txBody>
      </p:sp>
      <p:sp>
        <p:nvSpPr>
          <p:cNvPr id="2" name="内容占位符 1"/>
          <p:cNvSpPr>
            <a:spLocks noGrp="1"/>
          </p:cNvSpPr>
          <p:nvPr>
            <p:ph idx="1"/>
          </p:nvPr>
        </p:nvSpPr>
        <p:spPr>
          <a:xfrm>
            <a:off x="914400" y="1848707"/>
            <a:ext cx="7313613" cy="4056062"/>
          </a:xfrm>
        </p:spPr>
        <p:txBody>
          <a:bodyPr>
            <a:normAutofit/>
          </a:bodyPr>
          <a:lstStyle/>
          <a:p>
            <a:r>
              <a:rPr lang="zh-CN" altLang="en-US" dirty="0" smtClean="0"/>
              <a:t>正常的线段树长咋样？</a:t>
            </a:r>
            <a:endParaRPr lang="en-US" altLang="zh-CN" dirty="0" smtClean="0"/>
          </a:p>
          <a:p>
            <a:endParaRPr lang="fi-FI" altLang="zh-CN" dirty="0"/>
          </a:p>
        </p:txBody>
      </p:sp>
      <p:pic>
        <p:nvPicPr>
          <p:cNvPr id="3" name="图片 2"/>
          <p:cNvPicPr>
            <a:picLocks noChangeAspect="1"/>
          </p:cNvPicPr>
          <p:nvPr/>
        </p:nvPicPr>
        <p:blipFill>
          <a:blip r:embed="rId2"/>
          <a:stretch>
            <a:fillRect/>
          </a:stretch>
        </p:blipFill>
        <p:spPr>
          <a:xfrm>
            <a:off x="2006600" y="2776090"/>
            <a:ext cx="5118100" cy="2565400"/>
          </a:xfrm>
          <a:prstGeom prst="rect">
            <a:avLst/>
          </a:prstGeom>
        </p:spPr>
      </p:pic>
    </p:spTree>
    <p:extLst>
      <p:ext uri="{BB962C8B-B14F-4D97-AF65-F5344CB8AC3E}">
        <p14:creationId xmlns:p14="http://schemas.microsoft.com/office/powerpoint/2010/main" val="316739679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kumimoji="1" lang="zh-CN" altLang="en-US" dirty="0" smtClean="0"/>
              <a:t>可持久化线段树</a:t>
            </a:r>
            <a:endParaRPr kumimoji="1" lang="zh-CN" altLang="en-US" dirty="0"/>
          </a:p>
        </p:txBody>
      </p:sp>
      <p:sp>
        <p:nvSpPr>
          <p:cNvPr id="2" name="内容占位符 1"/>
          <p:cNvSpPr>
            <a:spLocks noGrp="1"/>
          </p:cNvSpPr>
          <p:nvPr>
            <p:ph idx="1"/>
          </p:nvPr>
        </p:nvSpPr>
        <p:spPr>
          <a:xfrm>
            <a:off x="914400" y="1848707"/>
            <a:ext cx="7313613" cy="4056062"/>
          </a:xfrm>
        </p:spPr>
        <p:txBody>
          <a:bodyPr>
            <a:normAutofit fontScale="70000" lnSpcReduction="20000"/>
          </a:bodyPr>
          <a:lstStyle/>
          <a:p>
            <a:r>
              <a:rPr lang="zh-CN" altLang="en-US" dirty="0" smtClean="0"/>
              <a:t>可持久线段树长啥样？</a:t>
            </a:r>
            <a:r>
              <a:rPr lang="zh-CN" altLang="zh-CN" dirty="0" smtClean="0"/>
              <a:t>——</a:t>
            </a:r>
            <a:endParaRPr lang="en-US" altLang="zh-CN" dirty="0" smtClean="0"/>
          </a:p>
          <a:p>
            <a:r>
              <a:rPr lang="en-US" altLang="zh-CN" dirty="0" smtClean="0"/>
              <a:t>template </a:t>
            </a:r>
            <a:r>
              <a:rPr lang="en-US" altLang="zh-CN" dirty="0"/>
              <a:t>&lt;class T&gt;</a:t>
            </a:r>
          </a:p>
          <a:p>
            <a:r>
              <a:rPr lang="en-US" altLang="zh-CN" dirty="0"/>
              <a:t>class Node{</a:t>
            </a:r>
          </a:p>
          <a:p>
            <a:r>
              <a:rPr lang="en-US" altLang="zh-CN" dirty="0"/>
              <a:t>public:</a:t>
            </a:r>
          </a:p>
          <a:p>
            <a:r>
              <a:rPr lang="zh-TW" altLang="en-US" dirty="0"/>
              <a:t>    </a:t>
            </a:r>
            <a:r>
              <a:rPr lang="en-US" altLang="zh-TW" dirty="0" err="1"/>
              <a:t>int</a:t>
            </a:r>
            <a:r>
              <a:rPr lang="zh-TW" altLang="en-US" dirty="0"/>
              <a:t> </a:t>
            </a:r>
            <a:r>
              <a:rPr lang="en-US" altLang="zh-TW" dirty="0" err="1"/>
              <a:t>ls,rs</a:t>
            </a:r>
            <a:r>
              <a:rPr lang="en-US" altLang="zh-TW" dirty="0"/>
              <a:t>; </a:t>
            </a:r>
            <a:r>
              <a:rPr lang="en-US" altLang="zh-TW" dirty="0" smtClean="0"/>
              <a:t>     </a:t>
            </a:r>
            <a:r>
              <a:rPr lang="en-US" altLang="zh-TW" dirty="0"/>
              <a:t>//</a:t>
            </a:r>
            <a:r>
              <a:rPr lang="zh-TW" altLang="en-US" dirty="0"/>
              <a:t>这是一棵下标</a:t>
            </a:r>
            <a:r>
              <a:rPr lang="en-US" altLang="zh-TW" dirty="0"/>
              <a:t>[</a:t>
            </a:r>
            <a:r>
              <a:rPr lang="en-US" altLang="zh-TW" dirty="0" err="1"/>
              <a:t>ls,rs</a:t>
            </a:r>
            <a:r>
              <a:rPr lang="en-US" altLang="zh-TW" dirty="0"/>
              <a:t>]</a:t>
            </a:r>
            <a:r>
              <a:rPr lang="zh-TW" altLang="en-US" dirty="0"/>
              <a:t>建立的线段树</a:t>
            </a:r>
          </a:p>
          <a:p>
            <a:r>
              <a:rPr lang="zh-TW" altLang="en-US" dirty="0"/>
              <a:t>    </a:t>
            </a:r>
            <a:r>
              <a:rPr lang="en-US" altLang="zh-TW" dirty="0"/>
              <a:t>Node</a:t>
            </a:r>
            <a:r>
              <a:rPr lang="zh-TW" altLang="en-US" dirty="0"/>
              <a:t> *</a:t>
            </a:r>
            <a:r>
              <a:rPr lang="en-US" altLang="zh-TW" dirty="0"/>
              <a:t>l;    //</a:t>
            </a:r>
            <a:r>
              <a:rPr lang="zh-TW" altLang="en-US" dirty="0"/>
              <a:t>左儿子</a:t>
            </a:r>
          </a:p>
          <a:p>
            <a:r>
              <a:rPr lang="zh-TW" altLang="en-US" dirty="0"/>
              <a:t>    </a:t>
            </a:r>
            <a:r>
              <a:rPr lang="en-US" altLang="zh-TW" dirty="0"/>
              <a:t>Node</a:t>
            </a:r>
            <a:r>
              <a:rPr lang="zh-TW" altLang="en-US" dirty="0"/>
              <a:t> *</a:t>
            </a:r>
            <a:r>
              <a:rPr lang="en-US" altLang="zh-TW" dirty="0"/>
              <a:t>r;    //</a:t>
            </a:r>
            <a:r>
              <a:rPr lang="zh-TW" altLang="en-US" dirty="0"/>
              <a:t>右儿子</a:t>
            </a:r>
          </a:p>
          <a:p>
            <a:r>
              <a:rPr lang="fi-FI" altLang="zh-CN" dirty="0"/>
              <a:t>    T </a:t>
            </a:r>
            <a:r>
              <a:rPr lang="fi-FI" altLang="zh-CN" dirty="0" err="1"/>
              <a:t>value</a:t>
            </a:r>
            <a:r>
              <a:rPr lang="fi-FI" altLang="zh-CN" dirty="0"/>
              <a:t>;</a:t>
            </a:r>
          </a:p>
          <a:p>
            <a:r>
              <a:rPr lang="fi-FI" altLang="zh-CN" dirty="0"/>
              <a:t>}</a:t>
            </a:r>
            <a:r>
              <a:rPr lang="fi-FI" altLang="zh-CN" dirty="0" smtClean="0"/>
              <a:t>;</a:t>
            </a:r>
            <a:endParaRPr lang="fi-FI" altLang="zh-CN" dirty="0"/>
          </a:p>
        </p:txBody>
      </p:sp>
    </p:spTree>
    <p:extLst>
      <p:ext uri="{BB962C8B-B14F-4D97-AF65-F5344CB8AC3E}">
        <p14:creationId xmlns:p14="http://schemas.microsoft.com/office/powerpoint/2010/main" val="34346595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sz="4000" dirty="0" smtClean="0"/>
              <a:t>如何修改</a:t>
            </a:r>
            <a:r>
              <a:rPr kumimoji="1" lang="zh-CN" altLang="zh-CN" sz="4000" dirty="0" smtClean="0"/>
              <a:t>（</a:t>
            </a:r>
            <a:r>
              <a:rPr kumimoji="1" lang="zh-CN" altLang="en-US" sz="4000" dirty="0" smtClean="0"/>
              <a:t>插入）？</a:t>
            </a:r>
            <a:r>
              <a:rPr kumimoji="1" lang="zh-CN" altLang="zh-CN" sz="4000" dirty="0" smtClean="0"/>
              <a:t>（</a:t>
            </a:r>
            <a:r>
              <a:rPr kumimoji="1" lang="zh-CN" altLang="en-US" sz="4000" dirty="0" smtClean="0"/>
              <a:t>单点修改）</a:t>
            </a:r>
            <a:endParaRPr kumimoji="1" lang="zh-CN" altLang="en-US" sz="4000" dirty="0"/>
          </a:p>
        </p:txBody>
      </p:sp>
      <p:sp>
        <p:nvSpPr>
          <p:cNvPr id="3" name="内容占位符 2"/>
          <p:cNvSpPr>
            <a:spLocks noGrp="1"/>
          </p:cNvSpPr>
          <p:nvPr>
            <p:ph idx="1"/>
          </p:nvPr>
        </p:nvSpPr>
        <p:spPr>
          <a:xfrm>
            <a:off x="914400" y="1859031"/>
            <a:ext cx="7313613" cy="4056062"/>
          </a:xfrm>
        </p:spPr>
        <p:txBody>
          <a:bodyPr>
            <a:normAutofit/>
          </a:bodyPr>
          <a:lstStyle/>
          <a:p>
            <a:endParaRPr lang="en-US" altLang="zh-CN" sz="2000" dirty="0" smtClean="0"/>
          </a:p>
          <a:p>
            <a:pPr marL="0" indent="0">
              <a:buNone/>
            </a:pPr>
            <a:endParaRPr lang="en-US" altLang="zh-CN" sz="2000" dirty="0" smtClean="0"/>
          </a:p>
          <a:p>
            <a:r>
              <a:rPr lang="en-US" altLang="zh-CN" sz="2000" dirty="0" smtClean="0"/>
              <a:t>template </a:t>
            </a:r>
            <a:r>
              <a:rPr lang="en-US" altLang="zh-CN" sz="2000" dirty="0"/>
              <a:t>&lt;class T</a:t>
            </a:r>
            <a:r>
              <a:rPr lang="en-US" altLang="zh-CN" sz="2000" dirty="0" smtClean="0"/>
              <a:t>&gt;</a:t>
            </a:r>
          </a:p>
          <a:p>
            <a:r>
              <a:rPr lang="en-US" altLang="zh-CN" sz="2000" dirty="0" smtClean="0"/>
              <a:t>Node&lt;T&gt;* insert(Node&lt;T&gt; *tree , </a:t>
            </a:r>
            <a:r>
              <a:rPr lang="en-US" altLang="zh-CN" sz="2000" dirty="0" err="1" smtClean="0"/>
              <a:t>int</a:t>
            </a:r>
            <a:r>
              <a:rPr lang="en-US" altLang="zh-CN" sz="2000" dirty="0" smtClean="0"/>
              <a:t>  location , T value);</a:t>
            </a:r>
          </a:p>
          <a:p>
            <a:endParaRPr lang="en-US" altLang="zh-CN" sz="2000" dirty="0"/>
          </a:p>
          <a:p>
            <a:r>
              <a:rPr lang="zh-CN" altLang="en-US" sz="2000" dirty="0" smtClean="0"/>
              <a:t>区间修改的话也是同线段树一样打</a:t>
            </a:r>
            <a:r>
              <a:rPr lang="en-US" altLang="zh-CN" sz="2000" dirty="0" smtClean="0"/>
              <a:t>lazy</a:t>
            </a:r>
            <a:r>
              <a:rPr lang="zh-CN" altLang="en-US" sz="2000" dirty="0" smtClean="0"/>
              <a:t>记号</a:t>
            </a:r>
            <a:endParaRPr lang="en-US" altLang="zh-CN" sz="2000" dirty="0" smtClean="0"/>
          </a:p>
        </p:txBody>
      </p:sp>
    </p:spTree>
    <p:extLst>
      <p:ext uri="{BB962C8B-B14F-4D97-AF65-F5344CB8AC3E}">
        <p14:creationId xmlns:p14="http://schemas.microsoft.com/office/powerpoint/2010/main" val="23124708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墨水池">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Inkwell">
      <a:majorFont>
        <a:latin typeface="Goudy Old Style"/>
        <a:ea typeface=""/>
        <a:cs typeface=""/>
        <a:font script="Jpan" typeface="ＭＳ 明朝"/>
        <a:font script="Hans" typeface="宋体"/>
        <a:font script="Hant" typeface="新細明體"/>
      </a:majorFont>
      <a:minorFont>
        <a:latin typeface="Goudy Old Style"/>
        <a:ea typeface=""/>
        <a:cs typeface=""/>
        <a:font script="Jpan" typeface="ＭＳ 明朝"/>
        <a:font script="Hans" typeface="宋体"/>
        <a:font script="Hant" typeface="新細明體"/>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墨水池.thmx</Template>
  <TotalTime>1976</TotalTime>
  <Words>2375</Words>
  <Application>Microsoft Macintosh PowerPoint</Application>
  <PresentationFormat>全屏显示(4:3)</PresentationFormat>
  <Paragraphs>304</Paragraphs>
  <Slides>63</Slides>
  <Notes>1</Notes>
  <HiddenSlides>0</HiddenSlides>
  <MMClips>0</MMClips>
  <ScaleCrop>false</ScaleCrop>
  <HeadingPairs>
    <vt:vector size="4" baseType="variant">
      <vt:variant>
        <vt:lpstr>主题</vt:lpstr>
      </vt:variant>
      <vt:variant>
        <vt:i4>1</vt:i4>
      </vt:variant>
      <vt:variant>
        <vt:lpstr>幻灯片标题</vt:lpstr>
      </vt:variant>
      <vt:variant>
        <vt:i4>63</vt:i4>
      </vt:variant>
    </vt:vector>
  </HeadingPairs>
  <TitlesOfParts>
    <vt:vector size="64" baseType="lpstr">
      <vt:lpstr>墨水池</vt:lpstr>
      <vt:lpstr>可持久化数据结构</vt:lpstr>
      <vt:lpstr>什么是可持久？</vt:lpstr>
      <vt:lpstr>举个简单的栗子🌰</vt:lpstr>
      <vt:lpstr>那么……</vt:lpstr>
      <vt:lpstr>再举个简单的栗子🌰</vt:lpstr>
      <vt:lpstr>那么……</vt:lpstr>
      <vt:lpstr>可持久化线段树</vt:lpstr>
      <vt:lpstr>可持久化线段树</vt:lpstr>
      <vt:lpstr>如何修改（插入）？（单点修改）</vt:lpstr>
      <vt:lpstr>如何打lazy记号？</vt:lpstr>
      <vt:lpstr>如何访问一棵树？（单点）</vt:lpstr>
      <vt:lpstr>缺点</vt:lpstr>
      <vt:lpstr>那么，这东西有什么用？</vt:lpstr>
      <vt:lpstr>(POJ2104)K-th number</vt:lpstr>
      <vt:lpstr>区间第K大数</vt:lpstr>
      <vt:lpstr>怎么办？</vt:lpstr>
      <vt:lpstr>［BZOJ2809］[Apio2012]dispatching</vt:lpstr>
      <vt:lpstr>数据范围</vt:lpstr>
      <vt:lpstr>肿么捉？</vt:lpstr>
      <vt:lpstr>闲扯一下</vt:lpstr>
      <vt:lpstr>［BZOJ3236］[Ahoi2013]作业</vt:lpstr>
      <vt:lpstr>［BZOJ1901］Zju2112 Dynamic Rankings</vt:lpstr>
      <vt:lpstr>有修改的区间第K大</vt:lpstr>
      <vt:lpstr>怎么理解</vt:lpstr>
      <vt:lpstr>如何在线</vt:lpstr>
      <vt:lpstr>一个应用：最近给定权值的祖先</vt:lpstr>
      <vt:lpstr>PowerPoint 演示文稿</vt:lpstr>
      <vt:lpstr>［BZOJ1146］[CTSC2008]网络管理 Network</vt:lpstr>
      <vt:lpstr>［BZOJ1146］[CTSC2008]网络管理 Network</vt:lpstr>
      <vt:lpstr>树上路径第K大问题（无修改）</vt:lpstr>
      <vt:lpstr>树上路径第K大问题（有修改）</vt:lpstr>
      <vt:lpstr>［BZOJ2654］middle（陈立杰）</vt:lpstr>
      <vt:lpstr>怎么做？</vt:lpstr>
      <vt:lpstr>如何维护每一个M的线段树？</vt:lpstr>
      <vt:lpstr>至此可持久化线段树 就暂告一段落啦</vt:lpstr>
      <vt:lpstr>类似的数据结构可持久化</vt:lpstr>
      <vt:lpstr>［Hdu4348］To the moon</vt:lpstr>
      <vt:lpstr>题目大意</vt:lpstr>
      <vt:lpstr>可持久化树状数组</vt:lpstr>
      <vt:lpstr>［百练］XOR 查询——北京大学2012全国中学生信息科学夏令营计算机上机考核第四场04 </vt:lpstr>
      <vt:lpstr>可持久化字典树</vt:lpstr>
      <vt:lpstr>一种有用的数据结构－－块状链表</vt:lpstr>
      <vt:lpstr>[Violet VI T2]蒲公英</vt:lpstr>
      <vt:lpstr>［BZOJ2821］作诗(Poetize)</vt:lpstr>
      <vt:lpstr>怎么做？</vt:lpstr>
      <vt:lpstr>块状链表的可持久化</vt:lpstr>
      <vt:lpstr>那些年，LJ姐丧心病狂的Kth</vt:lpstr>
      <vt:lpstr>Kth EXT</vt:lpstr>
      <vt:lpstr>可持久线段树套权值线段树</vt:lpstr>
      <vt:lpstr>Kth EXTEXT</vt:lpstr>
      <vt:lpstr>可持久化块状链表套权值线段树</vt:lpstr>
      <vt:lpstr>Kth EXTEXTEXT</vt:lpstr>
      <vt:lpstr>可持久的必要性</vt:lpstr>
      <vt:lpstr>[BZOJ3110][Zjoi2013]K大数查询</vt:lpstr>
      <vt:lpstr>［BZOJ3065］: 带插入区间K小值</vt:lpstr>
      <vt:lpstr>可持久化平衡树</vt:lpstr>
      <vt:lpstr>两个操作</vt:lpstr>
      <vt:lpstr>Merge的实现</vt:lpstr>
      <vt:lpstr>Split的实现</vt:lpstr>
      <vt:lpstr>平衡树的实现</vt:lpstr>
      <vt:lpstr>［UVA 12538］ Version Controlled IDE </vt:lpstr>
      <vt:lpstr>参考文献</vt:lpstr>
      <vt:lpstr>谢谢！ 望老师和同学指正！</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可持久化数据结构</dc:title>
  <dc:creator>子威 郑</dc:creator>
  <cp:lastModifiedBy>子威 郑</cp:lastModifiedBy>
  <cp:revision>61</cp:revision>
  <dcterms:created xsi:type="dcterms:W3CDTF">2014-04-18T16:16:28Z</dcterms:created>
  <dcterms:modified xsi:type="dcterms:W3CDTF">2014-04-23T08:16:20Z</dcterms:modified>
</cp:coreProperties>
</file>