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96" autoAdjust="0"/>
  </p:normalViewPr>
  <p:slideViewPr>
    <p:cSldViewPr>
      <p:cViewPr varScale="1">
        <p:scale>
          <a:sx n="63" d="100"/>
          <a:sy n="63" d="100"/>
        </p:scale>
        <p:origin x="-103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073EC6-7D43-47D6-A08F-6B01790C61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02020B74-0C4F-47C5-81F4-785FC21398C8}" type="datetimeFigureOut">
              <a:rPr lang="zh-CN" altLang="en-US" smtClean="0"/>
              <a:pPr/>
              <a:t>2014/4/20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68073EC6-7D43-47D6-A08F-6B01790C615F}"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020B74-0C4F-47C5-81F4-785FC21398C8}" type="datetimeFigureOut">
              <a:rPr lang="zh-CN" altLang="en-US" smtClean="0"/>
              <a:pPr/>
              <a:t>2014/4/20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073EC6-7D43-47D6-A08F-6B01790C615F}"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 </a:t>
            </a:r>
            <a:r>
              <a:rPr lang="zh-CN" altLang="en-US" dirty="0" smtClean="0"/>
              <a:t>浅谈分治算法在大规模离线算法中的应用</a:t>
            </a:r>
            <a:endParaRPr lang="zh-CN" altLang="en-US" dirty="0"/>
          </a:p>
        </p:txBody>
      </p:sp>
      <p:sp>
        <p:nvSpPr>
          <p:cNvPr id="3" name="副标题 2"/>
          <p:cNvSpPr>
            <a:spLocks noGrp="1"/>
          </p:cNvSpPr>
          <p:nvPr>
            <p:ph type="subTitle" idx="1"/>
          </p:nvPr>
        </p:nvSpPr>
        <p:spPr/>
        <p:txBody>
          <a:bodyPr>
            <a:normAutofit/>
          </a:bodyPr>
          <a:lstStyle/>
          <a:p>
            <a:r>
              <a:rPr lang="zh-CN" altLang="en-US" sz="3800" b="1" dirty="0" smtClean="0">
                <a:latin typeface="Parchment" pitchFamily="66" charset="0"/>
                <a:ea typeface="方正静蕾简体" pitchFamily="2" charset="-122"/>
              </a:rPr>
              <a:t>潘成</a:t>
            </a:r>
            <a:endParaRPr lang="zh-CN" altLang="en-US" sz="3800" b="1" dirty="0">
              <a:latin typeface="Parchment" pitchFamily="66" charset="0"/>
              <a:ea typeface="方正静蕾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复杂度分析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我们把插点和询问的复杂度分开算。 </a:t>
            </a:r>
          </a:p>
          <a:p>
            <a:r>
              <a:rPr lang="zh-CN" altLang="en-US" dirty="0" smtClean="0"/>
              <a:t>插点复杂度</a:t>
            </a:r>
            <a:r>
              <a:rPr lang="en-US" altLang="zh-CN" dirty="0" smtClean="0"/>
              <a:t>T(N^D)=2*T(N^D/2)+f(N^D)</a:t>
            </a:r>
            <a:r>
              <a:rPr lang="zh-CN" altLang="en-US" dirty="0" smtClean="0"/>
              <a:t>。</a:t>
            </a:r>
            <a:r>
              <a:rPr lang="en-US" altLang="zh-CN" dirty="0" smtClean="0"/>
              <a:t>f(N)=N </a:t>
            </a:r>
            <a:r>
              <a:rPr lang="en-US" altLang="zh-CN" dirty="0" err="1" smtClean="0"/>
              <a:t>log^D</a:t>
            </a:r>
            <a:r>
              <a:rPr lang="en-US" altLang="zh-CN" dirty="0" smtClean="0"/>
              <a:t> N</a:t>
            </a:r>
            <a:r>
              <a:rPr lang="zh-CN" altLang="en-US" dirty="0" smtClean="0"/>
              <a:t>。复杂度为</a:t>
            </a:r>
            <a:r>
              <a:rPr lang="en-US" altLang="zh-CN" dirty="0" smtClean="0"/>
              <a:t>(</a:t>
            </a:r>
            <a:r>
              <a:rPr lang="en-US" altLang="zh-CN" dirty="0" err="1" smtClean="0"/>
              <a:t>DN^Dlog</a:t>
            </a:r>
            <a:r>
              <a:rPr lang="en-US" altLang="zh-CN" dirty="0" smtClean="0"/>
              <a:t>^(D+1) N). </a:t>
            </a:r>
          </a:p>
          <a:p>
            <a:r>
              <a:rPr lang="zh-CN" altLang="en-US" dirty="0" smtClean="0"/>
              <a:t>询问呢？考虑到均摊分析</a:t>
            </a:r>
            <a:r>
              <a:rPr lang="en-US" altLang="zh-CN" dirty="0" err="1" smtClean="0"/>
              <a:t>DlogN</a:t>
            </a:r>
            <a:r>
              <a:rPr lang="zh-CN" altLang="en-US" dirty="0" smtClean="0"/>
              <a:t>层，每层每个询问查询一次。每次做询问我们需要通过容斥得到区间和</a:t>
            </a:r>
            <a:r>
              <a:rPr lang="en-US" altLang="zh-CN" dirty="0" smtClean="0"/>
              <a:t>O(2^D*</a:t>
            </a:r>
            <a:r>
              <a:rPr lang="zh-CN" altLang="en-US" dirty="0" smtClean="0"/>
              <a:t>（</a:t>
            </a:r>
            <a:r>
              <a:rPr lang="en-US" altLang="zh-CN" dirty="0" err="1" smtClean="0"/>
              <a:t>logN</a:t>
            </a:r>
            <a:r>
              <a:rPr lang="en-US" altLang="zh-CN" dirty="0" smtClean="0"/>
              <a:t>)^D)</a:t>
            </a:r>
            <a:r>
              <a:rPr lang="zh-CN" altLang="en-US" dirty="0" smtClean="0"/>
              <a:t>（</a:t>
            </a:r>
            <a:r>
              <a:rPr lang="en-US" altLang="zh-CN" dirty="0" smtClean="0"/>
              <a:t>note:</a:t>
            </a:r>
            <a:r>
              <a:rPr lang="zh-CN" altLang="en-US" dirty="0" smtClean="0"/>
              <a:t>或许你会说可以用线段树支持区间和就</a:t>
            </a:r>
            <a:r>
              <a:rPr lang="en-US" altLang="zh-CN" dirty="0" smtClean="0"/>
              <a:t>(</a:t>
            </a:r>
            <a:r>
              <a:rPr lang="en-US" altLang="zh-CN" dirty="0" err="1" smtClean="0"/>
              <a:t>logN</a:t>
            </a:r>
            <a:r>
              <a:rPr lang="zh-CN" altLang="en-US" dirty="0" smtClean="0"/>
              <a:t>）</a:t>
            </a:r>
            <a:r>
              <a:rPr lang="en-US" altLang="zh-CN" dirty="0" smtClean="0"/>
              <a:t>^D</a:t>
            </a:r>
            <a:r>
              <a:rPr lang="zh-CN" altLang="en-US" dirty="0" smtClean="0"/>
              <a:t>了但是不要忘了其实线段树在操作的时候其实最多能有</a:t>
            </a:r>
            <a:r>
              <a:rPr lang="en-US" altLang="zh-CN" dirty="0" smtClean="0"/>
              <a:t>2logN</a:t>
            </a:r>
            <a:r>
              <a:rPr lang="zh-CN" altLang="en-US" dirty="0" smtClean="0"/>
              <a:t>条线段的。差不多也是</a:t>
            </a:r>
            <a:r>
              <a:rPr lang="en-US" altLang="zh-CN" dirty="0" smtClean="0"/>
              <a:t>(2logN)^D</a:t>
            </a:r>
            <a:r>
              <a:rPr lang="zh-CN" altLang="en-US" dirty="0" smtClean="0"/>
              <a:t>还有以及常数。）因此复杂度为</a:t>
            </a:r>
            <a:r>
              <a:rPr lang="en-US" altLang="zh-CN" dirty="0" smtClean="0"/>
              <a:t>O(DQ(</a:t>
            </a:r>
            <a:r>
              <a:rPr lang="en-US" altLang="zh-CN" dirty="0" err="1" smtClean="0"/>
              <a:t>logN</a:t>
            </a:r>
            <a:r>
              <a:rPr lang="en-US" altLang="zh-CN" dirty="0" smtClean="0"/>
              <a:t>)^</a:t>
            </a:r>
            <a:r>
              <a:rPr lang="zh-CN" altLang="en-US" dirty="0" smtClean="0"/>
              <a:t>（</a:t>
            </a:r>
            <a:r>
              <a:rPr lang="en-US" altLang="zh-CN" dirty="0" smtClean="0"/>
              <a:t>D+1)*2^D)</a:t>
            </a:r>
            <a:r>
              <a:rPr lang="zh-CN" altLang="en-US" dirty="0" smtClean="0"/>
              <a:t>。 </a:t>
            </a:r>
          </a:p>
          <a:p>
            <a:r>
              <a:rPr lang="zh-CN" altLang="en-US" dirty="0" smtClean="0"/>
              <a:t>因此总复杂度为</a:t>
            </a:r>
            <a:r>
              <a:rPr lang="en-US" altLang="zh-CN" dirty="0" smtClean="0"/>
              <a:t>O((DQ2^D+DN)</a:t>
            </a:r>
            <a:r>
              <a:rPr lang="zh-CN" altLang="en-US" dirty="0" smtClean="0"/>
              <a:t>（</a:t>
            </a:r>
            <a:r>
              <a:rPr lang="en-US" altLang="zh-CN" dirty="0" err="1" smtClean="0"/>
              <a:t>logN</a:t>
            </a:r>
            <a:r>
              <a:rPr lang="en-US" altLang="zh-CN" dirty="0" smtClean="0"/>
              <a:t>) ^(D+1))</a:t>
            </a:r>
            <a:r>
              <a:rPr lang="zh-CN" alt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4"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from="(-#ppt_w/2)" to="(#ppt_x)" calcmode="lin" valueType="num">
                                      <p:cBhvr>
                                        <p:cTn id="25" dur="600" fill="hold">
                                          <p:stCondLst>
                                            <p:cond delay="0"/>
                                          </p:stCondLst>
                                        </p:cTn>
                                        <p:tgtEl>
                                          <p:spTgt spid="3">
                                            <p:txEl>
                                              <p:pRg st="3" end="3"/>
                                            </p:txEl>
                                          </p:spTgt>
                                        </p:tgtEl>
                                        <p:attrNameLst>
                                          <p:attrName>ppt_x</p:attrName>
                                        </p:attrNameLst>
                                      </p:cBhvr>
                                    </p:anim>
                                    <p:anim from="0" to="-1.0" calcmode="lin" valueType="num">
                                      <p:cBhvr>
                                        <p:cTn id="26" dur="200" decel="50000" autoRev="1" fill="hold">
                                          <p:stCondLst>
                                            <p:cond delay="600"/>
                                          </p:stCondLst>
                                        </p:cTn>
                                        <p:tgtEl>
                                          <p:spTgt spid="3">
                                            <p:txEl>
                                              <p:pRg st="3" end="3"/>
                                            </p:txEl>
                                          </p:spTgt>
                                        </p:tgtEl>
                                        <p:attrNameLst>
                                          <p:attrName>xshear</p:attrName>
                                        </p:attrNameLst>
                                      </p:cBhvr>
                                    </p:anim>
                                    <p:animScale>
                                      <p:cBhvr>
                                        <p:cTn id="27" dur="200" decel="100000" autoRev="1" fill="hold">
                                          <p:stCondLst>
                                            <p:cond delay="600"/>
                                          </p:stCondLst>
                                        </p:cTn>
                                        <p:tgtEl>
                                          <p:spTgt spid="3">
                                            <p:txEl>
                                              <p:pRg st="3" end="3"/>
                                            </p:txEl>
                                          </p:spTgt>
                                        </p:tgtEl>
                                      </p:cBhvr>
                                      <p:from x="100000" y="100000"/>
                                      <p:to x="80000" y="100000"/>
                                    </p:animScale>
                                    <p:anim by="(#ppt_h/3+#ppt_w*0.1)" calcmode="lin" valueType="num">
                                      <p:cBhvr additive="sum">
                                        <p:cTn id="28" dur="200" decel="100000" autoRev="1" fill="hold">
                                          <p:stCondLst>
                                            <p:cond delay="600"/>
                                          </p:stCondLst>
                                        </p:cTn>
                                        <p:tgtEl>
                                          <p:spTgt spid="3">
                                            <p:txEl>
                                              <p:pRg st="3" end="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我们发现通过这种不断划分的离线做法将</a:t>
            </a:r>
            <a:r>
              <a:rPr lang="en-US" altLang="zh-CN" dirty="0" smtClean="0"/>
              <a:t>Solve(</a:t>
            </a:r>
            <a:r>
              <a:rPr lang="en-US" altLang="zh-CN" dirty="0" err="1" smtClean="0"/>
              <a:t>l,r</a:t>
            </a:r>
            <a:r>
              <a:rPr lang="en-US" altLang="zh-CN" dirty="0" smtClean="0"/>
              <a:t>)</a:t>
            </a:r>
            <a:r>
              <a:rPr lang="zh-CN" altLang="en-US" dirty="0" smtClean="0"/>
              <a:t>不断变成一个更小的区间从而算出</a:t>
            </a:r>
            <a:r>
              <a:rPr lang="en-US" altLang="zh-CN" dirty="0" smtClean="0"/>
              <a:t>Solve( 1 , n )</a:t>
            </a:r>
            <a:r>
              <a:rPr lang="zh-CN" altLang="en-US" dirty="0" smtClean="0"/>
              <a:t>可以快速且方便的解决</a:t>
            </a:r>
            <a:r>
              <a:rPr lang="en-US" altLang="zh-CN" dirty="0" smtClean="0"/>
              <a:t>K</a:t>
            </a:r>
            <a:r>
              <a:rPr lang="zh-CN" altLang="en-US" dirty="0" smtClean="0"/>
              <a:t>小数问题。</a:t>
            </a:r>
            <a:endParaRPr lang="en-US" altLang="zh-CN" dirty="0" smtClean="0"/>
          </a:p>
          <a:p>
            <a:r>
              <a:rPr lang="zh-CN" altLang="en-US" dirty="0" smtClean="0"/>
              <a:t> </a:t>
            </a:r>
          </a:p>
          <a:p>
            <a:r>
              <a:rPr lang="zh-CN" altLang="en-US" dirty="0" smtClean="0"/>
              <a:t>我们得到启发：我们可以将一些的离线问题通过形如</a:t>
            </a:r>
            <a:r>
              <a:rPr lang="en-US" altLang="zh-CN" dirty="0" smtClean="0"/>
              <a:t>Solve(1,n)</a:t>
            </a:r>
            <a:r>
              <a:rPr lang="zh-CN" altLang="en-US" dirty="0" smtClean="0"/>
              <a:t>的形式。不断划分成子问题。通过分治完其子问题从而解决原问题。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一个更一般的问题</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我们将一些近乎在线的问题离线化。</a:t>
            </a:r>
            <a:endParaRPr lang="en-US" altLang="zh-CN" dirty="0" smtClean="0"/>
          </a:p>
          <a:p>
            <a:r>
              <a:rPr lang="zh-CN" altLang="en-US" dirty="0" smtClean="0"/>
              <a:t>看一个例题：</a:t>
            </a:r>
            <a:endParaRPr lang="en-US" altLang="zh-CN" dirty="0" smtClean="0"/>
          </a:p>
          <a:p>
            <a:r>
              <a:rPr lang="zh-CN" altLang="en-US" dirty="0" smtClean="0"/>
              <a:t>给定</a:t>
            </a:r>
            <a:r>
              <a:rPr lang="en-US" altLang="zh-CN" dirty="0" smtClean="0"/>
              <a:t>N</a:t>
            </a:r>
            <a:r>
              <a:rPr lang="zh-CN" altLang="en-US" dirty="0" smtClean="0"/>
              <a:t>要求支持</a:t>
            </a:r>
            <a:r>
              <a:rPr lang="en-US" altLang="zh-CN" dirty="0" smtClean="0"/>
              <a:t>N</a:t>
            </a:r>
            <a:r>
              <a:rPr lang="zh-CN" altLang="en-US" dirty="0" smtClean="0"/>
              <a:t>个操作。 </a:t>
            </a:r>
          </a:p>
          <a:p>
            <a:r>
              <a:rPr lang="en-US" altLang="zh-CN" dirty="0" smtClean="0"/>
              <a:t>ADD:</a:t>
            </a:r>
            <a:r>
              <a:rPr lang="zh-CN" altLang="en-US" dirty="0" smtClean="0"/>
              <a:t>添加一个点</a:t>
            </a:r>
            <a:r>
              <a:rPr lang="en-US" altLang="zh-CN" dirty="0" smtClean="0"/>
              <a:t>(X,Y)</a:t>
            </a:r>
            <a:r>
              <a:rPr lang="zh-CN" altLang="en-US" dirty="0" smtClean="0"/>
              <a:t>权值为</a:t>
            </a:r>
            <a:r>
              <a:rPr lang="en-US" altLang="zh-CN" dirty="0" smtClean="0"/>
              <a:t>S</a:t>
            </a:r>
            <a:r>
              <a:rPr lang="zh-CN" altLang="en-US" dirty="0" smtClean="0"/>
              <a:t>。 </a:t>
            </a:r>
          </a:p>
          <a:p>
            <a:r>
              <a:rPr lang="en-US" altLang="zh-CN" dirty="0" smtClean="0"/>
              <a:t>Query</a:t>
            </a:r>
            <a:r>
              <a:rPr lang="zh-CN" altLang="en-US" dirty="0" smtClean="0"/>
              <a:t>：查询左上</a:t>
            </a:r>
            <a:r>
              <a:rPr lang="en-US" altLang="zh-CN" dirty="0" smtClean="0"/>
              <a:t>(x1,y1)</a:t>
            </a:r>
            <a:r>
              <a:rPr lang="zh-CN" altLang="en-US" dirty="0" smtClean="0"/>
              <a:t>，右下（</a:t>
            </a:r>
            <a:r>
              <a:rPr lang="en-US" altLang="zh-CN" dirty="0" smtClean="0"/>
              <a:t>x2,y2</a:t>
            </a:r>
            <a:r>
              <a:rPr lang="zh-CN" altLang="en-US" dirty="0" smtClean="0"/>
              <a:t>）区间内的权值和。 </a:t>
            </a:r>
          </a:p>
          <a:p>
            <a:r>
              <a:rPr lang="en-US" altLang="zh-CN" dirty="0" smtClean="0"/>
              <a:t>70% N&lt;=100000. Memory</a:t>
            </a:r>
            <a:r>
              <a:rPr lang="zh-CN" altLang="en-US" dirty="0" smtClean="0"/>
              <a:t>：</a:t>
            </a:r>
            <a:r>
              <a:rPr lang="en-US" altLang="zh-CN" dirty="0" smtClean="0"/>
              <a:t>128MB </a:t>
            </a:r>
          </a:p>
          <a:p>
            <a:r>
              <a:rPr lang="en-US" altLang="zh-CN" dirty="0" smtClean="0"/>
              <a:t>100%N&lt;=200000 Memory</a:t>
            </a:r>
            <a:r>
              <a:rPr lang="zh-CN" altLang="en-US" dirty="0" smtClean="0"/>
              <a:t>：</a:t>
            </a:r>
            <a:r>
              <a:rPr lang="en-US" altLang="zh-CN" dirty="0" smtClean="0"/>
              <a:t>20MB </a:t>
            </a:r>
          </a:p>
          <a:p>
            <a:r>
              <a:rPr lang="en-US" altLang="zh-CN" dirty="0" smtClean="0"/>
              <a:t>100% X,Y&lt;=500000</a:t>
            </a:r>
            <a:r>
              <a:rPr lang="zh-CN" altLang="en-US" dirty="0" smtClean="0"/>
              <a:t>； </a:t>
            </a:r>
            <a:endParaRPr lang="en-US" altLang="zh-CN" dirty="0" smtClean="0"/>
          </a:p>
          <a:p>
            <a:r>
              <a:rPr lang="en-US" altLang="zh-CN" dirty="0" smtClean="0"/>
              <a:t>//</a:t>
            </a:r>
            <a:r>
              <a:rPr lang="zh-CN" altLang="en-US" dirty="0" smtClean="0"/>
              <a:t>问题来源：</a:t>
            </a:r>
            <a:r>
              <a:rPr lang="en-US" altLang="zh-CN" dirty="0" smtClean="0"/>
              <a:t>bzoj2643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
                                            <p:txEl>
                                              <p:pRg st="1" end="1"/>
                                            </p:txEl>
                                          </p:spTgt>
                                        </p:tgtEl>
                                        <p:attrNameLst>
                                          <p:attrName>ppt_x</p:attrName>
                                        </p:attrNameLst>
                                      </p:cBhvr>
                                    </p:anim>
                                    <p:anim from="0" to="-1.0" calcmode="lin" valueType="num">
                                      <p:cBhvr>
                                        <p:cTn id="16" dur="200" decel="50000" autoRev="1" fill="hold">
                                          <p:stCondLst>
                                            <p:cond delay="600"/>
                                          </p:stCondLst>
                                        </p:cTn>
                                        <p:tgtEl>
                                          <p:spTgt spid="3">
                                            <p:txEl>
                                              <p:pRg st="1" end="1"/>
                                            </p:txEl>
                                          </p:spTgt>
                                        </p:tgtEl>
                                        <p:attrNameLst>
                                          <p:attrName>xshear</p:attrName>
                                        </p:attrNameLst>
                                      </p:cBhvr>
                                    </p:anim>
                                    <p:animScale>
                                      <p:cBhvr>
                                        <p:cTn id="17" dur="200" decel="100000" autoRev="1" fill="hold">
                                          <p:stCondLst>
                                            <p:cond delay="600"/>
                                          </p:stCondLst>
                                        </p:cTn>
                                        <p:tgtEl>
                                          <p:spTgt spid="3">
                                            <p:txEl>
                                              <p:pRg st="1" end="1"/>
                                            </p:txEl>
                                          </p:spTgt>
                                        </p:tgtEl>
                                      </p:cBhvr>
                                      <p:from x="100000" y="100000"/>
                                      <p:to x="80000" y="100000"/>
                                    </p:animScale>
                                    <p:anim by="(#ppt_h/3+#ppt_w*0.1)" calcmode="lin" valueType="num">
                                      <p:cBhvr additive="sum">
                                        <p:cTn id="18" dur="200" decel="100000" autoRev="1" fill="hold">
                                          <p:stCondLst>
                                            <p:cond delay="600"/>
                                          </p:stCondLst>
                                        </p:cTn>
                                        <p:tgtEl>
                                          <p:spTgt spid="3">
                                            <p:txEl>
                                              <p:pRg st="1" end="1"/>
                                            </p:txEl>
                                          </p:spTgt>
                                        </p:tgtEl>
                                        <p:attrNameLst>
                                          <p:attrName>ppt_x</p:attrName>
                                        </p:attrNameLst>
                                      </p:cBhvr>
                                    </p:anim>
                                  </p:childTnLst>
                                </p:cTn>
                              </p:par>
                              <p:par>
                                <p:cTn id="19" presetID="34"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from="(-#ppt_w/2)" to="(#ppt_x)" calcmode="lin" valueType="num">
                                      <p:cBhvr>
                                        <p:cTn id="21" dur="600" fill="hold">
                                          <p:stCondLst>
                                            <p:cond delay="0"/>
                                          </p:stCondLst>
                                        </p:cTn>
                                        <p:tgtEl>
                                          <p:spTgt spid="3">
                                            <p:txEl>
                                              <p:pRg st="2" end="2"/>
                                            </p:txEl>
                                          </p:spTgt>
                                        </p:tgtEl>
                                        <p:attrNameLst>
                                          <p:attrName>ppt_x</p:attrName>
                                        </p:attrNameLst>
                                      </p:cBhvr>
                                    </p:anim>
                                    <p:anim from="0" to="-1.0" calcmode="lin" valueType="num">
                                      <p:cBhvr>
                                        <p:cTn id="22" dur="200" decel="50000" autoRev="1" fill="hold">
                                          <p:stCondLst>
                                            <p:cond delay="600"/>
                                          </p:stCondLst>
                                        </p:cTn>
                                        <p:tgtEl>
                                          <p:spTgt spid="3">
                                            <p:txEl>
                                              <p:pRg st="2" end="2"/>
                                            </p:txEl>
                                          </p:spTgt>
                                        </p:tgtEl>
                                        <p:attrNameLst>
                                          <p:attrName>xshear</p:attrName>
                                        </p:attrNameLst>
                                      </p:cBhvr>
                                    </p:anim>
                                    <p:animScale>
                                      <p:cBhvr>
                                        <p:cTn id="23" dur="200" decel="100000" autoRev="1" fill="hold">
                                          <p:stCondLst>
                                            <p:cond delay="600"/>
                                          </p:stCondLst>
                                        </p:cTn>
                                        <p:tgtEl>
                                          <p:spTgt spid="3">
                                            <p:txEl>
                                              <p:pRg st="2" end="2"/>
                                            </p:txEl>
                                          </p:spTgt>
                                        </p:tgtEl>
                                      </p:cBhvr>
                                      <p:from x="100000" y="100000"/>
                                      <p:to x="80000" y="100000"/>
                                    </p:animScale>
                                    <p:anim by="(#ppt_h/3+#ppt_w*0.1)" calcmode="lin" valueType="num">
                                      <p:cBhvr additive="sum">
                                        <p:cTn id="24" dur="200" decel="100000" autoRev="1" fill="hold">
                                          <p:stCondLst>
                                            <p:cond delay="600"/>
                                          </p:stCondLst>
                                        </p:cTn>
                                        <p:tgtEl>
                                          <p:spTgt spid="3">
                                            <p:txEl>
                                              <p:pRg st="2" end="2"/>
                                            </p:txEl>
                                          </p:spTgt>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from="(-#ppt_w/2)" to="(#ppt_x)" calcmode="lin" valueType="num">
                                      <p:cBhvr>
                                        <p:cTn id="27" dur="600" fill="hold">
                                          <p:stCondLst>
                                            <p:cond delay="0"/>
                                          </p:stCondLst>
                                        </p:cTn>
                                        <p:tgtEl>
                                          <p:spTgt spid="3">
                                            <p:txEl>
                                              <p:pRg st="3" end="3"/>
                                            </p:txEl>
                                          </p:spTgt>
                                        </p:tgtEl>
                                        <p:attrNameLst>
                                          <p:attrName>ppt_x</p:attrName>
                                        </p:attrNameLst>
                                      </p:cBhvr>
                                    </p:anim>
                                    <p:anim from="0" to="-1.0" calcmode="lin" valueType="num">
                                      <p:cBhvr>
                                        <p:cTn id="28" dur="200" decel="50000" autoRev="1" fill="hold">
                                          <p:stCondLst>
                                            <p:cond delay="600"/>
                                          </p:stCondLst>
                                        </p:cTn>
                                        <p:tgtEl>
                                          <p:spTgt spid="3">
                                            <p:txEl>
                                              <p:pRg st="3" end="3"/>
                                            </p:txEl>
                                          </p:spTgt>
                                        </p:tgtEl>
                                        <p:attrNameLst>
                                          <p:attrName>xshear</p:attrName>
                                        </p:attrNameLst>
                                      </p:cBhvr>
                                    </p:anim>
                                    <p:animScale>
                                      <p:cBhvr>
                                        <p:cTn id="29" dur="200" decel="100000" autoRev="1" fill="hold">
                                          <p:stCondLst>
                                            <p:cond delay="600"/>
                                          </p:stCondLst>
                                        </p:cTn>
                                        <p:tgtEl>
                                          <p:spTgt spid="3">
                                            <p:txEl>
                                              <p:pRg st="3" end="3"/>
                                            </p:txEl>
                                          </p:spTgt>
                                        </p:tgtEl>
                                      </p:cBhvr>
                                      <p:from x="100000" y="100000"/>
                                      <p:to x="80000" y="100000"/>
                                    </p:animScale>
                                    <p:anim by="(#ppt_h/3+#ppt_w*0.1)" calcmode="lin" valueType="num">
                                      <p:cBhvr additive="sum">
                                        <p:cTn id="30" dur="200" decel="100000" autoRev="1" fill="hold">
                                          <p:stCondLst>
                                            <p:cond delay="600"/>
                                          </p:stCondLst>
                                        </p:cTn>
                                        <p:tgtEl>
                                          <p:spTgt spid="3">
                                            <p:txEl>
                                              <p:pRg st="3" end="3"/>
                                            </p:txEl>
                                          </p:spTgt>
                                        </p:tgtEl>
                                        <p:attrNameLst>
                                          <p:attrName>ppt_x</p:attrName>
                                        </p:attrNameLst>
                                      </p:cBhvr>
                                    </p:anim>
                                  </p:childTnLst>
                                </p:cTn>
                              </p:par>
                              <p:par>
                                <p:cTn id="31" presetID="34"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from="(-#ppt_w/2)" to="(#ppt_x)" calcmode="lin" valueType="num">
                                      <p:cBhvr>
                                        <p:cTn id="33" dur="600" fill="hold">
                                          <p:stCondLst>
                                            <p:cond delay="0"/>
                                          </p:stCondLst>
                                        </p:cTn>
                                        <p:tgtEl>
                                          <p:spTgt spid="3">
                                            <p:txEl>
                                              <p:pRg st="4" end="4"/>
                                            </p:txEl>
                                          </p:spTgt>
                                        </p:tgtEl>
                                        <p:attrNameLst>
                                          <p:attrName>ppt_x</p:attrName>
                                        </p:attrNameLst>
                                      </p:cBhvr>
                                    </p:anim>
                                    <p:anim from="0" to="-1.0" calcmode="lin" valueType="num">
                                      <p:cBhvr>
                                        <p:cTn id="34" dur="200" decel="50000" autoRev="1" fill="hold">
                                          <p:stCondLst>
                                            <p:cond delay="600"/>
                                          </p:stCondLst>
                                        </p:cTn>
                                        <p:tgtEl>
                                          <p:spTgt spid="3">
                                            <p:txEl>
                                              <p:pRg st="4" end="4"/>
                                            </p:txEl>
                                          </p:spTgt>
                                        </p:tgtEl>
                                        <p:attrNameLst>
                                          <p:attrName>xshear</p:attrName>
                                        </p:attrNameLst>
                                      </p:cBhvr>
                                    </p:anim>
                                    <p:animScale>
                                      <p:cBhvr>
                                        <p:cTn id="35" dur="200" decel="100000" autoRev="1" fill="hold">
                                          <p:stCondLst>
                                            <p:cond delay="600"/>
                                          </p:stCondLst>
                                        </p:cTn>
                                        <p:tgtEl>
                                          <p:spTgt spid="3">
                                            <p:txEl>
                                              <p:pRg st="4" end="4"/>
                                            </p:txEl>
                                          </p:spTgt>
                                        </p:tgtEl>
                                      </p:cBhvr>
                                      <p:from x="100000" y="100000"/>
                                      <p:to x="80000" y="100000"/>
                                    </p:animScale>
                                    <p:anim by="(#ppt_h/3+#ppt_w*0.1)" calcmode="lin" valueType="num">
                                      <p:cBhvr additive="sum">
                                        <p:cTn id="36" dur="200" decel="100000" autoRev="1" fill="hold">
                                          <p:stCondLst>
                                            <p:cond delay="600"/>
                                          </p:stCondLst>
                                        </p:cTn>
                                        <p:tgtEl>
                                          <p:spTgt spid="3">
                                            <p:txEl>
                                              <p:pRg st="4" end="4"/>
                                            </p:txEl>
                                          </p:spTgt>
                                        </p:tgtEl>
                                        <p:attrNameLst>
                                          <p:attrName>ppt_x</p:attrName>
                                        </p:attrNameLst>
                                      </p:cBhvr>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ox(in)">
                                      <p:cBhvr>
                                        <p:cTn id="41" dur="500"/>
                                        <p:tgtEl>
                                          <p:spTgt spid="3">
                                            <p:txEl>
                                              <p:pRg st="5" end="5"/>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ox(in)">
                                      <p:cBhvr>
                                        <p:cTn id="44" dur="500"/>
                                        <p:tgtEl>
                                          <p:spTgt spid="3">
                                            <p:txEl>
                                              <p:pRg st="6" end="6"/>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ox(in)">
                                      <p:cBhvr>
                                        <p:cTn id="47" dur="500"/>
                                        <p:tgtEl>
                                          <p:spTgt spid="3">
                                            <p:txEl>
                                              <p:pRg st="7" end="7"/>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box(in)">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这个题其实在某年某省选考过静态版本。</a:t>
            </a:r>
            <a:endParaRPr lang="en-US" altLang="zh-CN" dirty="0" smtClean="0"/>
          </a:p>
          <a:p>
            <a:r>
              <a:rPr lang="zh-CN" altLang="en-US" dirty="0" smtClean="0"/>
              <a:t>就是点一开始加入然后全是查询的问题。我们不妨考虑下这个简化版的做法。</a:t>
            </a:r>
            <a:endParaRPr lang="en-US" altLang="zh-CN" dirty="0" smtClean="0"/>
          </a:p>
          <a:p>
            <a:r>
              <a:rPr lang="zh-CN" altLang="en-US" dirty="0" smtClean="0"/>
              <a:t>考虑到区间询问和询问。我们可以通过容斥把询问变成</a:t>
            </a:r>
            <a:r>
              <a:rPr lang="en-US" altLang="zh-CN" dirty="0" smtClean="0"/>
              <a:t>4</a:t>
            </a:r>
            <a:r>
              <a:rPr lang="zh-CN" altLang="en-US" dirty="0" smtClean="0"/>
              <a:t>个区间（</a:t>
            </a:r>
            <a:r>
              <a:rPr lang="en-US" altLang="zh-CN" dirty="0" smtClean="0"/>
              <a:t>0</a:t>
            </a:r>
            <a:r>
              <a:rPr lang="zh-CN" altLang="en-US" dirty="0" smtClean="0"/>
              <a:t>，</a:t>
            </a:r>
            <a:r>
              <a:rPr lang="en-US" altLang="zh-CN" dirty="0" smtClean="0"/>
              <a:t>0</a:t>
            </a:r>
            <a:r>
              <a:rPr lang="zh-CN" altLang="en-US" dirty="0" smtClean="0"/>
              <a:t>）</a:t>
            </a:r>
            <a:r>
              <a:rPr lang="en-US" altLang="zh-CN" dirty="0" smtClean="0"/>
              <a:t>-</a:t>
            </a:r>
            <a:r>
              <a:rPr lang="zh-CN" altLang="en-US" dirty="0" smtClean="0"/>
              <a:t>（</a:t>
            </a:r>
            <a:r>
              <a:rPr lang="en-US" altLang="zh-CN" dirty="0" smtClean="0"/>
              <a:t>x1,y1</a:t>
            </a:r>
            <a:r>
              <a:rPr lang="zh-CN" altLang="en-US" dirty="0" smtClean="0"/>
              <a:t>）的和查询问题。这个转化有什么好处呢？所有区间共起点</a:t>
            </a:r>
            <a:r>
              <a:rPr lang="en-US" altLang="zh-CN" dirty="0" smtClean="0"/>
              <a:t>(0,0)</a:t>
            </a:r>
            <a:r>
              <a:rPr lang="zh-CN" altLang="en-US" dirty="0" smtClean="0"/>
              <a:t>。我们考虑的是很多这样的询问。求</a:t>
            </a:r>
            <a:r>
              <a:rPr lang="en-US" altLang="zh-CN" dirty="0" smtClean="0"/>
              <a:t>X&lt;=XI,Y&lt;=YI</a:t>
            </a:r>
            <a:r>
              <a:rPr lang="zh-CN" altLang="en-US" dirty="0" smtClean="0"/>
              <a:t>的区间和。</a:t>
            </a:r>
            <a:endParaRPr lang="en-US" altLang="zh-CN" dirty="0" smtClean="0"/>
          </a:p>
          <a:p>
            <a:r>
              <a:rPr lang="zh-CN" altLang="en-US" dirty="0" smtClean="0"/>
              <a:t>二维的限制？能否转化为一维的限制？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
                                            <p:txEl>
                                              <p:pRg st="1" end="1"/>
                                            </p:txEl>
                                          </p:spTgt>
                                        </p:tgtEl>
                                        <p:attrNameLst>
                                          <p:attrName>ppt_x</p:attrName>
                                        </p:attrNameLst>
                                      </p:cBhvr>
                                    </p:anim>
                                    <p:anim from="0" to="-1.0" calcmode="lin" valueType="num">
                                      <p:cBhvr>
                                        <p:cTn id="16" dur="200" decel="50000" autoRev="1" fill="hold">
                                          <p:stCondLst>
                                            <p:cond delay="600"/>
                                          </p:stCondLst>
                                        </p:cTn>
                                        <p:tgtEl>
                                          <p:spTgt spid="3">
                                            <p:txEl>
                                              <p:pRg st="1" end="1"/>
                                            </p:txEl>
                                          </p:spTgt>
                                        </p:tgtEl>
                                        <p:attrNameLst>
                                          <p:attrName>xshear</p:attrName>
                                        </p:attrNameLst>
                                      </p:cBhvr>
                                    </p:anim>
                                    <p:animScale>
                                      <p:cBhvr>
                                        <p:cTn id="17" dur="200" decel="100000" autoRev="1" fill="hold">
                                          <p:stCondLst>
                                            <p:cond delay="600"/>
                                          </p:stCondLst>
                                        </p:cTn>
                                        <p:tgtEl>
                                          <p:spTgt spid="3">
                                            <p:txEl>
                                              <p:pRg st="1" end="1"/>
                                            </p:txEl>
                                          </p:spTgt>
                                        </p:tgtEl>
                                      </p:cBhvr>
                                      <p:from x="100000" y="100000"/>
                                      <p:to x="80000" y="100000"/>
                                    </p:animScale>
                                    <p:anim by="(#ppt_h/3+#ppt_w*0.1)" calcmode="lin" valueType="num">
                                      <p:cBhvr additive="sum">
                                        <p:cTn id="18"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我们离线操作。把所有的询问和点按照</a:t>
            </a:r>
            <a:r>
              <a:rPr lang="en-US" altLang="zh-CN" dirty="0" smtClean="0"/>
              <a:t>X</a:t>
            </a:r>
            <a:r>
              <a:rPr lang="zh-CN" altLang="en-US" dirty="0" smtClean="0"/>
              <a:t>排序。然后我们可以按照</a:t>
            </a:r>
            <a:r>
              <a:rPr lang="en-US" altLang="zh-CN" dirty="0" smtClean="0"/>
              <a:t>X</a:t>
            </a:r>
            <a:r>
              <a:rPr lang="zh-CN" altLang="en-US" dirty="0" smtClean="0"/>
              <a:t>扫描遇点则插入。遇到询问就查询。那么我们就可以保证了</a:t>
            </a:r>
            <a:r>
              <a:rPr lang="en-US" altLang="zh-CN" dirty="0" smtClean="0"/>
              <a:t>X</a:t>
            </a:r>
            <a:r>
              <a:rPr lang="zh-CN" altLang="en-US" dirty="0" smtClean="0"/>
              <a:t>的限制。换句话说我们只要考虑询问是这样的。 </a:t>
            </a:r>
          </a:p>
          <a:p>
            <a:r>
              <a:rPr lang="zh-CN" altLang="en-US" dirty="0" smtClean="0"/>
              <a:t>对于插入的点，考虑</a:t>
            </a:r>
            <a:r>
              <a:rPr lang="en-US" altLang="zh-CN" dirty="0" smtClean="0"/>
              <a:t>Y&lt;=YI</a:t>
            </a:r>
            <a:r>
              <a:rPr lang="zh-CN" altLang="en-US" dirty="0" smtClean="0"/>
              <a:t>的权值和。 </a:t>
            </a:r>
            <a:endParaRPr lang="en-US" altLang="zh-CN" dirty="0" smtClean="0"/>
          </a:p>
          <a:p>
            <a:r>
              <a:rPr lang="zh-CN" altLang="en-US" dirty="0" smtClean="0"/>
              <a:t>这个东西树状数组维护之即可。现在问题动态了怎么办？貌似我们不能一开始处理出所有的点然后排序做了。因为现在的点</a:t>
            </a:r>
            <a:r>
              <a:rPr lang="en-US" altLang="zh-CN" dirty="0" smtClean="0"/>
              <a:t>X</a:t>
            </a:r>
            <a:r>
              <a:rPr lang="zh-CN" altLang="en-US" dirty="0" smtClean="0"/>
              <a:t>小于</a:t>
            </a:r>
            <a:r>
              <a:rPr lang="en-US" altLang="zh-CN" dirty="0" smtClean="0"/>
              <a:t>XI</a:t>
            </a:r>
            <a:r>
              <a:rPr lang="zh-CN" altLang="en-US" dirty="0" smtClean="0"/>
              <a:t>但是不一定已经被插入。 </a:t>
            </a:r>
          </a:p>
          <a:p>
            <a:r>
              <a:rPr lang="zh-CN" altLang="en-US" dirty="0" smtClean="0"/>
              <a:t>树套树是个解决的办法。以</a:t>
            </a:r>
            <a:r>
              <a:rPr lang="en-US" altLang="zh-CN" dirty="0" smtClean="0"/>
              <a:t>X</a:t>
            </a:r>
            <a:r>
              <a:rPr lang="zh-CN" altLang="en-US" dirty="0" smtClean="0"/>
              <a:t>建立线段树。然后</a:t>
            </a:r>
            <a:r>
              <a:rPr lang="en-US" altLang="zh-CN" dirty="0" smtClean="0"/>
              <a:t>Y</a:t>
            </a:r>
            <a:r>
              <a:rPr lang="zh-CN" altLang="en-US" dirty="0" smtClean="0"/>
              <a:t>建立平衡树。通过第二维的平衡树我们可以轻易的支持即时插入点操作和求和操作复杂度是</a:t>
            </a:r>
            <a:r>
              <a:rPr lang="en-US" altLang="zh-CN" dirty="0" smtClean="0"/>
              <a:t>O(Nlog^2N)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from="(-#ppt_w/2)" to="(#ppt_x)" calcmode="lin" valueType="num">
                                      <p:cBhvr>
                                        <p:cTn id="19" dur="600" fill="hold">
                                          <p:stCondLst>
                                            <p:cond delay="0"/>
                                          </p:stCondLst>
                                        </p:cTn>
                                        <p:tgtEl>
                                          <p:spTgt spid="3">
                                            <p:txEl>
                                              <p:pRg st="2" end="2"/>
                                            </p:txEl>
                                          </p:spTgt>
                                        </p:tgtEl>
                                        <p:attrNameLst>
                                          <p:attrName>ppt_x</p:attrName>
                                        </p:attrNameLst>
                                      </p:cBhvr>
                                    </p:anim>
                                    <p:anim from="0" to="-1.0" calcmode="lin" valueType="num">
                                      <p:cBhvr>
                                        <p:cTn id="20" dur="200" decel="50000" autoRev="1" fill="hold">
                                          <p:stCondLst>
                                            <p:cond delay="600"/>
                                          </p:stCondLst>
                                        </p:cTn>
                                        <p:tgtEl>
                                          <p:spTgt spid="3">
                                            <p:txEl>
                                              <p:pRg st="2" end="2"/>
                                            </p:txEl>
                                          </p:spTgt>
                                        </p:tgtEl>
                                        <p:attrNameLst>
                                          <p:attrName>xshear</p:attrName>
                                        </p:attrNameLst>
                                      </p:cBhvr>
                                    </p:anim>
                                    <p:animScale>
                                      <p:cBhvr>
                                        <p:cTn id="21" dur="200" decel="100000" autoRev="1" fill="hold">
                                          <p:stCondLst>
                                            <p:cond delay="600"/>
                                          </p:stCondLst>
                                        </p:cTn>
                                        <p:tgtEl>
                                          <p:spTgt spid="3">
                                            <p:txEl>
                                              <p:pRg st="2" end="2"/>
                                            </p:txEl>
                                          </p:spTgt>
                                        </p:tgtEl>
                                      </p:cBhvr>
                                      <p:from x="100000" y="100000"/>
                                      <p:to x="80000" y="100000"/>
                                    </p:animScale>
                                    <p:anim by="(#ppt_h/3+#ppt_w*0.1)" calcmode="lin" valueType="num">
                                      <p:cBhvr additive="sum">
                                        <p:cTn id="22"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34"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from="(-#ppt_w/2)" to="(#ppt_x)" calcmode="lin" valueType="num">
                                      <p:cBhvr>
                                        <p:cTn id="27" dur="600" fill="hold">
                                          <p:stCondLst>
                                            <p:cond delay="0"/>
                                          </p:stCondLst>
                                        </p:cTn>
                                        <p:tgtEl>
                                          <p:spTgt spid="3">
                                            <p:txEl>
                                              <p:pRg st="3" end="3"/>
                                            </p:txEl>
                                          </p:spTgt>
                                        </p:tgtEl>
                                        <p:attrNameLst>
                                          <p:attrName>ppt_x</p:attrName>
                                        </p:attrNameLst>
                                      </p:cBhvr>
                                    </p:anim>
                                    <p:anim from="0" to="-1.0" calcmode="lin" valueType="num">
                                      <p:cBhvr>
                                        <p:cTn id="28" dur="200" decel="50000" autoRev="1" fill="hold">
                                          <p:stCondLst>
                                            <p:cond delay="600"/>
                                          </p:stCondLst>
                                        </p:cTn>
                                        <p:tgtEl>
                                          <p:spTgt spid="3">
                                            <p:txEl>
                                              <p:pRg st="3" end="3"/>
                                            </p:txEl>
                                          </p:spTgt>
                                        </p:tgtEl>
                                        <p:attrNameLst>
                                          <p:attrName>xshear</p:attrName>
                                        </p:attrNameLst>
                                      </p:cBhvr>
                                    </p:anim>
                                    <p:animScale>
                                      <p:cBhvr>
                                        <p:cTn id="29" dur="200" decel="100000" autoRev="1" fill="hold">
                                          <p:stCondLst>
                                            <p:cond delay="600"/>
                                          </p:stCondLst>
                                        </p:cTn>
                                        <p:tgtEl>
                                          <p:spTgt spid="3">
                                            <p:txEl>
                                              <p:pRg st="3" end="3"/>
                                            </p:txEl>
                                          </p:spTgt>
                                        </p:tgtEl>
                                      </p:cBhvr>
                                      <p:from x="100000" y="100000"/>
                                      <p:to x="80000" y="100000"/>
                                    </p:animScale>
                                    <p:anim by="(#ppt_h/3+#ppt_w*0.1)" calcmode="lin" valueType="num">
                                      <p:cBhvr additive="sum">
                                        <p:cTn id="30" dur="200" decel="100000" autoRev="1" fill="hold">
                                          <p:stCondLst>
                                            <p:cond delay="600"/>
                                          </p:stCondLst>
                                        </p:cTn>
                                        <p:tgtEl>
                                          <p:spTgt spid="3">
                                            <p:txEl>
                                              <p:pRg st="3" end="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可是考虑其常数和编程复杂度自然不是很多人的首选算法，</a:t>
            </a:r>
            <a:endParaRPr lang="en-US" altLang="zh-CN" dirty="0" smtClean="0"/>
          </a:p>
          <a:p>
            <a:r>
              <a:rPr lang="zh-CN" altLang="en-US" dirty="0" smtClean="0"/>
              <a:t>首先本题的</a:t>
            </a:r>
            <a:r>
              <a:rPr lang="en-US" altLang="zh-CN" dirty="0" smtClean="0"/>
              <a:t>N</a:t>
            </a:r>
            <a:r>
              <a:rPr lang="zh-CN" altLang="en-US" dirty="0" smtClean="0"/>
              <a:t>达到了</a:t>
            </a:r>
            <a:r>
              <a:rPr lang="en-US" altLang="zh-CN" dirty="0" smtClean="0"/>
              <a:t>200000</a:t>
            </a:r>
            <a:r>
              <a:rPr lang="zh-CN" altLang="en-US" dirty="0" smtClean="0"/>
              <a:t>。其次空间限制很死“</a:t>
            </a:r>
            <a:r>
              <a:rPr lang="en-US" altLang="zh-CN" dirty="0" smtClean="0"/>
              <a:t>100%N&lt;=200000 Memory</a:t>
            </a:r>
            <a:r>
              <a:rPr lang="zh-CN" altLang="en-US" dirty="0" smtClean="0"/>
              <a:t>：</a:t>
            </a:r>
            <a:r>
              <a:rPr lang="en-US" altLang="zh-CN" dirty="0" smtClean="0"/>
              <a:t>20MB”</a:t>
            </a:r>
            <a:r>
              <a:rPr lang="zh-CN" altLang="en-US" dirty="0" smtClean="0"/>
              <a:t>。</a:t>
            </a:r>
            <a:endParaRPr lang="en-US" altLang="zh-CN" dirty="0" smtClean="0"/>
          </a:p>
          <a:p>
            <a:r>
              <a:rPr lang="zh-CN" altLang="en-US" dirty="0" smtClean="0"/>
              <a:t>树套树的空间是完全不够的。</a:t>
            </a:r>
            <a:endParaRPr lang="en-US" altLang="zh-CN" dirty="0" smtClean="0"/>
          </a:p>
          <a:p>
            <a:endParaRPr lang="en-US" altLang="zh-CN" dirty="0" smtClean="0"/>
          </a:p>
          <a:p>
            <a:r>
              <a:rPr lang="zh-CN" altLang="en-US" dirty="0" smtClean="0"/>
              <a:t>这都告诉我们这题不用树套树来做</a:t>
            </a:r>
            <a:r>
              <a:rPr lang="en-US" altLang="zh-CN" dirty="0" smtClean="0"/>
              <a:t>(*^_^*)</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from="(-#ppt_w/2)" to="(#ppt_x)" calcmode="lin" valueType="num">
                                      <p:cBhvr>
                                        <p:cTn id="13" dur="600" fill="hold">
                                          <p:stCondLst>
                                            <p:cond delay="0"/>
                                          </p:stCondLst>
                                        </p:cTn>
                                        <p:tgtEl>
                                          <p:spTgt spid="3">
                                            <p:txEl>
                                              <p:pRg st="1" end="1"/>
                                            </p:txEl>
                                          </p:spTgt>
                                        </p:tgtEl>
                                        <p:attrNameLst>
                                          <p:attrName>ppt_x</p:attrName>
                                        </p:attrNameLst>
                                      </p:cBhvr>
                                    </p:anim>
                                    <p:anim from="0" to="-1.0" calcmode="lin" valueType="num">
                                      <p:cBhvr>
                                        <p:cTn id="14" dur="200" decel="50000" autoRev="1" fill="hold">
                                          <p:stCondLst>
                                            <p:cond delay="600"/>
                                          </p:stCondLst>
                                        </p:cTn>
                                        <p:tgtEl>
                                          <p:spTgt spid="3">
                                            <p:txEl>
                                              <p:pRg st="1" end="1"/>
                                            </p:txEl>
                                          </p:spTgt>
                                        </p:tgtEl>
                                        <p:attrNameLst>
                                          <p:attrName>xshear</p:attrName>
                                        </p:attrNameLst>
                                      </p:cBhvr>
                                    </p:anim>
                                    <p:animScale>
                                      <p:cBhvr>
                                        <p:cTn id="15" dur="200" decel="100000" autoRev="1" fill="hold">
                                          <p:stCondLst>
                                            <p:cond delay="600"/>
                                          </p:stCondLst>
                                        </p:cTn>
                                        <p:tgtEl>
                                          <p:spTgt spid="3">
                                            <p:txEl>
                                              <p:pRg st="1" end="1"/>
                                            </p:txEl>
                                          </p:spTgt>
                                        </p:tgtEl>
                                      </p:cBhvr>
                                      <p:from x="100000" y="100000"/>
                                      <p:to x="80000" y="100000"/>
                                    </p:animScale>
                                    <p:anim by="(#ppt_h/3+#ppt_w*0.1)" calcmode="lin" valueType="num">
                                      <p:cBhvr additive="sum">
                                        <p:cTn id="16" dur="200" decel="100000" autoRev="1" fill="hold">
                                          <p:stCondLst>
                                            <p:cond delay="600"/>
                                          </p:stCondLst>
                                        </p:cTn>
                                        <p:tgtEl>
                                          <p:spTgt spid="3">
                                            <p:txEl>
                                              <p:pRg st="1" end="1"/>
                                            </p:txEl>
                                          </p:spTgt>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from="(-#ppt_w/2)" to="(#ppt_x)" calcmode="lin" valueType="num">
                                      <p:cBhvr>
                                        <p:cTn id="19" dur="600" fill="hold">
                                          <p:stCondLst>
                                            <p:cond delay="0"/>
                                          </p:stCondLst>
                                        </p:cTn>
                                        <p:tgtEl>
                                          <p:spTgt spid="3">
                                            <p:txEl>
                                              <p:pRg st="2" end="2"/>
                                            </p:txEl>
                                          </p:spTgt>
                                        </p:tgtEl>
                                        <p:attrNameLst>
                                          <p:attrName>ppt_x</p:attrName>
                                        </p:attrNameLst>
                                      </p:cBhvr>
                                    </p:anim>
                                    <p:anim from="0" to="-1.0" calcmode="lin" valueType="num">
                                      <p:cBhvr>
                                        <p:cTn id="20" dur="200" decel="50000" autoRev="1" fill="hold">
                                          <p:stCondLst>
                                            <p:cond delay="600"/>
                                          </p:stCondLst>
                                        </p:cTn>
                                        <p:tgtEl>
                                          <p:spTgt spid="3">
                                            <p:txEl>
                                              <p:pRg st="2" end="2"/>
                                            </p:txEl>
                                          </p:spTgt>
                                        </p:tgtEl>
                                        <p:attrNameLst>
                                          <p:attrName>xshear</p:attrName>
                                        </p:attrNameLst>
                                      </p:cBhvr>
                                    </p:anim>
                                    <p:animScale>
                                      <p:cBhvr>
                                        <p:cTn id="21" dur="200" decel="100000" autoRev="1" fill="hold">
                                          <p:stCondLst>
                                            <p:cond delay="600"/>
                                          </p:stCondLst>
                                        </p:cTn>
                                        <p:tgtEl>
                                          <p:spTgt spid="3">
                                            <p:txEl>
                                              <p:pRg st="2" end="2"/>
                                            </p:txEl>
                                          </p:spTgt>
                                        </p:tgtEl>
                                      </p:cBhvr>
                                      <p:from x="100000" y="100000"/>
                                      <p:to x="80000" y="100000"/>
                                    </p:animScale>
                                    <p:anim by="(#ppt_h/3+#ppt_w*0.1)" calcmode="lin" valueType="num">
                                      <p:cBhvr additive="sum">
                                        <p:cTn id="22"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依旧采用分治。</a:t>
            </a:r>
            <a:endParaRPr lang="en-US" altLang="zh-CN" dirty="0" smtClean="0"/>
          </a:p>
          <a:p>
            <a:endParaRPr lang="en-US" altLang="zh-CN" dirty="0" smtClean="0"/>
          </a:p>
          <a:p>
            <a:r>
              <a:rPr lang="zh-CN" altLang="en-US" dirty="0" smtClean="0"/>
              <a:t>考虑到本题求和。和？分段求和不会影响其结果</a:t>
            </a:r>
            <a:endParaRPr lang="en-US" altLang="zh-CN" dirty="0" smtClean="0"/>
          </a:p>
          <a:p>
            <a:pPr lvl="1"/>
            <a:r>
              <a:rPr lang="en-US" altLang="zh-CN" dirty="0" smtClean="0">
                <a:sym typeface="Wingdings" pitchFamily="2" charset="2"/>
              </a:rPr>
              <a:t></a:t>
            </a:r>
            <a:r>
              <a:rPr lang="zh-CN" altLang="en-US" dirty="0" smtClean="0"/>
              <a:t>很好的性质</a:t>
            </a:r>
            <a:r>
              <a:rPr lang="en-US" altLang="zh-CN" dirty="0" smtClean="0"/>
              <a:t>!!</a:t>
            </a:r>
            <a:endParaRPr lang="en-US" altLang="zh-CN" dirty="0" smtClean="0">
              <a:sym typeface="Wingdings" pitchFamily="2" charset="2"/>
            </a:endParaRPr>
          </a:p>
          <a:p>
            <a:endParaRPr lang="en-US" altLang="zh-CN" dirty="0" smtClean="0">
              <a:sym typeface="Wingdings" pitchFamily="2" charset="2"/>
            </a:endParaRPr>
          </a:p>
          <a:p>
            <a:r>
              <a:rPr lang="zh-CN" altLang="en-US" dirty="0" smtClean="0"/>
              <a:t>定义</a:t>
            </a:r>
            <a:r>
              <a:rPr lang="en-US" altLang="zh-CN" dirty="0" smtClean="0"/>
              <a:t>solve(</a:t>
            </a:r>
            <a:r>
              <a:rPr lang="en-US" altLang="zh-CN" dirty="0" err="1" smtClean="0"/>
              <a:t>l,r</a:t>
            </a:r>
            <a:r>
              <a:rPr lang="en-US" altLang="zh-CN" dirty="0" smtClean="0"/>
              <a:t>)</a:t>
            </a:r>
            <a:r>
              <a:rPr lang="zh-CN" altLang="en-US" dirty="0" smtClean="0"/>
              <a:t>为处理完</a:t>
            </a:r>
            <a:r>
              <a:rPr lang="en-US" altLang="zh-CN" dirty="0" smtClean="0"/>
              <a:t>(l</a:t>
            </a:r>
            <a:r>
              <a:rPr lang="zh-CN" altLang="en-US" dirty="0" smtClean="0"/>
              <a:t>，</a:t>
            </a:r>
            <a:r>
              <a:rPr lang="en-US" altLang="zh-CN" dirty="0" smtClean="0"/>
              <a:t>r)</a:t>
            </a:r>
            <a:r>
              <a:rPr lang="zh-CN" altLang="en-US" dirty="0" smtClean="0"/>
              <a:t>的操作</a:t>
            </a:r>
            <a:r>
              <a:rPr lang="en-US" altLang="zh-CN" dirty="0" smtClean="0"/>
              <a:t>(</a:t>
            </a:r>
            <a:r>
              <a:rPr lang="zh-CN" altLang="en-US" dirty="0" smtClean="0"/>
              <a:t>包括插入和询问</a:t>
            </a:r>
            <a:r>
              <a:rPr lang="en-US" altLang="zh-CN" dirty="0" smtClean="0"/>
              <a:t>)</a:t>
            </a:r>
            <a:r>
              <a:rPr lang="zh-CN" altLang="en-US" dirty="0" smtClean="0"/>
              <a:t>。</a:t>
            </a:r>
            <a:endParaRPr lang="en-US" altLang="zh-CN" dirty="0" smtClean="0"/>
          </a:p>
          <a:p>
            <a:r>
              <a:rPr lang="zh-CN" altLang="en-US" dirty="0" smtClean="0"/>
              <a:t>我们的目标是</a:t>
            </a:r>
            <a:r>
              <a:rPr lang="en-US" altLang="zh-CN" dirty="0" smtClean="0"/>
              <a:t>Solve(1,N</a:t>
            </a:r>
            <a:r>
              <a:rPr lang="en-US" altLang="zh-CN" dirty="0" smtClean="0"/>
              <a:t>)</a:t>
            </a:r>
          </a:p>
          <a:p>
            <a:r>
              <a:rPr lang="zh-CN" altLang="en-US" dirty="0" smtClean="0"/>
              <a:t>取</a:t>
            </a:r>
            <a:r>
              <a:rPr lang="en-US" altLang="zh-CN" dirty="0" smtClean="0"/>
              <a:t>mid=(</a:t>
            </a:r>
            <a:r>
              <a:rPr lang="en-US" altLang="zh-CN" dirty="0" err="1" smtClean="0"/>
              <a:t>l+r</a:t>
            </a:r>
            <a:r>
              <a:rPr lang="en-US" altLang="zh-CN" dirty="0" smtClean="0"/>
              <a:t>)/2</a:t>
            </a:r>
            <a:r>
              <a:rPr lang="zh-CN" altLang="en-US" dirty="0" smtClean="0"/>
              <a:t>。</a:t>
            </a:r>
            <a:endParaRPr lang="en-US" altLang="zh-CN" dirty="0" smtClean="0"/>
          </a:p>
          <a:p>
            <a:r>
              <a:rPr lang="zh-CN" altLang="en-US" dirty="0" smtClean="0"/>
              <a:t>发现</a:t>
            </a:r>
            <a:r>
              <a:rPr lang="en-US" altLang="zh-CN" dirty="0" smtClean="0"/>
              <a:t>Solve(</a:t>
            </a:r>
            <a:r>
              <a:rPr lang="en-US" altLang="zh-CN" dirty="0" err="1" smtClean="0"/>
              <a:t>l,mid</a:t>
            </a:r>
            <a:r>
              <a:rPr lang="en-US" altLang="zh-CN" dirty="0" smtClean="0"/>
              <a:t>)</a:t>
            </a:r>
            <a:r>
              <a:rPr lang="zh-CN" altLang="en-US" dirty="0" smtClean="0"/>
              <a:t>处理可以直接进行。但是</a:t>
            </a:r>
            <a:r>
              <a:rPr lang="en-US" altLang="zh-CN" dirty="0" smtClean="0"/>
              <a:t>solve(mid+1,r)</a:t>
            </a:r>
            <a:r>
              <a:rPr lang="zh-CN" altLang="en-US" dirty="0" smtClean="0"/>
              <a:t>就不能进行了。</a:t>
            </a:r>
            <a:endParaRPr lang="en-US" altLang="zh-CN" dirty="0" smtClean="0">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from="(-#ppt_w/2)" to="(#ppt_x)" calcmode="lin" valueType="num">
                                      <p:cBhvr>
                                        <p:cTn id="19" dur="600" fill="hold">
                                          <p:stCondLst>
                                            <p:cond delay="0"/>
                                          </p:stCondLst>
                                        </p:cTn>
                                        <p:tgtEl>
                                          <p:spTgt spid="3">
                                            <p:txEl>
                                              <p:pRg st="3" end="3"/>
                                            </p:txEl>
                                          </p:spTgt>
                                        </p:tgtEl>
                                        <p:attrNameLst>
                                          <p:attrName>ppt_x</p:attrName>
                                        </p:attrNameLst>
                                      </p:cBhvr>
                                    </p:anim>
                                    <p:anim from="0" to="-1.0" calcmode="lin" valueType="num">
                                      <p:cBhvr>
                                        <p:cTn id="20" dur="200" decel="50000" autoRev="1" fill="hold">
                                          <p:stCondLst>
                                            <p:cond delay="600"/>
                                          </p:stCondLst>
                                        </p:cTn>
                                        <p:tgtEl>
                                          <p:spTgt spid="3">
                                            <p:txEl>
                                              <p:pRg st="3" end="3"/>
                                            </p:txEl>
                                          </p:spTgt>
                                        </p:tgtEl>
                                        <p:attrNameLst>
                                          <p:attrName>xshear</p:attrName>
                                        </p:attrNameLst>
                                      </p:cBhvr>
                                    </p:anim>
                                    <p:animScale>
                                      <p:cBhvr>
                                        <p:cTn id="21" dur="200" decel="100000" autoRev="1" fill="hold">
                                          <p:stCondLst>
                                            <p:cond delay="600"/>
                                          </p:stCondLst>
                                        </p:cTn>
                                        <p:tgtEl>
                                          <p:spTgt spid="3">
                                            <p:txEl>
                                              <p:pRg st="3" end="3"/>
                                            </p:txEl>
                                          </p:spTgt>
                                        </p:tgtEl>
                                      </p:cBhvr>
                                      <p:from x="100000" y="100000"/>
                                      <p:to x="80000" y="100000"/>
                                    </p:animScale>
                                    <p:anim by="(#ppt_h/3+#ppt_w*0.1)" calcmode="lin" valueType="num">
                                      <p:cBhvr additive="sum">
                                        <p:cTn id="22" dur="200" decel="100000" autoRev="1" fill="hold">
                                          <p:stCondLst>
                                            <p:cond delay="600"/>
                                          </p:stCondLst>
                                        </p:cTn>
                                        <p:tgtEl>
                                          <p:spTgt spid="3">
                                            <p:txEl>
                                              <p:pRg st="3" end="3"/>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34"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from="(-#ppt_w/2)" to="(#ppt_x)" calcmode="lin" valueType="num">
                                      <p:cBhvr>
                                        <p:cTn id="27" dur="600" fill="hold">
                                          <p:stCondLst>
                                            <p:cond delay="0"/>
                                          </p:stCondLst>
                                        </p:cTn>
                                        <p:tgtEl>
                                          <p:spTgt spid="3">
                                            <p:txEl>
                                              <p:pRg st="5" end="5"/>
                                            </p:txEl>
                                          </p:spTgt>
                                        </p:tgtEl>
                                        <p:attrNameLst>
                                          <p:attrName>ppt_x</p:attrName>
                                        </p:attrNameLst>
                                      </p:cBhvr>
                                    </p:anim>
                                    <p:anim from="0" to="-1.0" calcmode="lin" valueType="num">
                                      <p:cBhvr>
                                        <p:cTn id="28" dur="200" decel="50000" autoRev="1" fill="hold">
                                          <p:stCondLst>
                                            <p:cond delay="600"/>
                                          </p:stCondLst>
                                        </p:cTn>
                                        <p:tgtEl>
                                          <p:spTgt spid="3">
                                            <p:txEl>
                                              <p:pRg st="5" end="5"/>
                                            </p:txEl>
                                          </p:spTgt>
                                        </p:tgtEl>
                                        <p:attrNameLst>
                                          <p:attrName>xshear</p:attrName>
                                        </p:attrNameLst>
                                      </p:cBhvr>
                                    </p:anim>
                                    <p:animScale>
                                      <p:cBhvr>
                                        <p:cTn id="29" dur="200" decel="100000" autoRev="1" fill="hold">
                                          <p:stCondLst>
                                            <p:cond delay="600"/>
                                          </p:stCondLst>
                                        </p:cTn>
                                        <p:tgtEl>
                                          <p:spTgt spid="3">
                                            <p:txEl>
                                              <p:pRg st="5" end="5"/>
                                            </p:txEl>
                                          </p:spTgt>
                                        </p:tgtEl>
                                      </p:cBhvr>
                                      <p:from x="100000" y="100000"/>
                                      <p:to x="80000" y="100000"/>
                                    </p:animScale>
                                    <p:anim by="(#ppt_h/3+#ppt_w*0.1)" calcmode="lin" valueType="num">
                                      <p:cBhvr additive="sum">
                                        <p:cTn id="30" dur="200" decel="100000" autoRev="1" fill="hold">
                                          <p:stCondLst>
                                            <p:cond delay="600"/>
                                          </p:stCondLst>
                                        </p:cTn>
                                        <p:tgtEl>
                                          <p:spTgt spid="3">
                                            <p:txEl>
                                              <p:pRg st="5" end="5"/>
                                            </p:txEl>
                                          </p:spTgt>
                                        </p:tgtEl>
                                        <p:attrNameLst>
                                          <p:attrName>ppt_x</p:attrName>
                                        </p:attrNameLst>
                                      </p:cBhvr>
                                    </p:anim>
                                  </p:childTnLst>
                                </p:cTn>
                              </p:par>
                              <p:par>
                                <p:cTn id="31" presetID="34"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from="(-#ppt_w/2)" to="(#ppt_x)" calcmode="lin" valueType="num">
                                      <p:cBhvr>
                                        <p:cTn id="33" dur="600" fill="hold">
                                          <p:stCondLst>
                                            <p:cond delay="0"/>
                                          </p:stCondLst>
                                        </p:cTn>
                                        <p:tgtEl>
                                          <p:spTgt spid="3">
                                            <p:txEl>
                                              <p:pRg st="6" end="6"/>
                                            </p:txEl>
                                          </p:spTgt>
                                        </p:tgtEl>
                                        <p:attrNameLst>
                                          <p:attrName>ppt_x</p:attrName>
                                        </p:attrNameLst>
                                      </p:cBhvr>
                                    </p:anim>
                                    <p:anim from="0" to="-1.0" calcmode="lin" valueType="num">
                                      <p:cBhvr>
                                        <p:cTn id="34" dur="200" decel="50000" autoRev="1" fill="hold">
                                          <p:stCondLst>
                                            <p:cond delay="600"/>
                                          </p:stCondLst>
                                        </p:cTn>
                                        <p:tgtEl>
                                          <p:spTgt spid="3">
                                            <p:txEl>
                                              <p:pRg st="6" end="6"/>
                                            </p:txEl>
                                          </p:spTgt>
                                        </p:tgtEl>
                                        <p:attrNameLst>
                                          <p:attrName>xshear</p:attrName>
                                        </p:attrNameLst>
                                      </p:cBhvr>
                                    </p:anim>
                                    <p:animScale>
                                      <p:cBhvr>
                                        <p:cTn id="35" dur="200" decel="100000" autoRev="1" fill="hold">
                                          <p:stCondLst>
                                            <p:cond delay="600"/>
                                          </p:stCondLst>
                                        </p:cTn>
                                        <p:tgtEl>
                                          <p:spTgt spid="3">
                                            <p:txEl>
                                              <p:pRg st="6" end="6"/>
                                            </p:txEl>
                                          </p:spTgt>
                                        </p:tgtEl>
                                      </p:cBhvr>
                                      <p:from x="100000" y="100000"/>
                                      <p:to x="80000" y="100000"/>
                                    </p:animScale>
                                    <p:anim by="(#ppt_h/3+#ppt_w*0.1)" calcmode="lin" valueType="num">
                                      <p:cBhvr additive="sum">
                                        <p:cTn id="36" dur="200" decel="100000" autoRev="1" fill="hold">
                                          <p:stCondLst>
                                            <p:cond delay="600"/>
                                          </p:stCondLst>
                                        </p:cTn>
                                        <p:tgtEl>
                                          <p:spTgt spid="3">
                                            <p:txEl>
                                              <p:pRg st="6" end="6"/>
                                            </p:txEl>
                                          </p:spTgt>
                                        </p:tgtEl>
                                        <p:attrNameLst>
                                          <p:attrName>ppt_x</p:attrName>
                                        </p:attrNameLst>
                                      </p:cBhvr>
                                    </p:anim>
                                  </p:childTnLst>
                                </p:cTn>
                              </p:par>
                              <p:par>
                                <p:cTn id="37" presetID="34"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from="(-#ppt_w/2)" to="(#ppt_x)" calcmode="lin" valueType="num">
                                      <p:cBhvr>
                                        <p:cTn id="39" dur="600" fill="hold">
                                          <p:stCondLst>
                                            <p:cond delay="0"/>
                                          </p:stCondLst>
                                        </p:cTn>
                                        <p:tgtEl>
                                          <p:spTgt spid="3">
                                            <p:txEl>
                                              <p:pRg st="7" end="7"/>
                                            </p:txEl>
                                          </p:spTgt>
                                        </p:tgtEl>
                                        <p:attrNameLst>
                                          <p:attrName>ppt_x</p:attrName>
                                        </p:attrNameLst>
                                      </p:cBhvr>
                                    </p:anim>
                                    <p:anim from="0" to="-1.0" calcmode="lin" valueType="num">
                                      <p:cBhvr>
                                        <p:cTn id="40" dur="200" decel="50000" autoRev="1" fill="hold">
                                          <p:stCondLst>
                                            <p:cond delay="600"/>
                                          </p:stCondLst>
                                        </p:cTn>
                                        <p:tgtEl>
                                          <p:spTgt spid="3">
                                            <p:txEl>
                                              <p:pRg st="7" end="7"/>
                                            </p:txEl>
                                          </p:spTgt>
                                        </p:tgtEl>
                                        <p:attrNameLst>
                                          <p:attrName>xshear</p:attrName>
                                        </p:attrNameLst>
                                      </p:cBhvr>
                                    </p:anim>
                                    <p:animScale>
                                      <p:cBhvr>
                                        <p:cTn id="41" dur="200" decel="100000" autoRev="1" fill="hold">
                                          <p:stCondLst>
                                            <p:cond delay="600"/>
                                          </p:stCondLst>
                                        </p:cTn>
                                        <p:tgtEl>
                                          <p:spTgt spid="3">
                                            <p:txEl>
                                              <p:pRg st="7" end="7"/>
                                            </p:txEl>
                                          </p:spTgt>
                                        </p:tgtEl>
                                      </p:cBhvr>
                                      <p:from x="100000" y="100000"/>
                                      <p:to x="80000" y="100000"/>
                                    </p:animScale>
                                    <p:anim by="(#ppt_h/3+#ppt_w*0.1)" calcmode="lin" valueType="num">
                                      <p:cBhvr additive="sum">
                                        <p:cTn id="42" dur="200" decel="100000" autoRev="1" fill="hold">
                                          <p:stCondLst>
                                            <p:cond delay="600"/>
                                          </p:stCondLst>
                                        </p:cTn>
                                        <p:tgtEl>
                                          <p:spTgt spid="3">
                                            <p:txEl>
                                              <p:pRg st="7" end="7"/>
                                            </p:txEl>
                                          </p:spTgt>
                                        </p:tgtEl>
                                        <p:attrNameLst>
                                          <p:attrName>ppt_x</p:attrName>
                                        </p:attrNameLst>
                                      </p:cBhvr>
                                    </p:anim>
                                  </p:childTnLst>
                                </p:cTn>
                              </p:par>
                              <p:par>
                                <p:cTn id="43" presetID="34"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from="(-#ppt_w/2)" to="(#ppt_x)" calcmode="lin" valueType="num">
                                      <p:cBhvr>
                                        <p:cTn id="45" dur="600" fill="hold">
                                          <p:stCondLst>
                                            <p:cond delay="0"/>
                                          </p:stCondLst>
                                        </p:cTn>
                                        <p:tgtEl>
                                          <p:spTgt spid="3">
                                            <p:txEl>
                                              <p:pRg st="8" end="8"/>
                                            </p:txEl>
                                          </p:spTgt>
                                        </p:tgtEl>
                                        <p:attrNameLst>
                                          <p:attrName>ppt_x</p:attrName>
                                        </p:attrNameLst>
                                      </p:cBhvr>
                                    </p:anim>
                                    <p:anim from="0" to="-1.0" calcmode="lin" valueType="num">
                                      <p:cBhvr>
                                        <p:cTn id="46" dur="200" decel="50000" autoRev="1" fill="hold">
                                          <p:stCondLst>
                                            <p:cond delay="600"/>
                                          </p:stCondLst>
                                        </p:cTn>
                                        <p:tgtEl>
                                          <p:spTgt spid="3">
                                            <p:txEl>
                                              <p:pRg st="8" end="8"/>
                                            </p:txEl>
                                          </p:spTgt>
                                        </p:tgtEl>
                                        <p:attrNameLst>
                                          <p:attrName>xshear</p:attrName>
                                        </p:attrNameLst>
                                      </p:cBhvr>
                                    </p:anim>
                                    <p:animScale>
                                      <p:cBhvr>
                                        <p:cTn id="47" dur="200" decel="100000" autoRev="1" fill="hold">
                                          <p:stCondLst>
                                            <p:cond delay="600"/>
                                          </p:stCondLst>
                                        </p:cTn>
                                        <p:tgtEl>
                                          <p:spTgt spid="3">
                                            <p:txEl>
                                              <p:pRg st="8" end="8"/>
                                            </p:txEl>
                                          </p:spTgt>
                                        </p:tgtEl>
                                      </p:cBhvr>
                                      <p:from x="100000" y="100000"/>
                                      <p:to x="80000" y="100000"/>
                                    </p:animScale>
                                    <p:anim by="(#ppt_h/3+#ppt_w*0.1)" calcmode="lin" valueType="num">
                                      <p:cBhvr additive="sum">
                                        <p:cTn id="48" dur="200" decel="100000" autoRev="1" fill="hold">
                                          <p:stCondLst>
                                            <p:cond delay="600"/>
                                          </p:stCondLst>
                                        </p:cTn>
                                        <p:tgtEl>
                                          <p:spTgt spid="3">
                                            <p:txEl>
                                              <p:pRg st="8" end="8"/>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为什么呢？</a:t>
            </a:r>
            <a:endParaRPr lang="en-US" altLang="zh-CN" dirty="0" smtClean="0"/>
          </a:p>
          <a:p>
            <a:r>
              <a:rPr lang="zh-CN" altLang="en-US" dirty="0" smtClean="0"/>
              <a:t>对于插入点是完全没有影响的。但是考虑到</a:t>
            </a:r>
            <a:r>
              <a:rPr lang="en-US" altLang="zh-CN" dirty="0" smtClean="0"/>
              <a:t>(mid+1</a:t>
            </a:r>
            <a:r>
              <a:rPr lang="zh-CN" altLang="en-US" dirty="0" smtClean="0"/>
              <a:t>，</a:t>
            </a:r>
            <a:r>
              <a:rPr lang="en-US" altLang="zh-CN" dirty="0" smtClean="0"/>
              <a:t>r)</a:t>
            </a:r>
            <a:r>
              <a:rPr lang="zh-CN" altLang="en-US" dirty="0" smtClean="0"/>
              <a:t>的询问操作是需要</a:t>
            </a:r>
            <a:r>
              <a:rPr lang="en-US" altLang="zh-CN" dirty="0" smtClean="0"/>
              <a:t>(</a:t>
            </a:r>
            <a:r>
              <a:rPr lang="en-US" altLang="zh-CN" dirty="0" err="1" smtClean="0"/>
              <a:t>l,mid</a:t>
            </a:r>
            <a:r>
              <a:rPr lang="en-US" altLang="zh-CN" dirty="0" smtClean="0"/>
              <a:t>)</a:t>
            </a:r>
            <a:r>
              <a:rPr lang="zh-CN" altLang="en-US" dirty="0" smtClean="0"/>
              <a:t>的插入操作的。</a:t>
            </a:r>
            <a:endParaRPr lang="en-US" altLang="zh-CN" dirty="0" smtClean="0"/>
          </a:p>
          <a:p>
            <a:r>
              <a:rPr lang="zh-CN" altLang="en-US" dirty="0" smtClean="0"/>
              <a:t>对于这个的处理我们考虑上面所说。由于求和，那么分段求和是不影响最后的结果的。所以我们对于</a:t>
            </a:r>
            <a:r>
              <a:rPr lang="en-US" altLang="zh-CN" dirty="0" smtClean="0"/>
              <a:t>(</a:t>
            </a:r>
            <a:r>
              <a:rPr lang="en-US" altLang="zh-CN" dirty="0" err="1" smtClean="0"/>
              <a:t>l,mid</a:t>
            </a:r>
            <a:r>
              <a:rPr lang="en-US" altLang="zh-CN" dirty="0" smtClean="0"/>
              <a:t>)</a:t>
            </a:r>
            <a:r>
              <a:rPr lang="zh-CN" altLang="en-US" dirty="0" smtClean="0"/>
              <a:t>的插入操作对于</a:t>
            </a:r>
            <a:r>
              <a:rPr lang="en-US" altLang="zh-CN" dirty="0" smtClean="0"/>
              <a:t>(mid+1,r)</a:t>
            </a:r>
            <a:r>
              <a:rPr lang="zh-CN" altLang="en-US" dirty="0" smtClean="0"/>
              <a:t>的询问操作的和先全部算出来加进去就行了。</a:t>
            </a:r>
            <a:endParaRPr lang="en-US" altLang="zh-CN" dirty="0" smtClean="0"/>
          </a:p>
          <a:p>
            <a:endParaRPr lang="en-US" altLang="zh-CN" dirty="0" smtClean="0"/>
          </a:p>
          <a:p>
            <a:r>
              <a:rPr lang="zh-CN" altLang="en-US" dirty="0" smtClean="0"/>
              <a:t>我们发现了一个问题</a:t>
            </a:r>
            <a:r>
              <a:rPr lang="en-US" altLang="zh-CN" dirty="0" smtClean="0"/>
              <a:t>(</a:t>
            </a:r>
            <a:r>
              <a:rPr lang="en-US" altLang="zh-CN" dirty="0" err="1" smtClean="0"/>
              <a:t>l,mid</a:t>
            </a:r>
            <a:r>
              <a:rPr lang="en-US" altLang="zh-CN" dirty="0" smtClean="0"/>
              <a:t>)</a:t>
            </a:r>
            <a:r>
              <a:rPr lang="zh-CN" altLang="en-US" dirty="0" smtClean="0"/>
              <a:t>的插入操作相对于所有的（</a:t>
            </a:r>
            <a:r>
              <a:rPr lang="en-US" altLang="zh-CN" dirty="0" smtClean="0"/>
              <a:t>mid+1</a:t>
            </a:r>
            <a:r>
              <a:rPr lang="zh-CN" altLang="en-US" dirty="0" smtClean="0"/>
              <a:t>，</a:t>
            </a:r>
            <a:r>
              <a:rPr lang="en-US" altLang="zh-CN" dirty="0" smtClean="0"/>
              <a:t>r</a:t>
            </a:r>
            <a:r>
              <a:rPr lang="zh-CN" altLang="en-US" dirty="0" smtClean="0"/>
              <a:t>）都是之前就已经插入了。那么问题就转化为了这样一个问题： </a:t>
            </a:r>
          </a:p>
          <a:p>
            <a:pPr lvl="1"/>
            <a:r>
              <a:rPr lang="zh-CN" altLang="en-US" dirty="0" smtClean="0"/>
              <a:t>对于事先插入一些点，然后再支持一些询问，求区间和。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from="(-#ppt_w/2)" to="(#ppt_x)" calcmode="lin" valueType="num">
                                      <p:cBhvr>
                                        <p:cTn id="19" dur="600" fill="hold">
                                          <p:stCondLst>
                                            <p:cond delay="0"/>
                                          </p:stCondLst>
                                        </p:cTn>
                                        <p:tgtEl>
                                          <p:spTgt spid="3">
                                            <p:txEl>
                                              <p:pRg st="2" end="2"/>
                                            </p:txEl>
                                          </p:spTgt>
                                        </p:tgtEl>
                                        <p:attrNameLst>
                                          <p:attrName>ppt_x</p:attrName>
                                        </p:attrNameLst>
                                      </p:cBhvr>
                                    </p:anim>
                                    <p:anim from="0" to="-1.0" calcmode="lin" valueType="num">
                                      <p:cBhvr>
                                        <p:cTn id="20" dur="200" decel="50000" autoRev="1" fill="hold">
                                          <p:stCondLst>
                                            <p:cond delay="600"/>
                                          </p:stCondLst>
                                        </p:cTn>
                                        <p:tgtEl>
                                          <p:spTgt spid="3">
                                            <p:txEl>
                                              <p:pRg st="2" end="2"/>
                                            </p:txEl>
                                          </p:spTgt>
                                        </p:tgtEl>
                                        <p:attrNameLst>
                                          <p:attrName>xshear</p:attrName>
                                        </p:attrNameLst>
                                      </p:cBhvr>
                                    </p:anim>
                                    <p:animScale>
                                      <p:cBhvr>
                                        <p:cTn id="21" dur="200" decel="100000" autoRev="1" fill="hold">
                                          <p:stCondLst>
                                            <p:cond delay="600"/>
                                          </p:stCondLst>
                                        </p:cTn>
                                        <p:tgtEl>
                                          <p:spTgt spid="3">
                                            <p:txEl>
                                              <p:pRg st="2" end="2"/>
                                            </p:txEl>
                                          </p:spTgt>
                                        </p:tgtEl>
                                      </p:cBhvr>
                                      <p:from x="100000" y="100000"/>
                                      <p:to x="80000" y="100000"/>
                                    </p:animScale>
                                    <p:anim by="(#ppt_h/3+#ppt_w*0.1)" calcmode="lin" valueType="num">
                                      <p:cBhvr additive="sum">
                                        <p:cTn id="22"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4"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from="(-#ppt_w/2)" to="(#ppt_x)" calcmode="lin" valueType="num">
                                      <p:cBhvr>
                                        <p:cTn id="33" dur="600" fill="hold">
                                          <p:stCondLst>
                                            <p:cond delay="0"/>
                                          </p:stCondLst>
                                        </p:cTn>
                                        <p:tgtEl>
                                          <p:spTgt spid="3">
                                            <p:txEl>
                                              <p:pRg st="5" end="5"/>
                                            </p:txEl>
                                          </p:spTgt>
                                        </p:tgtEl>
                                        <p:attrNameLst>
                                          <p:attrName>ppt_x</p:attrName>
                                        </p:attrNameLst>
                                      </p:cBhvr>
                                    </p:anim>
                                    <p:anim from="0" to="-1.0" calcmode="lin" valueType="num">
                                      <p:cBhvr>
                                        <p:cTn id="34" dur="200" decel="50000" autoRev="1" fill="hold">
                                          <p:stCondLst>
                                            <p:cond delay="600"/>
                                          </p:stCondLst>
                                        </p:cTn>
                                        <p:tgtEl>
                                          <p:spTgt spid="3">
                                            <p:txEl>
                                              <p:pRg st="5" end="5"/>
                                            </p:txEl>
                                          </p:spTgt>
                                        </p:tgtEl>
                                        <p:attrNameLst>
                                          <p:attrName>xshear</p:attrName>
                                        </p:attrNameLst>
                                      </p:cBhvr>
                                    </p:anim>
                                    <p:animScale>
                                      <p:cBhvr>
                                        <p:cTn id="35" dur="200" decel="100000" autoRev="1" fill="hold">
                                          <p:stCondLst>
                                            <p:cond delay="600"/>
                                          </p:stCondLst>
                                        </p:cTn>
                                        <p:tgtEl>
                                          <p:spTgt spid="3">
                                            <p:txEl>
                                              <p:pRg st="5" end="5"/>
                                            </p:txEl>
                                          </p:spTgt>
                                        </p:tgtEl>
                                      </p:cBhvr>
                                      <p:from x="100000" y="100000"/>
                                      <p:to x="80000" y="100000"/>
                                    </p:animScale>
                                    <p:anim by="(#ppt_h/3+#ppt_w*0.1)" calcmode="lin" valueType="num">
                                      <p:cBhvr additive="sum">
                                        <p:cTn id="36" dur="200" decel="100000" autoRev="1" fill="hold">
                                          <p:stCondLst>
                                            <p:cond delay="600"/>
                                          </p:stCondLst>
                                        </p:cTn>
                                        <p:tgtEl>
                                          <p:spTgt spid="3">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这个不就是上面的那题省选题吗。</a:t>
            </a:r>
            <a:endParaRPr lang="en-US" altLang="zh-CN" dirty="0" smtClean="0"/>
          </a:p>
          <a:p>
            <a:endParaRPr lang="en-US" altLang="zh-CN" dirty="0" smtClean="0"/>
          </a:p>
          <a:p>
            <a:r>
              <a:rPr lang="en-US" altLang="zh-CN" dirty="0" smtClean="0"/>
              <a:t>O(</a:t>
            </a:r>
            <a:r>
              <a:rPr lang="en-US" altLang="zh-CN" dirty="0" err="1" smtClean="0"/>
              <a:t>NlogN</a:t>
            </a:r>
            <a:r>
              <a:rPr lang="en-US" altLang="zh-CN" dirty="0" smtClean="0"/>
              <a:t>)</a:t>
            </a:r>
            <a:r>
              <a:rPr lang="zh-CN" altLang="en-US" dirty="0" smtClean="0"/>
              <a:t>解决。加之分治的复杂度。算法复杂度</a:t>
            </a:r>
            <a:r>
              <a:rPr lang="en-US" altLang="zh-CN" dirty="0" smtClean="0"/>
              <a:t>O(Nlog^2N)</a:t>
            </a:r>
            <a:r>
              <a:rPr lang="zh-CN" altLang="en-US" dirty="0" smtClean="0"/>
              <a:t>。</a:t>
            </a:r>
            <a:endParaRPr lang="en-US" altLang="zh-CN" dirty="0" smtClean="0"/>
          </a:p>
          <a:p>
            <a:endParaRPr lang="en-US" altLang="zh-CN" dirty="0" smtClean="0"/>
          </a:p>
          <a:p>
            <a:r>
              <a:rPr lang="zh-CN" altLang="en-US" dirty="0" smtClean="0"/>
              <a:t>相对与树套树的时间复杂度也是</a:t>
            </a:r>
            <a:r>
              <a:rPr lang="en-US" altLang="zh-CN" dirty="0" smtClean="0"/>
              <a:t>O(Nlog^2N)</a:t>
            </a:r>
            <a:r>
              <a:rPr lang="zh-CN" altLang="en-US" dirty="0" smtClean="0"/>
              <a:t>。但是其较小的常数和编程复杂度和很小的空间开销占足了优势。</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from="(-#ppt_w/2)" to="(#ppt_x)" calcmode="lin" valueType="num">
                                      <p:cBhvr>
                                        <p:cTn id="19" dur="600" fill="hold">
                                          <p:stCondLst>
                                            <p:cond delay="0"/>
                                          </p:stCondLst>
                                        </p:cTn>
                                        <p:tgtEl>
                                          <p:spTgt spid="3">
                                            <p:txEl>
                                              <p:pRg st="4" end="4"/>
                                            </p:txEl>
                                          </p:spTgt>
                                        </p:tgtEl>
                                        <p:attrNameLst>
                                          <p:attrName>ppt_x</p:attrName>
                                        </p:attrNameLst>
                                      </p:cBhvr>
                                    </p:anim>
                                    <p:anim from="0" to="-1.0" calcmode="lin" valueType="num">
                                      <p:cBhvr>
                                        <p:cTn id="20" dur="200" decel="50000" autoRev="1" fill="hold">
                                          <p:stCondLst>
                                            <p:cond delay="600"/>
                                          </p:stCondLst>
                                        </p:cTn>
                                        <p:tgtEl>
                                          <p:spTgt spid="3">
                                            <p:txEl>
                                              <p:pRg st="4" end="4"/>
                                            </p:txEl>
                                          </p:spTgt>
                                        </p:tgtEl>
                                        <p:attrNameLst>
                                          <p:attrName>xshear</p:attrName>
                                        </p:attrNameLst>
                                      </p:cBhvr>
                                    </p:anim>
                                    <p:animScale>
                                      <p:cBhvr>
                                        <p:cTn id="21" dur="200" decel="100000" autoRev="1" fill="hold">
                                          <p:stCondLst>
                                            <p:cond delay="600"/>
                                          </p:stCondLst>
                                        </p:cTn>
                                        <p:tgtEl>
                                          <p:spTgt spid="3">
                                            <p:txEl>
                                              <p:pRg st="4" end="4"/>
                                            </p:txEl>
                                          </p:spTgt>
                                        </p:tgtEl>
                                      </p:cBhvr>
                                      <p:from x="100000" y="100000"/>
                                      <p:to x="80000" y="100000"/>
                                    </p:animScale>
                                    <p:anim by="(#ppt_h/3+#ppt_w*0.1)" calcmode="lin" valueType="num">
                                      <p:cBhvr additive="sum">
                                        <p:cTn id="22" dur="200" decel="100000" autoRev="1" fill="hold">
                                          <p:stCondLst>
                                            <p:cond delay="600"/>
                                          </p:stCondLst>
                                        </p:cTn>
                                        <p:tgtEl>
                                          <p:spTgt spid="3">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再看一个题目</a:t>
            </a:r>
            <a:endParaRPr lang="zh-CN" altLang="en-US" dirty="0"/>
          </a:p>
        </p:txBody>
      </p:sp>
      <p:sp>
        <p:nvSpPr>
          <p:cNvPr id="3" name="内容占位符 2"/>
          <p:cNvSpPr>
            <a:spLocks noGrp="1"/>
          </p:cNvSpPr>
          <p:nvPr>
            <p:ph idx="1"/>
          </p:nvPr>
        </p:nvSpPr>
        <p:spPr/>
        <p:txBody>
          <a:bodyPr/>
          <a:lstStyle/>
          <a:p>
            <a:r>
              <a:rPr lang="zh-CN" altLang="en-US" dirty="0" smtClean="0"/>
              <a:t>斜率最大化问题</a:t>
            </a:r>
            <a:endParaRPr lang="en-US" altLang="zh-CN" dirty="0" smtClean="0"/>
          </a:p>
          <a:p>
            <a:endParaRPr lang="en-US" altLang="zh-CN" dirty="0" smtClean="0"/>
          </a:p>
          <a:p>
            <a:r>
              <a:rPr lang="zh-CN" altLang="en-US" dirty="0" smtClean="0"/>
              <a:t>动态的给你</a:t>
            </a:r>
            <a:r>
              <a:rPr lang="en-US" altLang="zh-CN" dirty="0" smtClean="0"/>
              <a:t>N</a:t>
            </a:r>
            <a:r>
              <a:rPr lang="zh-CN" altLang="en-US" dirty="0" smtClean="0"/>
              <a:t>个操作： </a:t>
            </a:r>
          </a:p>
          <a:p>
            <a:r>
              <a:rPr lang="en-US" altLang="zh-CN" dirty="0" smtClean="0"/>
              <a:t>ADD X Y </a:t>
            </a:r>
            <a:r>
              <a:rPr lang="zh-CN" altLang="en-US" dirty="0" smtClean="0"/>
              <a:t>插入点坐标</a:t>
            </a:r>
            <a:r>
              <a:rPr lang="en-US" altLang="zh-CN" dirty="0" smtClean="0"/>
              <a:t>X,Y </a:t>
            </a:r>
          </a:p>
          <a:p>
            <a:r>
              <a:rPr lang="en-US" altLang="zh-CN" dirty="0" smtClean="0"/>
              <a:t>Ask K </a:t>
            </a:r>
            <a:r>
              <a:rPr lang="zh-CN" altLang="en-US" dirty="0" smtClean="0"/>
              <a:t>询问每个点做斜率为</a:t>
            </a:r>
            <a:r>
              <a:rPr lang="en-US" altLang="zh-CN" dirty="0" smtClean="0"/>
              <a:t>K</a:t>
            </a:r>
            <a:r>
              <a:rPr lang="zh-CN" altLang="en-US" dirty="0" smtClean="0"/>
              <a:t>的直线与</a:t>
            </a:r>
            <a:r>
              <a:rPr lang="en-US" altLang="zh-CN" dirty="0" smtClean="0"/>
              <a:t>Y</a:t>
            </a:r>
            <a:r>
              <a:rPr lang="zh-CN" altLang="en-US" dirty="0" smtClean="0"/>
              <a:t>轴截距的最小值。</a:t>
            </a:r>
            <a:r>
              <a:rPr lang="en-US" altLang="zh-CN" dirty="0" smtClean="0"/>
              <a:t>(</a:t>
            </a:r>
            <a:r>
              <a:rPr lang="zh-CN" altLang="en-US" dirty="0" smtClean="0"/>
              <a:t>即</a:t>
            </a:r>
            <a:r>
              <a:rPr lang="en-US" altLang="zh-CN" dirty="0" smtClean="0"/>
              <a:t>y=</a:t>
            </a:r>
            <a:r>
              <a:rPr lang="en-US" altLang="zh-CN" dirty="0" err="1" smtClean="0"/>
              <a:t>kx+z</a:t>
            </a:r>
            <a:r>
              <a:rPr lang="zh-CN" altLang="en-US" dirty="0" smtClean="0"/>
              <a:t>，求</a:t>
            </a:r>
            <a:r>
              <a:rPr lang="en-US" altLang="zh-CN" dirty="0" smtClean="0"/>
              <a:t>z</a:t>
            </a:r>
            <a:r>
              <a:rPr lang="zh-CN" altLang="en-US" dirty="0" smtClean="0"/>
              <a:t>的最小值</a:t>
            </a:r>
            <a:r>
              <a:rPr lang="en-US" altLang="zh-CN" dirty="0" smtClean="0"/>
              <a:t>)</a:t>
            </a:r>
            <a:r>
              <a:rPr lang="zh-CN" altLang="en-US" dirty="0" smtClean="0"/>
              <a:t>。 </a:t>
            </a:r>
          </a:p>
          <a:p>
            <a:r>
              <a:rPr lang="zh-CN" altLang="en-US" dirty="0" smtClean="0"/>
              <a:t>数据约定 </a:t>
            </a:r>
            <a:r>
              <a:rPr lang="en-US" altLang="zh-CN" dirty="0" smtClean="0"/>
              <a:t>N&lt;=200000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4"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from="(-#ppt_w/2)" to="(#ppt_x)" calcmode="lin" valueType="num">
                                      <p:cBhvr>
                                        <p:cTn id="18" dur="600" fill="hold">
                                          <p:stCondLst>
                                            <p:cond delay="0"/>
                                          </p:stCondLst>
                                        </p:cTn>
                                        <p:tgtEl>
                                          <p:spTgt spid="3">
                                            <p:txEl>
                                              <p:pRg st="2" end="2"/>
                                            </p:txEl>
                                          </p:spTgt>
                                        </p:tgtEl>
                                        <p:attrNameLst>
                                          <p:attrName>ppt_x</p:attrName>
                                        </p:attrNameLst>
                                      </p:cBhvr>
                                    </p:anim>
                                    <p:anim from="0" to="-1.0" calcmode="lin" valueType="num">
                                      <p:cBhvr>
                                        <p:cTn id="19" dur="200" decel="50000" autoRev="1" fill="hold">
                                          <p:stCondLst>
                                            <p:cond delay="600"/>
                                          </p:stCondLst>
                                        </p:cTn>
                                        <p:tgtEl>
                                          <p:spTgt spid="3">
                                            <p:txEl>
                                              <p:pRg st="2" end="2"/>
                                            </p:txEl>
                                          </p:spTgt>
                                        </p:tgtEl>
                                        <p:attrNameLst>
                                          <p:attrName>xshear</p:attrName>
                                        </p:attrNameLst>
                                      </p:cBhvr>
                                    </p:anim>
                                    <p:animScale>
                                      <p:cBhvr>
                                        <p:cTn id="20" dur="200" decel="100000" autoRev="1" fill="hold">
                                          <p:stCondLst>
                                            <p:cond delay="600"/>
                                          </p:stCondLst>
                                        </p:cTn>
                                        <p:tgtEl>
                                          <p:spTgt spid="3">
                                            <p:txEl>
                                              <p:pRg st="2" end="2"/>
                                            </p:txEl>
                                          </p:spTgt>
                                        </p:tgtEl>
                                      </p:cBhvr>
                                      <p:from x="100000" y="100000"/>
                                      <p:to x="80000" y="100000"/>
                                    </p:animScale>
                                    <p:anim by="(#ppt_h/3+#ppt_w*0.1)" calcmode="lin" valueType="num">
                                      <p:cBhvr additive="sum">
                                        <p:cTn id="21" dur="200" decel="100000" autoRev="1" fill="hold">
                                          <p:stCondLst>
                                            <p:cond delay="600"/>
                                          </p:stCondLst>
                                        </p:cTn>
                                        <p:tgtEl>
                                          <p:spTgt spid="3">
                                            <p:txEl>
                                              <p:pRg st="2" end="2"/>
                                            </p:txEl>
                                          </p:spTgt>
                                        </p:tgtEl>
                                        <p:attrNameLst>
                                          <p:attrName>ppt_x</p:attrName>
                                        </p:attrNameLst>
                                      </p:cBhvr>
                                    </p:anim>
                                  </p:childTnLst>
                                </p:cTn>
                              </p:par>
                              <p:par>
                                <p:cTn id="22" presetID="34"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from="(-#ppt_w/2)" to="(#ppt_x)" calcmode="lin" valueType="num">
                                      <p:cBhvr>
                                        <p:cTn id="24" dur="600" fill="hold">
                                          <p:stCondLst>
                                            <p:cond delay="0"/>
                                          </p:stCondLst>
                                        </p:cTn>
                                        <p:tgtEl>
                                          <p:spTgt spid="3">
                                            <p:txEl>
                                              <p:pRg st="3" end="3"/>
                                            </p:txEl>
                                          </p:spTgt>
                                        </p:tgtEl>
                                        <p:attrNameLst>
                                          <p:attrName>ppt_x</p:attrName>
                                        </p:attrNameLst>
                                      </p:cBhvr>
                                    </p:anim>
                                    <p:anim from="0" to="-1.0" calcmode="lin" valueType="num">
                                      <p:cBhvr>
                                        <p:cTn id="25" dur="200" decel="50000" autoRev="1" fill="hold">
                                          <p:stCondLst>
                                            <p:cond delay="600"/>
                                          </p:stCondLst>
                                        </p:cTn>
                                        <p:tgtEl>
                                          <p:spTgt spid="3">
                                            <p:txEl>
                                              <p:pRg st="3" end="3"/>
                                            </p:txEl>
                                          </p:spTgt>
                                        </p:tgtEl>
                                        <p:attrNameLst>
                                          <p:attrName>xshear</p:attrName>
                                        </p:attrNameLst>
                                      </p:cBhvr>
                                    </p:anim>
                                    <p:animScale>
                                      <p:cBhvr>
                                        <p:cTn id="26" dur="200" decel="100000" autoRev="1" fill="hold">
                                          <p:stCondLst>
                                            <p:cond delay="600"/>
                                          </p:stCondLst>
                                        </p:cTn>
                                        <p:tgtEl>
                                          <p:spTgt spid="3">
                                            <p:txEl>
                                              <p:pRg st="3" end="3"/>
                                            </p:txEl>
                                          </p:spTgt>
                                        </p:tgtEl>
                                      </p:cBhvr>
                                      <p:from x="100000" y="100000"/>
                                      <p:to x="80000" y="100000"/>
                                    </p:animScale>
                                    <p:anim by="(#ppt_h/3+#ppt_w*0.1)" calcmode="lin" valueType="num">
                                      <p:cBhvr additive="sum">
                                        <p:cTn id="27" dur="200" decel="100000" autoRev="1" fill="hold">
                                          <p:stCondLst>
                                            <p:cond delay="600"/>
                                          </p:stCondLst>
                                        </p:cTn>
                                        <p:tgtEl>
                                          <p:spTgt spid="3">
                                            <p:txEl>
                                              <p:pRg st="3" end="3"/>
                                            </p:txEl>
                                          </p:spTgt>
                                        </p:tgtEl>
                                        <p:attrNameLst>
                                          <p:attrName>ppt_x</p:attrName>
                                        </p:attrNameLst>
                                      </p:cBhvr>
                                    </p:anim>
                                  </p:childTnLst>
                                </p:cTn>
                              </p:par>
                              <p:par>
                                <p:cTn id="28" presetID="34"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from="(-#ppt_w/2)" to="(#ppt_x)" calcmode="lin" valueType="num">
                                      <p:cBhvr>
                                        <p:cTn id="30" dur="600" fill="hold">
                                          <p:stCondLst>
                                            <p:cond delay="0"/>
                                          </p:stCondLst>
                                        </p:cTn>
                                        <p:tgtEl>
                                          <p:spTgt spid="3">
                                            <p:txEl>
                                              <p:pRg st="4" end="4"/>
                                            </p:txEl>
                                          </p:spTgt>
                                        </p:tgtEl>
                                        <p:attrNameLst>
                                          <p:attrName>ppt_x</p:attrName>
                                        </p:attrNameLst>
                                      </p:cBhvr>
                                    </p:anim>
                                    <p:anim from="0" to="-1.0" calcmode="lin" valueType="num">
                                      <p:cBhvr>
                                        <p:cTn id="31" dur="200" decel="50000" autoRev="1" fill="hold">
                                          <p:stCondLst>
                                            <p:cond delay="600"/>
                                          </p:stCondLst>
                                        </p:cTn>
                                        <p:tgtEl>
                                          <p:spTgt spid="3">
                                            <p:txEl>
                                              <p:pRg st="4" end="4"/>
                                            </p:txEl>
                                          </p:spTgt>
                                        </p:tgtEl>
                                        <p:attrNameLst>
                                          <p:attrName>xshear</p:attrName>
                                        </p:attrNameLst>
                                      </p:cBhvr>
                                    </p:anim>
                                    <p:animScale>
                                      <p:cBhvr>
                                        <p:cTn id="32" dur="200" decel="100000" autoRev="1" fill="hold">
                                          <p:stCondLst>
                                            <p:cond delay="600"/>
                                          </p:stCondLst>
                                        </p:cTn>
                                        <p:tgtEl>
                                          <p:spTgt spid="3">
                                            <p:txEl>
                                              <p:pRg st="4" end="4"/>
                                            </p:txEl>
                                          </p:spTgt>
                                        </p:tgtEl>
                                      </p:cBhvr>
                                      <p:from x="100000" y="100000"/>
                                      <p:to x="80000" y="100000"/>
                                    </p:animScale>
                                    <p:anim by="(#ppt_h/3+#ppt_w*0.1)" calcmode="lin" valueType="num">
                                      <p:cBhvr additive="sum">
                                        <p:cTn id="33" dur="200" decel="100000" autoRev="1" fill="hold">
                                          <p:stCondLst>
                                            <p:cond delay="600"/>
                                          </p:stCondLst>
                                        </p:cTn>
                                        <p:tgtEl>
                                          <p:spTgt spid="3">
                                            <p:txEl>
                                              <p:pRg st="4" end="4"/>
                                            </p:txEl>
                                          </p:spTgt>
                                        </p:tgtEl>
                                        <p:attrNameLst>
                                          <p:attrName>ppt_x</p:attrName>
                                        </p:attrNameLst>
                                      </p:cBhvr>
                                    </p:anim>
                                  </p:childTnLst>
                                </p:cTn>
                              </p:par>
                              <p:par>
                                <p:cTn id="34" presetID="34"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from="(-#ppt_w/2)" to="(#ppt_x)" calcmode="lin" valueType="num">
                                      <p:cBhvr>
                                        <p:cTn id="36" dur="600" fill="hold">
                                          <p:stCondLst>
                                            <p:cond delay="0"/>
                                          </p:stCondLst>
                                        </p:cTn>
                                        <p:tgtEl>
                                          <p:spTgt spid="3">
                                            <p:txEl>
                                              <p:pRg st="5" end="5"/>
                                            </p:txEl>
                                          </p:spTgt>
                                        </p:tgtEl>
                                        <p:attrNameLst>
                                          <p:attrName>ppt_x</p:attrName>
                                        </p:attrNameLst>
                                      </p:cBhvr>
                                    </p:anim>
                                    <p:anim from="0" to="-1.0" calcmode="lin" valueType="num">
                                      <p:cBhvr>
                                        <p:cTn id="37" dur="200" decel="50000" autoRev="1" fill="hold">
                                          <p:stCondLst>
                                            <p:cond delay="600"/>
                                          </p:stCondLst>
                                        </p:cTn>
                                        <p:tgtEl>
                                          <p:spTgt spid="3">
                                            <p:txEl>
                                              <p:pRg st="5" end="5"/>
                                            </p:txEl>
                                          </p:spTgt>
                                        </p:tgtEl>
                                        <p:attrNameLst>
                                          <p:attrName>xshear</p:attrName>
                                        </p:attrNameLst>
                                      </p:cBhvr>
                                    </p:anim>
                                    <p:animScale>
                                      <p:cBhvr>
                                        <p:cTn id="38" dur="200" decel="100000" autoRev="1" fill="hold">
                                          <p:stCondLst>
                                            <p:cond delay="600"/>
                                          </p:stCondLst>
                                        </p:cTn>
                                        <p:tgtEl>
                                          <p:spTgt spid="3">
                                            <p:txEl>
                                              <p:pRg st="5" end="5"/>
                                            </p:txEl>
                                          </p:spTgt>
                                        </p:tgtEl>
                                      </p:cBhvr>
                                      <p:from x="100000" y="100000"/>
                                      <p:to x="80000" y="100000"/>
                                    </p:animScale>
                                    <p:anim by="(#ppt_h/3+#ppt_w*0.1)" calcmode="lin" valueType="num">
                                      <p:cBhvr additive="sum">
                                        <p:cTn id="39" dur="200" decel="100000" autoRev="1" fill="hold">
                                          <p:stCondLst>
                                            <p:cond delay="600"/>
                                          </p:stCondLst>
                                        </p:cTn>
                                        <p:tgtEl>
                                          <p:spTgt spid="3">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en-US" dirty="0"/>
              <a:t>序列</a:t>
            </a:r>
            <a:r>
              <a:rPr lang="zh-CN" altLang="en-US" dirty="0" smtClean="0"/>
              <a:t>第</a:t>
            </a:r>
            <a:r>
              <a:rPr lang="en-US" altLang="zh-CN" dirty="0" smtClean="0"/>
              <a:t>K</a:t>
            </a:r>
            <a:r>
              <a:rPr lang="zh-CN" altLang="en-US" dirty="0" smtClean="0"/>
              <a:t>小数</a:t>
            </a:r>
            <a:endParaRPr lang="en-US" altLang="zh-CN" dirty="0" smtClean="0"/>
          </a:p>
          <a:p>
            <a:r>
              <a:rPr lang="zh-CN" altLang="en-US" dirty="0" smtClean="0"/>
              <a:t>经典问题</a:t>
            </a:r>
            <a:endParaRPr lang="en-US" altLang="zh-CN" dirty="0" smtClean="0"/>
          </a:p>
          <a:p>
            <a:endParaRPr lang="en-US" altLang="zh-CN" dirty="0"/>
          </a:p>
          <a:p>
            <a:r>
              <a:rPr lang="zh-CN" altLang="en-US" dirty="0" smtClean="0"/>
              <a:t>求整个</a:t>
            </a:r>
            <a:r>
              <a:rPr lang="en-US" altLang="zh-CN" dirty="0" smtClean="0"/>
              <a:t>N</a:t>
            </a:r>
            <a:r>
              <a:rPr lang="zh-CN" altLang="en-US" dirty="0" smtClean="0"/>
              <a:t>个数序列的第</a:t>
            </a:r>
            <a:r>
              <a:rPr lang="en-US" altLang="zh-CN" dirty="0" smtClean="0"/>
              <a:t>K</a:t>
            </a:r>
            <a:r>
              <a:rPr lang="zh-CN" altLang="en-US" dirty="0" smtClean="0"/>
              <a:t>小数</a:t>
            </a:r>
            <a:r>
              <a:rPr lang="en-US" altLang="zh-CN" dirty="0" smtClean="0"/>
              <a:t>(N&lt;100,0000)</a:t>
            </a:r>
          </a:p>
          <a:p>
            <a:r>
              <a:rPr lang="en-US" altLang="zh-CN" dirty="0" smtClean="0">
                <a:sym typeface="Wingdings" pitchFamily="2" charset="2"/>
              </a:rPr>
              <a:t></a:t>
            </a:r>
            <a:r>
              <a:rPr lang="zh-CN" altLang="en-US" dirty="0" smtClean="0">
                <a:sym typeface="Wingdings" pitchFamily="2" charset="2"/>
              </a:rPr>
              <a:t>先</a:t>
            </a:r>
            <a:r>
              <a:rPr lang="en-US" altLang="zh-CN" dirty="0" smtClean="0">
                <a:sym typeface="Wingdings" pitchFamily="2" charset="2"/>
              </a:rPr>
              <a:t>sort</a:t>
            </a:r>
            <a:r>
              <a:rPr lang="zh-CN" altLang="en-US" dirty="0" smtClean="0">
                <a:sym typeface="Wingdings" pitchFamily="2" charset="2"/>
              </a:rPr>
              <a:t>，在输出</a:t>
            </a:r>
            <a:r>
              <a:rPr lang="en-US" altLang="zh-CN" dirty="0" smtClean="0">
                <a:sym typeface="Wingdings" pitchFamily="2" charset="2"/>
              </a:rPr>
              <a:t>data[K] </a:t>
            </a:r>
            <a:r>
              <a:rPr lang="zh-CN" altLang="en-US" dirty="0" smtClean="0">
                <a:sym typeface="Wingdings" pitchFamily="2" charset="2"/>
              </a:rPr>
              <a:t>？</a:t>
            </a:r>
            <a:endParaRPr lang="en-US" altLang="zh-CN" dirty="0" smtClean="0">
              <a:sym typeface="Wingdings" pitchFamily="2" charset="2"/>
            </a:endParaRPr>
          </a:p>
          <a:p>
            <a:r>
              <a:rPr lang="en-US" altLang="zh-CN" dirty="0" smtClean="0">
                <a:sym typeface="Wingdings" pitchFamily="2" charset="2"/>
              </a:rPr>
              <a:t></a:t>
            </a:r>
            <a:r>
              <a:rPr lang="zh-CN" altLang="en-US" dirty="0" smtClean="0">
                <a:sym typeface="Wingdings" pitchFamily="2" charset="2"/>
              </a:rPr>
              <a:t>直接根据快排思想，若</a:t>
            </a:r>
            <a:r>
              <a:rPr lang="en-US" altLang="zh-CN" dirty="0" smtClean="0">
                <a:sym typeface="Wingdings" pitchFamily="2" charset="2"/>
              </a:rPr>
              <a:t>(l, mid)</a:t>
            </a:r>
            <a:r>
              <a:rPr lang="zh-CN" altLang="en-US" dirty="0" smtClean="0">
                <a:sym typeface="Wingdings" pitchFamily="2" charset="2"/>
              </a:rPr>
              <a:t>的个数小于</a:t>
            </a:r>
            <a:r>
              <a:rPr lang="en-US" altLang="zh-CN" dirty="0" smtClean="0">
                <a:sym typeface="Wingdings" pitchFamily="2" charset="2"/>
              </a:rPr>
              <a:t>K</a:t>
            </a:r>
            <a:r>
              <a:rPr lang="zh-CN" altLang="en-US" dirty="0" smtClean="0">
                <a:sym typeface="Wingdings" pitchFamily="2" charset="2"/>
              </a:rPr>
              <a:t>，就在右区间分治查找，否则在左区间查找。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amond(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7"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dissolve">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本题其实很经典。暴力很容易做这个，每次扫描复杂度为</a:t>
            </a:r>
            <a:r>
              <a:rPr lang="en-US" altLang="zh-CN" dirty="0" smtClean="0"/>
              <a:t>O(N^2)</a:t>
            </a:r>
            <a:r>
              <a:rPr lang="zh-CN" altLang="en-US" dirty="0" smtClean="0"/>
              <a:t>。其实很容易想想出来对于每个斜率</a:t>
            </a:r>
            <a:r>
              <a:rPr lang="en-US" altLang="zh-CN" dirty="0" smtClean="0"/>
              <a:t>K</a:t>
            </a:r>
            <a:r>
              <a:rPr lang="zh-CN" altLang="en-US" dirty="0" smtClean="0"/>
              <a:t>我们从负无穷向上延伸直线，第一个碰到的直线一定是最优解。如下图。</a:t>
            </a:r>
            <a:endParaRPr lang="en-US" altLang="zh-CN" dirty="0" smtClean="0"/>
          </a:p>
          <a:p>
            <a:endParaRPr lang="en-US" altLang="zh-CN" dirty="0" smtClean="0"/>
          </a:p>
          <a:p>
            <a:endParaRPr lang="zh-CN" altLang="en-US" dirty="0"/>
          </a:p>
        </p:txBody>
      </p:sp>
      <p:pic>
        <p:nvPicPr>
          <p:cNvPr id="4" name="图片 3" descr="捕获.PNG"/>
          <p:cNvPicPr>
            <a:picLocks noChangeAspect="1"/>
          </p:cNvPicPr>
          <p:nvPr/>
        </p:nvPicPr>
        <p:blipFill>
          <a:blip r:embed="rId2" cstate="print"/>
          <a:stretch>
            <a:fillRect/>
          </a:stretch>
        </p:blipFill>
        <p:spPr>
          <a:xfrm>
            <a:off x="3491880" y="3284984"/>
            <a:ext cx="3723504" cy="3312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amond(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4"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from="(-#ppt_w/2)" to="(#ppt_x)" calcmode="lin" valueType="num">
                                      <p:cBhvr>
                                        <p:cTn id="18" dur="600" fill="hold">
                                          <p:stCondLst>
                                            <p:cond delay="0"/>
                                          </p:stCondLst>
                                        </p:cTn>
                                        <p:tgtEl>
                                          <p:spTgt spid="4"/>
                                        </p:tgtEl>
                                        <p:attrNameLst>
                                          <p:attrName>ppt_x</p:attrName>
                                        </p:attrNameLst>
                                      </p:cBhvr>
                                    </p:anim>
                                    <p:anim from="0" to="-1.0" calcmode="lin" valueType="num">
                                      <p:cBhvr>
                                        <p:cTn id="19" dur="200" decel="50000" autoRev="1" fill="hold">
                                          <p:stCondLst>
                                            <p:cond delay="600"/>
                                          </p:stCondLst>
                                        </p:cTn>
                                        <p:tgtEl>
                                          <p:spTgt spid="4"/>
                                        </p:tgtEl>
                                        <p:attrNameLst>
                                          <p:attrName>xshear</p:attrName>
                                        </p:attrNameLst>
                                      </p:cBhvr>
                                    </p:anim>
                                    <p:animScale>
                                      <p:cBhvr>
                                        <p:cTn id="20" dur="200" decel="100000" autoRev="1" fill="hold">
                                          <p:stCondLst>
                                            <p:cond delay="600"/>
                                          </p:stCondLst>
                                        </p:cTn>
                                        <p:tgtEl>
                                          <p:spTgt spid="4"/>
                                        </p:tgtEl>
                                      </p:cBhvr>
                                      <p:from x="100000" y="100000"/>
                                      <p:to x="80000" y="100000"/>
                                    </p:animScale>
                                    <p:anim by="(#ppt_h/3+#ppt_w*0.1)" calcmode="lin" valueType="num">
                                      <p:cBhvr additive="sum">
                                        <p:cTn id="21"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那么我们维护一个下凸包就行了。</a:t>
            </a:r>
            <a:endParaRPr lang="en-US" altLang="zh-CN" dirty="0" smtClean="0"/>
          </a:p>
          <a:p>
            <a:endParaRPr lang="en-US" altLang="zh-CN" dirty="0" smtClean="0"/>
          </a:p>
          <a:p>
            <a:r>
              <a:rPr lang="zh-CN" altLang="en-US" dirty="0" smtClean="0"/>
              <a:t>暴力的复杂度降为</a:t>
            </a:r>
            <a:r>
              <a:rPr lang="en-US" altLang="zh-CN" dirty="0" smtClean="0"/>
              <a:t>O(ND)</a:t>
            </a:r>
            <a:r>
              <a:rPr lang="zh-CN" altLang="en-US" dirty="0" smtClean="0"/>
              <a:t>。</a:t>
            </a:r>
            <a:endParaRPr lang="en-US" altLang="zh-CN" dirty="0" smtClean="0"/>
          </a:p>
          <a:p>
            <a:r>
              <a:rPr lang="en-US" altLang="zh-CN" dirty="0" smtClean="0"/>
              <a:t>D</a:t>
            </a:r>
            <a:r>
              <a:rPr lang="zh-CN" altLang="en-US" dirty="0" smtClean="0"/>
              <a:t>为凸包上的点数随机数据</a:t>
            </a:r>
            <a:r>
              <a:rPr lang="en-US" altLang="zh-CN" dirty="0" smtClean="0"/>
              <a:t>D</a:t>
            </a:r>
            <a:r>
              <a:rPr lang="zh-CN" altLang="en-US" dirty="0" smtClean="0"/>
              <a:t>一般很小，但这个不是我们研究的重点，我们希望得到的算法。我们希望得到复杂度普遍更低的算法。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from="(-#ppt_w/2)" to="(#ppt_x)" calcmode="lin" valueType="num">
                                      <p:cBhvr>
                                        <p:cTn id="15" dur="600" fill="hold">
                                          <p:stCondLst>
                                            <p:cond delay="0"/>
                                          </p:stCondLst>
                                        </p:cTn>
                                        <p:tgtEl>
                                          <p:spTgt spid="3">
                                            <p:txEl>
                                              <p:pRg st="2" end="2"/>
                                            </p:txEl>
                                          </p:spTgt>
                                        </p:tgtEl>
                                        <p:attrNameLst>
                                          <p:attrName>ppt_x</p:attrName>
                                        </p:attrNameLst>
                                      </p:cBhvr>
                                    </p:anim>
                                    <p:anim from="0" to="-1.0" calcmode="lin" valueType="num">
                                      <p:cBhvr>
                                        <p:cTn id="16" dur="200" decel="50000" autoRev="1" fill="hold">
                                          <p:stCondLst>
                                            <p:cond delay="600"/>
                                          </p:stCondLst>
                                        </p:cTn>
                                        <p:tgtEl>
                                          <p:spTgt spid="3">
                                            <p:txEl>
                                              <p:pRg st="2" end="2"/>
                                            </p:txEl>
                                          </p:spTgt>
                                        </p:tgtEl>
                                        <p:attrNameLst>
                                          <p:attrName>xshear</p:attrName>
                                        </p:attrNameLst>
                                      </p:cBhvr>
                                    </p:anim>
                                    <p:animScale>
                                      <p:cBhvr>
                                        <p:cTn id="17" dur="200" decel="100000" autoRev="1" fill="hold">
                                          <p:stCondLst>
                                            <p:cond delay="600"/>
                                          </p:stCondLst>
                                        </p:cTn>
                                        <p:tgtEl>
                                          <p:spTgt spid="3">
                                            <p:txEl>
                                              <p:pRg st="2" end="2"/>
                                            </p:txEl>
                                          </p:spTgt>
                                        </p:tgtEl>
                                      </p:cBhvr>
                                      <p:from x="100000" y="100000"/>
                                      <p:to x="80000" y="100000"/>
                                    </p:animScale>
                                    <p:anim by="(#ppt_h/3+#ppt_w*0.1)" calcmode="lin" valueType="num">
                                      <p:cBhvr additive="sum">
                                        <p:cTn id="18"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from="(-#ppt_w/2)" to="(#ppt_x)" calcmode="lin" valueType="num">
                                      <p:cBhvr>
                                        <p:cTn id="23" dur="600" fill="hold">
                                          <p:stCondLst>
                                            <p:cond delay="0"/>
                                          </p:stCondLst>
                                        </p:cTn>
                                        <p:tgtEl>
                                          <p:spTgt spid="3">
                                            <p:txEl>
                                              <p:pRg st="3" end="3"/>
                                            </p:txEl>
                                          </p:spTgt>
                                        </p:tgtEl>
                                        <p:attrNameLst>
                                          <p:attrName>ppt_x</p:attrName>
                                        </p:attrNameLst>
                                      </p:cBhvr>
                                    </p:anim>
                                    <p:anim from="0" to="-1.0" calcmode="lin" valueType="num">
                                      <p:cBhvr>
                                        <p:cTn id="24" dur="200" decel="50000" autoRev="1" fill="hold">
                                          <p:stCondLst>
                                            <p:cond delay="600"/>
                                          </p:stCondLst>
                                        </p:cTn>
                                        <p:tgtEl>
                                          <p:spTgt spid="3">
                                            <p:txEl>
                                              <p:pRg st="3" end="3"/>
                                            </p:txEl>
                                          </p:spTgt>
                                        </p:tgtEl>
                                        <p:attrNameLst>
                                          <p:attrName>xshear</p:attrName>
                                        </p:attrNameLst>
                                      </p:cBhvr>
                                    </p:anim>
                                    <p:animScale>
                                      <p:cBhvr>
                                        <p:cTn id="25" dur="200" decel="100000" autoRev="1" fill="hold">
                                          <p:stCondLst>
                                            <p:cond delay="600"/>
                                          </p:stCondLst>
                                        </p:cTn>
                                        <p:tgtEl>
                                          <p:spTgt spid="3">
                                            <p:txEl>
                                              <p:pRg st="3" end="3"/>
                                            </p:txEl>
                                          </p:spTgt>
                                        </p:tgtEl>
                                      </p:cBhvr>
                                      <p:from x="100000" y="100000"/>
                                      <p:to x="80000" y="100000"/>
                                    </p:animScale>
                                    <p:anim by="(#ppt_h/3+#ppt_w*0.1)" calcmode="lin" valueType="num">
                                      <p:cBhvr additive="sum">
                                        <p:cTn id="26" dur="200" decel="100000" autoRev="1" fill="hold">
                                          <p:stCondLst>
                                            <p:cond delay="600"/>
                                          </p:stCondLst>
                                        </p:cTn>
                                        <p:tgtEl>
                                          <p:spTgt spid="3">
                                            <p:txEl>
                                              <p:pRg st="3" end="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我们需要动态维护的是一个凸包，支持随时插点操作，以及询问操作。</a:t>
            </a:r>
            <a:endParaRPr lang="en-US" altLang="zh-CN" dirty="0" smtClean="0"/>
          </a:p>
          <a:p>
            <a:endParaRPr lang="en-US" altLang="zh-CN" dirty="0" smtClean="0"/>
          </a:p>
          <a:p>
            <a:r>
              <a:rPr lang="zh-CN" altLang="en-US" dirty="0" smtClean="0"/>
              <a:t>以前对于这样的题目一般是采用的平衡树来维护。由于我们只需要维护一个下凸包。那么所有的点的</a:t>
            </a:r>
            <a:r>
              <a:rPr lang="en-US" altLang="zh-CN" dirty="0" smtClean="0"/>
              <a:t>X</a:t>
            </a:r>
            <a:r>
              <a:rPr lang="zh-CN" altLang="en-US" dirty="0" smtClean="0"/>
              <a:t>坐标是单调的。我们以</a:t>
            </a:r>
            <a:r>
              <a:rPr lang="en-US" altLang="zh-CN" dirty="0" smtClean="0"/>
              <a:t>X</a:t>
            </a:r>
            <a:r>
              <a:rPr lang="zh-CN" altLang="en-US" dirty="0" smtClean="0"/>
              <a:t>坐标为关键字来建立平衡树。通过查询相邻</a:t>
            </a:r>
            <a:r>
              <a:rPr lang="en-US" altLang="zh-CN" dirty="0" smtClean="0"/>
              <a:t>2</a:t>
            </a:r>
            <a:r>
              <a:rPr lang="zh-CN" altLang="en-US" dirty="0" smtClean="0"/>
              <a:t>点与自己的叉积来判断删点。</a:t>
            </a:r>
            <a:endParaRPr lang="en-US" altLang="zh-CN" dirty="0" smtClean="0"/>
          </a:p>
          <a:p>
            <a:endParaRPr lang="en-US" altLang="zh-CN" dirty="0" smtClean="0"/>
          </a:p>
          <a:p>
            <a:r>
              <a:rPr lang="zh-CN" altLang="en-US" dirty="0" smtClean="0"/>
              <a:t>但是，但是。。。是不是太麻烦了？</a:t>
            </a:r>
            <a:endParaRPr lang="en-US" altLang="zh-CN" dirty="0" smtClean="0"/>
          </a:p>
          <a:p>
            <a:r>
              <a:rPr lang="en-US" altLang="zh-CN" dirty="0" smtClean="0"/>
              <a:t>Debug</a:t>
            </a:r>
            <a:r>
              <a:rPr lang="zh-CN" altLang="en-US" dirty="0" smtClean="0"/>
              <a:t>跪了怎么办？</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from="(-#ppt_w/2)" to="(#ppt_x)" calcmode="lin" valueType="num">
                                      <p:cBhvr>
                                        <p:cTn id="19" dur="600" fill="hold">
                                          <p:stCondLst>
                                            <p:cond delay="0"/>
                                          </p:stCondLst>
                                        </p:cTn>
                                        <p:tgtEl>
                                          <p:spTgt spid="3">
                                            <p:txEl>
                                              <p:pRg st="4" end="4"/>
                                            </p:txEl>
                                          </p:spTgt>
                                        </p:tgtEl>
                                        <p:attrNameLst>
                                          <p:attrName>ppt_x</p:attrName>
                                        </p:attrNameLst>
                                      </p:cBhvr>
                                    </p:anim>
                                    <p:anim from="0" to="-1.0" calcmode="lin" valueType="num">
                                      <p:cBhvr>
                                        <p:cTn id="20" dur="200" decel="50000" autoRev="1" fill="hold">
                                          <p:stCondLst>
                                            <p:cond delay="600"/>
                                          </p:stCondLst>
                                        </p:cTn>
                                        <p:tgtEl>
                                          <p:spTgt spid="3">
                                            <p:txEl>
                                              <p:pRg st="4" end="4"/>
                                            </p:txEl>
                                          </p:spTgt>
                                        </p:tgtEl>
                                        <p:attrNameLst>
                                          <p:attrName>xshear</p:attrName>
                                        </p:attrNameLst>
                                      </p:cBhvr>
                                    </p:anim>
                                    <p:animScale>
                                      <p:cBhvr>
                                        <p:cTn id="21" dur="200" decel="100000" autoRev="1" fill="hold">
                                          <p:stCondLst>
                                            <p:cond delay="600"/>
                                          </p:stCondLst>
                                        </p:cTn>
                                        <p:tgtEl>
                                          <p:spTgt spid="3">
                                            <p:txEl>
                                              <p:pRg st="4" end="4"/>
                                            </p:txEl>
                                          </p:spTgt>
                                        </p:tgtEl>
                                      </p:cBhvr>
                                      <p:from x="100000" y="100000"/>
                                      <p:to x="80000" y="100000"/>
                                    </p:animScale>
                                    <p:anim by="(#ppt_h/3+#ppt_w*0.1)" calcmode="lin" valueType="num">
                                      <p:cBhvr additive="sum">
                                        <p:cTn id="22" dur="200" decel="100000" autoRev="1" fill="hold">
                                          <p:stCondLst>
                                            <p:cond delay="600"/>
                                          </p:stCondLst>
                                        </p:cTn>
                                        <p:tgtEl>
                                          <p:spTgt spid="3">
                                            <p:txEl>
                                              <p:pRg st="4" end="4"/>
                                            </p:txEl>
                                          </p:spTgt>
                                        </p:tgtEl>
                                        <p:attrNameLst>
                                          <p:attrName>ppt_x</p:attrName>
                                        </p:attrNameLst>
                                      </p:cBhvr>
                                    </p:anim>
                                  </p:childTnLst>
                                </p:cTn>
                              </p:par>
                              <p:par>
                                <p:cTn id="23" presetID="34"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from="(-#ppt_w/2)" to="(#ppt_x)" calcmode="lin" valueType="num">
                                      <p:cBhvr>
                                        <p:cTn id="25" dur="600" fill="hold">
                                          <p:stCondLst>
                                            <p:cond delay="0"/>
                                          </p:stCondLst>
                                        </p:cTn>
                                        <p:tgtEl>
                                          <p:spTgt spid="3">
                                            <p:txEl>
                                              <p:pRg st="5" end="5"/>
                                            </p:txEl>
                                          </p:spTgt>
                                        </p:tgtEl>
                                        <p:attrNameLst>
                                          <p:attrName>ppt_x</p:attrName>
                                        </p:attrNameLst>
                                      </p:cBhvr>
                                    </p:anim>
                                    <p:anim from="0" to="-1.0" calcmode="lin" valueType="num">
                                      <p:cBhvr>
                                        <p:cTn id="26" dur="200" decel="50000" autoRev="1" fill="hold">
                                          <p:stCondLst>
                                            <p:cond delay="600"/>
                                          </p:stCondLst>
                                        </p:cTn>
                                        <p:tgtEl>
                                          <p:spTgt spid="3">
                                            <p:txEl>
                                              <p:pRg st="5" end="5"/>
                                            </p:txEl>
                                          </p:spTgt>
                                        </p:tgtEl>
                                        <p:attrNameLst>
                                          <p:attrName>xshear</p:attrName>
                                        </p:attrNameLst>
                                      </p:cBhvr>
                                    </p:anim>
                                    <p:animScale>
                                      <p:cBhvr>
                                        <p:cTn id="27" dur="200" decel="100000" autoRev="1" fill="hold">
                                          <p:stCondLst>
                                            <p:cond delay="600"/>
                                          </p:stCondLst>
                                        </p:cTn>
                                        <p:tgtEl>
                                          <p:spTgt spid="3">
                                            <p:txEl>
                                              <p:pRg st="5" end="5"/>
                                            </p:txEl>
                                          </p:spTgt>
                                        </p:tgtEl>
                                      </p:cBhvr>
                                      <p:from x="100000" y="100000"/>
                                      <p:to x="80000" y="100000"/>
                                    </p:animScale>
                                    <p:anim by="(#ppt_h/3+#ppt_w*0.1)" calcmode="lin" valueType="num">
                                      <p:cBhvr additive="sum">
                                        <p:cTn id="28" dur="200" decel="100000" autoRev="1" fill="hold">
                                          <p:stCondLst>
                                            <p:cond delay="600"/>
                                          </p:stCondLst>
                                        </p:cTn>
                                        <p:tgtEl>
                                          <p:spTgt spid="3">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考虑到这题是求的最大值，而且仅仅只有最大值并且没有删除操作。因分段求最大并不影响我们的结果。 </a:t>
            </a:r>
            <a:endParaRPr lang="en-US" altLang="zh-CN" dirty="0" smtClean="0"/>
          </a:p>
          <a:p>
            <a:endParaRPr lang="en-US" altLang="zh-CN" dirty="0" smtClean="0"/>
          </a:p>
          <a:p>
            <a:r>
              <a:rPr lang="zh-CN" altLang="en-US" dirty="0" smtClean="0"/>
              <a:t>所以</a:t>
            </a:r>
            <a:r>
              <a:rPr lang="en-US" altLang="zh-CN" dirty="0" smtClean="0"/>
              <a:t>----</a:t>
            </a:r>
            <a:r>
              <a:rPr lang="zh-CN" altLang="en-US" dirty="0" smtClean="0"/>
              <a:t>分治又来了</a:t>
            </a:r>
            <a:r>
              <a:rPr lang="en-US" altLang="zh-CN" dirty="0" smtClean="0"/>
              <a:t>~</a:t>
            </a:r>
          </a:p>
          <a:p>
            <a:endParaRPr lang="en-US" altLang="zh-CN" dirty="0" smtClean="0"/>
          </a:p>
          <a:p>
            <a:r>
              <a:rPr lang="zh-CN" altLang="en-US" dirty="0" smtClean="0"/>
              <a:t>依旧定义</a:t>
            </a:r>
            <a:r>
              <a:rPr lang="en-US" altLang="zh-CN" dirty="0" smtClean="0"/>
              <a:t>Solve(</a:t>
            </a:r>
            <a:r>
              <a:rPr lang="en-US" altLang="zh-CN" dirty="0" err="1" smtClean="0"/>
              <a:t>l,r</a:t>
            </a:r>
            <a:r>
              <a:rPr lang="en-US" altLang="zh-CN" dirty="0" smtClean="0"/>
              <a:t>)</a:t>
            </a:r>
            <a:r>
              <a:rPr lang="zh-CN" altLang="en-US" dirty="0" smtClean="0"/>
              <a:t>为处理</a:t>
            </a:r>
            <a:r>
              <a:rPr lang="en-US" altLang="zh-CN" dirty="0" err="1" smtClean="0"/>
              <a:t>l,r</a:t>
            </a:r>
            <a:r>
              <a:rPr lang="zh-CN" altLang="en-US" dirty="0" smtClean="0"/>
              <a:t>范围内的操作。我们的目标是</a:t>
            </a:r>
            <a:r>
              <a:rPr lang="en-US" altLang="zh-CN" dirty="0" smtClean="0"/>
              <a:t>Solve(1,n)</a:t>
            </a:r>
            <a:r>
              <a:rPr lang="zh-CN" alt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 by="(-#ppt_w*2)" calcmode="lin" valueType="num">
                                      <p:cBhvr rctx="PPT">
                                        <p:cTn id="12" dur="500" autoRev="1" fill="hold">
                                          <p:stCondLst>
                                            <p:cond delay="0"/>
                                          </p:stCondLst>
                                        </p:cTn>
                                        <p:tgtEl>
                                          <p:spTgt spid="3">
                                            <p:txEl>
                                              <p:pRg st="2" end="2"/>
                                            </p:txEl>
                                          </p:spTgt>
                                        </p:tgtEl>
                                        <p:attrNameLst>
                                          <p:attrName>ppt_w</p:attrName>
                                        </p:attrNameLst>
                                      </p:cBhvr>
                                    </p:anim>
                                    <p:anim by="(#ppt_w*0.50)" calcmode="lin" valueType="num">
                                      <p:cBhvr>
                                        <p:cTn id="13" dur="500" decel="50000" autoRev="1" fill="hold">
                                          <p:stCondLst>
                                            <p:cond delay="0"/>
                                          </p:stCondLst>
                                        </p:cTn>
                                        <p:tgtEl>
                                          <p:spTgt spid="3">
                                            <p:txEl>
                                              <p:pRg st="2" end="2"/>
                                            </p:txEl>
                                          </p:spTgt>
                                        </p:tgtEl>
                                        <p:attrNameLst>
                                          <p:attrName>ppt_x</p:attrName>
                                        </p:attrNameLst>
                                      </p:cBhvr>
                                    </p:anim>
                                    <p:anim from="(-#ppt_h/2)" to="(#ppt_y)" calcmode="lin" valueType="num">
                                      <p:cBhvr>
                                        <p:cTn id="14" dur="1000" fill="hold">
                                          <p:stCondLst>
                                            <p:cond delay="0"/>
                                          </p:stCondLst>
                                        </p:cTn>
                                        <p:tgtEl>
                                          <p:spTgt spid="3">
                                            <p:txEl>
                                              <p:pRg st="2" end="2"/>
                                            </p:txEl>
                                          </p:spTgt>
                                        </p:tgtEl>
                                        <p:attrNameLst>
                                          <p:attrName>ppt_y</p:attrName>
                                        </p:attrNameLst>
                                      </p:cBhvr>
                                    </p:anim>
                                    <p:animRot by="21600000">
                                      <p:cBhvr>
                                        <p:cTn id="15" dur="1000" fill="hold">
                                          <p:stCondLst>
                                            <p:cond delay="0"/>
                                          </p:stCondLst>
                                        </p:cTn>
                                        <p:tgtEl>
                                          <p:spTgt spid="3">
                                            <p:txEl>
                                              <p:pRg st="2" end="2"/>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取</a:t>
            </a:r>
            <a:r>
              <a:rPr lang="en-US" altLang="zh-CN" dirty="0" smtClean="0"/>
              <a:t>mid=(</a:t>
            </a:r>
            <a:r>
              <a:rPr lang="en-US" altLang="zh-CN" dirty="0" err="1" smtClean="0"/>
              <a:t>l+r</a:t>
            </a:r>
            <a:r>
              <a:rPr lang="en-US" altLang="zh-CN" dirty="0" smtClean="0"/>
              <a:t>)/2</a:t>
            </a:r>
            <a:r>
              <a:rPr lang="zh-CN" altLang="en-US" dirty="0" smtClean="0"/>
              <a:t>。将</a:t>
            </a:r>
            <a:r>
              <a:rPr lang="en-US" altLang="zh-CN" dirty="0" smtClean="0"/>
              <a:t>(</a:t>
            </a:r>
            <a:r>
              <a:rPr lang="en-US" altLang="zh-CN" dirty="0" err="1" smtClean="0"/>
              <a:t>l,r</a:t>
            </a:r>
            <a:r>
              <a:rPr lang="en-US" altLang="zh-CN" dirty="0" smtClean="0"/>
              <a:t>)</a:t>
            </a:r>
            <a:r>
              <a:rPr lang="zh-CN" altLang="en-US" dirty="0" smtClean="0"/>
              <a:t>分为两个区间</a:t>
            </a:r>
            <a:r>
              <a:rPr lang="en-US" altLang="zh-CN" dirty="0" smtClean="0"/>
              <a:t>(</a:t>
            </a:r>
            <a:r>
              <a:rPr lang="en-US" altLang="zh-CN" dirty="0" err="1" smtClean="0"/>
              <a:t>l,mid</a:t>
            </a:r>
            <a:r>
              <a:rPr lang="en-US" altLang="zh-CN" dirty="0" smtClean="0"/>
              <a:t>),(mid+1,r) Solve</a:t>
            </a:r>
            <a:r>
              <a:rPr lang="zh-CN" altLang="en-US" dirty="0" smtClean="0"/>
              <a:t>（</a:t>
            </a:r>
            <a:r>
              <a:rPr lang="en-US" altLang="zh-CN" dirty="0" err="1" smtClean="0"/>
              <a:t>l,mid</a:t>
            </a:r>
            <a:r>
              <a:rPr lang="zh-CN" altLang="en-US" dirty="0" smtClean="0"/>
              <a:t>）可以直接进行。</a:t>
            </a:r>
            <a:endParaRPr lang="en-US" altLang="zh-CN" dirty="0" smtClean="0"/>
          </a:p>
          <a:p>
            <a:r>
              <a:rPr lang="zh-CN" altLang="en-US" dirty="0" smtClean="0"/>
              <a:t>然而递归于</a:t>
            </a:r>
            <a:r>
              <a:rPr lang="en-US" altLang="zh-CN" dirty="0" smtClean="0"/>
              <a:t>(mid+1,r)</a:t>
            </a:r>
            <a:r>
              <a:rPr lang="zh-CN" altLang="en-US" dirty="0" smtClean="0"/>
              <a:t>有点问题。</a:t>
            </a:r>
            <a:r>
              <a:rPr lang="en-US" altLang="zh-CN" dirty="0" smtClean="0"/>
              <a:t>(mid+1,r)</a:t>
            </a:r>
            <a:r>
              <a:rPr lang="zh-CN" altLang="en-US" dirty="0" smtClean="0"/>
              <a:t>的询问操作来讲缺少了</a:t>
            </a:r>
            <a:r>
              <a:rPr lang="en-US" altLang="zh-CN" dirty="0" smtClean="0"/>
              <a:t>(</a:t>
            </a:r>
            <a:r>
              <a:rPr lang="en-US" altLang="zh-CN" dirty="0" err="1" smtClean="0"/>
              <a:t>l,mid</a:t>
            </a:r>
            <a:r>
              <a:rPr lang="en-US" altLang="zh-CN" dirty="0" smtClean="0"/>
              <a:t>)</a:t>
            </a:r>
            <a:r>
              <a:rPr lang="zh-CN" altLang="en-US" dirty="0" smtClean="0"/>
              <a:t>的点来选择。</a:t>
            </a:r>
            <a:endParaRPr lang="en-US" altLang="zh-CN" dirty="0" smtClean="0"/>
          </a:p>
          <a:p>
            <a:r>
              <a:rPr lang="zh-CN" altLang="en-US" dirty="0" smtClean="0"/>
              <a:t>这个问题的解决方法由于分段取最大并不影响最后的结果。由于</a:t>
            </a:r>
            <a:r>
              <a:rPr lang="en-US" altLang="zh-CN" dirty="0" smtClean="0"/>
              <a:t>(</a:t>
            </a:r>
            <a:r>
              <a:rPr lang="en-US" altLang="zh-CN" dirty="0" err="1" smtClean="0"/>
              <a:t>l,mid</a:t>
            </a:r>
            <a:r>
              <a:rPr lang="en-US" altLang="zh-CN" dirty="0" smtClean="0"/>
              <a:t>)</a:t>
            </a:r>
            <a:r>
              <a:rPr lang="zh-CN" altLang="en-US" dirty="0" smtClean="0"/>
              <a:t>的插点操作相对于</a:t>
            </a:r>
            <a:r>
              <a:rPr lang="en-US" altLang="zh-CN" dirty="0" smtClean="0"/>
              <a:t>(mid+1,r)</a:t>
            </a:r>
            <a:r>
              <a:rPr lang="zh-CN" altLang="en-US" dirty="0" smtClean="0"/>
              <a:t>的询问操作为静态操作。因此将</a:t>
            </a:r>
            <a:r>
              <a:rPr lang="en-US" altLang="zh-CN" dirty="0" smtClean="0"/>
              <a:t>(</a:t>
            </a:r>
            <a:r>
              <a:rPr lang="en-US" altLang="zh-CN" dirty="0" err="1" smtClean="0"/>
              <a:t>l,mid</a:t>
            </a:r>
            <a:r>
              <a:rPr lang="en-US" altLang="zh-CN" dirty="0" smtClean="0"/>
              <a:t>)</a:t>
            </a:r>
            <a:r>
              <a:rPr lang="zh-CN" altLang="en-US" dirty="0" smtClean="0"/>
              <a:t>中的插点操作的点取出来，做成一个下凸包。将</a:t>
            </a:r>
            <a:r>
              <a:rPr lang="en-US" altLang="zh-CN" dirty="0" smtClean="0"/>
              <a:t>(mid+1,r)</a:t>
            </a:r>
            <a:r>
              <a:rPr lang="zh-CN" altLang="en-US" dirty="0" smtClean="0"/>
              <a:t>的询问取出按照斜率排序。然后单调扫描就行了。除去排序的复杂度。维护凸包和单调扫描都是</a:t>
            </a:r>
            <a:r>
              <a:rPr lang="en-US" altLang="zh-CN" dirty="0" smtClean="0"/>
              <a:t>O(N)</a:t>
            </a:r>
            <a:r>
              <a:rPr lang="zh-CN" altLang="en-US" dirty="0" smtClean="0"/>
              <a:t>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复杂度分析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因此总体的复杂度为</a:t>
            </a:r>
            <a:r>
              <a:rPr lang="en-US" altLang="zh-CN" dirty="0" smtClean="0"/>
              <a:t>O(Nlog^2N)</a:t>
            </a:r>
            <a:r>
              <a:rPr lang="zh-CN" altLang="en-US" dirty="0" smtClean="0"/>
              <a:t>，我们不用平衡树这种数据结构一样做出了此题。</a:t>
            </a:r>
            <a:endParaRPr lang="en-US" altLang="zh-CN" dirty="0" smtClean="0"/>
          </a:p>
          <a:p>
            <a:pPr lvl="1"/>
            <a:r>
              <a:rPr lang="en-US" altLang="zh-CN" dirty="0" smtClean="0"/>
              <a:t>//</a:t>
            </a:r>
            <a:r>
              <a:rPr lang="zh-CN" altLang="en-US" dirty="0" smtClean="0"/>
              <a:t>采用归并排序可以使得复杂度降为</a:t>
            </a:r>
            <a:r>
              <a:rPr lang="en-US" altLang="zh-CN" dirty="0" smtClean="0"/>
              <a:t>O(</a:t>
            </a:r>
            <a:r>
              <a:rPr lang="en-US" altLang="zh-CN" dirty="0" err="1" smtClean="0"/>
              <a:t>NlogN</a:t>
            </a:r>
            <a:r>
              <a:rPr lang="en-US" altLang="zh-CN" dirty="0" smtClean="0"/>
              <a:t>),</a:t>
            </a:r>
          </a:p>
          <a:p>
            <a:pPr lvl="1"/>
            <a:r>
              <a:rPr lang="en-US" altLang="zh-CN" dirty="0" smtClean="0"/>
              <a:t>//</a:t>
            </a:r>
            <a:r>
              <a:rPr lang="zh-CN" altLang="en-US" dirty="0" smtClean="0"/>
              <a:t>但是</a:t>
            </a:r>
            <a:r>
              <a:rPr lang="en-US" altLang="zh-CN" dirty="0" err="1" smtClean="0"/>
              <a:t>stl</a:t>
            </a:r>
            <a:r>
              <a:rPr lang="zh-CN" altLang="en-US" dirty="0" smtClean="0"/>
              <a:t>的</a:t>
            </a:r>
            <a:r>
              <a:rPr lang="en-US" altLang="zh-CN" dirty="0" smtClean="0"/>
              <a:t>sort</a:t>
            </a:r>
            <a:r>
              <a:rPr lang="zh-CN" altLang="en-US" dirty="0" smtClean="0"/>
              <a:t>的效率已经可以了，没必要刻意追求理论复杂度放弃代码简洁性和可调试性</a:t>
            </a:r>
          </a:p>
          <a:p>
            <a:endParaRPr lang="en-US" altLang="zh-CN" dirty="0" smtClean="0"/>
          </a:p>
          <a:p>
            <a:r>
              <a:rPr lang="zh-CN" altLang="en-US" dirty="0" smtClean="0"/>
              <a:t>这个具体有什么用？其实读者一定发现这个东西在做一类斜率优化的动态规划上看到过。对比于平衡树的代码和调试的代价，我相信读者一定会采用这个比较简单易写的分治做法。</a:t>
            </a:r>
            <a:endParaRPr lang="en-US" altLang="zh-CN" dirty="0" smtClean="0"/>
          </a:p>
          <a:p>
            <a:pPr lvl="1"/>
            <a:r>
              <a:rPr lang="en-US" altLang="zh-CN" dirty="0" smtClean="0"/>
              <a:t>//</a:t>
            </a:r>
            <a:r>
              <a:rPr lang="zh-CN" altLang="en-US" dirty="0" smtClean="0"/>
              <a:t>经典例题有</a:t>
            </a:r>
            <a:r>
              <a:rPr lang="en-US" altLang="zh-CN" dirty="0" smtClean="0"/>
              <a:t>NOI07《cash》 </a:t>
            </a:r>
            <a:r>
              <a:rPr lang="zh-CN" altLang="en-US" dirty="0" smtClean="0"/>
              <a:t>和</a:t>
            </a:r>
            <a:r>
              <a:rPr lang="en-US" altLang="zh-CN" dirty="0" smtClean="0"/>
              <a:t>sdoi2012《arrange</a:t>
            </a:r>
            <a:r>
              <a:rPr lang="en-US" altLang="zh-CN"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from="(-#ppt_w/2)" to="(#ppt_x)" calcmode="lin" valueType="num">
                                      <p:cBhvr>
                                        <p:cTn id="32" dur="600" fill="hold">
                                          <p:stCondLst>
                                            <p:cond delay="0"/>
                                          </p:stCondLst>
                                        </p:cTn>
                                        <p:tgtEl>
                                          <p:spTgt spid="3">
                                            <p:txEl>
                                              <p:pRg st="5" end="5"/>
                                            </p:txEl>
                                          </p:spTgt>
                                        </p:tgtEl>
                                        <p:attrNameLst>
                                          <p:attrName>ppt_x</p:attrName>
                                        </p:attrNameLst>
                                      </p:cBhvr>
                                    </p:anim>
                                    <p:anim from="0" to="-1.0" calcmode="lin" valueType="num">
                                      <p:cBhvr>
                                        <p:cTn id="33" dur="200" decel="50000" autoRev="1" fill="hold">
                                          <p:stCondLst>
                                            <p:cond delay="600"/>
                                          </p:stCondLst>
                                        </p:cTn>
                                        <p:tgtEl>
                                          <p:spTgt spid="3">
                                            <p:txEl>
                                              <p:pRg st="5" end="5"/>
                                            </p:txEl>
                                          </p:spTgt>
                                        </p:tgtEl>
                                        <p:attrNameLst>
                                          <p:attrName>xshear</p:attrName>
                                        </p:attrNameLst>
                                      </p:cBhvr>
                                    </p:anim>
                                    <p:animScale>
                                      <p:cBhvr>
                                        <p:cTn id="34" dur="200" decel="100000" autoRev="1" fill="hold">
                                          <p:stCondLst>
                                            <p:cond delay="600"/>
                                          </p:stCondLst>
                                        </p:cTn>
                                        <p:tgtEl>
                                          <p:spTgt spid="3">
                                            <p:txEl>
                                              <p:pRg st="5" end="5"/>
                                            </p:txEl>
                                          </p:spTgt>
                                        </p:tgtEl>
                                      </p:cBhvr>
                                      <p:from x="100000" y="100000"/>
                                      <p:to x="80000" y="100000"/>
                                    </p:animScale>
                                    <p:anim by="(#ppt_h/3+#ppt_w*0.1)" calcmode="lin" valueType="num">
                                      <p:cBhvr additive="sum">
                                        <p:cTn id="35" dur="200" decel="100000" autoRev="1" fill="hold">
                                          <p:stCondLst>
                                            <p:cond delay="600"/>
                                          </p:stCondLst>
                                        </p:cTn>
                                        <p:tgtEl>
                                          <p:spTgt spid="3">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最后一题</a:t>
            </a:r>
            <a:endParaRPr lang="zh-CN" altLang="en-US" dirty="0"/>
          </a:p>
        </p:txBody>
      </p:sp>
      <p:sp>
        <p:nvSpPr>
          <p:cNvPr id="3" name="内容占位符 2"/>
          <p:cNvSpPr>
            <a:spLocks noGrp="1"/>
          </p:cNvSpPr>
          <p:nvPr>
            <p:ph idx="1"/>
          </p:nvPr>
        </p:nvSpPr>
        <p:spPr/>
        <p:txBody>
          <a:bodyPr/>
          <a:lstStyle/>
          <a:p>
            <a:r>
              <a:rPr lang="zh-CN" altLang="en-US" dirty="0" smtClean="0"/>
              <a:t>长度为</a:t>
            </a:r>
            <a:r>
              <a:rPr lang="en-US" altLang="zh-CN" dirty="0" smtClean="0"/>
              <a:t>N</a:t>
            </a:r>
            <a:r>
              <a:rPr lang="zh-CN" altLang="en-US" dirty="0" smtClean="0"/>
              <a:t>的一个环。告诉你每个点被哪个公司给占领。有</a:t>
            </a:r>
            <a:r>
              <a:rPr lang="en-US" altLang="zh-CN" dirty="0" smtClean="0"/>
              <a:t>M</a:t>
            </a:r>
            <a:r>
              <a:rPr lang="zh-CN" altLang="en-US" dirty="0" smtClean="0"/>
              <a:t>场流星雨。定义为（</a:t>
            </a:r>
            <a:r>
              <a:rPr lang="en-US" altLang="zh-CN" dirty="0" smtClean="0"/>
              <a:t>L,R,K</a:t>
            </a:r>
            <a:r>
              <a:rPr lang="zh-CN" altLang="en-US" dirty="0" smtClean="0"/>
              <a:t>）表示</a:t>
            </a:r>
            <a:r>
              <a:rPr lang="en-US" altLang="zh-CN" dirty="0" smtClean="0"/>
              <a:t>[L,R]</a:t>
            </a:r>
            <a:r>
              <a:rPr lang="zh-CN" altLang="en-US" dirty="0" smtClean="0"/>
              <a:t>每个点收到</a:t>
            </a:r>
            <a:r>
              <a:rPr lang="en-US" altLang="zh-CN" dirty="0" smtClean="0"/>
              <a:t>K</a:t>
            </a:r>
            <a:r>
              <a:rPr lang="zh-CN" altLang="en-US" dirty="0" smtClean="0"/>
              <a:t>的降雨。下面给出每个公司的需求水量。告诉我每个公司最早在何时收到需要的水量。 </a:t>
            </a:r>
          </a:p>
          <a:p>
            <a:endParaRPr lang="en-US" altLang="zh-CN" dirty="0" smtClean="0"/>
          </a:p>
          <a:p>
            <a:r>
              <a:rPr lang="zh-CN" altLang="en-US" dirty="0" smtClean="0"/>
              <a:t>规定</a:t>
            </a:r>
            <a:r>
              <a:rPr lang="en-US" altLang="zh-CN" dirty="0" smtClean="0"/>
              <a:t>N,M&lt;=100000 </a:t>
            </a:r>
          </a:p>
          <a:p>
            <a:endParaRPr lang="en-US" altLang="zh-CN" dirty="0" smtClean="0"/>
          </a:p>
          <a:p>
            <a:r>
              <a:rPr lang="en-US" altLang="zh-CN" dirty="0" smtClean="0"/>
              <a:t>//</a:t>
            </a:r>
            <a:r>
              <a:rPr lang="zh-CN" altLang="en-US" dirty="0" smtClean="0"/>
              <a:t>题目来源：</a:t>
            </a:r>
            <a:r>
              <a:rPr lang="en-US" altLang="zh-CN" dirty="0" smtClean="0"/>
              <a:t>POI2011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normAutofit/>
          </a:bodyPr>
          <a:lstStyle/>
          <a:p>
            <a:r>
              <a:rPr lang="zh-CN" altLang="en-US" dirty="0" smtClean="0"/>
              <a:t>除了分治的做法，暂时没有想到其他有什么做法。</a:t>
            </a:r>
            <a:endParaRPr lang="en-US" altLang="zh-CN" dirty="0" smtClean="0"/>
          </a:p>
          <a:p>
            <a:endParaRPr lang="en-US" altLang="zh-CN" dirty="0" smtClean="0"/>
          </a:p>
          <a:p>
            <a:r>
              <a:rPr lang="zh-CN" altLang="en-US" dirty="0" smtClean="0"/>
              <a:t>直接给出算法：</a:t>
            </a:r>
            <a:endParaRPr lang="en-US" altLang="zh-CN" dirty="0" smtClean="0"/>
          </a:p>
          <a:p>
            <a:r>
              <a:rPr lang="zh-CN" altLang="en-US" dirty="0" smtClean="0"/>
              <a:t>又是一道求和的题目。只是本题求的是和达到一定要求的最早时间而且满足状态关于时间是单调的，就是说一但收集成功那么一直处于成功状态。 </a:t>
            </a:r>
            <a:endParaRPr lang="en-US" altLang="zh-CN" dirty="0" smtClean="0"/>
          </a:p>
          <a:p>
            <a:r>
              <a:rPr lang="zh-CN" altLang="en-US" dirty="0" smtClean="0"/>
              <a:t>我们对于答案分治。依旧定义</a:t>
            </a:r>
            <a:r>
              <a:rPr lang="en-US" altLang="zh-CN" dirty="0" smtClean="0"/>
              <a:t>Solve(</a:t>
            </a:r>
            <a:r>
              <a:rPr lang="en-US" altLang="zh-CN" dirty="0" err="1" smtClean="0"/>
              <a:t>l,r</a:t>
            </a:r>
            <a:r>
              <a:rPr lang="en-US" altLang="zh-CN" dirty="0" smtClean="0"/>
              <a:t>)</a:t>
            </a:r>
            <a:r>
              <a:rPr lang="zh-CN" altLang="en-US" dirty="0" smtClean="0"/>
              <a:t>处理的是一类这样的公司。他们需要在</a:t>
            </a:r>
            <a:r>
              <a:rPr lang="en-US" altLang="zh-CN" dirty="0" smtClean="0"/>
              <a:t>(L,R)</a:t>
            </a:r>
            <a:r>
              <a:rPr lang="zh-CN" altLang="en-US" dirty="0" smtClean="0"/>
              <a:t>的降雨范围内才能够收集到需要的雨量。求出他们的时间。我们的目标是</a:t>
            </a:r>
            <a:r>
              <a:rPr lang="en-US" altLang="zh-CN" dirty="0" smtClean="0"/>
              <a:t>solve(1,m)</a:t>
            </a:r>
            <a:r>
              <a:rPr lang="zh-CN" altLang="en-US" dirty="0" smtClean="0"/>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18" presetID="37"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4" presetID="37"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取</a:t>
            </a:r>
            <a:r>
              <a:rPr lang="en-US" altLang="zh-CN" dirty="0" smtClean="0"/>
              <a:t>mid=</a:t>
            </a:r>
            <a:r>
              <a:rPr lang="zh-CN" altLang="en-US" dirty="0" smtClean="0"/>
              <a:t>（</a:t>
            </a:r>
            <a:r>
              <a:rPr lang="en-US" altLang="zh-CN" dirty="0" err="1" smtClean="0"/>
              <a:t>l+r</a:t>
            </a:r>
            <a:r>
              <a:rPr lang="zh-CN" altLang="en-US" dirty="0" smtClean="0"/>
              <a:t>）</a:t>
            </a:r>
            <a:r>
              <a:rPr lang="en-US" altLang="zh-CN" dirty="0" smtClean="0"/>
              <a:t>/2</a:t>
            </a:r>
            <a:r>
              <a:rPr lang="zh-CN" altLang="en-US" dirty="0" smtClean="0"/>
              <a:t>。我们需要求的是现在的公司时间</a:t>
            </a:r>
            <a:r>
              <a:rPr lang="en-US" altLang="zh-CN" dirty="0" smtClean="0"/>
              <a:t>mid</a:t>
            </a:r>
            <a:r>
              <a:rPr lang="zh-CN" altLang="en-US" dirty="0" smtClean="0"/>
              <a:t>的左边还是</a:t>
            </a:r>
            <a:r>
              <a:rPr lang="en-US" altLang="zh-CN" dirty="0" smtClean="0"/>
              <a:t>mid</a:t>
            </a:r>
            <a:r>
              <a:rPr lang="zh-CN" altLang="en-US" dirty="0" smtClean="0"/>
              <a:t>的右边。其实我们只要知道公司在</a:t>
            </a:r>
            <a:r>
              <a:rPr lang="en-US" altLang="zh-CN" dirty="0" smtClean="0"/>
              <a:t>mid</a:t>
            </a:r>
            <a:r>
              <a:rPr lang="zh-CN" altLang="en-US" dirty="0" smtClean="0"/>
              <a:t>时刻是否满足就能够确定其在时间的左边还是在时间的右边。我们可以使得前</a:t>
            </a:r>
            <a:r>
              <a:rPr lang="en-US" altLang="zh-CN" dirty="0" smtClean="0"/>
              <a:t>Mid</a:t>
            </a:r>
            <a:r>
              <a:rPr lang="zh-CN" altLang="en-US" dirty="0" smtClean="0"/>
              <a:t>场雨都下完。然后统计每个公司目前收集到的雨量。看是否满足便可以了。</a:t>
            </a:r>
            <a:endParaRPr lang="en-US" altLang="zh-CN" dirty="0" smtClean="0"/>
          </a:p>
          <a:p>
            <a:r>
              <a:rPr lang="zh-CN" altLang="en-US" dirty="0" smtClean="0"/>
              <a:t>采用树状数组和线段树都是可以快速的维护的。这里就不在赘述了。 </a:t>
            </a:r>
          </a:p>
          <a:p>
            <a:endParaRPr lang="en-US" altLang="zh-CN" dirty="0" smtClean="0"/>
          </a:p>
          <a:p>
            <a:r>
              <a:rPr lang="zh-CN" altLang="en-US" dirty="0" smtClean="0"/>
              <a:t>根据均摊分析不难发现复杂度为</a:t>
            </a:r>
            <a:r>
              <a:rPr lang="en-US" altLang="zh-CN" dirty="0" smtClean="0"/>
              <a:t>O((M+N)</a:t>
            </a:r>
            <a:r>
              <a:rPr lang="en-US" altLang="zh-CN" dirty="0" err="1" smtClean="0"/>
              <a:t>logMlogN</a:t>
            </a:r>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from="(-#ppt_w/2)" to="(#ppt_x)" calcmode="lin" valueType="num">
                                      <p:cBhvr>
                                        <p:cTn id="12" dur="600" fill="hold">
                                          <p:stCondLst>
                                            <p:cond delay="0"/>
                                          </p:stCondLst>
                                        </p:cTn>
                                        <p:tgtEl>
                                          <p:spTgt spid="3">
                                            <p:txEl>
                                              <p:pRg st="1" end="1"/>
                                            </p:txEl>
                                          </p:spTgt>
                                        </p:tgtEl>
                                        <p:attrNameLst>
                                          <p:attrName>ppt_x</p:attrName>
                                        </p:attrNameLst>
                                      </p:cBhvr>
                                    </p:anim>
                                    <p:anim from="0" to="-1.0" calcmode="lin" valueType="num">
                                      <p:cBhvr>
                                        <p:cTn id="13" dur="200" decel="50000" autoRev="1" fill="hold">
                                          <p:stCondLst>
                                            <p:cond delay="600"/>
                                          </p:stCondLst>
                                        </p:cTn>
                                        <p:tgtEl>
                                          <p:spTgt spid="3">
                                            <p:txEl>
                                              <p:pRg st="1" end="1"/>
                                            </p:txEl>
                                          </p:spTgt>
                                        </p:tgtEl>
                                        <p:attrNameLst>
                                          <p:attrName>xshear</p:attrName>
                                        </p:attrNameLst>
                                      </p:cBhvr>
                                    </p:anim>
                                    <p:animScale>
                                      <p:cBhvr>
                                        <p:cTn id="14" dur="200" decel="100000" autoRev="1" fill="hold">
                                          <p:stCondLst>
                                            <p:cond delay="600"/>
                                          </p:stCondLst>
                                        </p:cTn>
                                        <p:tgtEl>
                                          <p:spTgt spid="3">
                                            <p:txEl>
                                              <p:pRg st="1" end="1"/>
                                            </p:txEl>
                                          </p:spTgt>
                                        </p:tgtEl>
                                      </p:cBhvr>
                                      <p:from x="100000" y="100000"/>
                                      <p:to x="80000" y="100000"/>
                                    </p:animScale>
                                    <p:anim by="(#ppt_h/3+#ppt_w*0.1)" calcmode="lin" valueType="num">
                                      <p:cBhvr additive="sum">
                                        <p:cTn id="15"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nodeType="clickEffect">
                                  <p:stCondLst>
                                    <p:cond delay="0"/>
                                  </p:stCondLst>
                                  <p:iterate type="lt">
                                    <p:tmPct val="10000"/>
                                  </p:iterate>
                                  <p:childTnLst>
                                    <p:set>
                                      <p:cBhvr>
                                        <p:cTn id="19" dur="1" fill="hold">
                                          <p:stCondLst>
                                            <p:cond delay="0"/>
                                          </p:stCondLst>
                                        </p:cTn>
                                        <p:tgtEl>
                                          <p:spTgt spid="3">
                                            <p:txEl>
                                              <p:pRg st="3" end="3"/>
                                            </p:txEl>
                                          </p:spTgt>
                                        </p:tgtEl>
                                        <p:attrNameLst>
                                          <p:attrName>style.visibility</p:attrName>
                                        </p:attrNameLst>
                                      </p:cBhvr>
                                      <p:to>
                                        <p:strVal val="visible"/>
                                      </p:to>
                                    </p:set>
                                    <p:anim by="(-#ppt_w*2)" calcmode="lin" valueType="num">
                                      <p:cBhvr rctx="PPT">
                                        <p:cTn id="20" dur="500" autoRev="1" fill="hold">
                                          <p:stCondLst>
                                            <p:cond delay="0"/>
                                          </p:stCondLst>
                                        </p:cTn>
                                        <p:tgtEl>
                                          <p:spTgt spid="3">
                                            <p:txEl>
                                              <p:pRg st="3" end="3"/>
                                            </p:txEl>
                                          </p:spTgt>
                                        </p:tgtEl>
                                        <p:attrNameLst>
                                          <p:attrName>ppt_w</p:attrName>
                                        </p:attrNameLst>
                                      </p:cBhvr>
                                    </p:anim>
                                    <p:anim by="(#ppt_w*0.50)" calcmode="lin" valueType="num">
                                      <p:cBhvr>
                                        <p:cTn id="21" dur="500" decel="50000" autoRev="1" fill="hold">
                                          <p:stCondLst>
                                            <p:cond delay="0"/>
                                          </p:stCondLst>
                                        </p:cTn>
                                        <p:tgtEl>
                                          <p:spTgt spid="3">
                                            <p:txEl>
                                              <p:pRg st="3" end="3"/>
                                            </p:txEl>
                                          </p:spTgt>
                                        </p:tgtEl>
                                        <p:attrNameLst>
                                          <p:attrName>ppt_x</p:attrName>
                                        </p:attrNameLst>
                                      </p:cBhvr>
                                    </p:anim>
                                    <p:anim from="(-#ppt_h/2)" to="(#ppt_y)" calcmode="lin" valueType="num">
                                      <p:cBhvr>
                                        <p:cTn id="22" dur="1000" fill="hold">
                                          <p:stCondLst>
                                            <p:cond delay="0"/>
                                          </p:stCondLst>
                                        </p:cTn>
                                        <p:tgtEl>
                                          <p:spTgt spid="3">
                                            <p:txEl>
                                              <p:pRg st="3" end="3"/>
                                            </p:txEl>
                                          </p:spTgt>
                                        </p:tgtEl>
                                        <p:attrNameLst>
                                          <p:attrName>ppt_y</p:attrName>
                                        </p:attrNameLst>
                                      </p:cBhvr>
                                    </p:anim>
                                    <p:animRot by="21600000">
                                      <p:cBhvr>
                                        <p:cTn id="23" dur="1000" fill="hold">
                                          <p:stCondLst>
                                            <p:cond delay="0"/>
                                          </p:stCondLst>
                                        </p:cTn>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此类题型小结</a:t>
            </a:r>
            <a:endParaRPr lang="zh-CN" altLang="en-US" dirty="0"/>
          </a:p>
        </p:txBody>
      </p:sp>
      <p:sp>
        <p:nvSpPr>
          <p:cNvPr id="3" name="内容占位符 2"/>
          <p:cNvSpPr>
            <a:spLocks noGrp="1"/>
          </p:cNvSpPr>
          <p:nvPr>
            <p:ph idx="1"/>
          </p:nvPr>
        </p:nvSpPr>
        <p:spPr/>
        <p:txBody>
          <a:bodyPr/>
          <a:lstStyle/>
          <a:p>
            <a:r>
              <a:rPr lang="zh-CN" altLang="en-US" dirty="0" smtClean="0"/>
              <a:t>参考上述几道题我们不难发现我们都是通过定义过程</a:t>
            </a:r>
            <a:r>
              <a:rPr lang="en-US" altLang="zh-CN" dirty="0" smtClean="0"/>
              <a:t>Solve(</a:t>
            </a:r>
            <a:r>
              <a:rPr lang="en-US" altLang="zh-CN" dirty="0" err="1" smtClean="0"/>
              <a:t>l,r</a:t>
            </a:r>
            <a:r>
              <a:rPr lang="en-US" altLang="zh-CN" dirty="0" smtClean="0"/>
              <a:t>)</a:t>
            </a:r>
            <a:r>
              <a:rPr lang="zh-CN" altLang="en-US" dirty="0" smtClean="0"/>
              <a:t>来进行快速划分从而得到了快速而又简洁的分治算法。而上面题中的分段性质和单调性质也成为了解决这些题目的关键。</a:t>
            </a:r>
            <a:endParaRPr lang="en-US" altLang="zh-CN" dirty="0" smtClean="0"/>
          </a:p>
          <a:p>
            <a:endParaRPr lang="en-US" altLang="zh-CN" dirty="0" smtClean="0"/>
          </a:p>
          <a:p>
            <a:r>
              <a:rPr lang="zh-CN" altLang="en-US" dirty="0" smtClean="0"/>
              <a:t>可见分治算法在离线解决一些问题的时候有其独特的作用。 </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问题加深</a:t>
            </a:r>
            <a:endParaRPr lang="zh-CN" altLang="en-US" dirty="0"/>
          </a:p>
        </p:txBody>
      </p:sp>
      <p:sp>
        <p:nvSpPr>
          <p:cNvPr id="3" name="内容占位符 2"/>
          <p:cNvSpPr>
            <a:spLocks noGrp="1"/>
          </p:cNvSpPr>
          <p:nvPr>
            <p:ph idx="1"/>
          </p:nvPr>
        </p:nvSpPr>
        <p:spPr/>
        <p:txBody>
          <a:bodyPr>
            <a:normAutofit/>
          </a:bodyPr>
          <a:lstStyle/>
          <a:p>
            <a:r>
              <a:rPr lang="zh-CN" altLang="en-US" dirty="0" smtClean="0"/>
              <a:t>将</a:t>
            </a:r>
            <a:r>
              <a:rPr lang="zh-CN" altLang="en-US" dirty="0"/>
              <a:t>整</a:t>
            </a:r>
            <a:r>
              <a:rPr lang="zh-CN" altLang="en-US" dirty="0" smtClean="0"/>
              <a:t>段序列的询问变成区间查询</a:t>
            </a:r>
            <a:endParaRPr lang="en-US" altLang="zh-CN" dirty="0" smtClean="0"/>
          </a:p>
          <a:p>
            <a:r>
              <a:rPr lang="zh-CN" altLang="en-US" dirty="0" smtClean="0"/>
              <a:t>序列长度为</a:t>
            </a:r>
            <a:r>
              <a:rPr lang="en-US" altLang="zh-CN" dirty="0" smtClean="0"/>
              <a:t>N</a:t>
            </a:r>
            <a:r>
              <a:rPr lang="zh-CN" altLang="en-US" dirty="0" smtClean="0"/>
              <a:t>，一共有</a:t>
            </a:r>
            <a:r>
              <a:rPr lang="en-US" altLang="zh-CN" dirty="0" smtClean="0"/>
              <a:t>Q</a:t>
            </a:r>
            <a:r>
              <a:rPr lang="zh-CN" altLang="en-US" dirty="0" smtClean="0"/>
              <a:t>个询问</a:t>
            </a:r>
            <a:endParaRPr lang="en-US" altLang="zh-CN" dirty="0"/>
          </a:p>
          <a:p>
            <a:r>
              <a:rPr lang="zh-CN" altLang="en-US" dirty="0" smtClean="0"/>
              <a:t>（</a:t>
            </a:r>
            <a:r>
              <a:rPr lang="en-US" altLang="zh-CN" dirty="0" smtClean="0"/>
              <a:t>L,R</a:t>
            </a:r>
            <a:r>
              <a:rPr lang="en-US" altLang="zh-CN" dirty="0"/>
              <a:t>,</a:t>
            </a:r>
            <a:r>
              <a:rPr lang="en-US" altLang="zh-CN" dirty="0" smtClean="0"/>
              <a:t>K</a:t>
            </a:r>
            <a:r>
              <a:rPr lang="zh-CN" altLang="en-US" dirty="0" smtClean="0"/>
              <a:t>）表示询问区间</a:t>
            </a:r>
            <a:r>
              <a:rPr lang="en-US" altLang="zh-CN" dirty="0" smtClean="0"/>
              <a:t>(L, R)</a:t>
            </a:r>
            <a:r>
              <a:rPr lang="zh-CN" altLang="en-US" dirty="0" smtClean="0"/>
              <a:t>中第</a:t>
            </a:r>
            <a:r>
              <a:rPr lang="en-US" altLang="zh-CN" dirty="0" smtClean="0"/>
              <a:t>K</a:t>
            </a:r>
            <a:r>
              <a:rPr lang="zh-CN" altLang="en-US" dirty="0" smtClean="0"/>
              <a:t>小是多少？</a:t>
            </a:r>
            <a:endParaRPr lang="en-US" altLang="zh-CN" dirty="0" smtClean="0"/>
          </a:p>
          <a:p>
            <a:r>
              <a:rPr lang="en-US" altLang="zh-CN" dirty="0" smtClean="0"/>
              <a:t>N &lt; 10,0000  Q&lt;10,0000</a:t>
            </a:r>
          </a:p>
          <a:p>
            <a:r>
              <a:rPr lang="zh-CN" altLang="en-US" dirty="0" smtClean="0"/>
              <a:t>仿照前一问的做法，每一个询问暴力询问，复杂度</a:t>
            </a:r>
            <a:r>
              <a:rPr lang="en-US" altLang="zh-CN" dirty="0" smtClean="0"/>
              <a:t>O(QN)</a:t>
            </a:r>
          </a:p>
          <a:p>
            <a:r>
              <a:rPr lang="zh-CN" altLang="en-US" dirty="0" smtClean="0"/>
              <a:t>但是这个问题的</a:t>
            </a:r>
            <a:r>
              <a:rPr lang="en-US" altLang="zh-CN" dirty="0" smtClean="0"/>
              <a:t>Q</a:t>
            </a:r>
            <a:r>
              <a:rPr lang="zh-CN" altLang="en-US" dirty="0" smtClean="0"/>
              <a:t>的范围很大，我们必须要降低每一个询问的复杂度。</a:t>
            </a:r>
            <a:endParaRPr lang="en-US" altLang="zh-CN" dirty="0" smtClean="0"/>
          </a:p>
          <a:p>
            <a:r>
              <a:rPr lang="zh-CN" altLang="en-US" dirty="0" smtClean="0"/>
              <a:t>这里就要用到分治的算法了。</a:t>
            </a:r>
            <a:endParaRPr lang="en-US" altLang="zh-CN" dirty="0" smtClean="0"/>
          </a:p>
          <a:p>
            <a:endParaRPr lang="en-US" altLang="zh-CN" dirty="0" smtClean="0"/>
          </a:p>
          <a:p>
            <a:endParaRPr lang="en-US" altLang="zh-CN" dirty="0" smtClean="0"/>
          </a:p>
          <a:p>
            <a:pPr>
              <a:buNone/>
            </a:pP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from="(-#ppt_w/2)" to="(#ppt_x)" calcmode="lin" valueType="num">
                                      <p:cBhvr>
                                        <p:cTn id="13" dur="600" fill="hold">
                                          <p:stCondLst>
                                            <p:cond delay="0"/>
                                          </p:stCondLst>
                                        </p:cTn>
                                        <p:tgtEl>
                                          <p:spTgt spid="3">
                                            <p:txEl>
                                              <p:pRg st="0" end="0"/>
                                            </p:txEl>
                                          </p:spTgt>
                                        </p:tgtEl>
                                        <p:attrNameLst>
                                          <p:attrName>ppt_x</p:attrName>
                                        </p:attrNameLst>
                                      </p:cBhvr>
                                    </p:anim>
                                    <p:anim from="0" to="-1.0" calcmode="lin" valueType="num">
                                      <p:cBhvr>
                                        <p:cTn id="14" dur="200" decel="50000" autoRev="1" fill="hold">
                                          <p:stCondLst>
                                            <p:cond delay="600"/>
                                          </p:stCondLst>
                                        </p:cTn>
                                        <p:tgtEl>
                                          <p:spTgt spid="3">
                                            <p:txEl>
                                              <p:pRg st="0" end="0"/>
                                            </p:txEl>
                                          </p:spTgt>
                                        </p:tgtEl>
                                        <p:attrNameLst>
                                          <p:attrName>xshear</p:attrName>
                                        </p:attrNameLst>
                                      </p:cBhvr>
                                    </p:anim>
                                    <p:animScale>
                                      <p:cBhvr>
                                        <p:cTn id="15" dur="200" decel="100000" autoRev="1" fill="hold">
                                          <p:stCondLst>
                                            <p:cond delay="600"/>
                                          </p:stCondLst>
                                        </p:cTn>
                                        <p:tgtEl>
                                          <p:spTgt spid="3">
                                            <p:txEl>
                                              <p:pRg st="0" end="0"/>
                                            </p:txEl>
                                          </p:spTgt>
                                        </p:tgtEl>
                                      </p:cBhvr>
                                      <p:from x="100000" y="100000"/>
                                      <p:to x="80000" y="100000"/>
                                    </p:animScale>
                                    <p:anim by="(#ppt_h/3+#ppt_w*0.1)" calcmode="lin" valueType="num">
                                      <p:cBhvr additive="sum">
                                        <p:cTn id="16" dur="200" decel="100000" autoRev="1" fill="hold">
                                          <p:stCondLst>
                                            <p:cond delay="600"/>
                                          </p:stCondLst>
                                        </p:cTn>
                                        <p:tgtEl>
                                          <p:spTgt spid="3">
                                            <p:txEl>
                                              <p:pRg st="0" end="0"/>
                                            </p:txEl>
                                          </p:spTgt>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from="(-#ppt_w/2)" to="(#ppt_x)" calcmode="lin" valueType="num">
                                      <p:cBhvr>
                                        <p:cTn id="19" dur="600" fill="hold">
                                          <p:stCondLst>
                                            <p:cond delay="0"/>
                                          </p:stCondLst>
                                        </p:cTn>
                                        <p:tgtEl>
                                          <p:spTgt spid="3">
                                            <p:txEl>
                                              <p:pRg st="1" end="1"/>
                                            </p:txEl>
                                          </p:spTgt>
                                        </p:tgtEl>
                                        <p:attrNameLst>
                                          <p:attrName>ppt_x</p:attrName>
                                        </p:attrNameLst>
                                      </p:cBhvr>
                                    </p:anim>
                                    <p:anim from="0" to="-1.0" calcmode="lin" valueType="num">
                                      <p:cBhvr>
                                        <p:cTn id="20" dur="200" decel="50000" autoRev="1" fill="hold">
                                          <p:stCondLst>
                                            <p:cond delay="600"/>
                                          </p:stCondLst>
                                        </p:cTn>
                                        <p:tgtEl>
                                          <p:spTgt spid="3">
                                            <p:txEl>
                                              <p:pRg st="1" end="1"/>
                                            </p:txEl>
                                          </p:spTgt>
                                        </p:tgtEl>
                                        <p:attrNameLst>
                                          <p:attrName>xshear</p:attrName>
                                        </p:attrNameLst>
                                      </p:cBhvr>
                                    </p:anim>
                                    <p:animScale>
                                      <p:cBhvr>
                                        <p:cTn id="21" dur="200" decel="100000" autoRev="1" fill="hold">
                                          <p:stCondLst>
                                            <p:cond delay="600"/>
                                          </p:stCondLst>
                                        </p:cTn>
                                        <p:tgtEl>
                                          <p:spTgt spid="3">
                                            <p:txEl>
                                              <p:pRg st="1" end="1"/>
                                            </p:txEl>
                                          </p:spTgt>
                                        </p:tgtEl>
                                      </p:cBhvr>
                                      <p:from x="100000" y="100000"/>
                                      <p:to x="80000" y="100000"/>
                                    </p:animScale>
                                    <p:anim by="(#ppt_h/3+#ppt_w*0.1)" calcmode="lin" valueType="num">
                                      <p:cBhvr additive="sum">
                                        <p:cTn id="22" dur="200" decel="100000" autoRev="1" fill="hold">
                                          <p:stCondLst>
                                            <p:cond delay="600"/>
                                          </p:stCondLst>
                                        </p:cTn>
                                        <p:tgtEl>
                                          <p:spTgt spid="3">
                                            <p:txEl>
                                              <p:pRg st="1" end="1"/>
                                            </p:txEl>
                                          </p:spTgt>
                                        </p:tgtEl>
                                        <p:attrNameLst>
                                          <p:attrName>ppt_x</p:attrName>
                                        </p:attrNameLst>
                                      </p:cBhvr>
                                    </p:anim>
                                  </p:childTnLst>
                                </p:cTn>
                              </p:par>
                              <p:par>
                                <p:cTn id="23" presetID="34"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from="(-#ppt_w/2)" to="(#ppt_x)" calcmode="lin" valueType="num">
                                      <p:cBhvr>
                                        <p:cTn id="25" dur="600" fill="hold">
                                          <p:stCondLst>
                                            <p:cond delay="0"/>
                                          </p:stCondLst>
                                        </p:cTn>
                                        <p:tgtEl>
                                          <p:spTgt spid="3">
                                            <p:txEl>
                                              <p:pRg st="2" end="2"/>
                                            </p:txEl>
                                          </p:spTgt>
                                        </p:tgtEl>
                                        <p:attrNameLst>
                                          <p:attrName>ppt_x</p:attrName>
                                        </p:attrNameLst>
                                      </p:cBhvr>
                                    </p:anim>
                                    <p:anim from="0" to="-1.0" calcmode="lin" valueType="num">
                                      <p:cBhvr>
                                        <p:cTn id="26" dur="200" decel="50000" autoRev="1" fill="hold">
                                          <p:stCondLst>
                                            <p:cond delay="600"/>
                                          </p:stCondLst>
                                        </p:cTn>
                                        <p:tgtEl>
                                          <p:spTgt spid="3">
                                            <p:txEl>
                                              <p:pRg st="2" end="2"/>
                                            </p:txEl>
                                          </p:spTgt>
                                        </p:tgtEl>
                                        <p:attrNameLst>
                                          <p:attrName>xshear</p:attrName>
                                        </p:attrNameLst>
                                      </p:cBhvr>
                                    </p:anim>
                                    <p:animScale>
                                      <p:cBhvr>
                                        <p:cTn id="27" dur="200" decel="100000" autoRev="1" fill="hold">
                                          <p:stCondLst>
                                            <p:cond delay="600"/>
                                          </p:stCondLst>
                                        </p:cTn>
                                        <p:tgtEl>
                                          <p:spTgt spid="3">
                                            <p:txEl>
                                              <p:pRg st="2" end="2"/>
                                            </p:txEl>
                                          </p:spTgt>
                                        </p:tgtEl>
                                      </p:cBhvr>
                                      <p:from x="100000" y="100000"/>
                                      <p:to x="80000" y="100000"/>
                                    </p:animScale>
                                    <p:anim by="(#ppt_h/3+#ppt_w*0.1)" calcmode="lin" valueType="num">
                                      <p:cBhvr additive="sum">
                                        <p:cTn id="28" dur="200" decel="100000" autoRev="1" fill="hold">
                                          <p:stCondLst>
                                            <p:cond delay="600"/>
                                          </p:stCondLst>
                                        </p:cTn>
                                        <p:tgtEl>
                                          <p:spTgt spid="3">
                                            <p:txEl>
                                              <p:pRg st="2" end="2"/>
                                            </p:txEl>
                                          </p:spTgt>
                                        </p:tgtEl>
                                        <p:attrNameLst>
                                          <p:attrName>ppt_x</p:attrName>
                                        </p:attrNameLst>
                                      </p:cBhvr>
                                    </p:anim>
                                  </p:childTnLst>
                                </p:cTn>
                              </p:par>
                              <p:par>
                                <p:cTn id="29" presetID="34"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from="(-#ppt_w/2)" to="(#ppt_x)" calcmode="lin" valueType="num">
                                      <p:cBhvr>
                                        <p:cTn id="31" dur="600" fill="hold">
                                          <p:stCondLst>
                                            <p:cond delay="0"/>
                                          </p:stCondLst>
                                        </p:cTn>
                                        <p:tgtEl>
                                          <p:spTgt spid="3">
                                            <p:txEl>
                                              <p:pRg st="3" end="3"/>
                                            </p:txEl>
                                          </p:spTgt>
                                        </p:tgtEl>
                                        <p:attrNameLst>
                                          <p:attrName>ppt_x</p:attrName>
                                        </p:attrNameLst>
                                      </p:cBhvr>
                                    </p:anim>
                                    <p:anim from="0" to="-1.0" calcmode="lin" valueType="num">
                                      <p:cBhvr>
                                        <p:cTn id="32" dur="200" decel="50000" autoRev="1" fill="hold">
                                          <p:stCondLst>
                                            <p:cond delay="600"/>
                                          </p:stCondLst>
                                        </p:cTn>
                                        <p:tgtEl>
                                          <p:spTgt spid="3">
                                            <p:txEl>
                                              <p:pRg st="3" end="3"/>
                                            </p:txEl>
                                          </p:spTgt>
                                        </p:tgtEl>
                                        <p:attrNameLst>
                                          <p:attrName>xshear</p:attrName>
                                        </p:attrNameLst>
                                      </p:cBhvr>
                                    </p:anim>
                                    <p:animScale>
                                      <p:cBhvr>
                                        <p:cTn id="33" dur="200" decel="100000" autoRev="1" fill="hold">
                                          <p:stCondLst>
                                            <p:cond delay="600"/>
                                          </p:stCondLst>
                                        </p:cTn>
                                        <p:tgtEl>
                                          <p:spTgt spid="3">
                                            <p:txEl>
                                              <p:pRg st="3" end="3"/>
                                            </p:txEl>
                                          </p:spTgt>
                                        </p:tgtEl>
                                      </p:cBhvr>
                                      <p:from x="100000" y="100000"/>
                                      <p:to x="80000" y="100000"/>
                                    </p:animScale>
                                    <p:anim by="(#ppt_h/3+#ppt_w*0.1)" calcmode="lin" valueType="num">
                                      <p:cBhvr additive="sum">
                                        <p:cTn id="34" dur="200" decel="100000" autoRev="1" fill="hold">
                                          <p:stCondLst>
                                            <p:cond delay="600"/>
                                          </p:stCondLst>
                                        </p:cTn>
                                        <p:tgtEl>
                                          <p:spTgt spid="3">
                                            <p:txEl>
                                              <p:pRg st="3" end="3"/>
                                            </p:txEl>
                                          </p:spTgt>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from="(-#ppt_w/2)" to="(#ppt_x)" calcmode="lin" valueType="num">
                                      <p:cBhvr>
                                        <p:cTn id="39" dur="600" fill="hold">
                                          <p:stCondLst>
                                            <p:cond delay="0"/>
                                          </p:stCondLst>
                                        </p:cTn>
                                        <p:tgtEl>
                                          <p:spTgt spid="3">
                                            <p:txEl>
                                              <p:pRg st="4" end="4"/>
                                            </p:txEl>
                                          </p:spTgt>
                                        </p:tgtEl>
                                        <p:attrNameLst>
                                          <p:attrName>ppt_x</p:attrName>
                                        </p:attrNameLst>
                                      </p:cBhvr>
                                    </p:anim>
                                    <p:anim from="0" to="-1.0" calcmode="lin" valueType="num">
                                      <p:cBhvr>
                                        <p:cTn id="40" dur="200" decel="50000" autoRev="1" fill="hold">
                                          <p:stCondLst>
                                            <p:cond delay="600"/>
                                          </p:stCondLst>
                                        </p:cTn>
                                        <p:tgtEl>
                                          <p:spTgt spid="3">
                                            <p:txEl>
                                              <p:pRg st="4" end="4"/>
                                            </p:txEl>
                                          </p:spTgt>
                                        </p:tgtEl>
                                        <p:attrNameLst>
                                          <p:attrName>xshear</p:attrName>
                                        </p:attrNameLst>
                                      </p:cBhvr>
                                    </p:anim>
                                    <p:animScale>
                                      <p:cBhvr>
                                        <p:cTn id="41" dur="200" decel="100000" autoRev="1" fill="hold">
                                          <p:stCondLst>
                                            <p:cond delay="600"/>
                                          </p:stCondLst>
                                        </p:cTn>
                                        <p:tgtEl>
                                          <p:spTgt spid="3">
                                            <p:txEl>
                                              <p:pRg st="4" end="4"/>
                                            </p:txEl>
                                          </p:spTgt>
                                        </p:tgtEl>
                                      </p:cBhvr>
                                      <p:from x="100000" y="100000"/>
                                      <p:to x="80000" y="100000"/>
                                    </p:animScale>
                                    <p:anim by="(#ppt_h/3+#ppt_w*0.1)" calcmode="lin" valueType="num">
                                      <p:cBhvr additive="sum">
                                        <p:cTn id="42" dur="200" decel="100000" autoRev="1" fill="hold">
                                          <p:stCondLst>
                                            <p:cond delay="600"/>
                                          </p:stCondLst>
                                        </p:cTn>
                                        <p:tgtEl>
                                          <p:spTgt spid="3">
                                            <p:txEl>
                                              <p:pRg st="4" end="4"/>
                                            </p:txEl>
                                          </p:spTgt>
                                        </p:tgtEl>
                                        <p:attrNameLst>
                                          <p:attrName>ppt_x</p:attrName>
                                        </p:attrNameLst>
                                      </p:cBhvr>
                                    </p:anim>
                                  </p:childTnLst>
                                </p:cTn>
                              </p:par>
                              <p:par>
                                <p:cTn id="43" presetID="34"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from="(-#ppt_w/2)" to="(#ppt_x)" calcmode="lin" valueType="num">
                                      <p:cBhvr>
                                        <p:cTn id="45" dur="600" fill="hold">
                                          <p:stCondLst>
                                            <p:cond delay="0"/>
                                          </p:stCondLst>
                                        </p:cTn>
                                        <p:tgtEl>
                                          <p:spTgt spid="3">
                                            <p:txEl>
                                              <p:pRg st="5" end="5"/>
                                            </p:txEl>
                                          </p:spTgt>
                                        </p:tgtEl>
                                        <p:attrNameLst>
                                          <p:attrName>ppt_x</p:attrName>
                                        </p:attrNameLst>
                                      </p:cBhvr>
                                    </p:anim>
                                    <p:anim from="0" to="-1.0" calcmode="lin" valueType="num">
                                      <p:cBhvr>
                                        <p:cTn id="46" dur="200" decel="50000" autoRev="1" fill="hold">
                                          <p:stCondLst>
                                            <p:cond delay="600"/>
                                          </p:stCondLst>
                                        </p:cTn>
                                        <p:tgtEl>
                                          <p:spTgt spid="3">
                                            <p:txEl>
                                              <p:pRg st="5" end="5"/>
                                            </p:txEl>
                                          </p:spTgt>
                                        </p:tgtEl>
                                        <p:attrNameLst>
                                          <p:attrName>xshear</p:attrName>
                                        </p:attrNameLst>
                                      </p:cBhvr>
                                    </p:anim>
                                    <p:animScale>
                                      <p:cBhvr>
                                        <p:cTn id="47" dur="200" decel="100000" autoRev="1" fill="hold">
                                          <p:stCondLst>
                                            <p:cond delay="600"/>
                                          </p:stCondLst>
                                        </p:cTn>
                                        <p:tgtEl>
                                          <p:spTgt spid="3">
                                            <p:txEl>
                                              <p:pRg st="5" end="5"/>
                                            </p:txEl>
                                          </p:spTgt>
                                        </p:tgtEl>
                                      </p:cBhvr>
                                      <p:from x="100000" y="100000"/>
                                      <p:to x="80000" y="100000"/>
                                    </p:animScale>
                                    <p:anim by="(#ppt_h/3+#ppt_w*0.1)" calcmode="lin" valueType="num">
                                      <p:cBhvr additive="sum">
                                        <p:cTn id="48" dur="200" decel="100000" autoRev="1" fill="hold">
                                          <p:stCondLst>
                                            <p:cond delay="600"/>
                                          </p:stCondLst>
                                        </p:cTn>
                                        <p:tgtEl>
                                          <p:spTgt spid="3">
                                            <p:txEl>
                                              <p:pRg st="5" end="5"/>
                                            </p:txEl>
                                          </p:spTgt>
                                        </p:tgtEl>
                                        <p:attrNameLst>
                                          <p:attrName>ppt_x</p:attrName>
                                        </p:attrNameLst>
                                      </p:cBhvr>
                                    </p:anim>
                                  </p:childTnLst>
                                </p:cTn>
                              </p:par>
                              <p:par>
                                <p:cTn id="49" presetID="34"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from="(-#ppt_w/2)" to="(#ppt_x)" calcmode="lin" valueType="num">
                                      <p:cBhvr>
                                        <p:cTn id="51" dur="600" fill="hold">
                                          <p:stCondLst>
                                            <p:cond delay="0"/>
                                          </p:stCondLst>
                                        </p:cTn>
                                        <p:tgtEl>
                                          <p:spTgt spid="3">
                                            <p:txEl>
                                              <p:pRg st="6" end="6"/>
                                            </p:txEl>
                                          </p:spTgt>
                                        </p:tgtEl>
                                        <p:attrNameLst>
                                          <p:attrName>ppt_x</p:attrName>
                                        </p:attrNameLst>
                                      </p:cBhvr>
                                    </p:anim>
                                    <p:anim from="0" to="-1.0" calcmode="lin" valueType="num">
                                      <p:cBhvr>
                                        <p:cTn id="52" dur="200" decel="50000" autoRev="1" fill="hold">
                                          <p:stCondLst>
                                            <p:cond delay="600"/>
                                          </p:stCondLst>
                                        </p:cTn>
                                        <p:tgtEl>
                                          <p:spTgt spid="3">
                                            <p:txEl>
                                              <p:pRg st="6" end="6"/>
                                            </p:txEl>
                                          </p:spTgt>
                                        </p:tgtEl>
                                        <p:attrNameLst>
                                          <p:attrName>xshear</p:attrName>
                                        </p:attrNameLst>
                                      </p:cBhvr>
                                    </p:anim>
                                    <p:animScale>
                                      <p:cBhvr>
                                        <p:cTn id="53" dur="200" decel="100000" autoRev="1" fill="hold">
                                          <p:stCondLst>
                                            <p:cond delay="600"/>
                                          </p:stCondLst>
                                        </p:cTn>
                                        <p:tgtEl>
                                          <p:spTgt spid="3">
                                            <p:txEl>
                                              <p:pRg st="6" end="6"/>
                                            </p:txEl>
                                          </p:spTgt>
                                        </p:tgtEl>
                                      </p:cBhvr>
                                      <p:from x="100000" y="100000"/>
                                      <p:to x="80000" y="100000"/>
                                    </p:animScale>
                                    <p:anim by="(#ppt_h/3+#ppt_w*0.1)" calcmode="lin" valueType="num">
                                      <p:cBhvr additive="sum">
                                        <p:cTn id="54" dur="200" decel="100000" autoRev="1" fill="hold">
                                          <p:stCondLst>
                                            <p:cond delay="600"/>
                                          </p:stCondLst>
                                        </p:cTn>
                                        <p:tgtEl>
                                          <p:spTgt spid="3">
                                            <p:txEl>
                                              <p:pRg st="6" end="6"/>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本文浅谈了笔者最近关于分治算法的一些发现和应用。原来分治算法在解决一类询问的问题时也能发挥其独有的优势。比之用平衡树等数据结构来在线的维护这些问题</a:t>
            </a:r>
            <a:r>
              <a:rPr lang="en-US" altLang="zh-CN" dirty="0" smtClean="0"/>
              <a:t>,</a:t>
            </a:r>
            <a:r>
              <a:rPr lang="zh-CN" altLang="en-US" dirty="0" smtClean="0"/>
              <a:t>对于现在的要求相对离线的竞赛坏境来讲要有很大的优势。 </a:t>
            </a:r>
          </a:p>
          <a:p>
            <a:r>
              <a:rPr lang="zh-CN" altLang="en-US" dirty="0" smtClean="0"/>
              <a:t>其实分治算法是许多高级算法的基础，比如线段树，树的点分治边分治以及</a:t>
            </a:r>
            <a:r>
              <a:rPr lang="en-US" altLang="zh-CN" dirty="0" smtClean="0"/>
              <a:t>FFT</a:t>
            </a:r>
            <a:r>
              <a:rPr lang="zh-CN" altLang="en-US" dirty="0" smtClean="0"/>
              <a:t>等都有着分治的影子，本文在此就不继续展开了，但是我们应对此算法进一步研究感受他的魅力。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END</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1547664" y="2348880"/>
            <a:ext cx="6019938" cy="923330"/>
          </a:xfrm>
          <a:prstGeom prst="rect">
            <a:avLst/>
          </a:prstGeom>
          <a:noFill/>
        </p:spPr>
        <p:txBody>
          <a:bodyPr wrap="square" lIns="91440" tIns="45720" rIns="91440" bIns="45720">
            <a:spAutoFit/>
          </a:bodyPr>
          <a:lstStyle/>
          <a:p>
            <a:pPr algn="ct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Cont’d</a:t>
            </a:r>
            <a:endParaRPr lang="zh-CN" altLang="en-US" dirty="0"/>
          </a:p>
        </p:txBody>
      </p:sp>
      <p:sp>
        <p:nvSpPr>
          <p:cNvPr id="3" name="内容占位符 2"/>
          <p:cNvSpPr>
            <a:spLocks noGrp="1"/>
          </p:cNvSpPr>
          <p:nvPr>
            <p:ph idx="1"/>
          </p:nvPr>
        </p:nvSpPr>
        <p:spPr/>
        <p:txBody>
          <a:bodyPr/>
          <a:lstStyle/>
          <a:p>
            <a:r>
              <a:rPr lang="zh-CN" altLang="en-US" dirty="0" smtClean="0"/>
              <a:t>这个问题用到的是划分树。</a:t>
            </a:r>
            <a:endParaRPr lang="en-US" altLang="zh-CN" dirty="0" smtClean="0"/>
          </a:p>
          <a:p>
            <a:pPr>
              <a:buNone/>
            </a:pPr>
            <a:r>
              <a:rPr lang="en-US" altLang="zh-CN" dirty="0"/>
              <a:t>	</a:t>
            </a:r>
            <a:r>
              <a:rPr lang="zh-CN" altLang="en-US" dirty="0" smtClean="0"/>
              <a:t>一个构建好的划分树如下图所示：</a:t>
            </a:r>
            <a:endParaRPr lang="en-US" altLang="zh-CN" dirty="0"/>
          </a:p>
          <a:p>
            <a:endParaRPr lang="zh-CN" altLang="en-US" dirty="0"/>
          </a:p>
        </p:txBody>
      </p:sp>
      <p:pic>
        <p:nvPicPr>
          <p:cNvPr id="4" name="图片 3" descr="捕获.PNG"/>
          <p:cNvPicPr>
            <a:picLocks noChangeAspect="1"/>
          </p:cNvPicPr>
          <p:nvPr/>
        </p:nvPicPr>
        <p:blipFill>
          <a:blip r:embed="rId2" cstate="print"/>
          <a:stretch>
            <a:fillRect/>
          </a:stretch>
        </p:blipFill>
        <p:spPr>
          <a:xfrm>
            <a:off x="683568" y="2996952"/>
            <a:ext cx="7830643" cy="34771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from="(-#ppt_w/2)" to="(#ppt_x)" calcmode="lin" valueType="num">
                                      <p:cBhvr>
                                        <p:cTn id="13" dur="600" fill="hold">
                                          <p:stCondLst>
                                            <p:cond delay="0"/>
                                          </p:stCondLst>
                                        </p:cTn>
                                        <p:tgtEl>
                                          <p:spTgt spid="3">
                                            <p:txEl>
                                              <p:pRg st="0" end="0"/>
                                            </p:txEl>
                                          </p:spTgt>
                                        </p:tgtEl>
                                        <p:attrNameLst>
                                          <p:attrName>ppt_x</p:attrName>
                                        </p:attrNameLst>
                                      </p:cBhvr>
                                    </p:anim>
                                    <p:anim from="0" to="-1.0" calcmode="lin" valueType="num">
                                      <p:cBhvr>
                                        <p:cTn id="14" dur="200" decel="50000" autoRev="1" fill="hold">
                                          <p:stCondLst>
                                            <p:cond delay="600"/>
                                          </p:stCondLst>
                                        </p:cTn>
                                        <p:tgtEl>
                                          <p:spTgt spid="3">
                                            <p:txEl>
                                              <p:pRg st="0" end="0"/>
                                            </p:txEl>
                                          </p:spTgt>
                                        </p:tgtEl>
                                        <p:attrNameLst>
                                          <p:attrName>xshear</p:attrName>
                                        </p:attrNameLst>
                                      </p:cBhvr>
                                    </p:anim>
                                    <p:animScale>
                                      <p:cBhvr>
                                        <p:cTn id="15" dur="200" decel="100000" autoRev="1" fill="hold">
                                          <p:stCondLst>
                                            <p:cond delay="600"/>
                                          </p:stCondLst>
                                        </p:cTn>
                                        <p:tgtEl>
                                          <p:spTgt spid="3">
                                            <p:txEl>
                                              <p:pRg st="0" end="0"/>
                                            </p:txEl>
                                          </p:spTgt>
                                        </p:tgtEl>
                                      </p:cBhvr>
                                      <p:from x="100000" y="100000"/>
                                      <p:to x="80000" y="100000"/>
                                    </p:animScale>
                                    <p:anim by="(#ppt_h/3+#ppt_w*0.1)" calcmode="lin" valueType="num">
                                      <p:cBhvr additive="sum">
                                        <p:cTn id="16" dur="200" decel="100000" autoRev="1" fill="hold">
                                          <p:stCondLst>
                                            <p:cond delay="600"/>
                                          </p:stCondLst>
                                        </p:cTn>
                                        <p:tgtEl>
                                          <p:spTgt spid="3">
                                            <p:txEl>
                                              <p:pRg st="0" end="0"/>
                                            </p:txEl>
                                          </p:spTgt>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from="(-#ppt_w/2)" to="(#ppt_x)" calcmode="lin" valueType="num">
                                      <p:cBhvr>
                                        <p:cTn id="19" dur="600" fill="hold">
                                          <p:stCondLst>
                                            <p:cond delay="0"/>
                                          </p:stCondLst>
                                        </p:cTn>
                                        <p:tgtEl>
                                          <p:spTgt spid="3">
                                            <p:txEl>
                                              <p:pRg st="1" end="1"/>
                                            </p:txEl>
                                          </p:spTgt>
                                        </p:tgtEl>
                                        <p:attrNameLst>
                                          <p:attrName>ppt_x</p:attrName>
                                        </p:attrNameLst>
                                      </p:cBhvr>
                                    </p:anim>
                                    <p:anim from="0" to="-1.0" calcmode="lin" valueType="num">
                                      <p:cBhvr>
                                        <p:cTn id="20" dur="200" decel="50000" autoRev="1" fill="hold">
                                          <p:stCondLst>
                                            <p:cond delay="600"/>
                                          </p:stCondLst>
                                        </p:cTn>
                                        <p:tgtEl>
                                          <p:spTgt spid="3">
                                            <p:txEl>
                                              <p:pRg st="1" end="1"/>
                                            </p:txEl>
                                          </p:spTgt>
                                        </p:tgtEl>
                                        <p:attrNameLst>
                                          <p:attrName>xshear</p:attrName>
                                        </p:attrNameLst>
                                      </p:cBhvr>
                                    </p:anim>
                                    <p:animScale>
                                      <p:cBhvr>
                                        <p:cTn id="21" dur="200" decel="100000" autoRev="1" fill="hold">
                                          <p:stCondLst>
                                            <p:cond delay="600"/>
                                          </p:stCondLst>
                                        </p:cTn>
                                        <p:tgtEl>
                                          <p:spTgt spid="3">
                                            <p:txEl>
                                              <p:pRg st="1" end="1"/>
                                            </p:txEl>
                                          </p:spTgt>
                                        </p:tgtEl>
                                      </p:cBhvr>
                                      <p:from x="100000" y="100000"/>
                                      <p:to x="80000" y="100000"/>
                                    </p:animScale>
                                    <p:anim by="(#ppt_h/3+#ppt_w*0.1)" calcmode="lin" valueType="num">
                                      <p:cBhvr additive="sum">
                                        <p:cTn id="22"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34"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from="(-#ppt_w/2)" to="(#ppt_x)" calcmode="lin" valueType="num">
                                      <p:cBhvr>
                                        <p:cTn id="27" dur="600" fill="hold">
                                          <p:stCondLst>
                                            <p:cond delay="0"/>
                                          </p:stCondLst>
                                        </p:cTn>
                                        <p:tgtEl>
                                          <p:spTgt spid="4"/>
                                        </p:tgtEl>
                                        <p:attrNameLst>
                                          <p:attrName>ppt_x</p:attrName>
                                        </p:attrNameLst>
                                      </p:cBhvr>
                                    </p:anim>
                                    <p:anim from="0" to="-1.0" calcmode="lin" valueType="num">
                                      <p:cBhvr>
                                        <p:cTn id="28" dur="200" decel="50000" autoRev="1" fill="hold">
                                          <p:stCondLst>
                                            <p:cond delay="600"/>
                                          </p:stCondLst>
                                        </p:cTn>
                                        <p:tgtEl>
                                          <p:spTgt spid="4"/>
                                        </p:tgtEl>
                                        <p:attrNameLst>
                                          <p:attrName>xshear</p:attrName>
                                        </p:attrNameLst>
                                      </p:cBhvr>
                                    </p:anim>
                                    <p:animScale>
                                      <p:cBhvr>
                                        <p:cTn id="29" dur="200" decel="100000" autoRev="1" fill="hold">
                                          <p:stCondLst>
                                            <p:cond delay="600"/>
                                          </p:stCondLst>
                                        </p:cTn>
                                        <p:tgtEl>
                                          <p:spTgt spid="4"/>
                                        </p:tgtEl>
                                      </p:cBhvr>
                                      <p:from x="100000" y="100000"/>
                                      <p:to x="80000" y="100000"/>
                                    </p:animScale>
                                    <p:anim by="(#ppt_h/3+#ppt_w*0.1)" calcmode="lin" valueType="num">
                                      <p:cBhvr additive="sum">
                                        <p:cTn id="30"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Cont’d</a:t>
            </a:r>
            <a:endParaRPr lang="zh-CN" altLang="en-US" dirty="0"/>
          </a:p>
        </p:txBody>
      </p:sp>
      <p:sp>
        <p:nvSpPr>
          <p:cNvPr id="3" name="内容占位符 2"/>
          <p:cNvSpPr>
            <a:spLocks noGrp="1"/>
          </p:cNvSpPr>
          <p:nvPr>
            <p:ph idx="1"/>
          </p:nvPr>
        </p:nvSpPr>
        <p:spPr/>
        <p:txBody>
          <a:bodyPr>
            <a:normAutofit/>
          </a:bodyPr>
          <a:lstStyle/>
          <a:p>
            <a:r>
              <a:rPr lang="zh-CN" altLang="en-US" dirty="0" smtClean="0"/>
              <a:t>红色的数表示来自左边，黑色的数表示来自右边</a:t>
            </a:r>
            <a:endParaRPr lang="en-US" altLang="zh-CN" dirty="0" smtClean="0"/>
          </a:p>
          <a:p>
            <a:r>
              <a:rPr lang="zh-CN" altLang="en-US" dirty="0" smtClean="0"/>
              <a:t>每次询问从最上面的区间开始，每次可以知道这个区间里面有多少个数是来自左边子树的，如果左边子树中的数的个数小于</a:t>
            </a:r>
            <a:r>
              <a:rPr lang="en-US" altLang="zh-CN" dirty="0" smtClean="0"/>
              <a:t>K</a:t>
            </a:r>
            <a:r>
              <a:rPr lang="zh-CN" altLang="en-US" dirty="0" smtClean="0"/>
              <a:t>，那么我们就到右边子树中去查询第</a:t>
            </a:r>
            <a:r>
              <a:rPr lang="en-US" altLang="zh-CN" dirty="0" smtClean="0"/>
              <a:t>K-sum</a:t>
            </a:r>
            <a:r>
              <a:rPr lang="zh-CN" altLang="en-US" dirty="0" smtClean="0"/>
              <a:t>小的数。</a:t>
            </a:r>
            <a:r>
              <a:rPr lang="en-US" altLang="zh-CN" dirty="0" smtClean="0"/>
              <a:t>(sum</a:t>
            </a:r>
            <a:r>
              <a:rPr lang="zh-CN" altLang="en-US" dirty="0" smtClean="0"/>
              <a:t>是这个区间中红色数字的个数</a:t>
            </a:r>
            <a:r>
              <a:rPr lang="en-US" altLang="zh-CN" dirty="0" smtClean="0"/>
              <a:t>)</a:t>
            </a:r>
          </a:p>
          <a:p>
            <a:r>
              <a:rPr lang="zh-CN" altLang="en-US" dirty="0" smtClean="0"/>
              <a:t>由于划分树的层数是</a:t>
            </a:r>
            <a:r>
              <a:rPr lang="en-US" altLang="zh-CN" dirty="0" err="1" smtClean="0"/>
              <a:t>logN</a:t>
            </a:r>
            <a:r>
              <a:rPr lang="zh-CN" altLang="en-US" dirty="0" smtClean="0"/>
              <a:t>层，所以最终的复杂度是</a:t>
            </a:r>
            <a:r>
              <a:rPr lang="en-US" altLang="zh-CN" dirty="0" smtClean="0"/>
              <a:t>O(</a:t>
            </a:r>
            <a:r>
              <a:rPr lang="en-US" altLang="zh-CN" dirty="0" err="1" smtClean="0"/>
              <a:t>QlogN</a:t>
            </a:r>
            <a:r>
              <a:rPr lang="en-US" altLang="zh-CN" dirty="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4"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只是这样吗？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刚刚看到的只是一个一维的区间第</a:t>
            </a:r>
            <a:r>
              <a:rPr lang="en-US" altLang="zh-CN" dirty="0" smtClean="0"/>
              <a:t>K</a:t>
            </a:r>
            <a:r>
              <a:rPr lang="zh-CN" altLang="en-US" dirty="0" smtClean="0"/>
              <a:t>小数</a:t>
            </a:r>
            <a:endParaRPr lang="en-US" altLang="zh-CN" dirty="0" smtClean="0"/>
          </a:p>
          <a:p>
            <a:r>
              <a:rPr lang="zh-CN" altLang="en-US" dirty="0" smtClean="0"/>
              <a:t>我们把问题再复杂一点</a:t>
            </a:r>
            <a:endParaRPr lang="en-US" altLang="zh-CN" dirty="0" smtClean="0"/>
          </a:p>
          <a:p>
            <a:r>
              <a:rPr lang="en-US" altLang="zh-CN" dirty="0" smtClean="0"/>
              <a:t>D</a:t>
            </a:r>
            <a:r>
              <a:rPr lang="zh-CN" altLang="en-US" dirty="0" smtClean="0"/>
              <a:t>维区间第</a:t>
            </a:r>
            <a:r>
              <a:rPr lang="en-US" altLang="zh-CN" dirty="0" smtClean="0"/>
              <a:t>K</a:t>
            </a:r>
            <a:r>
              <a:rPr lang="zh-CN" altLang="en-US" dirty="0" smtClean="0"/>
              <a:t>小数查询</a:t>
            </a:r>
            <a:endParaRPr lang="en-US" altLang="zh-CN" dirty="0" smtClean="0"/>
          </a:p>
          <a:p>
            <a:endParaRPr lang="en-US" altLang="zh-CN" dirty="0" smtClean="0"/>
          </a:p>
          <a:p>
            <a:r>
              <a:rPr lang="zh-CN" altLang="en-US" dirty="0" smtClean="0"/>
              <a:t>给定</a:t>
            </a:r>
            <a:r>
              <a:rPr lang="en-US" altLang="zh-CN" dirty="0" smtClean="0"/>
              <a:t>D,N,Q</a:t>
            </a:r>
            <a:r>
              <a:rPr lang="zh-CN" altLang="en-US" dirty="0" smtClean="0"/>
              <a:t>。以下给入</a:t>
            </a:r>
            <a:r>
              <a:rPr lang="en-US" altLang="zh-CN" dirty="0" smtClean="0"/>
              <a:t>N^D</a:t>
            </a:r>
            <a:r>
              <a:rPr lang="zh-CN" altLang="en-US" dirty="0" smtClean="0"/>
              <a:t>个数表示。</a:t>
            </a:r>
            <a:r>
              <a:rPr lang="en-US" altLang="zh-CN" dirty="0" smtClean="0"/>
              <a:t>(</a:t>
            </a:r>
            <a:r>
              <a:rPr lang="en-US" altLang="zh-CN" dirty="0" err="1" smtClean="0"/>
              <a:t>x,y,z</a:t>
            </a:r>
            <a:r>
              <a:rPr lang="en-US" altLang="zh-CN" dirty="0" smtClean="0"/>
              <a:t>„)</a:t>
            </a:r>
            <a:r>
              <a:rPr lang="zh-CN" altLang="en-US" dirty="0" smtClean="0"/>
              <a:t>格子里的权值（</a:t>
            </a:r>
            <a:r>
              <a:rPr lang="en-US" altLang="zh-CN" dirty="0" err="1" smtClean="0"/>
              <a:t>x,y,z</a:t>
            </a:r>
            <a:r>
              <a:rPr lang="en-US" altLang="zh-CN" dirty="0" smtClean="0"/>
              <a:t>„ &lt;=N</a:t>
            </a:r>
            <a:r>
              <a:rPr lang="zh-CN" altLang="en-US" dirty="0" smtClean="0"/>
              <a:t>）描述一个</a:t>
            </a:r>
            <a:r>
              <a:rPr lang="en-US" altLang="zh-CN" dirty="0" smtClean="0"/>
              <a:t>D</a:t>
            </a:r>
            <a:r>
              <a:rPr lang="zh-CN" altLang="en-US" dirty="0" smtClean="0"/>
              <a:t>维的方体。给定</a:t>
            </a:r>
            <a:r>
              <a:rPr lang="en-US" altLang="zh-CN" dirty="0" smtClean="0"/>
              <a:t>Q</a:t>
            </a:r>
            <a:r>
              <a:rPr lang="zh-CN" altLang="en-US" dirty="0" smtClean="0"/>
              <a:t>个询问每行</a:t>
            </a:r>
            <a:r>
              <a:rPr lang="en-US" altLang="zh-CN" dirty="0" smtClean="0"/>
              <a:t>2D+1</a:t>
            </a:r>
            <a:r>
              <a:rPr lang="zh-CN" altLang="en-US" dirty="0" smtClean="0"/>
              <a:t>个数描述</a:t>
            </a:r>
            <a:r>
              <a:rPr lang="en-US" altLang="zh-CN" dirty="0" smtClean="0"/>
              <a:t>2</a:t>
            </a:r>
            <a:r>
              <a:rPr lang="zh-CN" altLang="en-US" dirty="0" smtClean="0"/>
              <a:t>个坐标</a:t>
            </a:r>
            <a:r>
              <a:rPr lang="en-US" altLang="zh-CN" dirty="0" smtClean="0"/>
              <a:t>(x1,y1,z1…), (x2,y2,z2…) </a:t>
            </a:r>
            <a:r>
              <a:rPr lang="zh-CN" altLang="en-US" dirty="0" smtClean="0"/>
              <a:t>和一个</a:t>
            </a:r>
            <a:r>
              <a:rPr lang="en-US" altLang="zh-CN" dirty="0" smtClean="0"/>
              <a:t>K</a:t>
            </a:r>
            <a:r>
              <a:rPr lang="zh-CN" altLang="en-US" dirty="0" smtClean="0"/>
              <a:t>。表示询问坐标</a:t>
            </a:r>
            <a:r>
              <a:rPr lang="en-US" altLang="zh-CN" dirty="0" smtClean="0"/>
              <a:t>(</a:t>
            </a:r>
            <a:r>
              <a:rPr lang="en-US" altLang="zh-CN" dirty="0" err="1" smtClean="0"/>
              <a:t>x,y,z</a:t>
            </a:r>
            <a:r>
              <a:rPr lang="en-US" altLang="zh-CN" dirty="0" smtClean="0"/>
              <a:t>…) x1&lt;=x&lt;=x2 , y1&lt;=y&lt;=y2, z1&lt;=z&lt;= z2… </a:t>
            </a:r>
            <a:r>
              <a:rPr lang="zh-CN" altLang="en-US" dirty="0" smtClean="0"/>
              <a:t>里面的数的第</a:t>
            </a:r>
            <a:r>
              <a:rPr lang="en-US" altLang="zh-CN" dirty="0" smtClean="0"/>
              <a:t>K</a:t>
            </a:r>
            <a:r>
              <a:rPr lang="zh-CN" altLang="en-US" dirty="0" smtClean="0"/>
              <a:t>小值是什么。 </a:t>
            </a:r>
          </a:p>
          <a:p>
            <a:r>
              <a:rPr lang="zh-CN" altLang="en-US" dirty="0" smtClean="0"/>
              <a:t>数据规定：</a:t>
            </a:r>
            <a:r>
              <a:rPr lang="en-US" altLang="zh-CN" dirty="0" smtClean="0"/>
              <a:t>D*N^D&lt;=200000,Q*D^2&lt;=100000</a:t>
            </a:r>
            <a:r>
              <a:rPr lang="zh-CN" altLang="en-US" dirty="0" smtClean="0"/>
              <a:t>，</a:t>
            </a:r>
            <a:r>
              <a:rPr lang="en-US" altLang="zh-CN" dirty="0" smtClean="0"/>
              <a:t>D&lt;=3</a:t>
            </a:r>
            <a:r>
              <a:rPr lang="zh-CN" alt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from="(-#ppt_w/2)" to="(#ppt_x)" calcmode="lin" valueType="num">
                                      <p:cBhvr>
                                        <p:cTn id="15" dur="600" fill="hold">
                                          <p:stCondLst>
                                            <p:cond delay="0"/>
                                          </p:stCondLst>
                                        </p:cTn>
                                        <p:tgtEl>
                                          <p:spTgt spid="3">
                                            <p:txEl>
                                              <p:pRg st="0" end="0"/>
                                            </p:txEl>
                                          </p:spTgt>
                                        </p:tgtEl>
                                        <p:attrNameLst>
                                          <p:attrName>ppt_x</p:attrName>
                                        </p:attrNameLst>
                                      </p:cBhvr>
                                    </p:anim>
                                    <p:anim from="0" to="-1.0" calcmode="lin" valueType="num">
                                      <p:cBhvr>
                                        <p:cTn id="16" dur="200" decel="50000" autoRev="1" fill="hold">
                                          <p:stCondLst>
                                            <p:cond delay="600"/>
                                          </p:stCondLst>
                                        </p:cTn>
                                        <p:tgtEl>
                                          <p:spTgt spid="3">
                                            <p:txEl>
                                              <p:pRg st="0" end="0"/>
                                            </p:txEl>
                                          </p:spTgt>
                                        </p:tgtEl>
                                        <p:attrNameLst>
                                          <p:attrName>xshear</p:attrName>
                                        </p:attrNameLst>
                                      </p:cBhvr>
                                    </p:anim>
                                    <p:animScale>
                                      <p:cBhvr>
                                        <p:cTn id="17" dur="200" decel="100000" autoRev="1" fill="hold">
                                          <p:stCondLst>
                                            <p:cond delay="600"/>
                                          </p:stCondLst>
                                        </p:cTn>
                                        <p:tgtEl>
                                          <p:spTgt spid="3">
                                            <p:txEl>
                                              <p:pRg st="0" end="0"/>
                                            </p:txEl>
                                          </p:spTgt>
                                        </p:tgtEl>
                                      </p:cBhvr>
                                      <p:from x="100000" y="100000"/>
                                      <p:to x="80000" y="100000"/>
                                    </p:animScale>
                                    <p:anim by="(#ppt_h/3+#ppt_w*0.1)" calcmode="lin" valueType="num">
                                      <p:cBhvr additive="sum">
                                        <p:cTn id="18" dur="200" decel="100000" autoRev="1" fill="hold">
                                          <p:stCondLst>
                                            <p:cond delay="600"/>
                                          </p:stCondLst>
                                        </p:cTn>
                                        <p:tgtEl>
                                          <p:spTgt spid="3">
                                            <p:txEl>
                                              <p:pRg st="0" end="0"/>
                                            </p:txEl>
                                          </p:spTgt>
                                        </p:tgtEl>
                                        <p:attrNameLst>
                                          <p:attrName>ppt_x</p:attrName>
                                        </p:attrNameLst>
                                      </p:cBhvr>
                                    </p:anim>
                                  </p:childTnLst>
                                </p:cTn>
                              </p:par>
                              <p:par>
                                <p:cTn id="19" presetID="34"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from="(-#ppt_w/2)" to="(#ppt_x)" calcmode="lin" valueType="num">
                                      <p:cBhvr>
                                        <p:cTn id="21" dur="600" fill="hold">
                                          <p:stCondLst>
                                            <p:cond delay="0"/>
                                          </p:stCondLst>
                                        </p:cTn>
                                        <p:tgtEl>
                                          <p:spTgt spid="3">
                                            <p:txEl>
                                              <p:pRg st="1" end="1"/>
                                            </p:txEl>
                                          </p:spTgt>
                                        </p:tgtEl>
                                        <p:attrNameLst>
                                          <p:attrName>ppt_x</p:attrName>
                                        </p:attrNameLst>
                                      </p:cBhvr>
                                    </p:anim>
                                    <p:anim from="0" to="-1.0" calcmode="lin" valueType="num">
                                      <p:cBhvr>
                                        <p:cTn id="22" dur="200" decel="50000" autoRev="1" fill="hold">
                                          <p:stCondLst>
                                            <p:cond delay="600"/>
                                          </p:stCondLst>
                                        </p:cTn>
                                        <p:tgtEl>
                                          <p:spTgt spid="3">
                                            <p:txEl>
                                              <p:pRg st="1" end="1"/>
                                            </p:txEl>
                                          </p:spTgt>
                                        </p:tgtEl>
                                        <p:attrNameLst>
                                          <p:attrName>xshear</p:attrName>
                                        </p:attrNameLst>
                                      </p:cBhvr>
                                    </p:anim>
                                    <p:animScale>
                                      <p:cBhvr>
                                        <p:cTn id="23" dur="200" decel="100000" autoRev="1" fill="hold">
                                          <p:stCondLst>
                                            <p:cond delay="600"/>
                                          </p:stCondLst>
                                        </p:cTn>
                                        <p:tgtEl>
                                          <p:spTgt spid="3">
                                            <p:txEl>
                                              <p:pRg st="1" end="1"/>
                                            </p:txEl>
                                          </p:spTgt>
                                        </p:tgtEl>
                                      </p:cBhvr>
                                      <p:from x="100000" y="100000"/>
                                      <p:to x="80000" y="100000"/>
                                    </p:animScale>
                                    <p:anim by="(#ppt_h/3+#ppt_w*0.1)" calcmode="lin" valueType="num">
                                      <p:cBhvr additive="sum">
                                        <p:cTn id="24" dur="200" decel="100000" autoRev="1" fill="hold">
                                          <p:stCondLst>
                                            <p:cond delay="600"/>
                                          </p:stCondLst>
                                        </p:cTn>
                                        <p:tgtEl>
                                          <p:spTgt spid="3">
                                            <p:txEl>
                                              <p:pRg st="1" end="1"/>
                                            </p:txEl>
                                          </p:spTgt>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from="(-#ppt_w/2)" to="(#ppt_x)" calcmode="lin" valueType="num">
                                      <p:cBhvr>
                                        <p:cTn id="27" dur="600" fill="hold">
                                          <p:stCondLst>
                                            <p:cond delay="0"/>
                                          </p:stCondLst>
                                        </p:cTn>
                                        <p:tgtEl>
                                          <p:spTgt spid="3">
                                            <p:txEl>
                                              <p:pRg st="2" end="2"/>
                                            </p:txEl>
                                          </p:spTgt>
                                        </p:tgtEl>
                                        <p:attrNameLst>
                                          <p:attrName>ppt_x</p:attrName>
                                        </p:attrNameLst>
                                      </p:cBhvr>
                                    </p:anim>
                                    <p:anim from="0" to="-1.0" calcmode="lin" valueType="num">
                                      <p:cBhvr>
                                        <p:cTn id="28" dur="200" decel="50000" autoRev="1" fill="hold">
                                          <p:stCondLst>
                                            <p:cond delay="600"/>
                                          </p:stCondLst>
                                        </p:cTn>
                                        <p:tgtEl>
                                          <p:spTgt spid="3">
                                            <p:txEl>
                                              <p:pRg st="2" end="2"/>
                                            </p:txEl>
                                          </p:spTgt>
                                        </p:tgtEl>
                                        <p:attrNameLst>
                                          <p:attrName>xshear</p:attrName>
                                        </p:attrNameLst>
                                      </p:cBhvr>
                                    </p:anim>
                                    <p:animScale>
                                      <p:cBhvr>
                                        <p:cTn id="29" dur="200" decel="100000" autoRev="1" fill="hold">
                                          <p:stCondLst>
                                            <p:cond delay="600"/>
                                          </p:stCondLst>
                                        </p:cTn>
                                        <p:tgtEl>
                                          <p:spTgt spid="3">
                                            <p:txEl>
                                              <p:pRg st="2" end="2"/>
                                            </p:txEl>
                                          </p:spTgt>
                                        </p:tgtEl>
                                      </p:cBhvr>
                                      <p:from x="100000" y="100000"/>
                                      <p:to x="80000" y="100000"/>
                                    </p:animScale>
                                    <p:anim by="(#ppt_h/3+#ppt_w*0.1)" calcmode="lin" valueType="num">
                                      <p:cBhvr additive="sum">
                                        <p:cTn id="30"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31" fill="hold">
                      <p:stCondLst>
                        <p:cond delay="indefinite"/>
                      </p:stCondLst>
                      <p:childTnLst>
                        <p:par>
                          <p:cTn id="32" fill="hold">
                            <p:stCondLst>
                              <p:cond delay="0"/>
                            </p:stCondLst>
                            <p:childTnLst>
                              <p:par>
                                <p:cTn id="33" presetID="34"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from="(-#ppt_w/2)" to="(#ppt_x)" calcmode="lin" valueType="num">
                                      <p:cBhvr>
                                        <p:cTn id="35" dur="600" fill="hold">
                                          <p:stCondLst>
                                            <p:cond delay="0"/>
                                          </p:stCondLst>
                                        </p:cTn>
                                        <p:tgtEl>
                                          <p:spTgt spid="3">
                                            <p:txEl>
                                              <p:pRg st="4" end="4"/>
                                            </p:txEl>
                                          </p:spTgt>
                                        </p:tgtEl>
                                        <p:attrNameLst>
                                          <p:attrName>ppt_x</p:attrName>
                                        </p:attrNameLst>
                                      </p:cBhvr>
                                    </p:anim>
                                    <p:anim from="0" to="-1.0" calcmode="lin" valueType="num">
                                      <p:cBhvr>
                                        <p:cTn id="36" dur="200" decel="50000" autoRev="1" fill="hold">
                                          <p:stCondLst>
                                            <p:cond delay="600"/>
                                          </p:stCondLst>
                                        </p:cTn>
                                        <p:tgtEl>
                                          <p:spTgt spid="3">
                                            <p:txEl>
                                              <p:pRg st="4" end="4"/>
                                            </p:txEl>
                                          </p:spTgt>
                                        </p:tgtEl>
                                        <p:attrNameLst>
                                          <p:attrName>xshear</p:attrName>
                                        </p:attrNameLst>
                                      </p:cBhvr>
                                    </p:anim>
                                    <p:animScale>
                                      <p:cBhvr>
                                        <p:cTn id="37" dur="200" decel="100000" autoRev="1" fill="hold">
                                          <p:stCondLst>
                                            <p:cond delay="600"/>
                                          </p:stCondLst>
                                        </p:cTn>
                                        <p:tgtEl>
                                          <p:spTgt spid="3">
                                            <p:txEl>
                                              <p:pRg st="4" end="4"/>
                                            </p:txEl>
                                          </p:spTgt>
                                        </p:tgtEl>
                                      </p:cBhvr>
                                      <p:from x="100000" y="100000"/>
                                      <p:to x="80000" y="100000"/>
                                    </p:animScale>
                                    <p:anim by="(#ppt_h/3+#ppt_w*0.1)" calcmode="lin" valueType="num">
                                      <p:cBhvr additive="sum">
                                        <p:cTn id="38" dur="200" decel="100000" autoRev="1" fill="hold">
                                          <p:stCondLst>
                                            <p:cond delay="600"/>
                                          </p:stCondLst>
                                        </p:cTn>
                                        <p:tgtEl>
                                          <p:spTgt spid="3">
                                            <p:txEl>
                                              <p:pRg st="4" end="4"/>
                                            </p:txEl>
                                          </p:spTgt>
                                        </p:tgtEl>
                                        <p:attrNameLst>
                                          <p:attrName>ppt_x</p:attrName>
                                        </p:attrNameLst>
                                      </p:cBhvr>
                                    </p:anim>
                                  </p:childTnLst>
                                </p:cTn>
                              </p:par>
                              <p:par>
                                <p:cTn id="39" presetID="34"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from="(-#ppt_w/2)" to="(#ppt_x)" calcmode="lin" valueType="num">
                                      <p:cBhvr>
                                        <p:cTn id="41" dur="600" fill="hold">
                                          <p:stCondLst>
                                            <p:cond delay="0"/>
                                          </p:stCondLst>
                                        </p:cTn>
                                        <p:tgtEl>
                                          <p:spTgt spid="3">
                                            <p:txEl>
                                              <p:pRg st="5" end="5"/>
                                            </p:txEl>
                                          </p:spTgt>
                                        </p:tgtEl>
                                        <p:attrNameLst>
                                          <p:attrName>ppt_x</p:attrName>
                                        </p:attrNameLst>
                                      </p:cBhvr>
                                    </p:anim>
                                    <p:anim from="0" to="-1.0" calcmode="lin" valueType="num">
                                      <p:cBhvr>
                                        <p:cTn id="42" dur="200" decel="50000" autoRev="1" fill="hold">
                                          <p:stCondLst>
                                            <p:cond delay="600"/>
                                          </p:stCondLst>
                                        </p:cTn>
                                        <p:tgtEl>
                                          <p:spTgt spid="3">
                                            <p:txEl>
                                              <p:pRg st="5" end="5"/>
                                            </p:txEl>
                                          </p:spTgt>
                                        </p:tgtEl>
                                        <p:attrNameLst>
                                          <p:attrName>xshear</p:attrName>
                                        </p:attrNameLst>
                                      </p:cBhvr>
                                    </p:anim>
                                    <p:animScale>
                                      <p:cBhvr>
                                        <p:cTn id="43" dur="200" decel="100000" autoRev="1" fill="hold">
                                          <p:stCondLst>
                                            <p:cond delay="600"/>
                                          </p:stCondLst>
                                        </p:cTn>
                                        <p:tgtEl>
                                          <p:spTgt spid="3">
                                            <p:txEl>
                                              <p:pRg st="5" end="5"/>
                                            </p:txEl>
                                          </p:spTgt>
                                        </p:tgtEl>
                                      </p:cBhvr>
                                      <p:from x="100000" y="100000"/>
                                      <p:to x="80000" y="100000"/>
                                    </p:animScale>
                                    <p:anim by="(#ppt_h/3+#ppt_w*0.1)" calcmode="lin" valueType="num">
                                      <p:cBhvr additive="sum">
                                        <p:cTn id="44" dur="200" decel="100000" autoRev="1" fill="hold">
                                          <p:stCondLst>
                                            <p:cond delay="600"/>
                                          </p:stCondLst>
                                        </p:cTn>
                                        <p:tgtEl>
                                          <p:spTgt spid="3">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首先依旧可以暴力。每次枚举出所有的符合坐标的点。然后做一维的区间</a:t>
            </a:r>
            <a:r>
              <a:rPr lang="en-US" altLang="zh-CN" dirty="0" smtClean="0"/>
              <a:t>K</a:t>
            </a:r>
            <a:r>
              <a:rPr lang="zh-CN" altLang="en-US" dirty="0" smtClean="0"/>
              <a:t>大数查询。复杂度</a:t>
            </a:r>
            <a:r>
              <a:rPr lang="en-US" altLang="zh-CN" dirty="0" smtClean="0"/>
              <a:t>O(N^DQ)</a:t>
            </a:r>
            <a:r>
              <a:rPr lang="zh-CN" altLang="en-US" dirty="0" smtClean="0"/>
              <a:t>。</a:t>
            </a:r>
            <a:endParaRPr lang="en-US" altLang="zh-CN" dirty="0" smtClean="0"/>
          </a:p>
          <a:p>
            <a:endParaRPr lang="en-US" altLang="zh-CN" dirty="0" smtClean="0"/>
          </a:p>
          <a:p>
            <a:r>
              <a:rPr lang="zh-CN" altLang="en-US" dirty="0" smtClean="0"/>
              <a:t>怎么快速做呢？</a:t>
            </a:r>
            <a:endParaRPr lang="en-US" altLang="zh-CN" dirty="0" smtClean="0"/>
          </a:p>
          <a:p>
            <a:r>
              <a:rPr lang="zh-CN" altLang="en-US" dirty="0" smtClean="0"/>
              <a:t>上题我们采用了划分树来解决的大数据问题。我们是可以划分完整段区间，把小的数</a:t>
            </a:r>
            <a:r>
              <a:rPr lang="en-US" altLang="zh-CN" dirty="0" smtClean="0"/>
              <a:t>,</a:t>
            </a:r>
            <a:r>
              <a:rPr lang="zh-CN" altLang="en-US" dirty="0" smtClean="0"/>
              <a:t>划到右子树。大的数划到左子树。关键我们如何维护一段有多少个在左子树，多少个右子树。或许你会说这个也很好维护，通过一堆预处理和空间。就能够维护出来。。但是考虑到常数和编程复杂度以及空间限制。我们还是有更好的算法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3">
                                            <p:txEl>
                                              <p:pRg st="2" end="2"/>
                                            </p:txEl>
                                          </p:spTgt>
                                        </p:tgtEl>
                                        <p:attrNameLst>
                                          <p:attrName>ppt_x</p:attrName>
                                        </p:attrNameLst>
                                      </p:cBhvr>
                                    </p:anim>
                                    <p:anim from="0" to="-1.0" calcmode="lin" valueType="num">
                                      <p:cBhvr>
                                        <p:cTn id="14" dur="200" decel="50000" autoRev="1" fill="hold">
                                          <p:stCondLst>
                                            <p:cond delay="600"/>
                                          </p:stCondLst>
                                        </p:cTn>
                                        <p:tgtEl>
                                          <p:spTgt spid="3">
                                            <p:txEl>
                                              <p:pRg st="2" end="2"/>
                                            </p:txEl>
                                          </p:spTgt>
                                        </p:tgtEl>
                                        <p:attrNameLst>
                                          <p:attrName>xshear</p:attrName>
                                        </p:attrNameLst>
                                      </p:cBhvr>
                                    </p:anim>
                                    <p:animScale>
                                      <p:cBhvr>
                                        <p:cTn id="15" dur="200" decel="100000" autoRev="1" fill="hold">
                                          <p:stCondLst>
                                            <p:cond delay="600"/>
                                          </p:stCondLst>
                                        </p:cTn>
                                        <p:tgtEl>
                                          <p:spTgt spid="3">
                                            <p:txEl>
                                              <p:pRg st="2" end="2"/>
                                            </p:txEl>
                                          </p:spTgt>
                                        </p:tgtEl>
                                      </p:cBhvr>
                                      <p:from x="100000" y="100000"/>
                                      <p:to x="80000" y="100000"/>
                                    </p:animScale>
                                    <p:anim by="(#ppt_h/3+#ppt_w*0.1)" calcmode="lin" valueType="num">
                                      <p:cBhvr additive="sum">
                                        <p:cTn id="16"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首先，本题允许离线做法。没有强求在线，这启示着我们这里有突破口。 </a:t>
            </a:r>
            <a:endParaRPr lang="en-US" altLang="zh-CN" dirty="0" smtClean="0"/>
          </a:p>
          <a:p>
            <a:endParaRPr lang="en-US" altLang="zh-CN" dirty="0" smtClean="0"/>
          </a:p>
          <a:p>
            <a:r>
              <a:rPr lang="zh-CN" altLang="en-US" dirty="0" smtClean="0"/>
              <a:t>沿袭上述的做法。我们总是判断出一个询问的范围化成近乎等大的两部分。然后确定在哪部分接着递归下去。由于划分最多</a:t>
            </a:r>
            <a:r>
              <a:rPr lang="en-US" altLang="zh-CN" dirty="0" err="1" smtClean="0"/>
              <a:t>logN</a:t>
            </a:r>
            <a:r>
              <a:rPr lang="zh-CN" altLang="en-US" dirty="0" smtClean="0"/>
              <a:t>层。因此可以快速的解决询问。我们能否快速离线的对于所有询问处理这个东西呢？ </a:t>
            </a:r>
            <a:endParaRPr lang="en-US" altLang="zh-CN" dirty="0" smtClean="0"/>
          </a:p>
          <a:p>
            <a:endParaRPr lang="en-US" altLang="zh-CN" dirty="0" smtClean="0"/>
          </a:p>
          <a:p>
            <a:r>
              <a:rPr lang="zh-CN" altLang="en-US" dirty="0" smtClean="0"/>
              <a:t>答案是可以！</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21600000">
                                      <p:cBhvr>
                                        <p:cTn id="24" dur="2000" fill="hold"/>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idx="1"/>
          </p:nvPr>
        </p:nvSpPr>
        <p:spPr/>
        <p:txBody>
          <a:bodyPr/>
          <a:lstStyle/>
          <a:p>
            <a:r>
              <a:rPr lang="zh-CN" altLang="en-US" dirty="0" smtClean="0"/>
              <a:t>我们定义过程</a:t>
            </a:r>
            <a:r>
              <a:rPr lang="en-US" altLang="zh-CN" dirty="0" smtClean="0"/>
              <a:t>SOLVE(L,R)</a:t>
            </a:r>
            <a:r>
              <a:rPr lang="zh-CN" altLang="en-US" dirty="0" smtClean="0"/>
              <a:t>。处理一堆这样的询问，保证其答案在</a:t>
            </a:r>
            <a:r>
              <a:rPr lang="en-US" altLang="zh-CN" dirty="0" smtClean="0"/>
              <a:t>[L,R]</a:t>
            </a:r>
            <a:r>
              <a:rPr lang="zh-CN" altLang="en-US" dirty="0" smtClean="0"/>
              <a:t>里面。我们的目标是</a:t>
            </a:r>
            <a:r>
              <a:rPr lang="en-US" altLang="zh-CN" dirty="0" smtClean="0"/>
              <a:t>SOLVE(1,N^D)</a:t>
            </a:r>
            <a:r>
              <a:rPr lang="zh-CN" altLang="en-US" dirty="0" smtClean="0"/>
              <a:t>。我们如何快速的进行划分呢而解决问题呢？其实这个很简单。 </a:t>
            </a:r>
          </a:p>
          <a:p>
            <a:endParaRPr lang="en-US" altLang="zh-CN" dirty="0" smtClean="0"/>
          </a:p>
          <a:p>
            <a:r>
              <a:rPr lang="zh-CN" altLang="en-US" dirty="0" smtClean="0"/>
              <a:t>取</a:t>
            </a:r>
            <a:r>
              <a:rPr lang="en-US" altLang="zh-CN" dirty="0" smtClean="0"/>
              <a:t>mid=(l + r)/2</a:t>
            </a:r>
            <a:r>
              <a:rPr lang="zh-CN" altLang="en-US" dirty="0" smtClean="0"/>
              <a:t>，我们暴力的将小于等于</a:t>
            </a:r>
            <a:r>
              <a:rPr lang="en-US" altLang="zh-CN" dirty="0" smtClean="0"/>
              <a:t>mid</a:t>
            </a:r>
            <a:r>
              <a:rPr lang="zh-CN" altLang="en-US" dirty="0" smtClean="0"/>
              <a:t>的点塞入树状数组中对应位置标记为</a:t>
            </a:r>
            <a:r>
              <a:rPr lang="en-US" altLang="zh-CN" dirty="0" smtClean="0"/>
              <a:t>1</a:t>
            </a:r>
            <a:r>
              <a:rPr lang="zh-CN" altLang="en-US" dirty="0" smtClean="0"/>
              <a:t>。然后对于每个询问查询，查询所在范围内的</a:t>
            </a:r>
            <a:r>
              <a:rPr lang="en-US" altLang="zh-CN" dirty="0" smtClean="0"/>
              <a:t>1</a:t>
            </a:r>
            <a:r>
              <a:rPr lang="zh-CN" altLang="en-US" dirty="0" smtClean="0"/>
              <a:t>的个数是否达到对应的要求</a:t>
            </a:r>
            <a:r>
              <a:rPr lang="en-US" altLang="zh-CN" dirty="0" smtClean="0"/>
              <a:t>K</a:t>
            </a:r>
            <a:r>
              <a:rPr lang="zh-CN" altLang="en-US" dirty="0" smtClean="0"/>
              <a:t>。达到对应</a:t>
            </a:r>
            <a:r>
              <a:rPr lang="en-US" altLang="zh-CN" dirty="0" smtClean="0"/>
              <a:t>Solve(l, mid),</a:t>
            </a:r>
            <a:r>
              <a:rPr lang="zh-CN" altLang="en-US" dirty="0" smtClean="0"/>
              <a:t>达不到的询问则化为</a:t>
            </a:r>
            <a:r>
              <a:rPr lang="en-US" altLang="zh-CN" dirty="0" smtClean="0"/>
              <a:t>Solve(mid+1</a:t>
            </a:r>
            <a:r>
              <a:rPr lang="zh-CN" altLang="en-US" dirty="0" smtClean="0"/>
              <a:t>，</a:t>
            </a:r>
            <a:r>
              <a:rPr lang="en-US" altLang="zh-CN" dirty="0" smtClean="0"/>
              <a:t>r)</a:t>
            </a:r>
            <a:r>
              <a:rPr lang="zh-CN" altLang="en-US" dirty="0" smtClean="0"/>
              <a:t>将询问分类后继续递归。递归到</a:t>
            </a:r>
            <a:r>
              <a:rPr lang="en-US" altLang="zh-CN" dirty="0" smtClean="0"/>
              <a:t>l==r</a:t>
            </a:r>
            <a:r>
              <a:rPr lang="zh-CN" altLang="en-US" dirty="0" smtClean="0"/>
              <a:t>为止。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from="(-#ppt_w/2)" to="(#ppt_x)" calcmode="lin" valueType="num">
                                      <p:cBhvr>
                                        <p:cTn id="15" dur="600" fill="hold">
                                          <p:stCondLst>
                                            <p:cond delay="0"/>
                                          </p:stCondLst>
                                        </p:cTn>
                                        <p:tgtEl>
                                          <p:spTgt spid="3">
                                            <p:txEl>
                                              <p:pRg st="2" end="2"/>
                                            </p:txEl>
                                          </p:spTgt>
                                        </p:tgtEl>
                                        <p:attrNameLst>
                                          <p:attrName>ppt_x</p:attrName>
                                        </p:attrNameLst>
                                      </p:cBhvr>
                                    </p:anim>
                                    <p:anim from="0" to="-1.0" calcmode="lin" valueType="num">
                                      <p:cBhvr>
                                        <p:cTn id="16" dur="200" decel="50000" autoRev="1" fill="hold">
                                          <p:stCondLst>
                                            <p:cond delay="600"/>
                                          </p:stCondLst>
                                        </p:cTn>
                                        <p:tgtEl>
                                          <p:spTgt spid="3">
                                            <p:txEl>
                                              <p:pRg st="2" end="2"/>
                                            </p:txEl>
                                          </p:spTgt>
                                        </p:tgtEl>
                                        <p:attrNameLst>
                                          <p:attrName>xshear</p:attrName>
                                        </p:attrNameLst>
                                      </p:cBhvr>
                                    </p:anim>
                                    <p:animScale>
                                      <p:cBhvr>
                                        <p:cTn id="17" dur="200" decel="100000" autoRev="1" fill="hold">
                                          <p:stCondLst>
                                            <p:cond delay="600"/>
                                          </p:stCondLst>
                                        </p:cTn>
                                        <p:tgtEl>
                                          <p:spTgt spid="3">
                                            <p:txEl>
                                              <p:pRg st="2" end="2"/>
                                            </p:txEl>
                                          </p:spTgt>
                                        </p:tgtEl>
                                      </p:cBhvr>
                                      <p:from x="100000" y="100000"/>
                                      <p:to x="80000" y="100000"/>
                                    </p:animScale>
                                    <p:anim by="(#ppt_h/3+#ppt_w*0.1)" calcmode="lin" valueType="num">
                                      <p:cBhvr additive="sum">
                                        <p:cTn id="18" dur="200" decel="100000" autoRev="1" fill="hold">
                                          <p:stCondLst>
                                            <p:cond delay="600"/>
                                          </p:stCondLst>
                                        </p:cTn>
                                        <p:tgtEl>
                                          <p:spTgt spid="3">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CCE8C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327</TotalTime>
  <Words>2754</Words>
  <Application>Microsoft Office PowerPoint</Application>
  <PresentationFormat>全屏显示(4:3)</PresentationFormat>
  <Paragraphs>170</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流畅</vt:lpstr>
      <vt:lpstr> 浅谈分治算法在大规模离线算法中的应用</vt:lpstr>
      <vt:lpstr>问题引入</vt:lpstr>
      <vt:lpstr>问题加深</vt:lpstr>
      <vt:lpstr>Cont’d</vt:lpstr>
      <vt:lpstr>Cont’d</vt:lpstr>
      <vt:lpstr>只是这样吗？</vt:lpstr>
      <vt:lpstr>问题分析</vt:lpstr>
      <vt:lpstr>问题分析</vt:lpstr>
      <vt:lpstr>问题分析</vt:lpstr>
      <vt:lpstr>复杂度分析</vt:lpstr>
      <vt:lpstr>小结</vt:lpstr>
      <vt:lpstr>一个更一般的问题</vt:lpstr>
      <vt:lpstr>问题分析</vt:lpstr>
      <vt:lpstr>问题分析</vt:lpstr>
      <vt:lpstr>问题分析</vt:lpstr>
      <vt:lpstr>问题分析</vt:lpstr>
      <vt:lpstr>问题分析</vt:lpstr>
      <vt:lpstr>问题分析</vt:lpstr>
      <vt:lpstr>再看一个题目</vt:lpstr>
      <vt:lpstr>问题分析</vt:lpstr>
      <vt:lpstr>问题分析</vt:lpstr>
      <vt:lpstr>问题分析</vt:lpstr>
      <vt:lpstr>问题分析</vt:lpstr>
      <vt:lpstr>问题分析</vt:lpstr>
      <vt:lpstr>复杂度分析</vt:lpstr>
      <vt:lpstr>最后一题</vt:lpstr>
      <vt:lpstr>问题分析</vt:lpstr>
      <vt:lpstr>问题分析</vt:lpstr>
      <vt:lpstr>此类题型小结</vt:lpstr>
      <vt:lpstr>总结</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浅谈分治算法在大规模离线算法中的应用</dc:title>
  <dc:creator>DF</dc:creator>
  <cp:lastModifiedBy>DF</cp:lastModifiedBy>
  <cp:revision>223</cp:revision>
  <dcterms:created xsi:type="dcterms:W3CDTF">2014-04-13T12:51:39Z</dcterms:created>
  <dcterms:modified xsi:type="dcterms:W3CDTF">2014-04-20T03:29:00Z</dcterms:modified>
</cp:coreProperties>
</file>