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0" r:id="rId6"/>
    <p:sldId id="271" r:id="rId7"/>
    <p:sldId id="259" r:id="rId8"/>
    <p:sldId id="260" r:id="rId9"/>
    <p:sldId id="268" r:id="rId10"/>
    <p:sldId id="262" r:id="rId11"/>
    <p:sldId id="265" r:id="rId12"/>
    <p:sldId id="263" r:id="rId13"/>
    <p:sldId id="269" r:id="rId14"/>
    <p:sldId id="266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7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24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6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1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29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4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8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1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5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7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6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9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6F0E-B0D6-4DDA-A5E5-E277530B63D0}" type="datetimeFigureOut">
              <a:rPr lang="zh-CN" altLang="en-US" smtClean="0"/>
              <a:t>2014/4/26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2036-5EA7-485F-BF84-C651E064DD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5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1883663"/>
            <a:ext cx="9448800" cy="949309"/>
          </a:xfrm>
        </p:spPr>
        <p:txBody>
          <a:bodyPr/>
          <a:lstStyle/>
          <a:p>
            <a:pPr algn="ctr"/>
            <a:r>
              <a:rPr lang="zh-CN" altLang="en-US" dirty="0"/>
              <a:t>树状数组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028697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							 </a:t>
            </a:r>
            <a:r>
              <a:rPr lang="zh-CN" altLang="en-US" dirty="0" smtClean="0"/>
              <a:t>信息科学技术学院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				     </a:t>
            </a:r>
            <a:r>
              <a:rPr lang="zh-CN" altLang="en-US" dirty="0" smtClean="0"/>
              <a:t>李成志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12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首先定义</a:t>
            </a:r>
          </a:p>
          <a:p>
            <a:pPr marL="0" indent="0">
              <a:buNone/>
            </a:pPr>
            <a:r>
              <a:rPr lang="en-US" altLang="zh-CN" dirty="0"/>
              <a:t>Up(a)={a1=a,a2=a1+lowbit(a1),a3=a2+lowbit(a2) ... }</a:t>
            </a:r>
          </a:p>
          <a:p>
            <a:pPr marL="0" indent="0">
              <a:buNone/>
            </a:pPr>
            <a:r>
              <a:rPr lang="en-US" altLang="zh-CN" dirty="0"/>
              <a:t>Down(a)={a1=a,a2=a1-lowbit(a1),a3=a2-lowbit(a2) ... }</a:t>
            </a:r>
          </a:p>
          <a:p>
            <a:pPr marL="0" indent="0">
              <a:buNone/>
            </a:pPr>
            <a:r>
              <a:rPr lang="zh-CN" altLang="en-US" dirty="0"/>
              <a:t>为了方便讨论，只说明初始化后的第一次“</a:t>
            </a:r>
            <a:r>
              <a:rPr lang="en-US" altLang="zh-CN" dirty="0"/>
              <a:t>C a b”</a:t>
            </a:r>
            <a:r>
              <a:rPr lang="zh-CN" altLang="en-US" dirty="0"/>
              <a:t>和“</a:t>
            </a:r>
            <a:r>
              <a:rPr lang="en-US" altLang="zh-CN" dirty="0"/>
              <a:t>Q c”</a:t>
            </a:r>
            <a:r>
              <a:rPr lang="zh-CN" altLang="en-US" dirty="0"/>
              <a:t>操作：</a:t>
            </a:r>
          </a:p>
          <a:p>
            <a:pPr marL="0" indent="0">
              <a:buNone/>
            </a:pPr>
            <a:r>
              <a:rPr lang="zh-CN" altLang="en-US" dirty="0"/>
              <a:t>对于命令“</a:t>
            </a:r>
            <a:r>
              <a:rPr lang="en-US" altLang="zh-CN" dirty="0"/>
              <a:t>C a b”</a:t>
            </a:r>
            <a:r>
              <a:rPr lang="zh-CN" altLang="en-US" dirty="0"/>
              <a:t>，我们分别调用函数</a:t>
            </a:r>
            <a:r>
              <a:rPr lang="en-US" altLang="zh-CN" dirty="0"/>
              <a:t>down(b,1)</a:t>
            </a:r>
            <a:r>
              <a:rPr lang="zh-CN" altLang="en-US" dirty="0"/>
              <a:t>和</a:t>
            </a:r>
            <a:r>
              <a:rPr lang="en-US" altLang="zh-CN" dirty="0"/>
              <a:t>down(a-1,-1)</a:t>
            </a:r>
            <a:r>
              <a:rPr lang="zh-CN" altLang="en-US" dirty="0"/>
              <a:t>，将下标属于集合</a:t>
            </a:r>
            <a:r>
              <a:rPr lang="en-US" altLang="zh-CN" dirty="0"/>
              <a:t>Down(b)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中的元素</a:t>
            </a:r>
            <a:r>
              <a:rPr lang="en-US" altLang="zh-CN" dirty="0"/>
              <a:t>+1</a:t>
            </a:r>
            <a:r>
              <a:rPr lang="zh-CN" altLang="en-US" dirty="0"/>
              <a:t>，下标属于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Down(a-1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中的元素</a:t>
            </a:r>
            <a:r>
              <a:rPr lang="en-US" altLang="zh-CN" dirty="0"/>
              <a:t>-1</a:t>
            </a:r>
            <a:r>
              <a:rPr lang="zh-CN" altLang="en-US" dirty="0"/>
              <a:t>，联系到通常树状数组的求和为</a:t>
            </a:r>
            <a:r>
              <a:rPr lang="en-US" altLang="zh-CN" dirty="0"/>
              <a:t>down(b)-down(a-1)</a:t>
            </a:r>
            <a:r>
              <a:rPr lang="zh-CN" altLang="en-US" dirty="0"/>
              <a:t>，这里只不过把取值操作转变为对值的修改；</a:t>
            </a:r>
          </a:p>
          <a:p>
            <a:pPr marL="0" indent="0">
              <a:buNone/>
            </a:pPr>
            <a:r>
              <a:rPr lang="zh-CN" altLang="en-US" dirty="0"/>
              <a:t>然后分情况讨论函数</a:t>
            </a:r>
            <a:r>
              <a:rPr lang="en-US" altLang="zh-CN" dirty="0"/>
              <a:t>up(c)</a:t>
            </a:r>
            <a:r>
              <a:rPr lang="zh-CN" altLang="en-US" dirty="0"/>
              <a:t>如何对点进行查询，可以发现对于任意的</a:t>
            </a:r>
            <a:r>
              <a:rPr lang="en-US" altLang="zh-CN" dirty="0"/>
              <a:t>a&lt;=b</a:t>
            </a:r>
            <a:r>
              <a:rPr lang="zh-CN" altLang="en-US" dirty="0"/>
              <a:t>，</a:t>
            </a:r>
            <a:r>
              <a:rPr lang="en-US" altLang="zh-CN" dirty="0"/>
              <a:t>Up(a)</a:t>
            </a:r>
            <a:r>
              <a:rPr lang="zh-CN" altLang="en-US" dirty="0"/>
              <a:t>与</a:t>
            </a:r>
            <a:r>
              <a:rPr lang="en-US" altLang="zh-CN" dirty="0"/>
              <a:t>Down(b)</a:t>
            </a:r>
            <a:r>
              <a:rPr lang="zh-CN" altLang="en-US" dirty="0"/>
              <a:t>的交集只有一个元素。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1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因此</a:t>
            </a:r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a&lt;c&lt;=b</a:t>
            </a:r>
            <a:r>
              <a:rPr lang="zh-CN" altLang="en-US" dirty="0"/>
              <a:t>时，</a:t>
            </a:r>
            <a:r>
              <a:rPr lang="en-US" altLang="zh-CN" dirty="0"/>
              <a:t>Up(c)</a:t>
            </a:r>
            <a:r>
              <a:rPr lang="zh-CN" altLang="en-US" dirty="0"/>
              <a:t>与</a:t>
            </a:r>
            <a:r>
              <a:rPr lang="en-US" altLang="zh-CN" dirty="0"/>
              <a:t>Down(a-1)</a:t>
            </a:r>
            <a:r>
              <a:rPr lang="zh-CN" altLang="en-US" dirty="0"/>
              <a:t>无交集，与</a:t>
            </a:r>
            <a:r>
              <a:rPr lang="en-US" altLang="zh-CN" dirty="0"/>
              <a:t>Down(b)</a:t>
            </a:r>
            <a:r>
              <a:rPr lang="zh-CN" altLang="en-US" dirty="0"/>
              <a:t>有交集且交集内只有一个元素，由之前的修改可知该元素为</a:t>
            </a:r>
            <a:r>
              <a:rPr lang="en-US" altLang="zh-CN" dirty="0"/>
              <a:t>1</a:t>
            </a:r>
            <a:r>
              <a:rPr lang="zh-CN" altLang="en-US" dirty="0"/>
              <a:t>，故返回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b&lt;c</a:t>
            </a:r>
            <a:r>
              <a:rPr lang="zh-CN" altLang="en-US" dirty="0"/>
              <a:t>时，</a:t>
            </a:r>
            <a:r>
              <a:rPr lang="en-US" altLang="zh-CN" dirty="0"/>
              <a:t>Up(c)</a:t>
            </a:r>
            <a:r>
              <a:rPr lang="zh-CN" altLang="en-US" dirty="0"/>
              <a:t>与</a:t>
            </a:r>
            <a:r>
              <a:rPr lang="en-US" altLang="zh-CN" dirty="0"/>
              <a:t>Down(b)</a:t>
            </a:r>
            <a:r>
              <a:rPr lang="zh-CN" altLang="en-US" dirty="0"/>
              <a:t>无交集，故返回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c&lt;=a</a:t>
            </a:r>
            <a:r>
              <a:rPr lang="zh-CN" altLang="en-US" dirty="0"/>
              <a:t>时，</a:t>
            </a:r>
            <a:r>
              <a:rPr lang="en-US" altLang="zh-CN" dirty="0"/>
              <a:t>Up(c)</a:t>
            </a:r>
            <a:r>
              <a:rPr lang="zh-CN" altLang="en-US" dirty="0"/>
              <a:t>分别与</a:t>
            </a:r>
            <a:r>
              <a:rPr lang="en-US" altLang="zh-CN" dirty="0"/>
              <a:t>Down(b)</a:t>
            </a:r>
            <a:r>
              <a:rPr lang="zh-CN" altLang="en-US" dirty="0"/>
              <a:t>和</a:t>
            </a:r>
            <a:r>
              <a:rPr lang="en-US" altLang="zh-CN" dirty="0"/>
              <a:t>Down(a-1)</a:t>
            </a:r>
            <a:r>
              <a:rPr lang="zh-CN" altLang="en-US" dirty="0"/>
              <a:t>构成一个元素的交集，其元素分别为</a:t>
            </a:r>
            <a:r>
              <a:rPr lang="en-US" altLang="zh-CN" dirty="0"/>
              <a:t>-1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，抵消后返回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此时返回值就是点</a:t>
            </a:r>
            <a:r>
              <a:rPr lang="en-US" altLang="zh-CN" dirty="0"/>
              <a:t>c</a:t>
            </a:r>
            <a:r>
              <a:rPr lang="zh-CN" altLang="en-US" dirty="0"/>
              <a:t>处的值。</a:t>
            </a:r>
          </a:p>
          <a:p>
            <a:pPr marL="0" indent="0">
              <a:buNone/>
            </a:pPr>
            <a:r>
              <a:rPr lang="zh-CN" altLang="en-US" dirty="0"/>
              <a:t>了解如何获得第一次修改后的询问结果后，只要将简单的返回值变更为对下标属于集合</a:t>
            </a:r>
            <a:r>
              <a:rPr lang="en-US" altLang="zh-CN" dirty="0"/>
              <a:t>Up(c)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中元素的累加值，就能得到多次修改后的询问结果，然后扩展至二维即可。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12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HDU2852</a:t>
            </a:r>
            <a:r>
              <a:rPr lang="en-US" altLang="zh-CN" dirty="0"/>
              <a:t> </a:t>
            </a:r>
            <a:r>
              <a:rPr lang="en-US" altLang="zh-CN" dirty="0" err="1"/>
              <a:t>KiKi's</a:t>
            </a:r>
            <a:r>
              <a:rPr lang="en-US" altLang="zh-CN" dirty="0"/>
              <a:t> K-Number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有一</a:t>
            </a:r>
            <a:r>
              <a:rPr lang="zh-CN" altLang="en-US" dirty="0" smtClean="0"/>
              <a:t>个容器，进行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次操作，如下三种：</a:t>
            </a:r>
            <a:endParaRPr lang="en-US" altLang="zh-CN" dirty="0" smtClean="0"/>
          </a:p>
          <a:p>
            <a:r>
              <a:rPr lang="zh-CN" altLang="en-US" dirty="0" smtClean="0"/>
              <a:t>将元素</a:t>
            </a:r>
            <a:r>
              <a:rPr lang="en-US" altLang="zh-CN" dirty="0" smtClean="0"/>
              <a:t>e</a:t>
            </a:r>
            <a:r>
              <a:rPr lang="zh-CN" altLang="en-US" dirty="0" smtClean="0"/>
              <a:t>插入容器；</a:t>
            </a:r>
            <a:endParaRPr lang="en-US" altLang="zh-CN" dirty="0" smtClean="0"/>
          </a:p>
          <a:p>
            <a:r>
              <a:rPr lang="zh-CN" altLang="en-US" dirty="0" smtClean="0"/>
              <a:t>将元素</a:t>
            </a:r>
            <a:r>
              <a:rPr lang="en-US" altLang="zh-CN" dirty="0" smtClean="0"/>
              <a:t>e</a:t>
            </a:r>
            <a:r>
              <a:rPr lang="zh-CN" altLang="en-US" dirty="0" smtClean="0"/>
              <a:t>从容器中删除；</a:t>
            </a:r>
            <a:endParaRPr lang="en-US" altLang="zh-CN" dirty="0" smtClean="0"/>
          </a:p>
          <a:p>
            <a:r>
              <a:rPr lang="zh-CN" altLang="en-US" dirty="0" smtClean="0"/>
              <a:t>查询容器中比</a:t>
            </a:r>
            <a:r>
              <a:rPr lang="en-US" altLang="zh-CN" dirty="0" smtClean="0"/>
              <a:t>e</a:t>
            </a:r>
            <a:r>
              <a:rPr lang="zh-CN" altLang="en-US" dirty="0" smtClean="0"/>
              <a:t>大的第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个数；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 &lt;= m &lt;</a:t>
            </a:r>
            <a:r>
              <a:rPr lang="en-US" altLang="zh-CN" dirty="0" smtClean="0"/>
              <a:t>100000</a:t>
            </a:r>
          </a:p>
          <a:p>
            <a:pPr marL="0" indent="0">
              <a:buNone/>
            </a:pPr>
            <a:r>
              <a:rPr lang="en-US" altLang="zh-CN" dirty="0" smtClean="0"/>
              <a:t>1 &lt;= e &lt; 100000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5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</a:t>
            </a:r>
            <a:r>
              <a:rPr lang="en-US" altLang="zh-CN" dirty="0"/>
              <a:t>e</a:t>
            </a:r>
            <a:r>
              <a:rPr lang="zh-CN" altLang="en-US" dirty="0"/>
              <a:t>的值较小，可由树状数组来维护这个容器。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查询操作使用二分查找即可。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43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POJ3321 APPLE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一棵树，有很多分叉，每个分叉上最多有</a:t>
            </a:r>
            <a:r>
              <a:rPr lang="en-US" altLang="zh-CN" dirty="0"/>
              <a:t>1</a:t>
            </a:r>
            <a:r>
              <a:rPr lang="zh-CN" altLang="en-US" dirty="0"/>
              <a:t>个苹果。    </a:t>
            </a:r>
          </a:p>
          <a:p>
            <a:pPr marL="0" indent="0">
              <a:buNone/>
            </a:pPr>
            <a:r>
              <a:rPr lang="zh-CN" altLang="en-US" dirty="0" smtClean="0"/>
              <a:t>给</a:t>
            </a:r>
            <a:r>
              <a:rPr lang="zh-CN" altLang="en-US" dirty="0"/>
              <a:t>出</a:t>
            </a:r>
            <a:r>
              <a:rPr lang="en-US" altLang="zh-CN" dirty="0"/>
              <a:t>n</a:t>
            </a:r>
            <a:r>
              <a:rPr lang="zh-CN" altLang="en-US" dirty="0"/>
              <a:t>，接下来</a:t>
            </a:r>
            <a:r>
              <a:rPr lang="en-US" altLang="zh-CN" dirty="0"/>
              <a:t>n-1</a:t>
            </a:r>
            <a:r>
              <a:rPr lang="zh-CN" altLang="en-US" dirty="0"/>
              <a:t>行，每行</a:t>
            </a:r>
            <a:r>
              <a:rPr lang="en-US" altLang="zh-CN" dirty="0" err="1"/>
              <a:t>u,v</a:t>
            </a:r>
            <a:r>
              <a:rPr lang="zh-CN" altLang="en-US" dirty="0"/>
              <a:t>，表示分叉</a:t>
            </a:r>
            <a:r>
              <a:rPr lang="en-US" altLang="zh-CN" dirty="0" err="1"/>
              <a:t>u,v</a:t>
            </a:r>
            <a:r>
              <a:rPr lang="zh-CN" altLang="en-US" dirty="0"/>
              <a:t>之间有树枝相连。这里数据中</a:t>
            </a:r>
            <a:r>
              <a:rPr lang="en-US" altLang="zh-CN" dirty="0"/>
              <a:t>u</a:t>
            </a:r>
            <a:r>
              <a:rPr lang="zh-CN" altLang="en-US" dirty="0"/>
              <a:t>相当于树中的父节点，</a:t>
            </a:r>
            <a:r>
              <a:rPr lang="en-US" altLang="zh-CN" dirty="0"/>
              <a:t>v</a:t>
            </a:r>
            <a:r>
              <a:rPr lang="zh-CN" altLang="en-US" dirty="0"/>
              <a:t>相当于子节点。    </a:t>
            </a:r>
          </a:p>
          <a:p>
            <a:pPr marL="0" indent="0">
              <a:buNone/>
            </a:pPr>
            <a:r>
              <a:rPr lang="zh-CN" altLang="en-US" dirty="0" smtClean="0"/>
              <a:t>给</a:t>
            </a:r>
            <a:r>
              <a:rPr lang="zh-CN" altLang="en-US" dirty="0"/>
              <a:t>出两个操作：    </a:t>
            </a:r>
          </a:p>
          <a:p>
            <a:pPr marL="0" indent="0">
              <a:buNone/>
            </a:pPr>
            <a:r>
              <a:rPr lang="en-US" altLang="zh-CN" dirty="0" smtClean="0"/>
              <a:t>1.C </a:t>
            </a:r>
            <a:r>
              <a:rPr lang="en-US" altLang="zh-CN" dirty="0"/>
              <a:t>x  </a:t>
            </a:r>
            <a:r>
              <a:rPr lang="zh-CN" altLang="en-US" dirty="0"/>
              <a:t>如果分叉</a:t>
            </a:r>
            <a:r>
              <a:rPr lang="en-US" altLang="zh-CN" dirty="0"/>
              <a:t>x</a:t>
            </a:r>
            <a:r>
              <a:rPr lang="zh-CN" altLang="en-US" dirty="0"/>
              <a:t>有一个苹果，表示该苹果被摘下；如果没苹果，表示该分叉长出</a:t>
            </a:r>
            <a:r>
              <a:rPr lang="en-US" altLang="zh-CN" dirty="0"/>
              <a:t>1</a:t>
            </a:r>
            <a:r>
              <a:rPr lang="zh-CN" altLang="en-US" dirty="0"/>
              <a:t>个苹果。    </a:t>
            </a:r>
          </a:p>
          <a:p>
            <a:pPr marL="0" indent="0">
              <a:buNone/>
            </a:pPr>
            <a:r>
              <a:rPr lang="en-US" altLang="zh-CN" dirty="0" smtClean="0"/>
              <a:t>2.Q </a:t>
            </a:r>
            <a:r>
              <a:rPr lang="en-US" altLang="zh-CN" dirty="0"/>
              <a:t>x  </a:t>
            </a:r>
            <a:r>
              <a:rPr lang="zh-CN" altLang="en-US" dirty="0"/>
              <a:t>查询以分叉</a:t>
            </a:r>
            <a:r>
              <a:rPr lang="en-US" altLang="zh-CN" dirty="0"/>
              <a:t>x</a:t>
            </a:r>
            <a:r>
              <a:rPr lang="zh-CN" altLang="en-US" dirty="0"/>
              <a:t>为根节点的子树中所含有的苹果，包括分叉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每次询问输出苹果的数量。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443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用树的遍历讲树变为一个序列，记录每个子树对应的区间。用树状数组维护即可。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04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与线段树比较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树状</a:t>
            </a:r>
            <a:r>
              <a:rPr lang="zh-CN" altLang="en-US" dirty="0"/>
              <a:t>数组是一个可以很高效的进行区间统计的数据结构。在思想上类似于线段树，比线段树节省空间</a:t>
            </a:r>
            <a:r>
              <a:rPr lang="zh-CN" altLang="en-US" dirty="0" smtClean="0"/>
              <a:t>，更容易拓展到多维的情况。编程</a:t>
            </a:r>
            <a:r>
              <a:rPr lang="zh-CN" altLang="en-US" dirty="0"/>
              <a:t>复</a:t>
            </a:r>
            <a:r>
              <a:rPr lang="zh-CN" altLang="en-US" sz="2400" dirty="0"/>
              <a:t>杂</a:t>
            </a:r>
            <a:r>
              <a:rPr lang="zh-CN" altLang="en-US" dirty="0"/>
              <a:t>度比线段树低，但适用范围比线段树小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在很多情况中树状数组从表面看起来并不适用。但是在上面的题目中多次使用转化的思想，应用树状数组漂亮地解题。</a:t>
            </a:r>
            <a:r>
              <a:rPr lang="zh-CN" altLang="en-US" dirty="0"/>
              <a:t>相信我们还能再开发树状数组更多的潜力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1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8226" y="2843784"/>
            <a:ext cx="1292662" cy="28623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7200" dirty="0" smtClean="0"/>
              <a:t>谢谢！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0500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750036"/>
            <a:ext cx="8610600" cy="1293028"/>
          </a:xfrm>
        </p:spPr>
        <p:txBody>
          <a:bodyPr/>
          <a:lstStyle/>
          <a:p>
            <a:pPr algn="ctr"/>
            <a:r>
              <a:rPr lang="zh-CN" altLang="en-US" b="1" dirty="0" smtClean="0"/>
              <a:t>描述</a:t>
            </a:r>
            <a:endParaRPr lang="zh-CN" altLang="en-US" b="1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85800" y="2043064"/>
            <a:ext cx="10580854" cy="4175621"/>
          </a:xfrm>
        </p:spPr>
        <p:txBody>
          <a:bodyPr/>
          <a:lstStyle/>
          <a:p>
            <a:r>
              <a:rPr lang="zh-CN" altLang="en-US" dirty="0"/>
              <a:t>树状数组</a:t>
            </a:r>
            <a:r>
              <a:rPr lang="en-US" altLang="zh-CN" dirty="0"/>
              <a:t>(Binary Indexed Tree</a:t>
            </a:r>
            <a:r>
              <a:rPr lang="zh-CN" altLang="en-US" dirty="0"/>
              <a:t>，</a:t>
            </a:r>
            <a:r>
              <a:rPr lang="en-US" altLang="zh-CN" dirty="0"/>
              <a:t>BIT</a:t>
            </a:r>
            <a:r>
              <a:rPr lang="zh-CN" altLang="en-US" dirty="0"/>
              <a:t>，二分索引树</a:t>
            </a:r>
            <a:r>
              <a:rPr lang="en-US" altLang="zh-CN" dirty="0"/>
              <a:t>)</a:t>
            </a:r>
            <a:r>
              <a:rPr lang="zh-CN" altLang="en-US" dirty="0"/>
              <a:t>，最早由</a:t>
            </a:r>
            <a:r>
              <a:rPr lang="en-US" altLang="zh-CN" dirty="0"/>
              <a:t>Peter M. Fenwick</a:t>
            </a:r>
            <a:r>
              <a:rPr lang="zh-CN" altLang="en-US" dirty="0"/>
              <a:t>于</a:t>
            </a:r>
            <a:r>
              <a:rPr lang="en-US" altLang="zh-CN" dirty="0"/>
              <a:t>1994</a:t>
            </a:r>
            <a:r>
              <a:rPr lang="zh-CN" altLang="en-US" dirty="0"/>
              <a:t>年以</a:t>
            </a:r>
            <a:r>
              <a:rPr lang="en-US" altLang="zh-CN" dirty="0"/>
              <a:t>A New Data Structure for Cumulative Frequency Tables</a:t>
            </a:r>
            <a:r>
              <a:rPr lang="zh-CN" altLang="en-US" dirty="0"/>
              <a:t>为题发表在</a:t>
            </a:r>
            <a:r>
              <a:rPr lang="en-US" altLang="zh-CN" dirty="0"/>
              <a:t>SOFTWARE PRACTICE AND EXPERIENCE</a:t>
            </a:r>
            <a:r>
              <a:rPr lang="zh-CN" altLang="en-US" dirty="0"/>
              <a:t>。其初衷是解决数据压缩里的累积频率</a:t>
            </a:r>
            <a:r>
              <a:rPr lang="en-US" altLang="zh-CN" dirty="0"/>
              <a:t>(Cumulative Frequency)</a:t>
            </a:r>
            <a:r>
              <a:rPr lang="zh-CN" altLang="en-US" dirty="0"/>
              <a:t>的计算问题，现多用于高效计算数列的前缀和。它可以以</a:t>
            </a:r>
            <a:r>
              <a:rPr lang="en-US" altLang="zh-CN" dirty="0" smtClean="0"/>
              <a:t>O(log </a:t>
            </a:r>
            <a:r>
              <a:rPr lang="en-US" altLang="zh-CN" dirty="0"/>
              <a:t>n)</a:t>
            </a:r>
            <a:r>
              <a:rPr lang="zh-CN" altLang="en-US" dirty="0"/>
              <a:t>的时间</a:t>
            </a:r>
            <a:r>
              <a:rPr lang="zh-CN" altLang="en-US" dirty="0" smtClean="0"/>
              <a:t>得到区间和，</a:t>
            </a:r>
            <a:r>
              <a:rPr lang="zh-CN" altLang="en-US" dirty="0"/>
              <a:t>并同样以</a:t>
            </a:r>
            <a:r>
              <a:rPr lang="en-US" altLang="zh-CN" dirty="0" smtClean="0"/>
              <a:t>O(log </a:t>
            </a:r>
            <a:r>
              <a:rPr lang="en-US" altLang="zh-CN" dirty="0"/>
              <a:t>n)</a:t>
            </a:r>
            <a:r>
              <a:rPr lang="zh-CN" altLang="en-US" dirty="0"/>
              <a:t>对某项加一个</a:t>
            </a:r>
            <a:r>
              <a:rPr lang="zh-CN" altLang="en-US" dirty="0" smtClean="0"/>
              <a:t>常数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53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1258149"/>
            <a:ext cx="8610600" cy="9364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原理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" y="2194560"/>
            <a:ext cx="4762500" cy="3057525"/>
          </a:xfrm>
        </p:spPr>
      </p:pic>
      <p:sp>
        <p:nvSpPr>
          <p:cNvPr id="5" name="文本框 4"/>
          <p:cNvSpPr txBox="1"/>
          <p:nvPr/>
        </p:nvSpPr>
        <p:spPr>
          <a:xfrm>
            <a:off x="5760720" y="2112264"/>
            <a:ext cx="6025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来观察这个图：</a:t>
            </a:r>
            <a:endParaRPr lang="en-US" altLang="zh-CN" dirty="0" smtClean="0"/>
          </a:p>
          <a:p>
            <a:r>
              <a:rPr lang="zh-CN" altLang="en-US" dirty="0"/>
              <a:t>令这棵树的结点编号为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C2...Cn</a:t>
            </a:r>
            <a:r>
              <a:rPr lang="zh-CN" altLang="en-US" dirty="0"/>
              <a:t>。令每个结点的值为这棵树的值的总和，那么容易发现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pt-BR" altLang="zh-CN" dirty="0"/>
              <a:t>C1 = A1</a:t>
            </a:r>
          </a:p>
          <a:p>
            <a:r>
              <a:rPr lang="pt-BR" altLang="zh-CN" dirty="0"/>
              <a:t>C2 = A1 + A2</a:t>
            </a:r>
          </a:p>
          <a:p>
            <a:r>
              <a:rPr lang="pt-BR" altLang="zh-CN" dirty="0"/>
              <a:t>C3 = A3</a:t>
            </a:r>
          </a:p>
          <a:p>
            <a:r>
              <a:rPr lang="pt-BR" altLang="zh-CN" dirty="0"/>
              <a:t>C4 = A1 + A2 + A3 + A4</a:t>
            </a:r>
          </a:p>
          <a:p>
            <a:r>
              <a:rPr lang="pt-BR" altLang="zh-CN" dirty="0"/>
              <a:t>C5 = A5</a:t>
            </a:r>
          </a:p>
          <a:p>
            <a:r>
              <a:rPr lang="pt-BR" altLang="zh-CN" dirty="0"/>
              <a:t>C6 = A5 + A6</a:t>
            </a:r>
          </a:p>
          <a:p>
            <a:r>
              <a:rPr lang="pt-BR" altLang="zh-CN" dirty="0"/>
              <a:t>C7 = A7</a:t>
            </a:r>
          </a:p>
          <a:p>
            <a:r>
              <a:rPr lang="pt-BR" altLang="zh-CN" dirty="0"/>
              <a:t>C8 = A1 + A2 + A3 + A4 + A5 + A6 + A7 + A8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79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设节点编号为</a:t>
            </a:r>
            <a:r>
              <a:rPr lang="en-US" altLang="zh-CN" dirty="0"/>
              <a:t>x</a:t>
            </a:r>
            <a:r>
              <a:rPr lang="zh-CN" altLang="en-US" dirty="0"/>
              <a:t>，那么这个节点管辖的区间为</a:t>
            </a:r>
            <a:r>
              <a:rPr lang="en-US" altLang="zh-CN" dirty="0"/>
              <a:t>2^k</a:t>
            </a:r>
            <a:r>
              <a:rPr lang="zh-CN" altLang="en-US" dirty="0"/>
              <a:t>（其中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二进制末尾</a:t>
            </a:r>
            <a:r>
              <a:rPr lang="en-US" altLang="zh-CN" dirty="0"/>
              <a:t>0</a:t>
            </a:r>
            <a:r>
              <a:rPr lang="zh-CN" altLang="en-US" dirty="0"/>
              <a:t>的个数）个元素。因为这个区间最后一个元素必然为</a:t>
            </a:r>
            <a:r>
              <a:rPr lang="en-US" altLang="zh-CN" dirty="0"/>
              <a:t>Ax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zh-CN" altLang="en-US" dirty="0"/>
              <a:t>所以很明显：</a:t>
            </a:r>
            <a:r>
              <a:rPr lang="en-US" altLang="zh-CN" dirty="0"/>
              <a:t>Cn = A(n – 2^k + 1) + ... + An</a:t>
            </a:r>
          </a:p>
          <a:p>
            <a:pPr marL="0" indent="0">
              <a:buNone/>
            </a:pPr>
            <a:r>
              <a:rPr lang="zh-CN" altLang="en-US" dirty="0"/>
              <a:t>算这个</a:t>
            </a:r>
            <a:r>
              <a:rPr lang="en-US" altLang="zh-CN" dirty="0"/>
              <a:t>2^k</a:t>
            </a:r>
            <a:r>
              <a:rPr lang="zh-CN" altLang="en-US" dirty="0"/>
              <a:t>有一个快捷的办法，定义一个函数如下即可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lowbit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return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and (-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下面我们来看树状数组的操作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999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修改某一节点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把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 n)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+= x;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+= </a:t>
            </a:r>
            <a:r>
              <a:rPr lang="en-US" altLang="zh-CN" dirty="0" err="1" smtClean="0"/>
              <a:t>lowbit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097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查询区间和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统计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Sum = 0;</a:t>
            </a:r>
          </a:p>
          <a:p>
            <a:pPr marL="0" indent="0">
              <a:buNone/>
            </a:pPr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 0)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 +=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-= </a:t>
            </a:r>
            <a:r>
              <a:rPr lang="en-US" altLang="zh-CN" dirty="0" err="1" smtClean="0"/>
              <a:t>lowbit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时间复杂度同样为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可以看到，树状数组是非常优美的数据结构。它可以在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时间内完成单点修改与区间查询。我们来看它的应用。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55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数列</a:t>
            </a:r>
            <a:r>
              <a:rPr lang="zh-CN" altLang="en-US" b="1" dirty="0" smtClean="0"/>
              <a:t>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给定一个初始值都为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zh-CN" altLang="en-US" dirty="0" smtClean="0"/>
              <a:t>序列，动态</a:t>
            </a:r>
            <a:r>
              <a:rPr lang="zh-CN" altLang="en-US" dirty="0"/>
              <a:t>地修改一些位置上的</a:t>
            </a:r>
            <a:r>
              <a:rPr lang="zh-CN" altLang="en-US" dirty="0" smtClean="0"/>
              <a:t>数字，加上</a:t>
            </a:r>
            <a:r>
              <a:rPr lang="zh-CN" altLang="en-US" dirty="0"/>
              <a:t>一</a:t>
            </a:r>
            <a:r>
              <a:rPr lang="zh-CN" altLang="en-US" dirty="0" smtClean="0"/>
              <a:t>个数，减去</a:t>
            </a:r>
            <a:r>
              <a:rPr lang="zh-CN" altLang="en-US" dirty="0"/>
              <a:t>一个数</a:t>
            </a:r>
            <a:r>
              <a:rPr lang="en-US" altLang="zh-CN" dirty="0"/>
              <a:t>,</a:t>
            </a:r>
            <a:r>
              <a:rPr lang="zh-CN" altLang="en-US" dirty="0"/>
              <a:t>或者乘上一</a:t>
            </a:r>
            <a:r>
              <a:rPr lang="zh-CN" altLang="en-US" dirty="0" smtClean="0"/>
              <a:t>个数，然后</a:t>
            </a:r>
            <a:r>
              <a:rPr lang="zh-CN" altLang="en-US" dirty="0"/>
              <a:t>动态地提出问题</a:t>
            </a:r>
            <a:r>
              <a:rPr lang="en-US" altLang="zh-CN" dirty="0"/>
              <a:t>,</a:t>
            </a:r>
            <a:r>
              <a:rPr lang="zh-CN" altLang="en-US" dirty="0"/>
              <a:t>问题的形式是求出一段数字的和。 </a:t>
            </a:r>
            <a:r>
              <a:rPr lang="zh-CN" altLang="en-US" dirty="0" smtClean="0"/>
              <a:t>输入：输入数据</a:t>
            </a:r>
            <a:r>
              <a:rPr lang="zh-CN" altLang="en-US" dirty="0"/>
              <a:t>第一行包含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1≤N,M≤100000</a:t>
            </a:r>
            <a:r>
              <a:rPr lang="zh-CN" altLang="en-US" dirty="0"/>
              <a:t>），表示序列的长度和操作的次数。 接下来</a:t>
            </a:r>
            <a:r>
              <a:rPr lang="en-US" altLang="zh-CN" dirty="0"/>
              <a:t>M</a:t>
            </a:r>
            <a:r>
              <a:rPr lang="zh-CN" altLang="en-US" dirty="0"/>
              <a:t>行，每行会出现如下的一种格式：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Add </a:t>
            </a:r>
            <a:r>
              <a:rPr lang="en-US" altLang="zh-CN" dirty="0" err="1"/>
              <a:t>i</a:t>
            </a:r>
            <a:r>
              <a:rPr lang="en-US" altLang="zh-CN" dirty="0"/>
              <a:t> x ——</a:t>
            </a:r>
            <a:r>
              <a:rPr lang="zh-CN" altLang="en-US" dirty="0"/>
              <a:t>将序列中第</a:t>
            </a:r>
            <a:r>
              <a:rPr lang="en-US" altLang="zh-CN" dirty="0" err="1"/>
              <a:t>i</a:t>
            </a:r>
            <a:r>
              <a:rPr lang="zh-CN" altLang="en-US" dirty="0"/>
              <a:t>个数加上</a:t>
            </a:r>
            <a:r>
              <a:rPr lang="en-US" altLang="zh-CN" dirty="0"/>
              <a:t>x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Sub </a:t>
            </a:r>
            <a:r>
              <a:rPr lang="en-US" altLang="zh-CN" dirty="0" err="1"/>
              <a:t>i</a:t>
            </a:r>
            <a:r>
              <a:rPr lang="en-US" altLang="zh-CN" dirty="0"/>
              <a:t> x ——</a:t>
            </a:r>
            <a:r>
              <a:rPr lang="zh-CN" altLang="en-US" dirty="0"/>
              <a:t>将序列中第</a:t>
            </a:r>
            <a:r>
              <a:rPr lang="en-US" altLang="zh-CN" dirty="0" err="1"/>
              <a:t>i</a:t>
            </a:r>
            <a:r>
              <a:rPr lang="zh-CN" altLang="en-US" dirty="0"/>
              <a:t>个数减去</a:t>
            </a:r>
            <a:r>
              <a:rPr lang="en-US" altLang="zh-CN" dirty="0"/>
              <a:t>x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Mul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x ——</a:t>
            </a:r>
            <a:r>
              <a:rPr lang="zh-CN" altLang="en-US" dirty="0"/>
              <a:t>将序列中第</a:t>
            </a:r>
            <a:r>
              <a:rPr lang="en-US" altLang="zh-CN" dirty="0" err="1"/>
              <a:t>i</a:t>
            </a:r>
            <a:r>
              <a:rPr lang="zh-CN" altLang="en-US" dirty="0"/>
              <a:t>个数乘上</a:t>
            </a:r>
            <a:r>
              <a:rPr lang="en-US" altLang="zh-CN" dirty="0"/>
              <a:t>x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Query </a:t>
            </a:r>
            <a:r>
              <a:rPr lang="en-US" altLang="zh-CN" dirty="0" err="1"/>
              <a:t>i</a:t>
            </a:r>
            <a:r>
              <a:rPr lang="en-US" altLang="zh-CN" dirty="0"/>
              <a:t> j ——</a:t>
            </a:r>
            <a:r>
              <a:rPr lang="zh-CN" altLang="en-US" dirty="0"/>
              <a:t>求出序列中第</a:t>
            </a:r>
            <a:r>
              <a:rPr lang="en-US" altLang="zh-CN" dirty="0" err="1"/>
              <a:t>i</a:t>
            </a:r>
            <a:r>
              <a:rPr lang="zh-CN" altLang="en-US" dirty="0"/>
              <a:t>个数到第</a:t>
            </a:r>
            <a:r>
              <a:rPr lang="en-US" altLang="zh-CN" dirty="0"/>
              <a:t>j</a:t>
            </a:r>
            <a:r>
              <a:rPr lang="zh-CN" altLang="en-US" dirty="0"/>
              <a:t>个数的和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输出 ：对于</a:t>
            </a:r>
            <a:r>
              <a:rPr lang="zh-CN" altLang="en-US" dirty="0"/>
              <a:t>每一个</a:t>
            </a:r>
            <a:r>
              <a:rPr lang="en-US" altLang="zh-CN" dirty="0"/>
              <a:t>Query</a:t>
            </a:r>
            <a:r>
              <a:rPr lang="zh-CN" altLang="en-US" dirty="0"/>
              <a:t>操作输出一个数，表示序列中第</a:t>
            </a:r>
            <a:r>
              <a:rPr lang="en-US" altLang="zh-CN" dirty="0" err="1"/>
              <a:t>i</a:t>
            </a:r>
            <a:r>
              <a:rPr lang="zh-CN" altLang="en-US" dirty="0"/>
              <a:t>个数到第</a:t>
            </a:r>
            <a:r>
              <a:rPr lang="en-US" altLang="zh-CN" dirty="0"/>
              <a:t>j</a:t>
            </a:r>
            <a:r>
              <a:rPr lang="zh-CN" altLang="en-US" dirty="0"/>
              <a:t>个数的和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树状</a:t>
            </a:r>
            <a:r>
              <a:rPr lang="zh-CN" altLang="en-US" dirty="0" smtClean="0"/>
              <a:t>数组的基本应用求区间和，时间复杂度为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MlogN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89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Poj2155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有</a:t>
            </a:r>
            <a:r>
              <a:rPr lang="zh-CN" altLang="en-US" dirty="0"/>
              <a:t>一个</a:t>
            </a:r>
            <a:r>
              <a:rPr lang="en-US" altLang="zh-CN" dirty="0"/>
              <a:t>N*N</a:t>
            </a:r>
            <a:r>
              <a:rPr lang="zh-CN" altLang="en-US" dirty="0"/>
              <a:t>的全</a:t>
            </a:r>
            <a:r>
              <a:rPr lang="en-US" altLang="zh-CN" dirty="0"/>
              <a:t>0</a:t>
            </a:r>
            <a:r>
              <a:rPr lang="zh-CN" altLang="en-US" dirty="0" smtClean="0"/>
              <a:t>矩阵</a:t>
            </a:r>
            <a:r>
              <a:rPr lang="zh-CN" altLang="en-US" dirty="0"/>
              <a:t>，</a:t>
            </a:r>
            <a:r>
              <a:rPr lang="zh-CN" altLang="en-US" dirty="0" smtClean="0"/>
              <a:t>现在</a:t>
            </a:r>
            <a:r>
              <a:rPr lang="zh-CN" altLang="en-US" dirty="0"/>
              <a:t>完成</a:t>
            </a:r>
            <a:r>
              <a:rPr lang="en-US" altLang="zh-CN" dirty="0"/>
              <a:t>Q</a:t>
            </a:r>
            <a:r>
              <a:rPr lang="zh-CN" altLang="en-US" dirty="0"/>
              <a:t>个操作：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C: </a:t>
            </a:r>
            <a:r>
              <a:rPr lang="zh-CN" altLang="en-US" dirty="0" smtClean="0"/>
              <a:t>每次对</a:t>
            </a:r>
            <a:r>
              <a:rPr lang="en-US" altLang="zh-CN" dirty="0" smtClean="0"/>
              <a:t>(x1,y1)-(x2,y2) </a:t>
            </a:r>
            <a:r>
              <a:rPr lang="zh-CN" altLang="en-US" dirty="0" smtClean="0"/>
              <a:t>做一次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1</a:t>
            </a:r>
            <a:br>
              <a:rPr lang="en-US" altLang="zh-CN" dirty="0" smtClean="0"/>
            </a:br>
            <a:r>
              <a:rPr lang="en-US" altLang="zh-CN" dirty="0" smtClean="0"/>
              <a:t>Q</a:t>
            </a:r>
            <a:r>
              <a:rPr lang="en-US" altLang="zh-CN" dirty="0"/>
              <a:t>: </a:t>
            </a:r>
            <a:r>
              <a:rPr lang="zh-CN" altLang="en-US" dirty="0"/>
              <a:t>问</a:t>
            </a:r>
            <a:r>
              <a:rPr lang="en-US" altLang="zh-CN" dirty="0"/>
              <a:t>(x1,y1)</a:t>
            </a:r>
            <a:r>
              <a:rPr lang="zh-CN" altLang="en-US" dirty="0"/>
              <a:t>的值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(</a:t>
            </a:r>
            <a:r>
              <a:rPr lang="en-US" altLang="zh-CN" dirty="0"/>
              <a:t>N&lt;=1000 T&lt;=50000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716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表面上看，这题的要求似乎和树状数组的使用方法恰好相反，改变的是一个区间，查询的反而是一个点。实际上可以通过一个转化巧妙的解决。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68246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TC104033937[[fn=水汽尾迹]]</Template>
  <TotalTime>287</TotalTime>
  <Words>1077</Words>
  <Application>Microsoft Office PowerPoint</Application>
  <PresentationFormat>宽屏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Arial</vt:lpstr>
      <vt:lpstr>Century Gothic</vt:lpstr>
      <vt:lpstr>水汽尾迹</vt:lpstr>
      <vt:lpstr>树状数组</vt:lpstr>
      <vt:lpstr>描述</vt:lpstr>
      <vt:lpstr>原理 </vt:lpstr>
      <vt:lpstr>PowerPoint 演示文稿</vt:lpstr>
      <vt:lpstr>修改某一节点</vt:lpstr>
      <vt:lpstr>查询区间和</vt:lpstr>
      <vt:lpstr>数列操作</vt:lpstr>
      <vt:lpstr>Poj2155 Matrix</vt:lpstr>
      <vt:lpstr>PowerPoint 演示文稿</vt:lpstr>
      <vt:lpstr>PowerPoint 演示文稿</vt:lpstr>
      <vt:lpstr>PowerPoint 演示文稿</vt:lpstr>
      <vt:lpstr>HDU2852 KiKi's K-Number</vt:lpstr>
      <vt:lpstr>PowerPoint 演示文稿</vt:lpstr>
      <vt:lpstr>POJ3321 APPLE TREE</vt:lpstr>
      <vt:lpstr>PowerPoint 演示文稿</vt:lpstr>
      <vt:lpstr>与线段树比较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</dc:title>
  <dc:creator>AlmightY_7</dc:creator>
  <cp:lastModifiedBy>AlmightY_7</cp:lastModifiedBy>
  <cp:revision>15</cp:revision>
  <dcterms:created xsi:type="dcterms:W3CDTF">2014-04-26T07:27:47Z</dcterms:created>
  <dcterms:modified xsi:type="dcterms:W3CDTF">2014-04-26T12:15:20Z</dcterms:modified>
</cp:coreProperties>
</file>