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4" r:id="rId16"/>
    <p:sldId id="275" r:id="rId17"/>
    <p:sldId id="270" r:id="rId18"/>
    <p:sldId id="271" r:id="rId19"/>
    <p:sldId id="277" r:id="rId20"/>
    <p:sldId id="278" r:id="rId21"/>
    <p:sldId id="279" r:id="rId22"/>
    <p:sldId id="280" r:id="rId23"/>
    <p:sldId id="27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树链剖分浅析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by</a:t>
            </a:r>
            <a:r>
              <a:rPr lang="zh-CN" altLang="en-US" dirty="0" smtClean="0">
                <a:solidFill>
                  <a:schemeClr val="tx1"/>
                </a:solidFill>
              </a:rPr>
              <a:t>周誉昇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修改</a:t>
            </a:r>
            <a:r>
              <a:rPr lang="zh-CN" altLang="zh-CN" dirty="0"/>
              <a:t>操作：例如将</a:t>
            </a:r>
            <a:r>
              <a:rPr lang="en-US" altLang="zh-CN" dirty="0"/>
              <a:t>u</a:t>
            </a:r>
            <a:r>
              <a:rPr lang="zh-CN" altLang="zh-CN" dirty="0"/>
              <a:t>到</a:t>
            </a:r>
            <a:r>
              <a:rPr lang="en-US" altLang="zh-CN" dirty="0"/>
              <a:t>v</a:t>
            </a:r>
            <a:r>
              <a:rPr lang="zh-CN" altLang="zh-CN" dirty="0"/>
              <a:t>的路径上每条边的权</a:t>
            </a:r>
            <a:r>
              <a:rPr lang="zh-CN" altLang="zh-CN" dirty="0" smtClean="0"/>
              <a:t>值都加上某值</a:t>
            </a:r>
            <a:r>
              <a:rPr lang="en-US" altLang="zh-CN" dirty="0" smtClean="0"/>
              <a:t>x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类似</a:t>
            </a:r>
            <a:r>
              <a:rPr lang="en-US" altLang="zh-CN" dirty="0" smtClean="0"/>
              <a:t>LCA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的路径修改一遍。</a:t>
            </a:r>
            <a:endParaRPr lang="en-US" altLang="zh-CN" dirty="0" smtClean="0"/>
          </a:p>
          <a:p>
            <a:r>
              <a:rPr lang="zh-CN" altLang="zh-CN" dirty="0" smtClean="0"/>
              <a:t>记</a:t>
            </a:r>
            <a:r>
              <a:rPr lang="en-US" altLang="zh-CN" dirty="0"/>
              <a:t>f1 = top[u]</a:t>
            </a:r>
            <a:r>
              <a:rPr lang="zh-CN" altLang="zh-CN" dirty="0"/>
              <a:t>，</a:t>
            </a:r>
            <a:r>
              <a:rPr lang="en-US" altLang="zh-CN" dirty="0"/>
              <a:t>f2 = top[v]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en-US" altLang="zh-CN" dirty="0" smtClean="0"/>
              <a:t>f1&lt;&gt;f2</a:t>
            </a:r>
            <a:r>
              <a:rPr lang="zh-CN" altLang="zh-CN" dirty="0"/>
              <a:t>时</a:t>
            </a:r>
            <a:r>
              <a:rPr lang="zh-CN" altLang="zh-CN" dirty="0" smtClean="0"/>
              <a:t>：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不在同一重链上，那么修改深度较大的路径。</a:t>
            </a:r>
            <a:r>
              <a:rPr lang="zh-CN" altLang="zh-CN" dirty="0" smtClean="0"/>
              <a:t>不妨</a:t>
            </a:r>
            <a:r>
              <a:rPr lang="zh-CN" altLang="zh-CN" dirty="0"/>
              <a:t>设</a:t>
            </a:r>
            <a:r>
              <a:rPr lang="en-US" altLang="zh-CN" dirty="0" err="1"/>
              <a:t>dep</a:t>
            </a:r>
            <a:r>
              <a:rPr lang="en-US" altLang="zh-CN" dirty="0"/>
              <a:t>[f1] &gt;= </a:t>
            </a:r>
            <a:r>
              <a:rPr lang="en-US" altLang="zh-CN" dirty="0" err="1"/>
              <a:t>dep</a:t>
            </a:r>
            <a:r>
              <a:rPr lang="en-US" altLang="zh-CN" dirty="0"/>
              <a:t>[f2]</a:t>
            </a:r>
            <a:r>
              <a:rPr lang="zh-CN" altLang="zh-CN" dirty="0" smtClean="0"/>
              <a:t>，更新</a:t>
            </a:r>
            <a:r>
              <a:rPr lang="en-US" altLang="zh-CN" dirty="0"/>
              <a:t>u</a:t>
            </a:r>
            <a:r>
              <a:rPr lang="zh-CN" altLang="zh-CN" dirty="0"/>
              <a:t>到</a:t>
            </a:r>
            <a:r>
              <a:rPr lang="en-US" altLang="zh-CN" dirty="0"/>
              <a:t>f1</a:t>
            </a:r>
            <a:r>
              <a:rPr lang="zh-CN" altLang="zh-CN" dirty="0" smtClean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父边</a:t>
            </a:r>
            <a:r>
              <a:rPr lang="zh-CN" altLang="zh-CN" dirty="0" smtClean="0"/>
              <a:t>的</a:t>
            </a:r>
            <a:r>
              <a:rPr lang="zh-CN" altLang="zh-CN" dirty="0"/>
              <a:t>权值</a:t>
            </a:r>
            <a:r>
              <a:rPr lang="en-US" altLang="zh-CN" dirty="0"/>
              <a:t>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/>
              <a:t>，并使</a:t>
            </a:r>
            <a:r>
              <a:rPr lang="en-US" altLang="zh-CN" dirty="0"/>
              <a:t>u = </a:t>
            </a:r>
            <a:r>
              <a:rPr lang="en-US" altLang="zh-CN" dirty="0" err="1"/>
              <a:t>fa</a:t>
            </a:r>
            <a:r>
              <a:rPr lang="en-US" altLang="zh-CN" dirty="0"/>
              <a:t>[f1]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en-US" altLang="zh-CN" dirty="0"/>
              <a:t>f1 = f2</a:t>
            </a:r>
            <a:r>
              <a:rPr lang="zh-CN" altLang="zh-CN" dirty="0"/>
              <a:t>时：</a:t>
            </a:r>
            <a:r>
              <a:rPr lang="en-US" altLang="zh-CN" dirty="0"/>
              <a:t>u</a:t>
            </a:r>
            <a:r>
              <a:rPr lang="zh-CN" altLang="zh-CN" dirty="0"/>
              <a:t>与</a:t>
            </a:r>
            <a:r>
              <a:rPr lang="en-US" altLang="zh-CN" dirty="0"/>
              <a:t>v</a:t>
            </a:r>
            <a:r>
              <a:rPr lang="zh-CN" altLang="zh-CN" dirty="0"/>
              <a:t>在同一条重链上</a:t>
            </a:r>
            <a:r>
              <a:rPr lang="zh-CN" altLang="zh-CN" dirty="0" smtClean="0"/>
              <a:t>，更新</a:t>
            </a:r>
            <a:r>
              <a:rPr lang="en-US" altLang="zh-CN" dirty="0"/>
              <a:t>u</a:t>
            </a:r>
            <a:r>
              <a:rPr lang="zh-CN" altLang="zh-CN" dirty="0"/>
              <a:t>到</a:t>
            </a:r>
            <a:r>
              <a:rPr lang="en-US" altLang="zh-CN" dirty="0"/>
              <a:t>v</a:t>
            </a:r>
            <a:r>
              <a:rPr lang="zh-CN" altLang="zh-CN" dirty="0">
                <a:solidFill>
                  <a:srgbClr val="FF0000"/>
                </a:solidFill>
              </a:rPr>
              <a:t>路径</a:t>
            </a:r>
            <a:r>
              <a:rPr lang="zh-CN" altLang="zh-CN" dirty="0"/>
              <a:t>上的边的权值</a:t>
            </a:r>
            <a:r>
              <a:rPr lang="en-US" altLang="zh-CN" dirty="0"/>
              <a:t>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 smtClean="0"/>
              <a:t>，修改</a:t>
            </a:r>
            <a:r>
              <a:rPr lang="zh-CN" altLang="zh-CN" dirty="0"/>
              <a:t>完成</a:t>
            </a:r>
            <a:r>
              <a:rPr lang="zh-CN" altLang="zh-CN" dirty="0" smtClean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3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 </a:t>
            </a:r>
            <a:r>
              <a:rPr lang="zh-CN" altLang="zh-CN" dirty="0"/>
              <a:t>求和、求极值操作：类似修改操作，但是不更新边权，而是对其求和、求极值。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7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    </a:t>
            </a:r>
            <a:r>
              <a:rPr lang="zh-CN" altLang="zh-CN" sz="2800" dirty="0"/>
              <a:t>就这样</a:t>
            </a:r>
            <a:r>
              <a:rPr lang="zh-CN" altLang="zh-CN" sz="2800" dirty="0" smtClean="0"/>
              <a:t>，问题</a:t>
            </a:r>
            <a:r>
              <a:rPr lang="zh-CN" altLang="zh-CN" sz="2800" dirty="0"/>
              <a:t>就解决</a:t>
            </a:r>
            <a:r>
              <a:rPr lang="zh-CN" altLang="zh-CN" sz="2800" dirty="0" smtClean="0"/>
              <a:t>了</a:t>
            </a:r>
            <a:r>
              <a:rPr lang="en-US" altLang="zh-CN" sz="2800" dirty="0" smtClean="0"/>
              <a:t>~~</a:t>
            </a:r>
            <a:endParaRPr lang="zh-CN" altLang="en-US" sz="26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8782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以右图为例说明：</a:t>
            </a:r>
            <a:endParaRPr lang="en-US" altLang="zh-CN" dirty="0" smtClean="0"/>
          </a:p>
          <a:p>
            <a:r>
              <a:rPr lang="zh-CN" altLang="zh-CN" dirty="0" smtClean="0"/>
              <a:t>如</a:t>
            </a:r>
            <a:r>
              <a:rPr lang="zh-CN" altLang="zh-CN" dirty="0"/>
              <a:t>右图所示，较粗的为重边，较细的为轻边。节点编号旁边有个红色点的表明该节点是其所在链的</a:t>
            </a:r>
            <a:r>
              <a:rPr lang="zh-CN" altLang="zh-CN" dirty="0">
                <a:solidFill>
                  <a:srgbClr val="FF0000"/>
                </a:solidFill>
              </a:rPr>
              <a:t>顶端节点</a:t>
            </a:r>
            <a:r>
              <a:rPr lang="zh-CN" altLang="zh-CN" dirty="0"/>
              <a:t>。边旁的蓝色数字表示该边在</a:t>
            </a:r>
            <a:r>
              <a:rPr lang="zh-CN" altLang="zh-CN" dirty="0">
                <a:solidFill>
                  <a:srgbClr val="FF0000"/>
                </a:solidFill>
              </a:rPr>
              <a:t>线段树</a:t>
            </a:r>
            <a:r>
              <a:rPr lang="zh-CN" altLang="zh-CN" dirty="0"/>
              <a:t>中的位置。图中</a:t>
            </a:r>
            <a:r>
              <a:rPr lang="en-US" altLang="zh-CN" dirty="0"/>
              <a:t>1-4-9-13-14</a:t>
            </a:r>
            <a:r>
              <a:rPr lang="zh-CN" altLang="zh-CN" dirty="0"/>
              <a:t>为一条重链。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 descr="树链剖分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24" y="1746289"/>
            <a:ext cx="5079876" cy="4221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404664"/>
            <a:ext cx="8424936" cy="1512168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当</a:t>
            </a:r>
            <a:r>
              <a:rPr lang="zh-CN" altLang="zh-CN" dirty="0"/>
              <a:t>要修改</a:t>
            </a:r>
            <a:r>
              <a:rPr lang="en-US" altLang="zh-CN" dirty="0"/>
              <a:t>11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的路径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step1</a:t>
            </a:r>
            <a:r>
              <a:rPr lang="zh-CN" altLang="zh-CN" dirty="0" smtClean="0"/>
              <a:t>：</a:t>
            </a:r>
            <a:r>
              <a:rPr lang="en-US" altLang="zh-CN" dirty="0"/>
              <a:t>u = 11</a:t>
            </a:r>
            <a:r>
              <a:rPr lang="zh-CN" altLang="zh-CN" dirty="0"/>
              <a:t>，</a:t>
            </a:r>
            <a:r>
              <a:rPr lang="en-US" altLang="zh-CN" dirty="0"/>
              <a:t>v = 10</a:t>
            </a:r>
            <a:r>
              <a:rPr lang="zh-CN" altLang="zh-CN" dirty="0"/>
              <a:t>，</a:t>
            </a:r>
            <a:r>
              <a:rPr lang="en-US" altLang="zh-CN" dirty="0"/>
              <a:t>f1 = 2</a:t>
            </a:r>
            <a:r>
              <a:rPr lang="zh-CN" altLang="zh-CN" dirty="0"/>
              <a:t>，</a:t>
            </a:r>
            <a:r>
              <a:rPr lang="en-US" altLang="zh-CN" dirty="0"/>
              <a:t>f2 = 10</a:t>
            </a:r>
            <a:r>
              <a:rPr lang="zh-CN" altLang="zh-CN" dirty="0"/>
              <a:t>。此时</a:t>
            </a:r>
            <a:r>
              <a:rPr lang="en-US" altLang="zh-CN" dirty="0" err="1"/>
              <a:t>dep</a:t>
            </a:r>
            <a:r>
              <a:rPr lang="en-US" altLang="zh-CN" dirty="0"/>
              <a:t>[f1] &lt; </a:t>
            </a:r>
            <a:r>
              <a:rPr lang="en-US" altLang="zh-CN" dirty="0" err="1"/>
              <a:t>dep</a:t>
            </a:r>
            <a:r>
              <a:rPr lang="en-US" altLang="zh-CN" dirty="0"/>
              <a:t>[f2]</a:t>
            </a:r>
            <a:r>
              <a:rPr lang="zh-CN" altLang="zh-CN" dirty="0"/>
              <a:t>，因此修改</a:t>
            </a:r>
            <a:r>
              <a:rPr lang="zh-CN" altLang="zh-CN" dirty="0">
                <a:solidFill>
                  <a:srgbClr val="FF0000"/>
                </a:solidFill>
              </a:rPr>
              <a:t>线段树</a:t>
            </a:r>
            <a:r>
              <a:rPr lang="zh-CN" altLang="zh-CN" dirty="0"/>
              <a:t>中的</a:t>
            </a:r>
            <a:r>
              <a:rPr lang="en-US" altLang="zh-CN" dirty="0"/>
              <a:t>5</a:t>
            </a:r>
            <a:r>
              <a:rPr lang="zh-CN" altLang="zh-CN" dirty="0"/>
              <a:t>号点，</a:t>
            </a:r>
            <a:r>
              <a:rPr lang="en-US" altLang="zh-CN" dirty="0"/>
              <a:t>v = 4, f2 = 1</a:t>
            </a:r>
            <a:r>
              <a:rPr lang="zh-CN" altLang="zh-CN" dirty="0" smtClean="0"/>
              <a:t>；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2856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2855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38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404664"/>
            <a:ext cx="8496944" cy="3816424"/>
          </a:xfrm>
        </p:spPr>
        <p:txBody>
          <a:bodyPr>
            <a:normAutofit/>
          </a:bodyPr>
          <a:lstStyle/>
          <a:p>
            <a:r>
              <a:rPr lang="en-US" altLang="zh-CN" dirty="0"/>
              <a:t>step2</a:t>
            </a:r>
            <a:r>
              <a:rPr lang="zh-CN" altLang="zh-CN" dirty="0"/>
              <a:t>：</a:t>
            </a:r>
            <a:r>
              <a:rPr lang="en-US" altLang="zh-CN" dirty="0" err="1"/>
              <a:t>dep</a:t>
            </a:r>
            <a:r>
              <a:rPr lang="en-US" altLang="zh-CN" dirty="0"/>
              <a:t>[f1] &gt; </a:t>
            </a:r>
            <a:r>
              <a:rPr lang="en-US" altLang="zh-CN" dirty="0" err="1"/>
              <a:t>dep</a:t>
            </a:r>
            <a:r>
              <a:rPr lang="en-US" altLang="zh-CN" dirty="0"/>
              <a:t>[f2]</a:t>
            </a:r>
            <a:r>
              <a:rPr lang="zh-CN" altLang="zh-CN" dirty="0"/>
              <a:t>，修改</a:t>
            </a:r>
            <a:r>
              <a:rPr lang="zh-CN" altLang="zh-CN" dirty="0">
                <a:solidFill>
                  <a:srgbClr val="FF0000"/>
                </a:solidFill>
              </a:rPr>
              <a:t>线段树</a:t>
            </a:r>
            <a:r>
              <a:rPr lang="zh-CN" altLang="zh-CN" dirty="0"/>
              <a:t>中</a:t>
            </a:r>
            <a:r>
              <a:rPr lang="en-US" altLang="zh-CN" dirty="0"/>
              <a:t>10--11</a:t>
            </a:r>
            <a:r>
              <a:rPr lang="zh-CN" altLang="zh-CN" dirty="0"/>
              <a:t>号点。</a:t>
            </a:r>
            <a:r>
              <a:rPr lang="en-US" altLang="zh-CN" dirty="0"/>
              <a:t>u = 2</a:t>
            </a:r>
            <a:r>
              <a:rPr lang="zh-CN" altLang="zh-CN" dirty="0"/>
              <a:t>，</a:t>
            </a:r>
            <a:r>
              <a:rPr lang="en-US" altLang="zh-CN" dirty="0"/>
              <a:t>f1 = 2</a:t>
            </a:r>
            <a:r>
              <a:rPr lang="zh-CN" altLang="zh-CN" dirty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2855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2856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2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404664"/>
            <a:ext cx="8496944" cy="1512168"/>
          </a:xfrm>
        </p:spPr>
        <p:txBody>
          <a:bodyPr>
            <a:normAutofit/>
          </a:bodyPr>
          <a:lstStyle/>
          <a:p>
            <a:r>
              <a:rPr lang="en-US" altLang="zh-CN" dirty="0"/>
              <a:t>step3</a:t>
            </a:r>
            <a:r>
              <a:rPr lang="zh-CN" altLang="zh-CN" dirty="0"/>
              <a:t>：</a:t>
            </a:r>
            <a:r>
              <a:rPr lang="en-US" altLang="zh-CN" dirty="0" err="1"/>
              <a:t>dep</a:t>
            </a:r>
            <a:r>
              <a:rPr lang="en-US" altLang="zh-CN" dirty="0"/>
              <a:t>[f1] &gt; </a:t>
            </a:r>
            <a:r>
              <a:rPr lang="en-US" altLang="zh-CN" dirty="0" err="1"/>
              <a:t>dep</a:t>
            </a:r>
            <a:r>
              <a:rPr lang="en-US" altLang="zh-CN" dirty="0"/>
              <a:t>[f2]</a:t>
            </a:r>
            <a:r>
              <a:rPr lang="zh-CN" altLang="zh-CN" dirty="0"/>
              <a:t>，修改</a:t>
            </a:r>
            <a:r>
              <a:rPr lang="zh-CN" altLang="zh-CN" dirty="0">
                <a:solidFill>
                  <a:srgbClr val="FF0000"/>
                </a:solidFill>
              </a:rPr>
              <a:t>线段树</a:t>
            </a:r>
            <a:r>
              <a:rPr lang="zh-CN" altLang="zh-CN" dirty="0"/>
              <a:t>中</a:t>
            </a:r>
            <a:r>
              <a:rPr lang="en-US" altLang="zh-CN" dirty="0"/>
              <a:t>9</a:t>
            </a:r>
            <a:r>
              <a:rPr lang="zh-CN" altLang="zh-CN" dirty="0"/>
              <a:t>号点。</a:t>
            </a:r>
            <a:r>
              <a:rPr lang="en-US" altLang="zh-CN" dirty="0"/>
              <a:t>u = 1</a:t>
            </a:r>
            <a:r>
              <a:rPr lang="zh-CN" altLang="zh-CN" dirty="0"/>
              <a:t>，</a:t>
            </a:r>
            <a:r>
              <a:rPr lang="en-US" altLang="zh-CN" dirty="0"/>
              <a:t>f1 = 1</a:t>
            </a:r>
            <a:r>
              <a:rPr lang="zh-CN" altLang="zh-CN" dirty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2856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2854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8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404664"/>
            <a:ext cx="8496944" cy="1512168"/>
          </a:xfrm>
        </p:spPr>
        <p:txBody>
          <a:bodyPr>
            <a:normAutofit/>
          </a:bodyPr>
          <a:lstStyle/>
          <a:p>
            <a:r>
              <a:rPr lang="en-US" altLang="zh-CN" dirty="0"/>
              <a:t>step4</a:t>
            </a:r>
            <a:r>
              <a:rPr lang="zh-CN" altLang="zh-CN" dirty="0"/>
              <a:t>：</a:t>
            </a:r>
            <a:r>
              <a:rPr lang="en-US" altLang="zh-CN" dirty="0"/>
              <a:t>f1 = </a:t>
            </a:r>
            <a:r>
              <a:rPr lang="en-US" altLang="zh-CN" dirty="0" smtClean="0"/>
              <a:t>f2</a:t>
            </a:r>
            <a:r>
              <a:rPr lang="zh-CN" altLang="en-US" dirty="0" smtClean="0"/>
              <a:t>，修改线段树中的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号节点，</a:t>
            </a:r>
            <a:r>
              <a:rPr lang="en-US" altLang="zh-CN" dirty="0" smtClean="0"/>
              <a:t>u </a:t>
            </a:r>
            <a:r>
              <a:rPr lang="en-US" altLang="zh-CN" dirty="0"/>
              <a:t>= v</a:t>
            </a:r>
            <a:r>
              <a:rPr lang="zh-CN" altLang="zh-CN" dirty="0"/>
              <a:t>，修改结束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2854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37046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**</a:t>
            </a:r>
            <a:r>
              <a:rPr lang="zh-CN" altLang="zh-CN" dirty="0"/>
              <a:t>数据规模大时，递归可能会爆栈，而非递归</a:t>
            </a:r>
            <a:r>
              <a:rPr lang="en-US" altLang="zh-CN" dirty="0" err="1"/>
              <a:t>dfs</a:t>
            </a:r>
            <a:r>
              <a:rPr lang="zh-CN" altLang="zh-CN" dirty="0"/>
              <a:t>会很麻烦，所以可将两个</a:t>
            </a:r>
            <a:r>
              <a:rPr lang="en-US" altLang="zh-CN" dirty="0" err="1"/>
              <a:t>dfs</a:t>
            </a:r>
            <a:r>
              <a:rPr lang="zh-CN" altLang="zh-CN" dirty="0"/>
              <a:t>改为宽搜</a:t>
            </a:r>
            <a:r>
              <a:rPr lang="en-US" altLang="zh-CN" dirty="0"/>
              <a:t>+</a:t>
            </a:r>
            <a:r>
              <a:rPr lang="zh-CN" altLang="zh-CN" dirty="0"/>
              <a:t>循环。即先宽搜求出</a:t>
            </a:r>
            <a:r>
              <a:rPr lang="en-US" altLang="zh-CN" dirty="0" err="1"/>
              <a:t>fa</a:t>
            </a:r>
            <a:r>
              <a:rPr lang="zh-CN" altLang="zh-CN" dirty="0"/>
              <a:t>、</a:t>
            </a:r>
            <a:r>
              <a:rPr lang="en-US" altLang="zh-CN" dirty="0" err="1"/>
              <a:t>dep</a:t>
            </a:r>
            <a:r>
              <a:rPr lang="zh-CN" altLang="zh-CN" dirty="0"/>
              <a:t>，然后逆序循环求出</a:t>
            </a:r>
            <a:r>
              <a:rPr lang="en-US" altLang="zh-CN" dirty="0" err="1"/>
              <a:t>siz</a:t>
            </a:r>
            <a:r>
              <a:rPr lang="zh-CN" altLang="zh-CN" dirty="0"/>
              <a:t>、</a:t>
            </a:r>
            <a:r>
              <a:rPr lang="en-US" altLang="zh-CN" dirty="0"/>
              <a:t>son</a:t>
            </a:r>
            <a:r>
              <a:rPr lang="zh-CN" altLang="zh-CN" dirty="0"/>
              <a:t>，再顺序循环求出</a:t>
            </a:r>
            <a:r>
              <a:rPr lang="en-US" altLang="zh-CN" dirty="0"/>
              <a:t>top</a:t>
            </a:r>
            <a:r>
              <a:rPr lang="zh-CN" altLang="zh-CN" dirty="0"/>
              <a:t>和</a:t>
            </a:r>
            <a:r>
              <a:rPr lang="en-US" altLang="zh-CN" dirty="0"/>
              <a:t>w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2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题目</a:t>
            </a:r>
            <a:r>
              <a:rPr lang="zh-CN" altLang="zh-CN" dirty="0"/>
              <a:t>：</a:t>
            </a:r>
            <a:r>
              <a:rPr lang="en-US" altLang="zh-CN" dirty="0"/>
              <a:t>spoj375</a:t>
            </a:r>
            <a:r>
              <a:rPr lang="zh-CN" altLang="zh-CN" dirty="0"/>
              <a:t>、</a:t>
            </a:r>
            <a:r>
              <a:rPr lang="en-US" altLang="zh-CN" dirty="0"/>
              <a:t>USACO December Contest Gold </a:t>
            </a:r>
            <a:r>
              <a:rPr lang="en-US" altLang="zh-CN" dirty="0" err="1"/>
              <a:t>Divison</a:t>
            </a:r>
            <a:r>
              <a:rPr lang="en-US" altLang="zh-CN" dirty="0"/>
              <a:t>, "</a:t>
            </a:r>
            <a:r>
              <a:rPr lang="en-US" altLang="zh-CN" dirty="0" err="1"/>
              <a:t>grassplant</a:t>
            </a:r>
            <a:r>
              <a:rPr lang="en-US" altLang="zh-CN" dirty="0"/>
              <a:t>"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7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dirty="0"/>
              <a:t>You are given a tree (an acyclic undirected connected graph) with </a:t>
            </a:r>
            <a:r>
              <a:rPr lang="en-US" altLang="zh-CN" b="1" dirty="0"/>
              <a:t>N</a:t>
            </a:r>
            <a:r>
              <a:rPr lang="en-US" altLang="zh-CN" dirty="0"/>
              <a:t> nodes, and edges numbered 1, 2, 3...</a:t>
            </a:r>
            <a:r>
              <a:rPr lang="en-US" altLang="zh-CN" b="1" dirty="0"/>
              <a:t>N</a:t>
            </a:r>
            <a:r>
              <a:rPr lang="en-US" altLang="zh-CN" dirty="0"/>
              <a:t>-1. </a:t>
            </a:r>
          </a:p>
          <a:p>
            <a:r>
              <a:rPr lang="en-US" altLang="zh-CN" dirty="0"/>
              <a:t>We will ask you to </a:t>
            </a:r>
            <a:r>
              <a:rPr lang="en-US" altLang="zh-CN" dirty="0" err="1"/>
              <a:t>perfrom</a:t>
            </a:r>
            <a:r>
              <a:rPr lang="en-US" altLang="zh-CN" dirty="0"/>
              <a:t> some instructions of the following form:</a:t>
            </a:r>
          </a:p>
          <a:p>
            <a:r>
              <a:rPr lang="en-US" altLang="zh-CN" b="1" dirty="0"/>
              <a:t>CHANGE i </a:t>
            </a:r>
            <a:r>
              <a:rPr lang="en-US" altLang="zh-CN" b="1" dirty="0" err="1"/>
              <a:t>ti</a:t>
            </a:r>
            <a:r>
              <a:rPr lang="en-US" altLang="zh-CN" dirty="0"/>
              <a:t> : change the cost of the i-</a:t>
            </a:r>
            <a:r>
              <a:rPr lang="en-US" altLang="zh-CN" dirty="0" err="1"/>
              <a:t>th</a:t>
            </a:r>
            <a:r>
              <a:rPr lang="en-US" altLang="zh-CN" dirty="0"/>
              <a:t> edge to </a:t>
            </a:r>
            <a:r>
              <a:rPr lang="en-US" altLang="zh-CN" dirty="0" err="1"/>
              <a:t>ti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or </a:t>
            </a:r>
          </a:p>
          <a:p>
            <a:r>
              <a:rPr lang="en-US" altLang="zh-CN" b="1" dirty="0"/>
              <a:t>QUERY a b</a:t>
            </a:r>
            <a:r>
              <a:rPr lang="en-US" altLang="zh-CN" dirty="0"/>
              <a:t> : ask for the maximum edge cost on the path from node a to node b </a:t>
            </a:r>
          </a:p>
        </p:txBody>
      </p:sp>
    </p:spTree>
    <p:extLst>
      <p:ext uri="{BB962C8B-B14F-4D97-AF65-F5344CB8AC3E}">
        <p14:creationId xmlns:p14="http://schemas.microsoft.com/office/powerpoint/2010/main" val="25935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在一</a:t>
            </a:r>
            <a:r>
              <a:rPr lang="zh-CN" altLang="zh-CN" dirty="0" smtClean="0"/>
              <a:t>棵</a:t>
            </a:r>
            <a:r>
              <a:rPr lang="zh-CN" altLang="en-US" dirty="0" smtClean="0"/>
              <a:t>二叉</a:t>
            </a:r>
            <a:r>
              <a:rPr lang="zh-CN" altLang="zh-CN" dirty="0" smtClean="0"/>
              <a:t>树</a:t>
            </a:r>
            <a:r>
              <a:rPr lang="zh-CN" altLang="zh-CN" dirty="0"/>
              <a:t>上进行路径的修改、求极值、</a:t>
            </a:r>
            <a:r>
              <a:rPr lang="zh-CN" altLang="zh-CN" dirty="0" smtClean="0"/>
              <a:t>求和</a:t>
            </a:r>
            <a:endParaRPr lang="en-US" altLang="zh-CN" dirty="0" smtClean="0"/>
          </a:p>
          <a:p>
            <a:r>
              <a:rPr lang="zh-CN" altLang="en-US" dirty="0" smtClean="0"/>
              <a:t>线段树？</a:t>
            </a:r>
            <a:endParaRPr lang="en-US" altLang="zh-CN" dirty="0" smtClean="0"/>
          </a:p>
          <a:p>
            <a:r>
              <a:rPr lang="en-US" altLang="zh-CN" dirty="0" smtClean="0"/>
              <a:t>LCA?</a:t>
            </a:r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r>
              <a:rPr lang="en-US" altLang="zh-CN" dirty="0" smtClean="0"/>
              <a:t>+LCA </a:t>
            </a:r>
            <a:r>
              <a:rPr lang="zh-CN" altLang="en-US" dirty="0" smtClean="0"/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3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Input</a:t>
            </a:r>
          </a:p>
          <a:p>
            <a:r>
              <a:rPr lang="en-US" altLang="zh-CN" dirty="0"/>
              <a:t>The first line of input contains an integer </a:t>
            </a:r>
            <a:r>
              <a:rPr lang="en-US" altLang="zh-CN" b="1" dirty="0"/>
              <a:t>t</a:t>
            </a:r>
            <a:r>
              <a:rPr lang="en-US" altLang="zh-CN" dirty="0"/>
              <a:t>, the number of test cases (</a:t>
            </a:r>
            <a:r>
              <a:rPr lang="en-US" altLang="zh-CN" b="1" dirty="0"/>
              <a:t>t</a:t>
            </a:r>
            <a:r>
              <a:rPr lang="en-US" altLang="zh-CN" dirty="0"/>
              <a:t> &lt;= 20). t test cases follow. </a:t>
            </a:r>
          </a:p>
          <a:p>
            <a:r>
              <a:rPr lang="en-US" altLang="zh-CN" dirty="0"/>
              <a:t>For each test case:</a:t>
            </a:r>
          </a:p>
          <a:p>
            <a:r>
              <a:rPr lang="en-US" altLang="zh-CN" dirty="0"/>
              <a:t>In the first line there is an integer </a:t>
            </a:r>
            <a:r>
              <a:rPr lang="en-US" altLang="zh-CN" b="1" dirty="0"/>
              <a:t>N</a:t>
            </a:r>
            <a:r>
              <a:rPr lang="en-US" altLang="zh-CN" dirty="0"/>
              <a:t> (</a:t>
            </a:r>
            <a:r>
              <a:rPr lang="en-US" altLang="zh-CN" b="1" dirty="0"/>
              <a:t>N</a:t>
            </a:r>
            <a:r>
              <a:rPr lang="en-US" altLang="zh-CN" dirty="0"/>
              <a:t> &lt;= 10000), </a:t>
            </a:r>
          </a:p>
          <a:p>
            <a:r>
              <a:rPr lang="en-US" altLang="zh-CN" dirty="0"/>
              <a:t>In the next </a:t>
            </a:r>
            <a:r>
              <a:rPr lang="en-US" altLang="zh-CN" b="1" dirty="0"/>
              <a:t>N</a:t>
            </a:r>
            <a:r>
              <a:rPr lang="en-US" altLang="zh-CN" dirty="0"/>
              <a:t>-1 lines, the i-</a:t>
            </a:r>
            <a:r>
              <a:rPr lang="en-US" altLang="zh-CN" dirty="0" err="1"/>
              <a:t>th</a:t>
            </a:r>
            <a:r>
              <a:rPr lang="en-US" altLang="zh-CN" dirty="0"/>
              <a:t> line describes the i-</a:t>
            </a:r>
            <a:r>
              <a:rPr lang="en-US" altLang="zh-CN" dirty="0" err="1"/>
              <a:t>th</a:t>
            </a:r>
            <a:r>
              <a:rPr lang="en-US" altLang="zh-CN" dirty="0"/>
              <a:t> edge: a line with three integers </a:t>
            </a:r>
            <a:r>
              <a:rPr lang="en-US" altLang="zh-CN" b="1" dirty="0"/>
              <a:t>a b c</a:t>
            </a:r>
            <a:r>
              <a:rPr lang="en-US" altLang="zh-CN" dirty="0"/>
              <a:t> denotes an edge between </a:t>
            </a:r>
            <a:r>
              <a:rPr lang="en-US" altLang="zh-CN" b="1" dirty="0"/>
              <a:t>a</a:t>
            </a:r>
            <a:r>
              <a:rPr lang="en-US" altLang="zh-CN" dirty="0"/>
              <a:t>, </a:t>
            </a:r>
            <a:r>
              <a:rPr lang="en-US" altLang="zh-CN" b="1" dirty="0"/>
              <a:t>b</a:t>
            </a:r>
            <a:r>
              <a:rPr lang="en-US" altLang="zh-CN" dirty="0"/>
              <a:t> of cost </a:t>
            </a:r>
            <a:r>
              <a:rPr lang="en-US" altLang="zh-CN" b="1" dirty="0"/>
              <a:t>c</a:t>
            </a:r>
            <a:r>
              <a:rPr lang="en-US" altLang="zh-CN" dirty="0"/>
              <a:t> (</a:t>
            </a:r>
            <a:r>
              <a:rPr lang="en-US" altLang="zh-CN" b="1" dirty="0"/>
              <a:t>c</a:t>
            </a:r>
            <a:r>
              <a:rPr lang="en-US" altLang="zh-CN" dirty="0"/>
              <a:t> &lt;= 1000000), </a:t>
            </a:r>
          </a:p>
          <a:p>
            <a:r>
              <a:rPr lang="en-US" altLang="zh-CN" dirty="0"/>
              <a:t>The next lines contain instructions </a:t>
            </a:r>
            <a:r>
              <a:rPr lang="en-US" altLang="zh-CN" b="1" dirty="0"/>
              <a:t>"CHANGE i </a:t>
            </a:r>
            <a:r>
              <a:rPr lang="en-US" altLang="zh-CN" b="1" dirty="0" err="1"/>
              <a:t>ti</a:t>
            </a:r>
            <a:r>
              <a:rPr lang="en-US" altLang="zh-CN" b="1" dirty="0"/>
              <a:t>"</a:t>
            </a:r>
            <a:r>
              <a:rPr lang="en-US" altLang="zh-CN" dirty="0"/>
              <a:t> or </a:t>
            </a:r>
            <a:r>
              <a:rPr lang="en-US" altLang="zh-CN" b="1" dirty="0"/>
              <a:t>"QUERY a b"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The end of each test case is signified by the string "</a:t>
            </a:r>
            <a:r>
              <a:rPr lang="en-US" altLang="zh-CN" b="1" dirty="0"/>
              <a:t>DONE</a:t>
            </a:r>
            <a:r>
              <a:rPr lang="en-US" altLang="zh-CN" dirty="0"/>
              <a:t>". </a:t>
            </a:r>
          </a:p>
          <a:p>
            <a:r>
              <a:rPr lang="en-US" altLang="zh-CN" dirty="0"/>
              <a:t>There is one blank line between successive tests. </a:t>
            </a:r>
          </a:p>
          <a:p>
            <a:r>
              <a:rPr lang="en-US" altLang="zh-CN" b="1" dirty="0"/>
              <a:t>Output</a:t>
            </a:r>
          </a:p>
          <a:p>
            <a:r>
              <a:rPr lang="en-US" altLang="zh-CN" dirty="0"/>
              <a:t>For each "</a:t>
            </a:r>
            <a:r>
              <a:rPr lang="en-US" altLang="zh-CN" b="1" dirty="0"/>
              <a:t>QUERY</a:t>
            </a:r>
            <a:r>
              <a:rPr lang="en-US" altLang="zh-CN" dirty="0"/>
              <a:t>" operation, write one integer representing its result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79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Example</a:t>
            </a:r>
          </a:p>
          <a:p>
            <a:r>
              <a:rPr lang="en-US" altLang="zh-CN" b="1" dirty="0"/>
              <a:t>Input: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 </a:t>
            </a:r>
            <a:r>
              <a:rPr lang="en-US" altLang="zh-CN" dirty="0"/>
              <a:t>2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3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1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CHANGE </a:t>
            </a:r>
            <a:r>
              <a:rPr lang="en-US" altLang="zh-CN" dirty="0"/>
              <a:t>1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1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DONE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38600" cy="5433467"/>
          </a:xfrm>
        </p:spPr>
        <p:txBody>
          <a:bodyPr>
            <a:normAutofit/>
          </a:bodyPr>
          <a:lstStyle/>
          <a:p>
            <a:r>
              <a:rPr lang="en-US" altLang="zh-CN" b="1" dirty="0"/>
              <a:t>Output: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3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8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8219256" cy="5217443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  <a:p>
            <a:r>
              <a:rPr lang="zh-CN" altLang="en-US" dirty="0"/>
              <a:t>一棵树，每条边有个权值</a:t>
            </a:r>
          </a:p>
          <a:p>
            <a:r>
              <a:rPr lang="zh-CN" altLang="en-US" dirty="0"/>
              <a:t>两种操作</a:t>
            </a:r>
          </a:p>
          <a:p>
            <a:r>
              <a:rPr lang="zh-CN" altLang="en-US" dirty="0"/>
              <a:t>一个修改每条边权值</a:t>
            </a:r>
          </a:p>
          <a:p>
            <a:r>
              <a:rPr lang="zh-CN" altLang="en-US" dirty="0"/>
              <a:t>一个询问两点之间这一条链的最大边权</a:t>
            </a:r>
          </a:p>
          <a:p>
            <a:r>
              <a:rPr lang="zh-CN" altLang="en-US" dirty="0"/>
              <a:t>点数</a:t>
            </a:r>
            <a:r>
              <a:rPr lang="en-US" altLang="zh-CN" dirty="0"/>
              <a:t>&lt;=10000</a:t>
            </a:r>
          </a:p>
          <a:p>
            <a:r>
              <a:rPr lang="zh-CN" altLang="en-US" dirty="0"/>
              <a:t>多组测试数据，</a:t>
            </a:r>
            <a:r>
              <a:rPr lang="en-US" altLang="zh-CN" dirty="0"/>
              <a:t>case&lt;=20</a:t>
            </a:r>
          </a:p>
          <a:p>
            <a:endParaRPr lang="en-US" altLang="zh-CN" dirty="0" smtClean="0"/>
          </a:p>
          <a:p>
            <a:r>
              <a:rPr lang="zh-CN" altLang="en-US" dirty="0"/>
              <a:t>裸</a:t>
            </a:r>
            <a:r>
              <a:rPr lang="zh-CN" altLang="en-US" dirty="0" smtClean="0"/>
              <a:t>裸的，妥妥的，你懂的√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6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866330"/>
          </a:xfrm>
        </p:spPr>
        <p:txBody>
          <a:bodyPr/>
          <a:lstStyle/>
          <a:p>
            <a:r>
              <a:rPr lang="zh-CN" altLang="en-US" dirty="0" smtClean="0"/>
              <a:t>欢迎指正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3353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树链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树</a:t>
            </a:r>
            <a:r>
              <a:rPr lang="zh-CN" altLang="zh-CN" dirty="0"/>
              <a:t>上的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r>
              <a:rPr lang="zh-CN" altLang="zh-CN" dirty="0" smtClean="0"/>
              <a:t>剖分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把</a:t>
            </a:r>
            <a:r>
              <a:rPr lang="zh-CN" altLang="zh-CN" dirty="0"/>
              <a:t>路径分类为</a:t>
            </a:r>
            <a:r>
              <a:rPr lang="zh-CN" altLang="zh-CN" b="1" dirty="0"/>
              <a:t>重链</a:t>
            </a:r>
            <a:r>
              <a:rPr lang="zh-CN" altLang="zh-CN" dirty="0"/>
              <a:t>和</a:t>
            </a:r>
            <a:r>
              <a:rPr lang="zh-CN" altLang="zh-CN" b="1" dirty="0"/>
              <a:t>轻链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zh-CN" dirty="0"/>
              <a:t>记</a:t>
            </a:r>
            <a:r>
              <a:rPr lang="en-US" altLang="zh-CN" dirty="0" err="1"/>
              <a:t>siz</a:t>
            </a:r>
            <a:r>
              <a:rPr lang="en-US" altLang="zh-CN" dirty="0"/>
              <a:t>[v]</a:t>
            </a:r>
            <a:r>
              <a:rPr lang="zh-CN" altLang="zh-CN" dirty="0"/>
              <a:t>表示以</a:t>
            </a:r>
            <a:r>
              <a:rPr lang="en-US" altLang="zh-CN" dirty="0"/>
              <a:t>v</a:t>
            </a:r>
            <a:r>
              <a:rPr lang="zh-CN" altLang="zh-CN" dirty="0"/>
              <a:t>为根的子树的节点数，</a:t>
            </a:r>
            <a:r>
              <a:rPr lang="en-US" altLang="zh-CN" dirty="0" err="1"/>
              <a:t>dep</a:t>
            </a:r>
            <a:r>
              <a:rPr lang="en-US" altLang="zh-CN" dirty="0"/>
              <a:t>[v]</a:t>
            </a:r>
            <a:r>
              <a:rPr lang="zh-CN" altLang="zh-CN" dirty="0"/>
              <a:t>表示</a:t>
            </a:r>
            <a:r>
              <a:rPr lang="en-US" altLang="zh-CN" dirty="0"/>
              <a:t>v</a:t>
            </a:r>
            <a:r>
              <a:rPr lang="zh-CN" altLang="zh-CN" dirty="0"/>
              <a:t>的深度</a:t>
            </a:r>
            <a:r>
              <a:rPr lang="en-US" altLang="zh-CN" dirty="0"/>
              <a:t>(</a:t>
            </a:r>
            <a:r>
              <a:rPr lang="zh-CN" altLang="zh-CN" dirty="0"/>
              <a:t>根深度为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r>
              <a:rPr lang="zh-CN" altLang="zh-CN" dirty="0" smtClean="0"/>
              <a:t> ，</a:t>
            </a:r>
            <a:r>
              <a:rPr lang="en-US" altLang="zh-CN" dirty="0" err="1"/>
              <a:t>fa</a:t>
            </a:r>
            <a:r>
              <a:rPr lang="en-US" altLang="zh-CN" dirty="0"/>
              <a:t>[v]</a:t>
            </a:r>
            <a:r>
              <a:rPr lang="zh-CN" altLang="zh-CN" dirty="0"/>
              <a:t>表示</a:t>
            </a:r>
            <a:r>
              <a:rPr lang="en-US" altLang="zh-CN" dirty="0"/>
              <a:t>v</a:t>
            </a:r>
            <a:r>
              <a:rPr lang="zh-CN" altLang="zh-CN" dirty="0"/>
              <a:t>的父亲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6102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/>
              <a:t>    </a:t>
            </a:r>
            <a:r>
              <a:rPr lang="zh-CN" altLang="zh-CN" b="1" dirty="0"/>
              <a:t>重儿子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siz</a:t>
            </a:r>
            <a:r>
              <a:rPr lang="en-US" altLang="zh-CN" dirty="0" smtClean="0"/>
              <a:t>[u]</a:t>
            </a:r>
            <a:r>
              <a:rPr lang="zh-CN" altLang="zh-CN" dirty="0" smtClean="0"/>
              <a:t>为</a:t>
            </a:r>
            <a:r>
              <a:rPr lang="en-US" altLang="zh-CN" dirty="0" smtClean="0"/>
              <a:t>v</a:t>
            </a:r>
            <a:r>
              <a:rPr lang="zh-CN" altLang="zh-CN" dirty="0" smtClean="0"/>
              <a:t>的子</a:t>
            </a:r>
            <a:r>
              <a:rPr lang="zh-CN" altLang="zh-CN" dirty="0"/>
              <a:t>节点中</a:t>
            </a:r>
            <a:r>
              <a:rPr lang="en-US" altLang="zh-CN" dirty="0" err="1"/>
              <a:t>siz</a:t>
            </a:r>
            <a:r>
              <a:rPr lang="zh-CN" altLang="zh-CN" dirty="0"/>
              <a:t>值最大的，那么</a:t>
            </a:r>
            <a:r>
              <a:rPr lang="en-US" altLang="zh-CN" dirty="0"/>
              <a:t>u</a:t>
            </a:r>
            <a:r>
              <a:rPr lang="zh-CN" altLang="zh-CN" dirty="0"/>
              <a:t>就是</a:t>
            </a:r>
            <a:r>
              <a:rPr lang="en-US" altLang="zh-CN" dirty="0"/>
              <a:t>v</a:t>
            </a:r>
            <a:r>
              <a:rPr lang="zh-CN" altLang="zh-CN" dirty="0"/>
              <a:t>的重儿子。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b="1" dirty="0"/>
              <a:t>轻儿子</a:t>
            </a:r>
            <a:r>
              <a:rPr lang="zh-CN" altLang="zh-CN" dirty="0"/>
              <a:t>：</a:t>
            </a:r>
            <a:r>
              <a:rPr lang="en-US" altLang="zh-CN" dirty="0"/>
              <a:t>v</a:t>
            </a:r>
            <a:r>
              <a:rPr lang="zh-CN" altLang="zh-CN" dirty="0"/>
              <a:t>的其它子节点。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b="1" dirty="0"/>
              <a:t>重边</a:t>
            </a:r>
            <a:r>
              <a:rPr lang="zh-CN" altLang="zh-CN" dirty="0"/>
              <a:t>：点</a:t>
            </a:r>
            <a:r>
              <a:rPr lang="en-US" altLang="zh-CN" dirty="0"/>
              <a:t>v</a:t>
            </a:r>
            <a:r>
              <a:rPr lang="zh-CN" altLang="zh-CN" dirty="0"/>
              <a:t>与其重儿子的连边。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b="1" dirty="0"/>
              <a:t>轻边</a:t>
            </a:r>
            <a:r>
              <a:rPr lang="zh-CN" altLang="zh-CN" dirty="0"/>
              <a:t>：点</a:t>
            </a:r>
            <a:r>
              <a:rPr lang="en-US" altLang="zh-CN" dirty="0"/>
              <a:t>v</a:t>
            </a:r>
            <a:r>
              <a:rPr lang="zh-CN" altLang="zh-CN" dirty="0"/>
              <a:t>与其轻儿子的连边。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b="1" dirty="0"/>
              <a:t>重链</a:t>
            </a:r>
            <a:r>
              <a:rPr lang="zh-CN" altLang="zh-CN" dirty="0"/>
              <a:t>：由重边连成的路径。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b="1" dirty="0"/>
              <a:t>轻链：</a:t>
            </a:r>
            <a:r>
              <a:rPr lang="zh-CN" altLang="zh-CN" dirty="0"/>
              <a:t>轻边。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6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zh-CN" dirty="0"/>
              <a:t>剖分后的树有如下性质：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b="1" dirty="0"/>
              <a:t>性质</a:t>
            </a:r>
            <a:r>
              <a:rPr lang="en-US" altLang="zh-CN" b="1" dirty="0"/>
              <a:t>1</a:t>
            </a:r>
            <a:r>
              <a:rPr lang="zh-CN" altLang="zh-CN" b="1" dirty="0"/>
              <a:t>：</a:t>
            </a:r>
            <a:r>
              <a:rPr lang="zh-CN" altLang="zh-CN" dirty="0"/>
              <a:t>如果</a:t>
            </a:r>
            <a:r>
              <a:rPr lang="en-US" altLang="zh-CN" dirty="0"/>
              <a:t>(</a:t>
            </a:r>
            <a:r>
              <a:rPr lang="en-US" altLang="zh-CN" dirty="0" err="1"/>
              <a:t>v,u</a:t>
            </a:r>
            <a:r>
              <a:rPr lang="en-US" altLang="zh-CN" dirty="0"/>
              <a:t>)</a:t>
            </a:r>
            <a:r>
              <a:rPr lang="zh-CN" altLang="zh-CN" dirty="0"/>
              <a:t>为轻边，则</a:t>
            </a:r>
            <a:r>
              <a:rPr lang="en-US" altLang="zh-CN" dirty="0" err="1"/>
              <a:t>siz</a:t>
            </a:r>
            <a:r>
              <a:rPr lang="en-US" altLang="zh-CN" dirty="0"/>
              <a:t>[u] * 2 &lt; </a:t>
            </a:r>
            <a:r>
              <a:rPr lang="en-US" altLang="zh-CN" dirty="0" err="1"/>
              <a:t>siz</a:t>
            </a:r>
            <a:r>
              <a:rPr lang="en-US" altLang="zh-CN" dirty="0"/>
              <a:t>[v]</a:t>
            </a:r>
            <a:r>
              <a:rPr lang="zh-CN" altLang="zh-CN" dirty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b="1" dirty="0"/>
              <a:t>性质</a:t>
            </a:r>
            <a:r>
              <a:rPr lang="en-US" altLang="zh-CN" b="1" dirty="0"/>
              <a:t>2</a:t>
            </a:r>
            <a:r>
              <a:rPr lang="zh-CN" altLang="zh-CN" b="1" dirty="0"/>
              <a:t>：</a:t>
            </a:r>
            <a:r>
              <a:rPr lang="zh-CN" altLang="zh-CN" dirty="0"/>
              <a:t>从根到某一点的路径上轻链、重链的个数都不大于</a:t>
            </a:r>
            <a:r>
              <a:rPr lang="en-US" altLang="zh-CN" dirty="0" err="1"/>
              <a:t>logn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04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24482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son[v]</a:t>
            </a:r>
            <a:r>
              <a:rPr lang="zh-CN" altLang="zh-CN" dirty="0"/>
              <a:t>表示与</a:t>
            </a:r>
            <a:r>
              <a:rPr lang="en-US" altLang="zh-CN" dirty="0"/>
              <a:t>v</a:t>
            </a:r>
            <a:r>
              <a:rPr lang="zh-CN" altLang="zh-CN" dirty="0"/>
              <a:t>在同一重链上的</a:t>
            </a:r>
            <a:r>
              <a:rPr lang="en-US" altLang="zh-CN" dirty="0"/>
              <a:t>v</a:t>
            </a:r>
            <a:r>
              <a:rPr lang="zh-CN" altLang="zh-CN" dirty="0"/>
              <a:t>的儿子节点（</a:t>
            </a:r>
            <a:r>
              <a:rPr lang="zh-CN" altLang="zh-CN" b="1" dirty="0"/>
              <a:t>重</a:t>
            </a:r>
            <a:r>
              <a:rPr lang="zh-CN" altLang="zh-CN" b="1" dirty="0" smtClean="0"/>
              <a:t>儿子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</a:t>
            </a:r>
            <a:r>
              <a:rPr lang="en-US" altLang="zh-CN" dirty="0"/>
              <a:t>top[v]</a:t>
            </a:r>
            <a:r>
              <a:rPr lang="zh-CN" altLang="zh-CN" dirty="0"/>
              <a:t>表示</a:t>
            </a:r>
            <a:r>
              <a:rPr lang="en-US" altLang="zh-CN" dirty="0"/>
              <a:t>v</a:t>
            </a:r>
            <a:r>
              <a:rPr lang="zh-CN" altLang="zh-CN" dirty="0"/>
              <a:t>所在的</a:t>
            </a:r>
            <a:r>
              <a:rPr lang="zh-CN" altLang="zh-CN" b="1" dirty="0"/>
              <a:t>重链</a:t>
            </a:r>
            <a:r>
              <a:rPr lang="zh-CN" altLang="zh-CN" dirty="0"/>
              <a:t>的顶端节点，</a:t>
            </a:r>
            <a:r>
              <a:rPr lang="en-US" altLang="zh-CN" dirty="0" smtClean="0"/>
              <a:t>w[v</a:t>
            </a:r>
            <a:r>
              <a:rPr lang="en-US" altLang="zh-CN" dirty="0"/>
              <a:t>]</a:t>
            </a:r>
            <a:r>
              <a:rPr lang="zh-CN" altLang="zh-CN" dirty="0"/>
              <a:t>表示</a:t>
            </a:r>
            <a:r>
              <a:rPr lang="en-US" altLang="zh-CN" dirty="0"/>
              <a:t>v</a:t>
            </a:r>
            <a:r>
              <a:rPr lang="zh-CN" altLang="zh-CN" dirty="0"/>
              <a:t>与其父亲节点的连边（姑且称为</a:t>
            </a:r>
            <a:r>
              <a:rPr lang="en-US" altLang="zh-CN" dirty="0"/>
              <a:t>v</a:t>
            </a:r>
            <a:r>
              <a:rPr lang="zh-CN" altLang="zh-CN" dirty="0"/>
              <a:t>的父边）在线段树中的位置。只要把这些东西求出来，就能用</a:t>
            </a:r>
            <a:r>
              <a:rPr lang="en-US" altLang="zh-CN" dirty="0" err="1"/>
              <a:t>logn</a:t>
            </a:r>
            <a:r>
              <a:rPr lang="zh-CN" altLang="zh-CN" dirty="0"/>
              <a:t>的时间完成原问题中的操作。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45" y="2780928"/>
            <a:ext cx="63912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2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算法实现：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zh-CN" dirty="0"/>
              <a:t>我们可以用两个</a:t>
            </a:r>
            <a:r>
              <a:rPr lang="en-US" altLang="zh-CN" dirty="0" err="1"/>
              <a:t>dfs</a:t>
            </a:r>
            <a:r>
              <a:rPr lang="zh-CN" altLang="zh-CN" dirty="0"/>
              <a:t>来求出</a:t>
            </a:r>
            <a:r>
              <a:rPr lang="en-US" altLang="zh-CN" dirty="0" err="1"/>
              <a:t>fa</a:t>
            </a:r>
            <a:r>
              <a:rPr lang="zh-CN" altLang="zh-CN" dirty="0"/>
              <a:t>、</a:t>
            </a:r>
            <a:r>
              <a:rPr lang="en-US" altLang="zh-CN" dirty="0" err="1"/>
              <a:t>dep</a:t>
            </a:r>
            <a:r>
              <a:rPr lang="zh-CN" altLang="zh-CN" dirty="0"/>
              <a:t>、</a:t>
            </a:r>
            <a:r>
              <a:rPr lang="en-US" altLang="zh-CN" dirty="0" err="1"/>
              <a:t>siz</a:t>
            </a:r>
            <a:r>
              <a:rPr lang="zh-CN" altLang="zh-CN" dirty="0"/>
              <a:t>、</a:t>
            </a:r>
            <a:r>
              <a:rPr lang="en-US" altLang="zh-CN" dirty="0"/>
              <a:t>son</a:t>
            </a:r>
            <a:r>
              <a:rPr lang="zh-CN" altLang="zh-CN" dirty="0"/>
              <a:t>、</a:t>
            </a:r>
            <a:r>
              <a:rPr lang="en-US" altLang="zh-CN" dirty="0"/>
              <a:t>top</a:t>
            </a:r>
            <a:r>
              <a:rPr lang="zh-CN" altLang="zh-CN" dirty="0"/>
              <a:t>、</a:t>
            </a:r>
            <a:r>
              <a:rPr lang="en-US" altLang="zh-CN" dirty="0"/>
              <a:t>w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dfs_1</a:t>
            </a:r>
            <a:r>
              <a:rPr lang="zh-CN" altLang="zh-CN" dirty="0"/>
              <a:t>：把</a:t>
            </a:r>
            <a:r>
              <a:rPr lang="en-US" altLang="zh-CN" dirty="0" err="1"/>
              <a:t>fa</a:t>
            </a:r>
            <a:r>
              <a:rPr lang="zh-CN" altLang="zh-CN" dirty="0"/>
              <a:t>、</a:t>
            </a:r>
            <a:r>
              <a:rPr lang="en-US" altLang="zh-CN" dirty="0" err="1"/>
              <a:t>dep</a:t>
            </a:r>
            <a:r>
              <a:rPr lang="zh-CN" altLang="zh-CN" dirty="0"/>
              <a:t>、</a:t>
            </a:r>
            <a:r>
              <a:rPr lang="en-US" altLang="zh-CN" dirty="0" err="1"/>
              <a:t>siz</a:t>
            </a:r>
            <a:r>
              <a:rPr lang="zh-CN" altLang="zh-CN" dirty="0"/>
              <a:t>、</a:t>
            </a:r>
            <a:r>
              <a:rPr lang="en-US" altLang="zh-CN" dirty="0"/>
              <a:t>son</a:t>
            </a:r>
            <a:r>
              <a:rPr lang="zh-CN" altLang="zh-CN" dirty="0"/>
              <a:t>求</a:t>
            </a:r>
            <a:r>
              <a:rPr lang="zh-CN" altLang="zh-CN" dirty="0" smtClean="0"/>
              <a:t>出来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dfs_2</a:t>
            </a:r>
            <a:r>
              <a:rPr lang="zh-CN" altLang="zh-CN" dirty="0"/>
              <a:t>：⒈对于</a:t>
            </a:r>
            <a:r>
              <a:rPr lang="en-US" altLang="zh-CN" dirty="0"/>
              <a:t>v</a:t>
            </a:r>
            <a:r>
              <a:rPr lang="zh-CN" altLang="zh-CN" dirty="0"/>
              <a:t>，当</a:t>
            </a:r>
            <a:r>
              <a:rPr lang="en-US" altLang="zh-CN" dirty="0"/>
              <a:t>son[v]</a:t>
            </a:r>
            <a:r>
              <a:rPr lang="zh-CN" altLang="zh-CN" dirty="0"/>
              <a:t>存在（即</a:t>
            </a:r>
            <a:r>
              <a:rPr lang="en-US" altLang="zh-CN" dirty="0"/>
              <a:t>v</a:t>
            </a:r>
            <a:r>
              <a:rPr lang="zh-CN" altLang="zh-CN" dirty="0"/>
              <a:t>不是叶子节点）时，显然有</a:t>
            </a:r>
            <a:r>
              <a:rPr lang="en-US" altLang="zh-CN" dirty="0"/>
              <a:t>top[son[v]] = top[v]</a:t>
            </a:r>
            <a:r>
              <a:rPr lang="zh-CN" altLang="zh-CN" dirty="0"/>
              <a:t>。线段树中，</a:t>
            </a:r>
            <a:r>
              <a:rPr lang="en-US" altLang="zh-CN" dirty="0"/>
              <a:t>v</a:t>
            </a:r>
            <a:r>
              <a:rPr lang="zh-CN" altLang="zh-CN" dirty="0"/>
              <a:t>的重边应当在</a:t>
            </a:r>
            <a:r>
              <a:rPr lang="en-US" altLang="zh-CN" dirty="0"/>
              <a:t>v</a:t>
            </a:r>
            <a:r>
              <a:rPr lang="zh-CN" altLang="zh-CN" dirty="0"/>
              <a:t>的父边的后面，记</a:t>
            </a:r>
            <a:r>
              <a:rPr lang="en-US" altLang="zh-CN" dirty="0"/>
              <a:t>w[son[v]] </a:t>
            </a:r>
            <a:r>
              <a:rPr lang="en-US" altLang="zh-CN" dirty="0" smtClean="0"/>
              <a:t>= totw+1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totw</a:t>
            </a:r>
            <a:r>
              <a:rPr lang="zh-CN" altLang="zh-CN" dirty="0" smtClean="0"/>
              <a:t>表示最后加入的一条边在线段树中的位置。此时</a:t>
            </a:r>
            <a:r>
              <a:rPr lang="zh-CN" altLang="zh-CN" dirty="0"/>
              <a:t>，为了使一条重链各边在线段树中连续分布，</a:t>
            </a:r>
            <a:r>
              <a:rPr lang="zh-CN" altLang="zh-CN" dirty="0" smtClean="0"/>
              <a:t>应当</a:t>
            </a:r>
            <a:r>
              <a:rPr lang="zh-CN" altLang="zh-CN" dirty="0"/>
              <a:t>进行</a:t>
            </a:r>
            <a:r>
              <a:rPr lang="en-US" altLang="zh-CN" dirty="0"/>
              <a:t>dfs_2(son[v])</a:t>
            </a:r>
            <a:r>
              <a:rPr lang="zh-CN" altLang="zh-CN" dirty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4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⒉</a:t>
            </a:r>
            <a:r>
              <a:rPr lang="zh-CN" altLang="zh-CN" dirty="0"/>
              <a:t>对于</a:t>
            </a:r>
            <a:r>
              <a:rPr lang="en-US" altLang="zh-CN" dirty="0"/>
              <a:t>v</a:t>
            </a:r>
            <a:r>
              <a:rPr lang="zh-CN" altLang="zh-CN" dirty="0"/>
              <a:t>的各个轻儿子</a:t>
            </a:r>
            <a:r>
              <a:rPr lang="en-US" altLang="zh-CN" dirty="0"/>
              <a:t>u</a:t>
            </a:r>
            <a:r>
              <a:rPr lang="zh-CN" altLang="zh-CN" dirty="0"/>
              <a:t>，显然有</a:t>
            </a:r>
            <a:r>
              <a:rPr lang="en-US" altLang="zh-CN" dirty="0"/>
              <a:t>top[u] = u</a:t>
            </a:r>
            <a:r>
              <a:rPr lang="zh-CN" altLang="zh-CN" dirty="0"/>
              <a:t>，并且</a:t>
            </a:r>
            <a:r>
              <a:rPr lang="en-US" altLang="zh-CN" dirty="0"/>
              <a:t>w[u] = totw+1</a:t>
            </a:r>
            <a:r>
              <a:rPr lang="zh-CN" altLang="zh-CN" dirty="0"/>
              <a:t>，进行</a:t>
            </a:r>
            <a:r>
              <a:rPr lang="en-US" altLang="zh-CN" dirty="0"/>
              <a:t>dfs_2</a:t>
            </a:r>
            <a:r>
              <a:rPr lang="zh-CN" altLang="zh-CN" dirty="0" smtClean="0"/>
              <a:t>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树中各边的权值在线段树中更新，建链和建线段树的过程就完成了。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903</Words>
  <Application>Microsoft Office PowerPoint</Application>
  <PresentationFormat>全屏显示(4:3)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树链剖分浅析</vt:lpstr>
      <vt:lpstr>PowerPoint 演示文稿</vt:lpstr>
      <vt:lpstr>树链剖分</vt:lpstr>
      <vt:lpstr>PowerPoint 演示文稿</vt:lpstr>
      <vt:lpstr>PowerPoint 演示文稿</vt:lpstr>
      <vt:lpstr>PowerPoint 演示文稿</vt:lpstr>
      <vt:lpstr>PowerPoint 演示文稿</vt:lpstr>
      <vt:lpstr>算法实现</vt:lpstr>
      <vt:lpstr>PowerPoint 演示文稿</vt:lpstr>
      <vt:lpstr>PowerPoint 演示文稿</vt:lpstr>
      <vt:lpstr>PowerPoint 演示文稿</vt:lpstr>
      <vt:lpstr>    就这样，问题就解决了~~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PowerPoint 演示文稿</vt:lpstr>
      <vt:lpstr>PowerPoint 演示文稿</vt:lpstr>
      <vt:lpstr>PowerPoint 演示文稿</vt:lpstr>
      <vt:lpstr>PowerPoint 演示文稿</vt:lpstr>
      <vt:lpstr>欢迎指正 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starszys</dc:creator>
  <cp:lastModifiedBy>lenovo</cp:lastModifiedBy>
  <cp:revision>42</cp:revision>
  <dcterms:created xsi:type="dcterms:W3CDTF">2014-04-21T00:41:37Z</dcterms:created>
  <dcterms:modified xsi:type="dcterms:W3CDTF">2014-04-25T08:30:28Z</dcterms:modified>
</cp:coreProperties>
</file>