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6" r:id="rId16"/>
    <p:sldId id="277" r:id="rId17"/>
    <p:sldId id="278" r:id="rId18"/>
    <p:sldId id="279" r:id="rId19"/>
    <p:sldId id="280" r:id="rId20"/>
    <p:sldId id="281" r:id="rId21"/>
    <p:sldId id="282" r:id="rId22"/>
    <p:sldId id="284" r:id="rId23"/>
    <p:sldId id="285" r:id="rId24"/>
    <p:sldId id="283"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2" autoAdjust="0"/>
    <p:restoredTop sz="94660"/>
  </p:normalViewPr>
  <p:slideViewPr>
    <p:cSldViewPr snapToGrid="0">
      <p:cViewPr varScale="1">
        <p:scale>
          <a:sx n="119" d="100"/>
          <a:sy n="119" d="100"/>
        </p:scale>
        <p:origin x="21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22641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12080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21031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81021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35859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7945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12197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1220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9053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415541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96F9A83-EA48-4442-9BDE-6DD19F28D487}" type="datetimeFigureOut">
              <a:rPr lang="zh-CN" altLang="en-US" smtClean="0"/>
              <a:t>2017/2/6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6569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9A83-EA48-4442-9BDE-6DD19F28D487}" type="datetimeFigureOut">
              <a:rPr lang="zh-CN" altLang="en-US" smtClean="0"/>
              <a:t>2017/2/6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24D8E-85A0-4040-A253-E44AC3612519}" type="slidenum">
              <a:rPr lang="zh-CN" altLang="en-US" smtClean="0"/>
              <a:t>‹#›</a:t>
            </a:fld>
            <a:endParaRPr lang="zh-CN" altLang="en-US"/>
          </a:p>
        </p:txBody>
      </p:sp>
    </p:spTree>
    <p:extLst>
      <p:ext uri="{BB962C8B-B14F-4D97-AF65-F5344CB8AC3E}">
        <p14:creationId xmlns:p14="http://schemas.microsoft.com/office/powerpoint/2010/main" val="276155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zh.cppreferenc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888415" cy="2387600"/>
          </a:xfrm>
        </p:spPr>
        <p:txBody>
          <a:bodyPr/>
          <a:lstStyle/>
          <a:p>
            <a:r>
              <a:rPr lang="en-US" altLang="zh-CN"/>
              <a:t>STL</a:t>
            </a:r>
            <a:r>
              <a:rPr lang="zh-CN" altLang="en-US"/>
              <a:t>在程序设计竞赛中的应用</a:t>
            </a:r>
          </a:p>
        </p:txBody>
      </p:sp>
      <p:sp>
        <p:nvSpPr>
          <p:cNvPr id="3" name="副标题 2"/>
          <p:cNvSpPr>
            <a:spLocks noGrp="1"/>
          </p:cNvSpPr>
          <p:nvPr>
            <p:ph type="subTitle" idx="1"/>
          </p:nvPr>
        </p:nvSpPr>
        <p:spPr>
          <a:xfrm>
            <a:off x="1524000" y="4375761"/>
            <a:ext cx="9144000" cy="1655762"/>
          </a:xfrm>
        </p:spPr>
        <p:txBody>
          <a:bodyPr/>
          <a:lstStyle/>
          <a:p>
            <a:r>
              <a:rPr lang="zh-CN" altLang="en-US"/>
              <a:t>杭州第二中学 李建</a:t>
            </a:r>
          </a:p>
        </p:txBody>
      </p:sp>
    </p:spTree>
    <p:extLst>
      <p:ext uri="{BB962C8B-B14F-4D97-AF65-F5344CB8AC3E}">
        <p14:creationId xmlns:p14="http://schemas.microsoft.com/office/powerpoint/2010/main" val="13924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fontScale="92500" lnSpcReduction="10000"/>
          </a:bodyPr>
          <a:lstStyle/>
          <a:p>
            <a:r>
              <a:rPr lang="en-US" altLang="zh-CN" dirty="0" err="1"/>
              <a:t>c.begin</a:t>
            </a:r>
            <a:r>
              <a:rPr lang="en-US" altLang="zh-CN" dirty="0"/>
              <a:t>()      </a:t>
            </a:r>
            <a:r>
              <a:rPr lang="zh-CN" altLang="en-US" dirty="0"/>
              <a:t>返回指向链表第一个元素的迭代器</a:t>
            </a:r>
            <a:r>
              <a:rPr lang="en-US" altLang="zh-CN" dirty="0"/>
              <a:t>.</a:t>
            </a:r>
            <a:endParaRPr lang="zh-CN" altLang="en-US" dirty="0"/>
          </a:p>
          <a:p>
            <a:r>
              <a:rPr lang="en-US" altLang="zh-CN" dirty="0" err="1"/>
              <a:t>c.end</a:t>
            </a:r>
            <a:r>
              <a:rPr lang="en-US" altLang="zh-CN" dirty="0"/>
              <a:t>()         </a:t>
            </a:r>
            <a:r>
              <a:rPr lang="zh-CN" altLang="en-US" dirty="0"/>
              <a:t>返回指向链表最后一个元素之后的迭代器</a:t>
            </a:r>
            <a:r>
              <a:rPr lang="en-US" altLang="zh-CN" dirty="0"/>
              <a:t>.</a:t>
            </a:r>
          </a:p>
          <a:p>
            <a:r>
              <a:rPr lang="en-US" altLang="zh-CN" dirty="0" err="1"/>
              <a:t>c.rbegin</a:t>
            </a:r>
            <a:r>
              <a:rPr lang="en-US" altLang="zh-CN" dirty="0"/>
              <a:t>()     </a:t>
            </a:r>
            <a:r>
              <a:rPr lang="zh-CN" altLang="en-US" dirty="0"/>
              <a:t>返回逆向链表的第一个元素</a:t>
            </a:r>
            <a:r>
              <a:rPr lang="en-US" altLang="zh-CN" dirty="0"/>
              <a:t>,</a:t>
            </a:r>
            <a:r>
              <a:rPr lang="zh-CN" altLang="en-US" dirty="0"/>
              <a:t>即</a:t>
            </a:r>
            <a:r>
              <a:rPr lang="en-US" altLang="zh-CN" dirty="0"/>
              <a:t>c</a:t>
            </a:r>
            <a:r>
              <a:rPr lang="zh-CN" altLang="en-US" dirty="0"/>
              <a:t>链表的最后一个数据的</a:t>
            </a:r>
            <a:r>
              <a:rPr lang="zh-CN" altLang="en-US" dirty="0"/>
              <a:t>迭代器</a:t>
            </a:r>
            <a:r>
              <a:rPr lang="en-US" altLang="zh-CN" dirty="0"/>
              <a:t>.</a:t>
            </a:r>
          </a:p>
          <a:p>
            <a:r>
              <a:rPr lang="en-US" altLang="zh-CN" dirty="0" err="1"/>
              <a:t>c.rend</a:t>
            </a:r>
            <a:r>
              <a:rPr lang="en-US" altLang="zh-CN" dirty="0"/>
              <a:t>()      </a:t>
            </a:r>
            <a:r>
              <a:rPr lang="zh-CN" altLang="en-US" dirty="0"/>
              <a:t>返回逆向链表的最后一个元素的下一个位置</a:t>
            </a:r>
            <a:r>
              <a:rPr lang="en-US" altLang="zh-CN" dirty="0"/>
              <a:t>,</a:t>
            </a:r>
            <a:r>
              <a:rPr lang="zh-CN" altLang="en-US" dirty="0"/>
              <a:t>即</a:t>
            </a:r>
            <a:r>
              <a:rPr lang="en-US" altLang="zh-CN" dirty="0"/>
              <a:t>c</a:t>
            </a:r>
            <a:r>
              <a:rPr lang="zh-CN" altLang="en-US" dirty="0"/>
              <a:t>链表的第一个数据再往前的位置的迭代器</a:t>
            </a:r>
            <a:r>
              <a:rPr lang="en-US" altLang="zh-CN" dirty="0"/>
              <a:t>.</a:t>
            </a:r>
          </a:p>
          <a:p>
            <a:r>
              <a:rPr lang="en-US" altLang="zh-CN" dirty="0"/>
              <a:t>operator=      </a:t>
            </a:r>
            <a:r>
              <a:rPr lang="zh-CN" altLang="en-US" dirty="0"/>
              <a:t>重载赋值运算符</a:t>
            </a:r>
            <a:r>
              <a:rPr lang="en-US" altLang="zh-CN" dirty="0"/>
              <a:t>.</a:t>
            </a:r>
          </a:p>
          <a:p>
            <a:r>
              <a:rPr lang="en-US" altLang="zh-CN" dirty="0" err="1"/>
              <a:t>c.assign</a:t>
            </a:r>
            <a:r>
              <a:rPr lang="en-US" altLang="zh-CN" dirty="0"/>
              <a:t>(</a:t>
            </a:r>
            <a:r>
              <a:rPr lang="en-US" altLang="zh-CN" dirty="0" err="1"/>
              <a:t>n,num</a:t>
            </a:r>
            <a:r>
              <a:rPr lang="en-US" altLang="zh-CN" dirty="0"/>
              <a:t>)      </a:t>
            </a:r>
            <a:r>
              <a:rPr lang="zh-CN" altLang="en-US" dirty="0"/>
              <a:t>将</a:t>
            </a:r>
            <a:r>
              <a:rPr lang="en-US" altLang="zh-CN" dirty="0"/>
              <a:t>n</a:t>
            </a:r>
            <a:r>
              <a:rPr lang="zh-CN" altLang="en-US" dirty="0"/>
              <a:t>个</a:t>
            </a:r>
            <a:r>
              <a:rPr lang="en-US" altLang="zh-CN" dirty="0" err="1"/>
              <a:t>num</a:t>
            </a:r>
            <a:r>
              <a:rPr lang="zh-CN" altLang="en-US" dirty="0"/>
              <a:t>拷贝赋值给链表</a:t>
            </a:r>
            <a:r>
              <a:rPr lang="en-US" altLang="zh-CN" dirty="0"/>
              <a:t>c.</a:t>
            </a:r>
            <a:endParaRPr lang="zh-CN" altLang="en-US" dirty="0"/>
          </a:p>
          <a:p>
            <a:r>
              <a:rPr lang="en-US" altLang="zh-CN" dirty="0" err="1"/>
              <a:t>c.assign</a:t>
            </a:r>
            <a:r>
              <a:rPr lang="en-US" altLang="zh-CN" dirty="0"/>
              <a:t>(</a:t>
            </a:r>
            <a:r>
              <a:rPr lang="en-US" altLang="zh-CN" dirty="0" err="1"/>
              <a:t>beg,end</a:t>
            </a:r>
            <a:r>
              <a:rPr lang="en-US" altLang="zh-CN" dirty="0"/>
              <a:t>)      </a:t>
            </a:r>
            <a:r>
              <a:rPr lang="zh-CN" altLang="en-US" dirty="0"/>
              <a:t>将</a:t>
            </a:r>
            <a:r>
              <a:rPr lang="en-US" altLang="zh-CN" dirty="0"/>
              <a:t>[</a:t>
            </a:r>
            <a:r>
              <a:rPr lang="en-US" altLang="zh-CN" dirty="0" err="1"/>
              <a:t>beg,end</a:t>
            </a:r>
            <a:r>
              <a:rPr lang="en-US" altLang="zh-CN" dirty="0"/>
              <a:t>)</a:t>
            </a:r>
            <a:r>
              <a:rPr lang="zh-CN" altLang="en-US" dirty="0"/>
              <a:t>区间的元素拷贝赋值给链表</a:t>
            </a:r>
            <a:r>
              <a:rPr lang="en-US" altLang="zh-CN" dirty="0"/>
              <a:t>c.</a:t>
            </a:r>
          </a:p>
          <a:p>
            <a:r>
              <a:rPr lang="en-US" altLang="zh-CN" dirty="0" err="1"/>
              <a:t>c.front</a:t>
            </a:r>
            <a:r>
              <a:rPr lang="en-US" altLang="zh-CN" dirty="0"/>
              <a:t>()      </a:t>
            </a:r>
            <a:r>
              <a:rPr lang="zh-CN" altLang="en-US" dirty="0"/>
              <a:t>返回链表</a:t>
            </a:r>
            <a:r>
              <a:rPr lang="en-US" altLang="zh-CN" dirty="0"/>
              <a:t>c</a:t>
            </a:r>
            <a:r>
              <a:rPr lang="zh-CN" altLang="en-US" dirty="0"/>
              <a:t>的第一个元素</a:t>
            </a:r>
            <a:r>
              <a:rPr lang="en-US" altLang="zh-CN" dirty="0"/>
              <a:t>.</a:t>
            </a:r>
            <a:endParaRPr lang="zh-CN" altLang="en-US" dirty="0"/>
          </a:p>
          <a:p>
            <a:r>
              <a:rPr lang="en-US" altLang="zh-CN" dirty="0" err="1"/>
              <a:t>c.back</a:t>
            </a:r>
            <a:r>
              <a:rPr lang="en-US" altLang="zh-CN" dirty="0"/>
              <a:t>()      </a:t>
            </a:r>
            <a:r>
              <a:rPr lang="zh-CN" altLang="en-US" dirty="0"/>
              <a:t>返回链表</a:t>
            </a:r>
            <a:r>
              <a:rPr lang="en-US" altLang="zh-CN" dirty="0"/>
              <a:t>c</a:t>
            </a:r>
            <a:r>
              <a:rPr lang="zh-CN" altLang="en-US" dirty="0"/>
              <a:t>的最后一个元素</a:t>
            </a:r>
            <a:r>
              <a:rPr lang="en-US" altLang="zh-CN" dirty="0"/>
              <a:t>.</a:t>
            </a:r>
            <a:endParaRPr lang="zh-CN" altLang="en-US" dirty="0"/>
          </a:p>
          <a:p>
            <a:pPr marL="0" indent="0">
              <a:buNone/>
            </a:pPr>
            <a:endParaRPr lang="zh-CN" altLang="en-US" dirty="0"/>
          </a:p>
        </p:txBody>
      </p:sp>
    </p:spTree>
    <p:extLst>
      <p:ext uri="{BB962C8B-B14F-4D97-AF65-F5344CB8AC3E}">
        <p14:creationId xmlns:p14="http://schemas.microsoft.com/office/powerpoint/2010/main" val="66320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lnSpcReduction="10000"/>
          </a:bodyPr>
          <a:lstStyle/>
          <a:p>
            <a:r>
              <a:rPr lang="en-US" altLang="zh-CN"/>
              <a:t>c.empty()  </a:t>
            </a:r>
            <a:r>
              <a:rPr lang="zh-CN" altLang="en-US"/>
              <a:t>判断链表是否为空</a:t>
            </a:r>
            <a:r>
              <a:rPr lang="en-US" altLang="zh-CN"/>
              <a:t>.</a:t>
            </a:r>
          </a:p>
          <a:p>
            <a:r>
              <a:rPr lang="en-US" altLang="zh-CN"/>
              <a:t>c.clear()      </a:t>
            </a:r>
            <a:r>
              <a:rPr lang="zh-CN" altLang="en-US"/>
              <a:t>清除链表</a:t>
            </a:r>
            <a:r>
              <a:rPr lang="en-US" altLang="zh-CN"/>
              <a:t>c</a:t>
            </a:r>
            <a:r>
              <a:rPr lang="zh-CN" altLang="en-US"/>
              <a:t>中的所有元素</a:t>
            </a:r>
            <a:r>
              <a:rPr lang="en-US" altLang="zh-CN"/>
              <a:t>.</a:t>
            </a:r>
          </a:p>
          <a:p>
            <a:r>
              <a:rPr lang="en-US" altLang="zh-CN"/>
              <a:t>c.insert(pos,num)      </a:t>
            </a:r>
            <a:r>
              <a:rPr lang="zh-CN" altLang="en-US"/>
              <a:t>在</a:t>
            </a:r>
            <a:r>
              <a:rPr lang="en-US" altLang="zh-CN"/>
              <a:t>pos</a:t>
            </a:r>
            <a:r>
              <a:rPr lang="zh-CN" altLang="en-US"/>
              <a:t>位置插入元素</a:t>
            </a:r>
            <a:r>
              <a:rPr lang="en-US" altLang="zh-CN"/>
              <a:t>num.</a:t>
            </a:r>
            <a:endParaRPr lang="zh-CN" altLang="en-US"/>
          </a:p>
          <a:p>
            <a:r>
              <a:rPr lang="en-US" altLang="zh-CN"/>
              <a:t>c.insert(pos,n,num)      </a:t>
            </a:r>
            <a:r>
              <a:rPr lang="zh-CN" altLang="en-US"/>
              <a:t>在</a:t>
            </a:r>
            <a:r>
              <a:rPr lang="en-US" altLang="zh-CN"/>
              <a:t>pos</a:t>
            </a:r>
            <a:r>
              <a:rPr lang="zh-CN" altLang="en-US"/>
              <a:t>位置插入</a:t>
            </a:r>
            <a:r>
              <a:rPr lang="en-US" altLang="zh-CN"/>
              <a:t>n</a:t>
            </a:r>
            <a:r>
              <a:rPr lang="zh-CN" altLang="en-US"/>
              <a:t>个元素</a:t>
            </a:r>
            <a:r>
              <a:rPr lang="en-US" altLang="zh-CN"/>
              <a:t>num.</a:t>
            </a:r>
            <a:endParaRPr lang="zh-CN" altLang="en-US"/>
          </a:p>
          <a:p>
            <a:r>
              <a:rPr lang="en-US" altLang="zh-CN"/>
              <a:t>c.insert(pos,beg,end)      </a:t>
            </a:r>
            <a:r>
              <a:rPr lang="zh-CN" altLang="en-US"/>
              <a:t>在</a:t>
            </a:r>
            <a:r>
              <a:rPr lang="en-US" altLang="zh-CN"/>
              <a:t>pos</a:t>
            </a:r>
            <a:r>
              <a:rPr lang="zh-CN" altLang="en-US"/>
              <a:t>位置插入区间为</a:t>
            </a:r>
            <a:r>
              <a:rPr lang="en-US" altLang="zh-CN"/>
              <a:t>[beg,end)</a:t>
            </a:r>
            <a:r>
              <a:rPr lang="zh-CN" altLang="en-US"/>
              <a:t>的元素</a:t>
            </a:r>
            <a:r>
              <a:rPr lang="en-US" altLang="zh-CN"/>
              <a:t>.</a:t>
            </a:r>
          </a:p>
          <a:p>
            <a:r>
              <a:rPr lang="en-US" altLang="zh-CN"/>
              <a:t>c.erase(pos)</a:t>
            </a:r>
            <a:r>
              <a:rPr lang="zh-CN" altLang="en-US"/>
              <a:t>　　　　删除</a:t>
            </a:r>
            <a:r>
              <a:rPr lang="en-US" altLang="zh-CN"/>
              <a:t>pos</a:t>
            </a:r>
            <a:r>
              <a:rPr lang="zh-CN" altLang="en-US"/>
              <a:t>位置的元素</a:t>
            </a:r>
            <a:r>
              <a:rPr lang="en-US" altLang="zh-CN"/>
              <a:t>.</a:t>
            </a:r>
          </a:p>
          <a:p>
            <a:r>
              <a:rPr lang="en-US" altLang="zh-CN"/>
              <a:t>c.push_back(num)      </a:t>
            </a:r>
            <a:r>
              <a:rPr lang="zh-CN" altLang="en-US"/>
              <a:t>在末尾增加一个元素</a:t>
            </a:r>
            <a:r>
              <a:rPr lang="en-US" altLang="zh-CN"/>
              <a:t>.</a:t>
            </a:r>
            <a:endParaRPr lang="zh-CN" altLang="en-US"/>
          </a:p>
          <a:p>
            <a:r>
              <a:rPr lang="en-US" altLang="zh-CN"/>
              <a:t>c.pop_back()      </a:t>
            </a:r>
            <a:r>
              <a:rPr lang="zh-CN" altLang="en-US"/>
              <a:t>删除末尾的元素</a:t>
            </a:r>
            <a:r>
              <a:rPr lang="en-US" altLang="zh-CN"/>
              <a:t>.</a:t>
            </a:r>
            <a:endParaRPr lang="zh-CN" altLang="en-US"/>
          </a:p>
          <a:p>
            <a:r>
              <a:rPr lang="en-US" altLang="zh-CN"/>
              <a:t>c.push_front(num)      </a:t>
            </a:r>
            <a:r>
              <a:rPr lang="zh-CN" altLang="en-US"/>
              <a:t>在开始位置增加一个元素</a:t>
            </a:r>
            <a:r>
              <a:rPr lang="en-US" altLang="zh-CN"/>
              <a:t>.</a:t>
            </a:r>
            <a:endParaRPr lang="zh-CN" altLang="en-US"/>
          </a:p>
          <a:p>
            <a:r>
              <a:rPr lang="en-US" altLang="zh-CN"/>
              <a:t>c.pop_front()      </a:t>
            </a:r>
            <a:r>
              <a:rPr lang="zh-CN" altLang="en-US"/>
              <a:t>删除第一个元素</a:t>
            </a:r>
            <a:r>
              <a:rPr lang="en-US" altLang="zh-CN"/>
              <a:t>.</a:t>
            </a:r>
            <a:endParaRPr lang="zh-CN" altLang="en-US"/>
          </a:p>
          <a:p>
            <a:pPr marL="0" indent="0">
              <a:buNone/>
            </a:pPr>
            <a:endParaRPr lang="zh-CN" altLang="en-US"/>
          </a:p>
          <a:p>
            <a:pPr marL="0" indent="0">
              <a:buNone/>
            </a:pPr>
            <a:endParaRPr lang="en-US" altLang="zh-CN"/>
          </a:p>
        </p:txBody>
      </p:sp>
    </p:spTree>
    <p:extLst>
      <p:ext uri="{BB962C8B-B14F-4D97-AF65-F5344CB8AC3E}">
        <p14:creationId xmlns:p14="http://schemas.microsoft.com/office/powerpoint/2010/main" val="25503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a:bodyPr>
          <a:lstStyle/>
          <a:p>
            <a:r>
              <a:rPr lang="en-US" altLang="zh-CN"/>
              <a:t>c.resize(n,num)      </a:t>
            </a:r>
            <a:r>
              <a:rPr lang="zh-CN" altLang="en-US"/>
              <a:t>重新定义链表的长度</a:t>
            </a:r>
            <a:r>
              <a:rPr lang="en-US" altLang="zh-CN"/>
              <a:t>,</a:t>
            </a:r>
            <a:r>
              <a:rPr lang="zh-CN" altLang="en-US"/>
              <a:t>超出原始长度部分用</a:t>
            </a:r>
            <a:r>
              <a:rPr lang="en-US" altLang="zh-CN"/>
              <a:t>num</a:t>
            </a:r>
            <a:r>
              <a:rPr lang="zh-CN" altLang="en-US"/>
              <a:t>代替</a:t>
            </a:r>
            <a:r>
              <a:rPr lang="en-US" altLang="zh-CN"/>
              <a:t>,</a:t>
            </a:r>
            <a:r>
              <a:rPr lang="zh-CN" altLang="en-US"/>
              <a:t>小于原始部分删除</a:t>
            </a:r>
            <a:r>
              <a:rPr lang="en-US" altLang="zh-CN"/>
              <a:t>,num</a:t>
            </a:r>
            <a:r>
              <a:rPr lang="zh-CN" altLang="en-US"/>
              <a:t>缺省则使用</a:t>
            </a:r>
            <a:r>
              <a:rPr lang="en-US" altLang="zh-CN"/>
              <a:t>0</a:t>
            </a:r>
            <a:endParaRPr lang="zh-CN" altLang="en-US"/>
          </a:p>
          <a:p>
            <a:r>
              <a:rPr lang="en-US" altLang="zh-CN"/>
              <a:t>c1.swap(c2)      </a:t>
            </a:r>
            <a:r>
              <a:rPr lang="zh-CN" altLang="en-US"/>
              <a:t>将</a:t>
            </a:r>
            <a:r>
              <a:rPr lang="en-US" altLang="zh-CN"/>
              <a:t>c1</a:t>
            </a:r>
            <a:r>
              <a:rPr lang="zh-CN" altLang="en-US"/>
              <a:t>和</a:t>
            </a:r>
            <a:r>
              <a:rPr lang="en-US" altLang="zh-CN"/>
              <a:t>c2</a:t>
            </a:r>
            <a:r>
              <a:rPr lang="zh-CN" altLang="en-US"/>
              <a:t>交换</a:t>
            </a:r>
            <a:r>
              <a:rPr lang="en-US" altLang="zh-CN"/>
              <a:t>.</a:t>
            </a:r>
            <a:endParaRPr lang="zh-CN" altLang="en-US"/>
          </a:p>
          <a:p>
            <a:r>
              <a:rPr lang="en-US" altLang="zh-CN"/>
              <a:t>swap(c1,c2)      </a:t>
            </a:r>
            <a:r>
              <a:rPr lang="zh-CN" altLang="en-US"/>
              <a:t>同上</a:t>
            </a:r>
            <a:r>
              <a:rPr lang="en-US" altLang="zh-CN"/>
              <a:t>.</a:t>
            </a:r>
            <a:endParaRPr lang="zh-CN" altLang="en-US"/>
          </a:p>
          <a:p>
            <a:r>
              <a:rPr lang="en-US" altLang="zh-CN"/>
              <a:t>c1.merge(c2)      </a:t>
            </a:r>
            <a:r>
              <a:rPr lang="zh-CN" altLang="en-US"/>
              <a:t>合并</a:t>
            </a:r>
            <a:r>
              <a:rPr lang="en-US" altLang="zh-CN"/>
              <a:t>2</a:t>
            </a:r>
            <a:r>
              <a:rPr lang="zh-CN" altLang="en-US"/>
              <a:t>个有序的链表并使之有序</a:t>
            </a:r>
            <a:r>
              <a:rPr lang="en-US" altLang="zh-CN"/>
              <a:t>,</a:t>
            </a:r>
            <a:r>
              <a:rPr lang="zh-CN" altLang="en-US"/>
              <a:t>重新放到</a:t>
            </a:r>
            <a:r>
              <a:rPr lang="en-US" altLang="zh-CN"/>
              <a:t>c1</a:t>
            </a:r>
            <a:r>
              <a:rPr lang="zh-CN" altLang="en-US"/>
              <a:t>里</a:t>
            </a:r>
            <a:r>
              <a:rPr lang="en-US" altLang="zh-CN"/>
              <a:t>,</a:t>
            </a:r>
            <a:r>
              <a:rPr lang="zh-CN" altLang="en-US"/>
              <a:t>释放</a:t>
            </a:r>
            <a:r>
              <a:rPr lang="en-US" altLang="zh-CN"/>
              <a:t>c2.</a:t>
            </a:r>
            <a:endParaRPr lang="zh-CN" altLang="en-US"/>
          </a:p>
          <a:p>
            <a:r>
              <a:rPr lang="en-US" altLang="zh-CN"/>
              <a:t>c1.merge(c2,comp)      </a:t>
            </a:r>
            <a:r>
              <a:rPr lang="zh-CN" altLang="en-US"/>
              <a:t>合并</a:t>
            </a:r>
            <a:r>
              <a:rPr lang="en-US" altLang="zh-CN"/>
              <a:t>2</a:t>
            </a:r>
            <a:r>
              <a:rPr lang="zh-CN" altLang="en-US"/>
              <a:t>个有序的链表并使之按照自定义</a:t>
            </a:r>
            <a:r>
              <a:rPr lang="en-US" altLang="zh-CN"/>
              <a:t>comp</a:t>
            </a:r>
            <a:r>
              <a:rPr lang="zh-CN" altLang="en-US"/>
              <a:t>规则排序之后重新放到</a:t>
            </a:r>
            <a:r>
              <a:rPr lang="en-US" altLang="zh-CN"/>
              <a:t>c1</a:t>
            </a:r>
            <a:r>
              <a:rPr lang="zh-CN" altLang="en-US"/>
              <a:t>中</a:t>
            </a:r>
            <a:r>
              <a:rPr lang="en-US" altLang="zh-CN"/>
              <a:t>,</a:t>
            </a:r>
            <a:r>
              <a:rPr lang="zh-CN" altLang="en-US"/>
              <a:t>释放</a:t>
            </a:r>
            <a:r>
              <a:rPr lang="en-US" altLang="zh-CN"/>
              <a:t>c2.</a:t>
            </a:r>
            <a:endParaRPr lang="zh-CN" altLang="en-US"/>
          </a:p>
          <a:p>
            <a:pPr marL="0" indent="0">
              <a:buNone/>
            </a:pPr>
            <a:endParaRPr lang="zh-CN" altLang="en-US"/>
          </a:p>
          <a:p>
            <a:pPr marL="0" indent="0">
              <a:buNone/>
            </a:pPr>
            <a:endParaRPr lang="zh-CN" altLang="en-US"/>
          </a:p>
          <a:p>
            <a:pPr marL="0" indent="0">
              <a:buNone/>
            </a:pPr>
            <a:endParaRPr lang="en-US" altLang="zh-CN"/>
          </a:p>
        </p:txBody>
      </p:sp>
    </p:spTree>
    <p:extLst>
      <p:ext uri="{BB962C8B-B14F-4D97-AF65-F5344CB8AC3E}">
        <p14:creationId xmlns:p14="http://schemas.microsoft.com/office/powerpoint/2010/main" val="312267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成员函数</a:t>
            </a:r>
          </a:p>
        </p:txBody>
      </p:sp>
      <p:sp>
        <p:nvSpPr>
          <p:cNvPr id="3" name="内容占位符 2"/>
          <p:cNvSpPr>
            <a:spLocks noGrp="1"/>
          </p:cNvSpPr>
          <p:nvPr>
            <p:ph idx="1"/>
          </p:nvPr>
        </p:nvSpPr>
        <p:spPr>
          <a:xfrm>
            <a:off x="838200" y="1825625"/>
            <a:ext cx="10515600" cy="4777398"/>
          </a:xfrm>
        </p:spPr>
        <p:txBody>
          <a:bodyPr>
            <a:normAutofit fontScale="92500" lnSpcReduction="10000"/>
          </a:bodyPr>
          <a:lstStyle/>
          <a:p>
            <a:r>
              <a:rPr lang="en-US" altLang="zh-CN" dirty="0"/>
              <a:t>c1.splice(c1.beg,c2)      </a:t>
            </a:r>
            <a:r>
              <a:rPr lang="zh-CN" altLang="en-US" dirty="0"/>
              <a:t>将</a:t>
            </a:r>
            <a:r>
              <a:rPr lang="en-US" altLang="zh-CN" dirty="0"/>
              <a:t>c2</a:t>
            </a:r>
            <a:r>
              <a:rPr lang="zh-CN" altLang="en-US" dirty="0"/>
              <a:t>连接在</a:t>
            </a:r>
            <a:r>
              <a:rPr lang="en-US" altLang="zh-CN" dirty="0"/>
              <a:t>c1</a:t>
            </a:r>
            <a:r>
              <a:rPr lang="zh-CN" altLang="en-US" dirty="0"/>
              <a:t>的</a:t>
            </a:r>
            <a:r>
              <a:rPr lang="en-US" altLang="zh-CN" dirty="0"/>
              <a:t>beg</a:t>
            </a:r>
            <a:r>
              <a:rPr lang="zh-CN" altLang="en-US" dirty="0"/>
              <a:t>位置</a:t>
            </a:r>
            <a:r>
              <a:rPr lang="en-US" altLang="zh-CN" dirty="0"/>
              <a:t>,</a:t>
            </a:r>
            <a:r>
              <a:rPr lang="zh-CN" altLang="en-US" dirty="0"/>
              <a:t>释放</a:t>
            </a:r>
            <a:r>
              <a:rPr lang="en-US" altLang="zh-CN" dirty="0"/>
              <a:t>c2</a:t>
            </a:r>
          </a:p>
          <a:p>
            <a:r>
              <a:rPr lang="en-US" altLang="zh-CN" dirty="0"/>
              <a:t>c1.splice(c1.beg,c2,c2.beg)      </a:t>
            </a:r>
            <a:r>
              <a:rPr lang="zh-CN" altLang="en-US" dirty="0"/>
              <a:t>将</a:t>
            </a:r>
            <a:r>
              <a:rPr lang="en-US" altLang="zh-CN" dirty="0"/>
              <a:t>c2</a:t>
            </a:r>
            <a:r>
              <a:rPr lang="zh-CN" altLang="en-US" dirty="0"/>
              <a:t>的</a:t>
            </a:r>
            <a:r>
              <a:rPr lang="en-US" altLang="zh-CN" dirty="0"/>
              <a:t>beg</a:t>
            </a:r>
            <a:r>
              <a:rPr lang="zh-CN" altLang="en-US" dirty="0"/>
              <a:t>位置的元素连接到</a:t>
            </a:r>
            <a:r>
              <a:rPr lang="en-US" altLang="zh-CN" dirty="0"/>
              <a:t>c1</a:t>
            </a:r>
            <a:r>
              <a:rPr lang="zh-CN" altLang="en-US" dirty="0"/>
              <a:t>的</a:t>
            </a:r>
            <a:r>
              <a:rPr lang="en-US" altLang="zh-CN" dirty="0"/>
              <a:t>beg</a:t>
            </a:r>
            <a:r>
              <a:rPr lang="zh-CN" altLang="en-US" dirty="0"/>
              <a:t>位置</a:t>
            </a:r>
            <a:r>
              <a:rPr lang="en-US" altLang="zh-CN" dirty="0"/>
              <a:t>,</a:t>
            </a:r>
            <a:r>
              <a:rPr lang="zh-CN" altLang="en-US" dirty="0"/>
              <a:t>并且在</a:t>
            </a:r>
            <a:r>
              <a:rPr lang="en-US" altLang="zh-CN" dirty="0"/>
              <a:t>c2</a:t>
            </a:r>
            <a:r>
              <a:rPr lang="zh-CN" altLang="en-US" dirty="0"/>
              <a:t>中施放掉</a:t>
            </a:r>
            <a:r>
              <a:rPr lang="en-US" altLang="zh-CN" dirty="0"/>
              <a:t>beg</a:t>
            </a:r>
            <a:r>
              <a:rPr lang="zh-CN" altLang="en-US" dirty="0"/>
              <a:t>位置的元素</a:t>
            </a:r>
            <a:endParaRPr lang="en-US" altLang="zh-CN" dirty="0"/>
          </a:p>
          <a:p>
            <a:r>
              <a:rPr lang="en-US" altLang="zh-CN" dirty="0"/>
              <a:t>c1.splice(c1.beg,c2,c2.beg,c2.end)      </a:t>
            </a:r>
            <a:r>
              <a:rPr lang="zh-CN" altLang="en-US" dirty="0"/>
              <a:t>将</a:t>
            </a:r>
            <a:r>
              <a:rPr lang="en-US" altLang="zh-CN" dirty="0"/>
              <a:t>c2</a:t>
            </a:r>
            <a:r>
              <a:rPr lang="zh-CN" altLang="en-US" dirty="0"/>
              <a:t>的</a:t>
            </a:r>
            <a:r>
              <a:rPr lang="en-US" altLang="zh-CN" dirty="0"/>
              <a:t>[</a:t>
            </a:r>
            <a:r>
              <a:rPr lang="en-US" altLang="zh-CN" dirty="0" err="1"/>
              <a:t>beg,end</a:t>
            </a:r>
            <a:r>
              <a:rPr lang="en-US" altLang="zh-CN" dirty="0"/>
              <a:t>)</a:t>
            </a:r>
            <a:r>
              <a:rPr lang="zh-CN" altLang="en-US" dirty="0"/>
              <a:t>位置的元素连接到</a:t>
            </a:r>
            <a:r>
              <a:rPr lang="en-US" altLang="zh-CN" dirty="0"/>
              <a:t>c1</a:t>
            </a:r>
            <a:r>
              <a:rPr lang="zh-CN" altLang="en-US" dirty="0"/>
              <a:t>的</a:t>
            </a:r>
            <a:r>
              <a:rPr lang="en-US" altLang="zh-CN" dirty="0"/>
              <a:t>beg</a:t>
            </a:r>
            <a:r>
              <a:rPr lang="zh-CN" altLang="en-US" dirty="0"/>
              <a:t>位置并且释放</a:t>
            </a:r>
            <a:r>
              <a:rPr lang="en-US" altLang="zh-CN" dirty="0"/>
              <a:t>c2</a:t>
            </a:r>
            <a:r>
              <a:rPr lang="zh-CN" altLang="en-US" dirty="0"/>
              <a:t>的</a:t>
            </a:r>
            <a:r>
              <a:rPr lang="en-US" altLang="zh-CN" dirty="0"/>
              <a:t>[</a:t>
            </a:r>
            <a:r>
              <a:rPr lang="en-US" altLang="zh-CN" dirty="0" err="1"/>
              <a:t>beg,end</a:t>
            </a:r>
            <a:r>
              <a:rPr lang="en-US" altLang="zh-CN" dirty="0"/>
              <a:t>)</a:t>
            </a:r>
            <a:r>
              <a:rPr lang="zh-CN" altLang="en-US" dirty="0"/>
              <a:t>位置的元素</a:t>
            </a:r>
            <a:endParaRPr lang="en-US" altLang="zh-CN" dirty="0"/>
          </a:p>
          <a:p>
            <a:r>
              <a:rPr lang="en-US" altLang="zh-CN" dirty="0" err="1"/>
              <a:t>c.remove</a:t>
            </a:r>
            <a:r>
              <a:rPr lang="en-US" altLang="zh-CN" dirty="0"/>
              <a:t>(</a:t>
            </a:r>
            <a:r>
              <a:rPr lang="en-US" altLang="zh-CN" dirty="0" err="1"/>
              <a:t>num</a:t>
            </a:r>
            <a:r>
              <a:rPr lang="en-US" altLang="zh-CN" dirty="0"/>
              <a:t>)             </a:t>
            </a:r>
            <a:r>
              <a:rPr lang="zh-CN" altLang="en-US" dirty="0"/>
              <a:t>删除链表中匹配</a:t>
            </a:r>
            <a:r>
              <a:rPr lang="en-US" altLang="zh-CN" dirty="0" err="1"/>
              <a:t>num</a:t>
            </a:r>
            <a:r>
              <a:rPr lang="zh-CN" altLang="en-US" dirty="0"/>
              <a:t>的元素</a:t>
            </a:r>
            <a:r>
              <a:rPr lang="en-US" altLang="zh-CN" dirty="0"/>
              <a:t>.</a:t>
            </a:r>
          </a:p>
          <a:p>
            <a:r>
              <a:rPr lang="en-US" altLang="zh-CN" dirty="0" err="1"/>
              <a:t>c.remove_if</a:t>
            </a:r>
            <a:r>
              <a:rPr lang="en-US" altLang="zh-CN" dirty="0"/>
              <a:t>(comp)       </a:t>
            </a:r>
            <a:r>
              <a:rPr lang="zh-CN" altLang="en-US" dirty="0"/>
              <a:t>删除条件满足的元素</a:t>
            </a:r>
            <a:r>
              <a:rPr lang="en-US" altLang="zh-CN" dirty="0"/>
              <a:t>,</a:t>
            </a:r>
            <a:r>
              <a:rPr lang="zh-CN" altLang="en-US" dirty="0"/>
              <a:t>参数为自定义函数</a:t>
            </a:r>
            <a:r>
              <a:rPr lang="en-US" altLang="zh-CN" dirty="0"/>
              <a:t>.</a:t>
            </a:r>
          </a:p>
          <a:p>
            <a:r>
              <a:rPr lang="en-US" altLang="zh-CN" dirty="0"/>
              <a:t>reverse()       </a:t>
            </a:r>
            <a:r>
              <a:rPr lang="zh-CN" altLang="en-US" dirty="0"/>
              <a:t>反转链表</a:t>
            </a:r>
            <a:endParaRPr lang="en-US" altLang="zh-CN" dirty="0"/>
          </a:p>
          <a:p>
            <a:r>
              <a:rPr lang="en-US" altLang="zh-CN" dirty="0"/>
              <a:t>unique()       </a:t>
            </a:r>
            <a:r>
              <a:rPr lang="zh-CN" altLang="en-US" dirty="0"/>
              <a:t>删除相邻的一样的元素</a:t>
            </a:r>
            <a:endParaRPr lang="en-US" altLang="zh-CN" dirty="0"/>
          </a:p>
          <a:p>
            <a:r>
              <a:rPr lang="en-US" altLang="zh-CN" dirty="0" err="1"/>
              <a:t>c.sort</a:t>
            </a:r>
            <a:r>
              <a:rPr lang="en-US" altLang="zh-CN" dirty="0"/>
              <a:t>()       </a:t>
            </a:r>
            <a:r>
              <a:rPr lang="zh-CN" altLang="en-US" dirty="0"/>
              <a:t>将链表排序</a:t>
            </a:r>
            <a:r>
              <a:rPr lang="en-US" altLang="zh-CN" dirty="0"/>
              <a:t>,</a:t>
            </a:r>
            <a:r>
              <a:rPr lang="zh-CN" altLang="en-US" dirty="0"/>
              <a:t>默认升序</a:t>
            </a:r>
          </a:p>
          <a:p>
            <a:r>
              <a:rPr lang="en-US" altLang="zh-CN" dirty="0" err="1"/>
              <a:t>c.sort</a:t>
            </a:r>
            <a:r>
              <a:rPr lang="en-US" altLang="zh-CN" dirty="0"/>
              <a:t>(comp)       </a:t>
            </a:r>
            <a:r>
              <a:rPr lang="zh-CN" altLang="en-US" dirty="0"/>
              <a:t>自定义回调函数实现自定义排序</a:t>
            </a:r>
          </a:p>
          <a:p>
            <a:pPr marL="0" indent="0">
              <a:buNone/>
            </a:pPr>
            <a:endParaRPr lang="en-US" altLang="zh-CN" dirty="0"/>
          </a:p>
        </p:txBody>
      </p:sp>
    </p:spTree>
    <p:extLst>
      <p:ext uri="{BB962C8B-B14F-4D97-AF65-F5344CB8AC3E}">
        <p14:creationId xmlns:p14="http://schemas.microsoft.com/office/powerpoint/2010/main" val="225604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deque</a:t>
            </a:r>
            <a:endParaRPr lang="zh-CN" altLang="en-US"/>
          </a:p>
        </p:txBody>
      </p:sp>
      <p:sp>
        <p:nvSpPr>
          <p:cNvPr id="3" name="内容占位符 2"/>
          <p:cNvSpPr>
            <a:spLocks noGrp="1"/>
          </p:cNvSpPr>
          <p:nvPr>
            <p:ph idx="1"/>
          </p:nvPr>
        </p:nvSpPr>
        <p:spPr/>
        <p:txBody>
          <a:bodyPr/>
          <a:lstStyle/>
          <a:p>
            <a:r>
              <a:rPr lang="en-US" altLang="zh-CN"/>
              <a:t>deque</a:t>
            </a:r>
            <a:r>
              <a:rPr lang="zh-CN" altLang="en-US"/>
              <a:t>容器类与</a:t>
            </a:r>
            <a:r>
              <a:rPr lang="en-US" altLang="zh-CN"/>
              <a:t>vector</a:t>
            </a:r>
            <a:r>
              <a:rPr lang="zh-CN" altLang="en-US"/>
              <a:t>类似</a:t>
            </a:r>
            <a:r>
              <a:rPr lang="en-US" altLang="zh-CN"/>
              <a:t>,</a:t>
            </a:r>
            <a:r>
              <a:rPr lang="zh-CN" altLang="en-US"/>
              <a:t>支持随机访问和快速插入删除</a:t>
            </a:r>
            <a:r>
              <a:rPr lang="en-US" altLang="zh-CN"/>
              <a:t>,</a:t>
            </a:r>
            <a:r>
              <a:rPr lang="zh-CN" altLang="en-US"/>
              <a:t>它在容器中某一位置上的操作所花费的是线性时间</a:t>
            </a:r>
            <a:r>
              <a:rPr lang="en-US" altLang="zh-CN"/>
              <a:t>.</a:t>
            </a:r>
            <a:r>
              <a:rPr lang="zh-CN" altLang="en-US"/>
              <a:t>与</a:t>
            </a:r>
            <a:r>
              <a:rPr lang="en-US" altLang="zh-CN"/>
              <a:t>vector</a:t>
            </a:r>
            <a:r>
              <a:rPr lang="zh-CN" altLang="en-US"/>
              <a:t>不同的是</a:t>
            </a:r>
            <a:r>
              <a:rPr lang="en-US" altLang="zh-CN"/>
              <a:t>,deque</a:t>
            </a:r>
            <a:r>
              <a:rPr lang="zh-CN" altLang="en-US"/>
              <a:t>还支持从开始端插入或删除元素</a:t>
            </a:r>
            <a:r>
              <a:rPr lang="en-US" altLang="zh-CN"/>
              <a:t>.</a:t>
            </a:r>
          </a:p>
          <a:p>
            <a:r>
              <a:rPr lang="en-US" altLang="zh-CN"/>
              <a:t>c.push_front(num)	</a:t>
            </a:r>
            <a:r>
              <a:rPr lang="zh-CN" altLang="en-US"/>
              <a:t>在开头位置插入元素</a:t>
            </a:r>
          </a:p>
          <a:p>
            <a:r>
              <a:rPr lang="en-US" altLang="zh-CN"/>
              <a:t>c.pop_front()	</a:t>
            </a:r>
            <a:r>
              <a:rPr lang="zh-CN" altLang="en-US"/>
              <a:t>删除开头位置的元素</a:t>
            </a:r>
          </a:p>
          <a:p>
            <a:pPr marL="0" indent="0">
              <a:buNone/>
            </a:pPr>
            <a:endParaRPr lang="zh-CN" altLang="en-US"/>
          </a:p>
        </p:txBody>
      </p:sp>
    </p:spTree>
    <p:extLst>
      <p:ext uri="{BB962C8B-B14F-4D97-AF65-F5344CB8AC3E}">
        <p14:creationId xmlns:p14="http://schemas.microsoft.com/office/powerpoint/2010/main" val="65612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vector.list.deque</a:t>
            </a:r>
            <a:endParaRPr lang="zh-CN" altLang="en-US"/>
          </a:p>
        </p:txBody>
      </p:sp>
      <p:sp>
        <p:nvSpPr>
          <p:cNvPr id="3" name="内容占位符 2"/>
          <p:cNvSpPr>
            <a:spLocks noGrp="1"/>
          </p:cNvSpPr>
          <p:nvPr>
            <p:ph idx="1"/>
          </p:nvPr>
        </p:nvSpPr>
        <p:spPr/>
        <p:txBody>
          <a:bodyPr/>
          <a:lstStyle/>
          <a:p>
            <a:r>
              <a:rPr lang="en-US" altLang="zh-CN"/>
              <a:t>vector</a:t>
            </a:r>
            <a:r>
              <a:rPr lang="zh-CN" altLang="en-US"/>
              <a:t>是可以快速地在最后添加删除元素</a:t>
            </a:r>
            <a:r>
              <a:rPr lang="en-US" altLang="zh-CN"/>
              <a:t>,</a:t>
            </a:r>
            <a:r>
              <a:rPr lang="zh-CN" altLang="en-US"/>
              <a:t>并可以快速地访问任意位置元素</a:t>
            </a:r>
          </a:p>
          <a:p>
            <a:r>
              <a:rPr lang="en-US" altLang="zh-CN"/>
              <a:t>list</a:t>
            </a:r>
            <a:r>
              <a:rPr lang="zh-CN" altLang="en-US"/>
              <a:t>是可以快速地在所有地方添加删除元素</a:t>
            </a:r>
            <a:r>
              <a:rPr lang="en-US" altLang="zh-CN"/>
              <a:t>,</a:t>
            </a:r>
            <a:r>
              <a:rPr lang="zh-CN" altLang="en-US"/>
              <a:t>但是只能快速地访问最开始与最后的元素</a:t>
            </a:r>
          </a:p>
          <a:p>
            <a:r>
              <a:rPr lang="en-US" altLang="zh-CN"/>
              <a:t>deque</a:t>
            </a:r>
            <a:r>
              <a:rPr lang="zh-CN" altLang="en-US"/>
              <a:t>在开始和最后添加元素都一样快</a:t>
            </a:r>
            <a:r>
              <a:rPr lang="en-US" altLang="zh-CN"/>
              <a:t>,</a:t>
            </a:r>
            <a:r>
              <a:rPr lang="zh-CN" altLang="en-US"/>
              <a:t>并提供了随机访问方法</a:t>
            </a:r>
            <a:r>
              <a:rPr lang="en-US" altLang="zh-CN"/>
              <a:t>,</a:t>
            </a:r>
            <a:r>
              <a:rPr lang="zh-CN" altLang="en-US"/>
              <a:t>像</a:t>
            </a:r>
            <a:r>
              <a:rPr lang="en-US" altLang="zh-CN"/>
              <a:t>vector</a:t>
            </a:r>
            <a:r>
              <a:rPr lang="zh-CN" altLang="en-US"/>
              <a:t>一样使用</a:t>
            </a:r>
            <a:r>
              <a:rPr lang="en-US" altLang="zh-CN"/>
              <a:t>[]</a:t>
            </a:r>
            <a:r>
              <a:rPr lang="zh-CN" altLang="en-US"/>
              <a:t>访问任意元素</a:t>
            </a:r>
            <a:r>
              <a:rPr lang="en-US" altLang="zh-CN"/>
              <a:t>,</a:t>
            </a:r>
            <a:r>
              <a:rPr lang="zh-CN" altLang="en-US"/>
              <a:t>但是随机访问速度比不上</a:t>
            </a:r>
            <a:r>
              <a:rPr lang="en-US" altLang="zh-CN"/>
              <a:t>vector</a:t>
            </a:r>
            <a:r>
              <a:rPr lang="zh-CN" altLang="en-US"/>
              <a:t>快</a:t>
            </a:r>
            <a:r>
              <a:rPr lang="en-US" altLang="zh-CN"/>
              <a:t>,</a:t>
            </a:r>
            <a:r>
              <a:rPr lang="zh-CN" altLang="en-US"/>
              <a:t>因为它要内部处理堆跳转</a:t>
            </a:r>
          </a:p>
          <a:p>
            <a:r>
              <a:rPr lang="en-US" altLang="zh-CN"/>
              <a:t>deque</a:t>
            </a:r>
            <a:r>
              <a:rPr lang="zh-CN" altLang="en-US"/>
              <a:t>也有保留空间</a:t>
            </a:r>
            <a:r>
              <a:rPr lang="en-US" altLang="zh-CN"/>
              <a:t>.</a:t>
            </a:r>
            <a:r>
              <a:rPr lang="zh-CN" altLang="en-US"/>
              <a:t>另外</a:t>
            </a:r>
            <a:r>
              <a:rPr lang="en-US" altLang="zh-CN"/>
              <a:t>,</a:t>
            </a:r>
            <a:r>
              <a:rPr lang="zh-CN" altLang="en-US"/>
              <a:t>由于</a:t>
            </a:r>
            <a:r>
              <a:rPr lang="en-US" altLang="zh-CN"/>
              <a:t>deque</a:t>
            </a:r>
            <a:r>
              <a:rPr lang="zh-CN" altLang="en-US"/>
              <a:t>不要求连续空间</a:t>
            </a:r>
            <a:r>
              <a:rPr lang="en-US" altLang="zh-CN"/>
              <a:t>,</a:t>
            </a:r>
            <a:r>
              <a:rPr lang="zh-CN" altLang="en-US"/>
              <a:t>所以可以保存的元素比</a:t>
            </a:r>
            <a:r>
              <a:rPr lang="en-US" altLang="zh-CN"/>
              <a:t>vector</a:t>
            </a:r>
            <a:r>
              <a:rPr lang="zh-CN" altLang="en-US"/>
              <a:t>更多</a:t>
            </a:r>
            <a:r>
              <a:rPr lang="en-US" altLang="zh-CN"/>
              <a:t>,</a:t>
            </a:r>
            <a:r>
              <a:rPr lang="zh-CN" altLang="en-US"/>
              <a:t> 还有就是在前面和后面添加元素时都不需要移动其它堆块的元素</a:t>
            </a:r>
            <a:r>
              <a:rPr lang="en-US" altLang="zh-CN"/>
              <a:t>,</a:t>
            </a:r>
            <a:r>
              <a:rPr lang="zh-CN" altLang="en-US"/>
              <a:t>所以性能也很高</a:t>
            </a:r>
            <a:r>
              <a:rPr lang="en-US" altLang="zh-CN"/>
              <a:t>.</a:t>
            </a:r>
            <a:endParaRPr lang="zh-CN" altLang="en-US"/>
          </a:p>
          <a:p>
            <a:pPr marL="0" indent="0">
              <a:buNone/>
            </a:pPr>
            <a:endParaRPr lang="zh-CN" altLang="en-US"/>
          </a:p>
        </p:txBody>
      </p:sp>
    </p:spTree>
    <p:extLst>
      <p:ext uri="{BB962C8B-B14F-4D97-AF65-F5344CB8AC3E}">
        <p14:creationId xmlns:p14="http://schemas.microsoft.com/office/powerpoint/2010/main" val="428748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vector.list.deque</a:t>
            </a:r>
            <a:endParaRPr lang="zh-CN" altLang="en-US"/>
          </a:p>
        </p:txBody>
      </p:sp>
      <p:sp>
        <p:nvSpPr>
          <p:cNvPr id="3" name="内容占位符 2"/>
          <p:cNvSpPr>
            <a:spLocks noGrp="1"/>
          </p:cNvSpPr>
          <p:nvPr>
            <p:ph idx="1"/>
          </p:nvPr>
        </p:nvSpPr>
        <p:spPr>
          <a:xfrm>
            <a:off x="838200" y="1825625"/>
            <a:ext cx="11353800" cy="4351338"/>
          </a:xfrm>
        </p:spPr>
        <p:txBody>
          <a:bodyPr/>
          <a:lstStyle/>
          <a:p>
            <a:r>
              <a:rPr lang="zh-CN" altLang="en-US"/>
              <a:t>如果你需要高效的随机存取</a:t>
            </a:r>
            <a:r>
              <a:rPr lang="en-US" altLang="zh-CN"/>
              <a:t>,</a:t>
            </a:r>
            <a:r>
              <a:rPr lang="zh-CN" altLang="en-US"/>
              <a:t>而不在乎插入和删除的效率</a:t>
            </a:r>
            <a:r>
              <a:rPr lang="en-US" altLang="zh-CN"/>
              <a:t>,</a:t>
            </a:r>
            <a:r>
              <a:rPr lang="zh-CN" altLang="en-US"/>
              <a:t>使用</a:t>
            </a:r>
            <a:r>
              <a:rPr lang="en-US" altLang="zh-CN"/>
              <a:t>vector</a:t>
            </a:r>
          </a:p>
          <a:p>
            <a:r>
              <a:rPr lang="zh-CN" altLang="en-US"/>
              <a:t>如果你需要大量的插入和删除</a:t>
            </a:r>
            <a:r>
              <a:rPr lang="en-US" altLang="zh-CN"/>
              <a:t>,</a:t>
            </a:r>
            <a:r>
              <a:rPr lang="zh-CN" altLang="en-US"/>
              <a:t>而不关心随机存取</a:t>
            </a:r>
            <a:r>
              <a:rPr lang="en-US" altLang="zh-CN"/>
              <a:t>,</a:t>
            </a:r>
            <a:r>
              <a:rPr lang="zh-CN" altLang="en-US"/>
              <a:t>则应使用</a:t>
            </a:r>
            <a:r>
              <a:rPr lang="en-US" altLang="zh-CN"/>
              <a:t>list</a:t>
            </a:r>
          </a:p>
          <a:p>
            <a:r>
              <a:rPr lang="zh-CN" altLang="en-US"/>
              <a:t>如果你需要随机存取</a:t>
            </a:r>
            <a:r>
              <a:rPr lang="en-US" altLang="zh-CN"/>
              <a:t>,</a:t>
            </a:r>
            <a:r>
              <a:rPr lang="zh-CN" altLang="en-US"/>
              <a:t>而且关心两端数据的插入和删除</a:t>
            </a:r>
            <a:r>
              <a:rPr lang="en-US" altLang="zh-CN"/>
              <a:t>,</a:t>
            </a:r>
            <a:r>
              <a:rPr lang="zh-CN" altLang="en-US"/>
              <a:t>则应使用</a:t>
            </a:r>
            <a:r>
              <a:rPr lang="en-US" altLang="zh-CN"/>
              <a:t>deque</a:t>
            </a:r>
          </a:p>
          <a:p>
            <a:pPr marL="0" indent="0">
              <a:buNone/>
            </a:pPr>
            <a:endParaRPr lang="zh-CN" altLang="en-US"/>
          </a:p>
        </p:txBody>
      </p:sp>
    </p:spTree>
    <p:extLst>
      <p:ext uri="{BB962C8B-B14F-4D97-AF65-F5344CB8AC3E}">
        <p14:creationId xmlns:p14="http://schemas.microsoft.com/office/powerpoint/2010/main" val="114683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关联式容器</a:t>
            </a:r>
          </a:p>
        </p:txBody>
      </p:sp>
      <p:sp>
        <p:nvSpPr>
          <p:cNvPr id="3" name="内容占位符 2"/>
          <p:cNvSpPr>
            <a:spLocks noGrp="1"/>
          </p:cNvSpPr>
          <p:nvPr>
            <p:ph idx="1"/>
          </p:nvPr>
        </p:nvSpPr>
        <p:spPr/>
        <p:txBody>
          <a:bodyPr/>
          <a:lstStyle/>
          <a:p>
            <a:r>
              <a:rPr lang="en-US" altLang="zh-CN" dirty="0"/>
              <a:t>STL</a:t>
            </a:r>
            <a:r>
              <a:rPr lang="zh-CN" altLang="en-US" dirty="0"/>
              <a:t>容器大的方向分为两类</a:t>
            </a:r>
            <a:r>
              <a:rPr lang="en-US" altLang="zh-CN" dirty="0"/>
              <a:t>,</a:t>
            </a:r>
            <a:r>
              <a:rPr lang="zh-CN" altLang="en-US" dirty="0"/>
              <a:t>序列式容器和关联式容器</a:t>
            </a:r>
            <a:r>
              <a:rPr lang="en-US" altLang="zh-CN" dirty="0"/>
              <a:t>,</a:t>
            </a:r>
            <a:r>
              <a:rPr lang="zh-CN" altLang="en-US" dirty="0"/>
              <a:t>这两者通过数据在容器内的排列来区分</a:t>
            </a:r>
            <a:r>
              <a:rPr lang="en-US" altLang="zh-CN" dirty="0"/>
              <a:t>,</a:t>
            </a:r>
            <a:r>
              <a:rPr lang="zh-CN" altLang="en-US" dirty="0"/>
              <a:t>关联容器是通过</a:t>
            </a:r>
            <a:r>
              <a:rPr lang="zh-CN" altLang="en-US" b="1" dirty="0"/>
              <a:t>键</a:t>
            </a:r>
            <a:r>
              <a:rPr lang="en-US" altLang="zh-CN" b="1" dirty="0"/>
              <a:t>(key)</a:t>
            </a:r>
            <a:r>
              <a:rPr lang="zh-CN" altLang="en-US" dirty="0"/>
              <a:t>存储和访问元素</a:t>
            </a:r>
            <a:r>
              <a:rPr lang="en-US" altLang="zh-CN" dirty="0"/>
              <a:t>,</a:t>
            </a:r>
            <a:r>
              <a:rPr lang="zh-CN" altLang="en-US" dirty="0"/>
              <a:t>而序列容器则通过元素在容器中的位置顺序存储和访问元素</a:t>
            </a:r>
            <a:r>
              <a:rPr lang="en-US" altLang="zh-CN" dirty="0"/>
              <a:t>.</a:t>
            </a:r>
          </a:p>
          <a:p>
            <a:r>
              <a:rPr lang="zh-CN" altLang="en-US" dirty="0"/>
              <a:t>关联容器一般以平衡二叉搜索树作为内部数据结构</a:t>
            </a:r>
            <a:r>
              <a:rPr lang="en-US" altLang="zh-CN" dirty="0"/>
              <a:t>,RB-tree</a:t>
            </a:r>
            <a:r>
              <a:rPr lang="zh-CN" altLang="en-US" dirty="0"/>
              <a:t>的应用尤其广泛</a:t>
            </a:r>
            <a:r>
              <a:rPr lang="en-US" altLang="zh-CN" dirty="0"/>
              <a:t>.</a:t>
            </a:r>
            <a:endParaRPr lang="zh-CN" altLang="en-US" dirty="0"/>
          </a:p>
          <a:p>
            <a:r>
              <a:rPr lang="en-US" altLang="zh-CN" dirty="0"/>
              <a:t>RB-tree</a:t>
            </a:r>
            <a:r>
              <a:rPr lang="zh-CN" altLang="en-US" dirty="0"/>
              <a:t>是许多平衡二叉搜索树的一种</a:t>
            </a:r>
            <a:r>
              <a:rPr lang="en-US" altLang="zh-CN" dirty="0"/>
              <a:t>,</a:t>
            </a:r>
            <a:r>
              <a:rPr lang="zh-CN" altLang="en-US" dirty="0"/>
              <a:t> 它能保证在最坏情况下</a:t>
            </a:r>
            <a:r>
              <a:rPr lang="en-US" altLang="zh-CN" dirty="0"/>
              <a:t>,</a:t>
            </a:r>
            <a:r>
              <a:rPr lang="zh-CN" altLang="en-US" dirty="0"/>
              <a:t>基本的动态操作时间为</a:t>
            </a:r>
            <a:r>
              <a:rPr lang="en-US" altLang="zh-CN" dirty="0"/>
              <a:t>O(</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28644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normAutofit/>
          </a:bodyPr>
          <a:lstStyle/>
          <a:p>
            <a:r>
              <a:rPr lang="en-US" altLang="zh-CN"/>
              <a:t>begin()</a:t>
            </a:r>
          </a:p>
          <a:p>
            <a:r>
              <a:rPr lang="en-US" altLang="zh-CN"/>
              <a:t>end()</a:t>
            </a:r>
          </a:p>
          <a:p>
            <a:r>
              <a:rPr lang="en-US" altLang="zh-CN"/>
              <a:t>clear()</a:t>
            </a:r>
          </a:p>
          <a:p>
            <a:r>
              <a:rPr lang="en-US" altLang="zh-CN"/>
              <a:t>empty()</a:t>
            </a:r>
          </a:p>
          <a:p>
            <a:r>
              <a:rPr lang="en-US" altLang="zh-CN"/>
              <a:t>max_size()</a:t>
            </a:r>
          </a:p>
          <a:p>
            <a:r>
              <a:rPr lang="en-US" altLang="zh-CN"/>
              <a:t>size()</a:t>
            </a:r>
          </a:p>
          <a:p>
            <a:r>
              <a:rPr lang="en-US" altLang="zh-CN"/>
              <a:t>rbegin()</a:t>
            </a:r>
          </a:p>
          <a:p>
            <a:r>
              <a:rPr lang="en-US" altLang="zh-CN"/>
              <a:t>rend()</a:t>
            </a:r>
            <a:endParaRPr lang="zh-CN" altLang="en-US"/>
          </a:p>
        </p:txBody>
      </p:sp>
    </p:spTree>
    <p:extLst>
      <p:ext uri="{BB962C8B-B14F-4D97-AF65-F5344CB8AC3E}">
        <p14:creationId xmlns:p14="http://schemas.microsoft.com/office/powerpoint/2010/main" val="20149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normAutofit/>
          </a:bodyPr>
          <a:lstStyle/>
          <a:p>
            <a:r>
              <a:rPr lang="en-US" altLang="zh-CN" dirty="0"/>
              <a:t>count() </a:t>
            </a:r>
            <a:r>
              <a:rPr lang="zh-CN" altLang="en-US" dirty="0"/>
              <a:t>用来查找</a:t>
            </a:r>
            <a:r>
              <a:rPr lang="en-US" altLang="zh-CN" dirty="0"/>
              <a:t>set</a:t>
            </a:r>
            <a:r>
              <a:rPr lang="zh-CN" altLang="en-US" dirty="0"/>
              <a:t>中某个键值出现的次数</a:t>
            </a:r>
            <a:r>
              <a:rPr lang="en-US" altLang="zh-CN" dirty="0"/>
              <a:t>.</a:t>
            </a:r>
            <a:r>
              <a:rPr lang="zh-CN" altLang="en-US" dirty="0"/>
              <a:t> 因为一个键值在</a:t>
            </a:r>
            <a:r>
              <a:rPr lang="en-US" altLang="zh-CN" dirty="0"/>
              <a:t>set</a:t>
            </a:r>
            <a:r>
              <a:rPr lang="zh-CN" altLang="en-US" dirty="0"/>
              <a:t>只可能出现</a:t>
            </a:r>
            <a:r>
              <a:rPr lang="en-US" altLang="zh-CN" dirty="0"/>
              <a:t>0</a:t>
            </a:r>
            <a:r>
              <a:rPr lang="zh-CN" altLang="en-US" dirty="0"/>
              <a:t>或</a:t>
            </a:r>
            <a:r>
              <a:rPr lang="en-US" altLang="zh-CN" dirty="0"/>
              <a:t>1</a:t>
            </a:r>
            <a:r>
              <a:rPr lang="zh-CN" altLang="en-US" dirty="0"/>
              <a:t>次</a:t>
            </a:r>
            <a:r>
              <a:rPr lang="en-US" altLang="zh-CN" dirty="0"/>
              <a:t>,</a:t>
            </a:r>
            <a:r>
              <a:rPr lang="zh-CN" altLang="en-US" dirty="0"/>
              <a:t>这样就变成了判断某一键值是否在</a:t>
            </a:r>
            <a:r>
              <a:rPr lang="en-US" altLang="zh-CN" dirty="0"/>
              <a:t>set</a:t>
            </a:r>
            <a:r>
              <a:rPr lang="zh-CN" altLang="en-US" dirty="0"/>
              <a:t>出现过</a:t>
            </a:r>
            <a:r>
              <a:rPr lang="en-US" altLang="zh-CN" dirty="0"/>
              <a:t>.</a:t>
            </a:r>
          </a:p>
          <a:p>
            <a:r>
              <a:rPr lang="en-US" altLang="zh-CN" dirty="0" err="1"/>
              <a:t>equal_range</a:t>
            </a:r>
            <a:r>
              <a:rPr lang="en-US" altLang="zh-CN" dirty="0"/>
              <a:t>() </a:t>
            </a:r>
            <a:r>
              <a:rPr lang="zh-CN" altLang="en-US" dirty="0"/>
              <a:t> 返回一对迭代器</a:t>
            </a:r>
            <a:r>
              <a:rPr lang="en-US" altLang="zh-CN" dirty="0"/>
              <a:t>,</a:t>
            </a:r>
            <a:r>
              <a:rPr lang="zh-CN" altLang="en-US" dirty="0"/>
              <a:t>分别表示第一个大于或等于给定关键值的元素和第一个大于给定关键值的元素</a:t>
            </a:r>
            <a:endParaRPr lang="en-US" altLang="zh-CN" dirty="0"/>
          </a:p>
          <a:p>
            <a:r>
              <a:rPr lang="en-US" altLang="zh-CN" dirty="0"/>
              <a:t>erase(iterator) </a:t>
            </a:r>
            <a:r>
              <a:rPr lang="zh-CN" altLang="en-US" dirty="0"/>
              <a:t>删除迭代器</a:t>
            </a:r>
            <a:r>
              <a:rPr lang="en-US" altLang="zh-CN" dirty="0"/>
              <a:t>iterator</a:t>
            </a:r>
            <a:r>
              <a:rPr lang="zh-CN" altLang="en-US" dirty="0"/>
              <a:t>指向的元素</a:t>
            </a:r>
          </a:p>
          <a:p>
            <a:r>
              <a:rPr lang="en-US" altLang="zh-CN" dirty="0"/>
              <a:t>erase(</a:t>
            </a:r>
            <a:r>
              <a:rPr lang="en-US" altLang="zh-CN" dirty="0" err="1"/>
              <a:t>first,second</a:t>
            </a:r>
            <a:r>
              <a:rPr lang="en-US" altLang="zh-CN" dirty="0"/>
              <a:t>) </a:t>
            </a:r>
            <a:r>
              <a:rPr lang="zh-CN" altLang="en-US" dirty="0"/>
              <a:t>删除迭代器</a:t>
            </a:r>
            <a:r>
              <a:rPr lang="en-US" altLang="zh-CN" dirty="0"/>
              <a:t>[</a:t>
            </a:r>
            <a:r>
              <a:rPr lang="en-US" altLang="zh-CN" dirty="0" err="1"/>
              <a:t>first,second</a:t>
            </a:r>
            <a:r>
              <a:rPr lang="en-US" altLang="zh-CN" dirty="0"/>
              <a:t>)</a:t>
            </a:r>
            <a:r>
              <a:rPr lang="zh-CN" altLang="en-US" dirty="0"/>
              <a:t>之间的元素</a:t>
            </a:r>
          </a:p>
          <a:p>
            <a:r>
              <a:rPr lang="en-US" altLang="zh-CN" dirty="0"/>
              <a:t>erase(</a:t>
            </a:r>
            <a:r>
              <a:rPr lang="en-US" altLang="zh-CN" dirty="0" err="1"/>
              <a:t>key_value</a:t>
            </a:r>
            <a:r>
              <a:rPr lang="en-US" altLang="zh-CN" dirty="0"/>
              <a:t>) </a:t>
            </a:r>
            <a:r>
              <a:rPr lang="zh-CN" altLang="en-US" dirty="0"/>
              <a:t>删除键值</a:t>
            </a:r>
            <a:r>
              <a:rPr lang="en-US" altLang="zh-CN" dirty="0" err="1"/>
              <a:t>key_value</a:t>
            </a:r>
            <a:r>
              <a:rPr lang="zh-CN" altLang="en-US" dirty="0"/>
              <a:t>的元素</a:t>
            </a:r>
          </a:p>
        </p:txBody>
      </p:sp>
    </p:spTree>
    <p:extLst>
      <p:ext uri="{BB962C8B-B14F-4D97-AF65-F5344CB8AC3E}">
        <p14:creationId xmlns:p14="http://schemas.microsoft.com/office/powerpoint/2010/main" val="127244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STL</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a:t>STL = Standard Template Library,</a:t>
            </a:r>
            <a:r>
              <a:rPr lang="zh-CN" altLang="en-US"/>
              <a:t>标准模板库</a:t>
            </a:r>
            <a:r>
              <a:rPr lang="en-US" altLang="zh-CN"/>
              <a:t>,</a:t>
            </a:r>
            <a:r>
              <a:rPr lang="zh-CN" altLang="en-US"/>
              <a:t>惠普实验室开发的一系列软件的统称</a:t>
            </a:r>
            <a:r>
              <a:rPr lang="en-US" altLang="zh-CN"/>
              <a:t>.</a:t>
            </a:r>
          </a:p>
          <a:p>
            <a:r>
              <a:rPr lang="zh-CN" altLang="en-US"/>
              <a:t>这里的容器和算法的集合是世界上很多聪明人很多年的杰作</a:t>
            </a:r>
            <a:r>
              <a:rPr lang="en-US" altLang="zh-CN"/>
              <a:t>.</a:t>
            </a:r>
          </a:p>
          <a:p>
            <a:r>
              <a:rPr lang="en-US" altLang="zh-CN"/>
              <a:t>STL</a:t>
            </a:r>
            <a:r>
              <a:rPr lang="zh-CN" altLang="en-US"/>
              <a:t>可分为</a:t>
            </a:r>
            <a:r>
              <a:rPr lang="zh-CN" altLang="en-US" b="1"/>
              <a:t>容器</a:t>
            </a:r>
            <a:r>
              <a:rPr lang="en-US" altLang="zh-CN" b="1"/>
              <a:t>(containers)</a:t>
            </a:r>
            <a:r>
              <a:rPr lang="zh-CN" altLang="en-US"/>
              <a:t>、迭代器</a:t>
            </a:r>
            <a:r>
              <a:rPr lang="en-US" altLang="zh-CN"/>
              <a:t>(iterators)</a:t>
            </a:r>
            <a:r>
              <a:rPr lang="zh-CN" altLang="en-US"/>
              <a:t>、空间配置器</a:t>
            </a:r>
            <a:r>
              <a:rPr lang="en-US" altLang="zh-CN"/>
              <a:t>(allocator)</a:t>
            </a:r>
            <a:r>
              <a:rPr lang="zh-CN" altLang="en-US"/>
              <a:t>、配接器</a:t>
            </a:r>
            <a:r>
              <a:rPr lang="en-US" altLang="zh-CN"/>
              <a:t>(adapters)</a:t>
            </a:r>
            <a:r>
              <a:rPr lang="zh-CN" altLang="en-US"/>
              <a:t>、</a:t>
            </a:r>
            <a:r>
              <a:rPr lang="zh-CN" altLang="en-US" b="1"/>
              <a:t>算法</a:t>
            </a:r>
            <a:r>
              <a:rPr lang="en-US" altLang="zh-CN" b="1"/>
              <a:t>(algorithms)</a:t>
            </a:r>
            <a:r>
              <a:rPr lang="zh-CN" altLang="en-US"/>
              <a:t>、仿函数</a:t>
            </a:r>
            <a:r>
              <a:rPr lang="en-US" altLang="zh-CN"/>
              <a:t>(functors)</a:t>
            </a:r>
            <a:r>
              <a:rPr lang="zh-CN" altLang="en-US"/>
              <a:t>六个部分</a:t>
            </a:r>
            <a:r>
              <a:rPr lang="en-US" altLang="zh-CN"/>
              <a:t>.</a:t>
            </a:r>
          </a:p>
          <a:p>
            <a:r>
              <a:rPr lang="zh-CN" altLang="en-US"/>
              <a:t>几个你必须要关注的网址：</a:t>
            </a:r>
            <a:endParaRPr lang="en-US" altLang="zh-CN"/>
          </a:p>
          <a:p>
            <a:pPr lvl="1"/>
            <a:r>
              <a:rPr lang="en-US" altLang="zh-CN"/>
              <a:t>http://www.cplusplus.com/reference/stl/</a:t>
            </a:r>
          </a:p>
          <a:p>
            <a:pPr lvl="1"/>
            <a:r>
              <a:rPr lang="en-US" altLang="zh-CN">
                <a:hlinkClick r:id="rId2"/>
              </a:rPr>
              <a:t>http://</a:t>
            </a:r>
            <a:r>
              <a:rPr lang="en-US" altLang="zh-CN" b="1">
                <a:hlinkClick r:id="rId2"/>
              </a:rPr>
              <a:t>zh</a:t>
            </a:r>
            <a:r>
              <a:rPr lang="en-US" altLang="zh-CN">
                <a:hlinkClick r:id="rId2"/>
              </a:rPr>
              <a:t>.cppreference.com/</a:t>
            </a:r>
            <a:endParaRPr lang="en-US" altLang="zh-CN"/>
          </a:p>
          <a:p>
            <a:pPr lvl="1"/>
            <a:r>
              <a:rPr lang="zh-CN" altLang="en-US"/>
              <a:t>本</a:t>
            </a:r>
            <a:r>
              <a:rPr lang="en-US" altLang="zh-CN"/>
              <a:t>PPT</a:t>
            </a:r>
            <a:r>
              <a:rPr lang="zh-CN" altLang="en-US"/>
              <a:t>所有内容均可以于这两个网站找到应用实例</a:t>
            </a:r>
            <a:endParaRPr lang="en-US" altLang="zh-CN"/>
          </a:p>
          <a:p>
            <a:r>
              <a:rPr lang="en-US" altLang="zh-CN" b="1"/>
              <a:t>O2 </a:t>
            </a:r>
          </a:p>
          <a:p>
            <a:r>
              <a:rPr lang="en-US" altLang="zh-CN" b="1"/>
              <a:t>C++11 </a:t>
            </a:r>
            <a:endParaRPr lang="zh-CN" altLang="en-US" b="1"/>
          </a:p>
        </p:txBody>
      </p:sp>
    </p:spTree>
    <p:extLst>
      <p:ext uri="{BB962C8B-B14F-4D97-AF65-F5344CB8AC3E}">
        <p14:creationId xmlns:p14="http://schemas.microsoft.com/office/powerpoint/2010/main" val="183942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lstStyle/>
          <a:p>
            <a:r>
              <a:rPr lang="en-US" altLang="zh-CN" dirty="0"/>
              <a:t>find()  </a:t>
            </a:r>
            <a:r>
              <a:rPr lang="zh-CN" altLang="en-US" dirty="0"/>
              <a:t>返回给定值的迭代器</a:t>
            </a:r>
            <a:r>
              <a:rPr lang="en-US" altLang="zh-CN" dirty="0"/>
              <a:t>,</a:t>
            </a:r>
            <a:r>
              <a:rPr lang="zh-CN" altLang="en-US" dirty="0"/>
              <a:t>查找失败则返回</a:t>
            </a:r>
            <a:r>
              <a:rPr lang="en-US" altLang="zh-CN" dirty="0"/>
              <a:t>end().</a:t>
            </a:r>
          </a:p>
          <a:p>
            <a:r>
              <a:rPr lang="en-US" altLang="zh-CN" dirty="0"/>
              <a:t>insert(</a:t>
            </a:r>
            <a:r>
              <a:rPr lang="en-US" altLang="zh-CN" dirty="0" err="1"/>
              <a:t>key_value</a:t>
            </a:r>
            <a:r>
              <a:rPr lang="en-US" altLang="zh-CN" dirty="0"/>
              <a:t>) </a:t>
            </a:r>
            <a:r>
              <a:rPr lang="zh-CN" altLang="en-US" dirty="0"/>
              <a:t>将</a:t>
            </a:r>
            <a:r>
              <a:rPr lang="en-US" altLang="zh-CN" dirty="0" err="1"/>
              <a:t>key_value</a:t>
            </a:r>
            <a:r>
              <a:rPr lang="zh-CN" altLang="en-US" dirty="0"/>
              <a:t>插入到</a:t>
            </a:r>
            <a:r>
              <a:rPr lang="en-US" altLang="zh-CN" dirty="0"/>
              <a:t>set</a:t>
            </a:r>
            <a:r>
              <a:rPr lang="zh-CN" altLang="en-US" dirty="0"/>
              <a:t>中 </a:t>
            </a:r>
            <a:r>
              <a:rPr lang="en-US" altLang="zh-CN" dirty="0"/>
              <a:t>,</a:t>
            </a:r>
            <a:r>
              <a:rPr lang="zh-CN" altLang="en-US" dirty="0"/>
              <a:t>返回值是</a:t>
            </a:r>
            <a:r>
              <a:rPr lang="en-US" altLang="zh-CN" dirty="0"/>
              <a:t>pair&lt;</a:t>
            </a:r>
            <a:r>
              <a:rPr lang="en-US" altLang="zh-CN" dirty="0" err="1"/>
              <a:t>iterator,bool</a:t>
            </a:r>
            <a:r>
              <a:rPr lang="en-US" altLang="zh-CN" dirty="0"/>
              <a:t>&gt;,bool</a:t>
            </a:r>
            <a:r>
              <a:rPr lang="zh-CN" altLang="en-US" dirty="0"/>
              <a:t>标志着插入是否成功</a:t>
            </a:r>
            <a:r>
              <a:rPr lang="en-US" altLang="zh-CN" dirty="0"/>
              <a:t>,</a:t>
            </a:r>
            <a:r>
              <a:rPr lang="zh-CN" altLang="en-US" dirty="0"/>
              <a:t>而</a:t>
            </a:r>
            <a:r>
              <a:rPr lang="en-US" altLang="zh-CN" dirty="0"/>
              <a:t>iterator</a:t>
            </a:r>
            <a:r>
              <a:rPr lang="zh-CN" altLang="en-US" dirty="0"/>
              <a:t>代表插入的位置</a:t>
            </a:r>
            <a:r>
              <a:rPr lang="en-US" altLang="zh-CN" dirty="0"/>
              <a:t>,</a:t>
            </a:r>
            <a:r>
              <a:rPr lang="zh-CN" altLang="en-US" dirty="0"/>
              <a:t>若</a:t>
            </a:r>
            <a:r>
              <a:rPr lang="en-US" altLang="zh-CN" dirty="0" err="1"/>
              <a:t>key_value</a:t>
            </a:r>
            <a:r>
              <a:rPr lang="zh-CN" altLang="en-US" dirty="0"/>
              <a:t>已经在</a:t>
            </a:r>
            <a:r>
              <a:rPr lang="en-US" altLang="zh-CN" dirty="0"/>
              <a:t>set</a:t>
            </a:r>
            <a:r>
              <a:rPr lang="zh-CN" altLang="en-US" dirty="0"/>
              <a:t>中</a:t>
            </a:r>
            <a:r>
              <a:rPr lang="en-US" altLang="zh-CN" dirty="0"/>
              <a:t>,</a:t>
            </a:r>
            <a:r>
              <a:rPr lang="zh-CN" altLang="en-US" dirty="0"/>
              <a:t>则表示其在</a:t>
            </a:r>
            <a:r>
              <a:rPr lang="en-US" altLang="zh-CN" dirty="0"/>
              <a:t>set</a:t>
            </a:r>
            <a:r>
              <a:rPr lang="zh-CN" altLang="en-US" dirty="0"/>
              <a:t>中的位置</a:t>
            </a:r>
            <a:r>
              <a:rPr lang="en-US" altLang="zh-CN" dirty="0"/>
              <a:t>.</a:t>
            </a:r>
            <a:endParaRPr lang="zh-CN" altLang="en-US" dirty="0"/>
          </a:p>
          <a:p>
            <a:r>
              <a:rPr lang="en-US" altLang="zh-CN" dirty="0"/>
              <a:t>insert(</a:t>
            </a:r>
            <a:r>
              <a:rPr lang="en-US" altLang="zh-CN" dirty="0" err="1"/>
              <a:t>first,second</a:t>
            </a:r>
            <a:r>
              <a:rPr lang="en-US" altLang="zh-CN" dirty="0"/>
              <a:t>)</a:t>
            </a:r>
            <a:r>
              <a:rPr lang="zh-CN" altLang="en-US" dirty="0"/>
              <a:t>将迭代器</a:t>
            </a:r>
            <a:r>
              <a:rPr lang="en-US" altLang="zh-CN" dirty="0"/>
              <a:t>[</a:t>
            </a:r>
            <a:r>
              <a:rPr lang="en-US" altLang="zh-CN" dirty="0" err="1"/>
              <a:t>first,second</a:t>
            </a:r>
            <a:r>
              <a:rPr lang="en-US" altLang="zh-CN" dirty="0"/>
              <a:t>)</a:t>
            </a:r>
            <a:r>
              <a:rPr lang="zh-CN" altLang="en-US" dirty="0"/>
              <a:t>的元素插入到</a:t>
            </a:r>
            <a:r>
              <a:rPr lang="en-US" altLang="zh-CN" dirty="0"/>
              <a:t>set</a:t>
            </a:r>
            <a:r>
              <a:rPr lang="zh-CN" altLang="en-US" dirty="0"/>
              <a:t>中</a:t>
            </a:r>
            <a:r>
              <a:rPr lang="en-US" altLang="zh-CN" dirty="0"/>
              <a:t>,</a:t>
            </a:r>
            <a:r>
              <a:rPr lang="zh-CN" altLang="en-US" dirty="0"/>
              <a:t>返回值是</a:t>
            </a:r>
            <a:r>
              <a:rPr lang="en-US" altLang="zh-CN" dirty="0"/>
              <a:t>void.</a:t>
            </a:r>
            <a:endParaRPr lang="zh-CN" altLang="en-US" dirty="0"/>
          </a:p>
        </p:txBody>
      </p:sp>
    </p:spTree>
    <p:extLst>
      <p:ext uri="{BB962C8B-B14F-4D97-AF65-F5344CB8AC3E}">
        <p14:creationId xmlns:p14="http://schemas.microsoft.com/office/powerpoint/2010/main" val="251420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 - vip</a:t>
            </a:r>
            <a:endParaRPr lang="zh-CN" altLang="en-US"/>
          </a:p>
        </p:txBody>
      </p:sp>
      <p:sp>
        <p:nvSpPr>
          <p:cNvPr id="3" name="内容占位符 2"/>
          <p:cNvSpPr>
            <a:spLocks noGrp="1"/>
          </p:cNvSpPr>
          <p:nvPr>
            <p:ph idx="1"/>
          </p:nvPr>
        </p:nvSpPr>
        <p:spPr/>
        <p:txBody>
          <a:bodyPr/>
          <a:lstStyle/>
          <a:p>
            <a:r>
              <a:rPr lang="en-US" altLang="zh-CN"/>
              <a:t>lower_bound(key_value) ,</a:t>
            </a:r>
            <a:r>
              <a:rPr lang="zh-CN" altLang="en-US"/>
              <a:t>返回第一个大于等于</a:t>
            </a:r>
            <a:r>
              <a:rPr lang="en-US" altLang="zh-CN"/>
              <a:t>key_value</a:t>
            </a:r>
            <a:r>
              <a:rPr lang="zh-CN" altLang="en-US"/>
              <a:t>的迭代器</a:t>
            </a:r>
          </a:p>
          <a:p>
            <a:r>
              <a:rPr lang="en-US" altLang="zh-CN"/>
              <a:t>upper_bound(key_value),</a:t>
            </a:r>
            <a:r>
              <a:rPr lang="zh-CN" altLang="en-US"/>
              <a:t>返回最后一个大于等于</a:t>
            </a:r>
            <a:r>
              <a:rPr lang="en-US" altLang="zh-CN"/>
              <a:t>key_value</a:t>
            </a:r>
            <a:r>
              <a:rPr lang="zh-CN" altLang="en-US"/>
              <a:t>的迭代器</a:t>
            </a:r>
          </a:p>
        </p:txBody>
      </p:sp>
      <p:pic>
        <p:nvPicPr>
          <p:cNvPr id="1026" name="Picture 2" descr="http://pic002.cnblogs.com/images/2012/384029/2012052122201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221" y="3479189"/>
            <a:ext cx="6561748" cy="167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4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a:xfrm>
            <a:off x="838200" y="1825625"/>
            <a:ext cx="11258006" cy="4351338"/>
          </a:xfrm>
        </p:spPr>
        <p:txBody>
          <a:bodyPr>
            <a:normAutofit/>
          </a:bodyPr>
          <a:lstStyle/>
          <a:p>
            <a:r>
              <a:rPr lang="zh-CN" altLang="en-US" dirty="0"/>
              <a:t>交集</a:t>
            </a:r>
            <a:r>
              <a:rPr lang="en-US" altLang="zh-CN" dirty="0" err="1"/>
              <a:t>set_intersection</a:t>
            </a:r>
            <a:endParaRPr lang="en-US" altLang="zh-CN" dirty="0"/>
          </a:p>
          <a:p>
            <a:pPr lvl="1"/>
            <a:r>
              <a:rPr lang="zh-CN" altLang="en-US" dirty="0"/>
              <a:t>交集就是同时属于两个集合的元素</a:t>
            </a:r>
            <a:r>
              <a:rPr lang="en-US" altLang="zh-CN" dirty="0"/>
              <a:t>,</a:t>
            </a:r>
            <a:r>
              <a:rPr lang="zh-CN" altLang="en-US" dirty="0"/>
              <a:t>也就是同时属于</a:t>
            </a:r>
            <a:r>
              <a:rPr lang="en-US" altLang="zh-CN" dirty="0"/>
              <a:t>s1</a:t>
            </a:r>
            <a:r>
              <a:rPr lang="zh-CN" altLang="en-US" dirty="0"/>
              <a:t>和</a:t>
            </a:r>
            <a:r>
              <a:rPr lang="en-US" altLang="zh-CN" dirty="0"/>
              <a:t>s2</a:t>
            </a:r>
            <a:r>
              <a:rPr lang="zh-CN" altLang="en-US" dirty="0"/>
              <a:t>的元素</a:t>
            </a:r>
            <a:r>
              <a:rPr lang="en-US" altLang="zh-CN" dirty="0"/>
              <a:t>.</a:t>
            </a:r>
          </a:p>
          <a:p>
            <a:pPr lvl="1"/>
            <a:r>
              <a:rPr lang="zh-CN" altLang="en-US" dirty="0"/>
              <a:t>返回的结果是相同元素插入到</a:t>
            </a:r>
            <a:r>
              <a:rPr lang="en-US" altLang="zh-CN" dirty="0"/>
              <a:t>result</a:t>
            </a:r>
            <a:r>
              <a:rPr lang="zh-CN" altLang="en-US" dirty="0"/>
              <a:t>后</a:t>
            </a:r>
            <a:r>
              <a:rPr lang="en-US" altLang="zh-CN" dirty="0"/>
              <a:t>,</a:t>
            </a:r>
            <a:r>
              <a:rPr lang="zh-CN" altLang="en-US" dirty="0"/>
              <a:t>最后一个元素的迭代器</a:t>
            </a:r>
            <a:endParaRPr lang="en-US" altLang="zh-CN" dirty="0"/>
          </a:p>
          <a:p>
            <a:pPr marL="0" indent="0">
              <a:buNone/>
            </a:pPr>
            <a:r>
              <a:rPr lang="en-US" altLang="zh-CN" dirty="0" err="1"/>
              <a:t>result.resize</a:t>
            </a:r>
            <a:r>
              <a:rPr lang="en-US" altLang="zh-CN" dirty="0"/>
              <a:t>( s1.size() + s2.size()) </a:t>
            </a:r>
            <a:endParaRPr lang="zh-CN" altLang="en-US" dirty="0"/>
          </a:p>
          <a:p>
            <a:pPr marL="0" indent="0">
              <a:buNone/>
            </a:pPr>
            <a:r>
              <a:rPr lang="en-US" altLang="zh-CN" dirty="0" err="1"/>
              <a:t>retEndPos</a:t>
            </a:r>
            <a:r>
              <a:rPr lang="en-US" altLang="zh-CN" dirty="0"/>
              <a:t> = </a:t>
            </a:r>
            <a:r>
              <a:rPr lang="en-US" altLang="zh-CN" dirty="0" err="1"/>
              <a:t>set_intersection</a:t>
            </a:r>
            <a:r>
              <a:rPr lang="en-US" altLang="zh-CN" dirty="0"/>
              <a:t>( s1.begin(), s1.end(), s2.begin(), s2.end() ,</a:t>
            </a:r>
            <a:r>
              <a:rPr lang="en-US" altLang="zh-CN" dirty="0" err="1"/>
              <a:t>result.begin</a:t>
            </a:r>
            <a:r>
              <a:rPr lang="en-US" altLang="zh-CN" dirty="0"/>
              <a:t>())</a:t>
            </a:r>
          </a:p>
          <a:p>
            <a:pPr marL="0" indent="0">
              <a:buNone/>
            </a:pPr>
            <a:r>
              <a:rPr lang="en-US" altLang="zh-CN" dirty="0" err="1"/>
              <a:t>result.resize</a:t>
            </a:r>
            <a:r>
              <a:rPr lang="en-US" altLang="zh-CN" dirty="0"/>
              <a:t>( </a:t>
            </a:r>
            <a:r>
              <a:rPr lang="en-US" altLang="zh-CN" dirty="0" err="1"/>
              <a:t>retEndPos</a:t>
            </a:r>
            <a:r>
              <a:rPr lang="en-US" altLang="zh-CN" dirty="0"/>
              <a:t> - </a:t>
            </a:r>
            <a:r>
              <a:rPr lang="en-US" altLang="zh-CN" dirty="0" err="1"/>
              <a:t>result.begin</a:t>
            </a:r>
            <a:r>
              <a:rPr lang="en-US" altLang="zh-CN" dirty="0"/>
              <a:t>() )  //</a:t>
            </a:r>
            <a:r>
              <a:rPr lang="zh-CN" altLang="en-US" dirty="0"/>
              <a:t>重新调整</a:t>
            </a:r>
            <a:r>
              <a:rPr lang="en-US" altLang="zh-CN" dirty="0"/>
              <a:t>result</a:t>
            </a:r>
            <a:r>
              <a:rPr lang="zh-CN" altLang="en-US" dirty="0"/>
              <a:t>的大小</a:t>
            </a:r>
            <a:r>
              <a:rPr lang="en-US" altLang="zh-CN" dirty="0"/>
              <a:t>,</a:t>
            </a:r>
            <a:r>
              <a:rPr lang="zh-CN" altLang="en-US" dirty="0"/>
              <a:t>使其大小刚好等于并集元素个数</a:t>
            </a:r>
            <a:r>
              <a:rPr lang="en-US" altLang="zh-CN" dirty="0"/>
              <a:t>.</a:t>
            </a:r>
            <a:endParaRPr lang="zh-CN" altLang="en-US" dirty="0"/>
          </a:p>
        </p:txBody>
      </p:sp>
    </p:spTree>
    <p:extLst>
      <p:ext uri="{BB962C8B-B14F-4D97-AF65-F5344CB8AC3E}">
        <p14:creationId xmlns:p14="http://schemas.microsoft.com/office/powerpoint/2010/main" val="327238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set</a:t>
            </a:r>
            <a:endParaRPr lang="zh-CN" altLang="en-US"/>
          </a:p>
        </p:txBody>
      </p:sp>
      <p:sp>
        <p:nvSpPr>
          <p:cNvPr id="3" name="内容占位符 2"/>
          <p:cNvSpPr>
            <a:spLocks noGrp="1"/>
          </p:cNvSpPr>
          <p:nvPr>
            <p:ph idx="1"/>
          </p:nvPr>
        </p:nvSpPr>
        <p:spPr/>
        <p:txBody>
          <a:bodyPr/>
          <a:lstStyle/>
          <a:p>
            <a:r>
              <a:rPr lang="zh-CN" altLang="en-US"/>
              <a:t>并集</a:t>
            </a:r>
            <a:r>
              <a:rPr lang="en-US" altLang="zh-CN"/>
              <a:t>set_union</a:t>
            </a:r>
          </a:p>
          <a:p>
            <a:pPr lvl="1"/>
            <a:r>
              <a:rPr lang="zh-CN" altLang="en-US"/>
              <a:t>并集就是把两个</a:t>
            </a:r>
            <a:r>
              <a:rPr lang="en-US" altLang="zh-CN"/>
              <a:t>set</a:t>
            </a:r>
            <a:r>
              <a:rPr lang="zh-CN" altLang="en-US"/>
              <a:t>所有元素合并到一起</a:t>
            </a:r>
            <a:r>
              <a:rPr lang="en-US" altLang="zh-CN"/>
              <a:t>,</a:t>
            </a:r>
            <a:r>
              <a:rPr lang="zh-CN" altLang="en-US"/>
              <a:t>去除掉重复的</a:t>
            </a:r>
            <a:r>
              <a:rPr lang="en-US" altLang="zh-CN"/>
              <a:t>.</a:t>
            </a:r>
          </a:p>
          <a:p>
            <a:r>
              <a:rPr lang="zh-CN" altLang="en-US"/>
              <a:t>差集</a:t>
            </a:r>
            <a:r>
              <a:rPr lang="en-US" altLang="zh-CN"/>
              <a:t>set_difference</a:t>
            </a:r>
          </a:p>
          <a:p>
            <a:pPr lvl="1"/>
            <a:r>
              <a:rPr lang="zh-CN" altLang="en-US"/>
              <a:t>差集就是两个</a:t>
            </a:r>
            <a:r>
              <a:rPr lang="en-US" altLang="zh-CN"/>
              <a:t>set</a:t>
            </a:r>
            <a:r>
              <a:rPr lang="zh-CN" altLang="en-US"/>
              <a:t>之间的差</a:t>
            </a:r>
            <a:r>
              <a:rPr lang="en-US" altLang="zh-CN"/>
              <a:t>.</a:t>
            </a:r>
          </a:p>
          <a:p>
            <a:r>
              <a:rPr lang="zh-CN" altLang="en-US"/>
              <a:t>对称差集</a:t>
            </a:r>
            <a:r>
              <a:rPr lang="en-US" altLang="zh-CN"/>
              <a:t>set_symmetric_difference</a:t>
            </a:r>
          </a:p>
          <a:p>
            <a:pPr lvl="1"/>
            <a:r>
              <a:rPr lang="zh-CN" altLang="en-US"/>
              <a:t>对称差指只属于</a:t>
            </a:r>
            <a:r>
              <a:rPr lang="en-US" altLang="zh-CN"/>
              <a:t>s1</a:t>
            </a:r>
            <a:r>
              <a:rPr lang="zh-CN" altLang="en-US"/>
              <a:t>或</a:t>
            </a:r>
            <a:r>
              <a:rPr lang="en-US" altLang="zh-CN"/>
              <a:t>s2,</a:t>
            </a:r>
            <a:r>
              <a:rPr lang="zh-CN" altLang="en-US"/>
              <a:t>但不同时属于</a:t>
            </a:r>
            <a:r>
              <a:rPr lang="en-US" altLang="zh-CN"/>
              <a:t>s1</a:t>
            </a:r>
            <a:r>
              <a:rPr lang="zh-CN" altLang="en-US"/>
              <a:t>和</a:t>
            </a:r>
            <a:r>
              <a:rPr lang="en-US" altLang="zh-CN"/>
              <a:t>s2</a:t>
            </a:r>
            <a:r>
              <a:rPr lang="zh-CN" altLang="en-US"/>
              <a:t>的</a:t>
            </a:r>
            <a:r>
              <a:rPr lang="en-US" altLang="zh-CN"/>
              <a:t>.</a:t>
            </a:r>
            <a:r>
              <a:rPr lang="zh-CN" altLang="en-US"/>
              <a:t>实际上就是</a:t>
            </a:r>
            <a:r>
              <a:rPr lang="en-US" altLang="zh-CN"/>
              <a:t>s1</a:t>
            </a:r>
            <a:r>
              <a:rPr lang="zh-CN" altLang="en-US"/>
              <a:t>和</a:t>
            </a:r>
            <a:r>
              <a:rPr lang="en-US" altLang="zh-CN"/>
              <a:t>s2</a:t>
            </a:r>
            <a:r>
              <a:rPr lang="zh-CN" altLang="en-US"/>
              <a:t>的并集与</a:t>
            </a:r>
            <a:r>
              <a:rPr lang="en-US" altLang="zh-CN"/>
              <a:t>s1</a:t>
            </a:r>
            <a:r>
              <a:rPr lang="zh-CN" altLang="en-US"/>
              <a:t>和</a:t>
            </a:r>
            <a:r>
              <a:rPr lang="en-US" altLang="zh-CN"/>
              <a:t>s2</a:t>
            </a:r>
            <a:r>
              <a:rPr lang="zh-CN" altLang="en-US"/>
              <a:t>交集的差集</a:t>
            </a:r>
          </a:p>
        </p:txBody>
      </p:sp>
    </p:spTree>
    <p:extLst>
      <p:ext uri="{BB962C8B-B14F-4D97-AF65-F5344CB8AC3E}">
        <p14:creationId xmlns:p14="http://schemas.microsoft.com/office/powerpoint/2010/main" val="287581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 </a:t>
            </a:r>
            <a:endParaRPr lang="zh-CN" altLang="en-US"/>
          </a:p>
        </p:txBody>
      </p:sp>
      <p:sp>
        <p:nvSpPr>
          <p:cNvPr id="3" name="内容占位符 2"/>
          <p:cNvSpPr>
            <a:spLocks noGrp="1"/>
          </p:cNvSpPr>
          <p:nvPr>
            <p:ph idx="1"/>
          </p:nvPr>
        </p:nvSpPr>
        <p:spPr>
          <a:xfrm>
            <a:off x="838200" y="1825625"/>
            <a:ext cx="11353800" cy="4351338"/>
          </a:xfrm>
        </p:spPr>
        <p:txBody>
          <a:bodyPr>
            <a:normAutofit/>
          </a:bodyPr>
          <a:lstStyle/>
          <a:p>
            <a:r>
              <a:rPr lang="en-US" altLang="zh-CN" dirty="0"/>
              <a:t>map</a:t>
            </a:r>
            <a:r>
              <a:rPr lang="zh-CN" altLang="en-US" dirty="0"/>
              <a:t>也是一种关联式容器</a:t>
            </a:r>
            <a:r>
              <a:rPr lang="en-US" altLang="zh-CN" dirty="0"/>
              <a:t>.</a:t>
            </a:r>
          </a:p>
          <a:p>
            <a:r>
              <a:rPr lang="zh-CN" altLang="en-US" dirty="0"/>
              <a:t>在</a:t>
            </a:r>
            <a:r>
              <a:rPr lang="en-US" altLang="zh-CN" dirty="0"/>
              <a:t>set</a:t>
            </a:r>
            <a:r>
              <a:rPr lang="zh-CN" altLang="en-US" dirty="0"/>
              <a:t>基础上，它提供一对一</a:t>
            </a:r>
            <a:r>
              <a:rPr lang="en-US" altLang="zh-CN" dirty="0"/>
              <a:t>(</a:t>
            </a:r>
            <a:r>
              <a:rPr lang="en-US" altLang="zh-CN" b="1" dirty="0"/>
              <a:t>&lt;</a:t>
            </a:r>
            <a:r>
              <a:rPr lang="zh-CN" altLang="en-US" b="1" dirty="0"/>
              <a:t>关键字，关键字的值</a:t>
            </a:r>
            <a:r>
              <a:rPr lang="en-US" altLang="zh-CN" b="1" dirty="0"/>
              <a:t>&gt;</a:t>
            </a:r>
            <a:r>
              <a:rPr lang="en-US" altLang="zh-CN" dirty="0"/>
              <a:t>)</a:t>
            </a:r>
            <a:r>
              <a:rPr lang="zh-CN" altLang="en-US" dirty="0"/>
              <a:t>的数据处理能力</a:t>
            </a:r>
            <a:r>
              <a:rPr lang="en-US" altLang="zh-CN" dirty="0"/>
              <a:t>.</a:t>
            </a:r>
          </a:p>
          <a:p>
            <a:r>
              <a:rPr lang="zh-CN" altLang="en-US" dirty="0"/>
              <a:t>比如</a:t>
            </a:r>
            <a:r>
              <a:rPr lang="en-US" altLang="zh-CN" dirty="0"/>
              <a:t>:</a:t>
            </a:r>
            <a:r>
              <a:rPr lang="zh-CN" altLang="en-US" dirty="0"/>
              <a:t>一个班级中</a:t>
            </a:r>
            <a:r>
              <a:rPr lang="en-US" altLang="zh-CN" dirty="0"/>
              <a:t>,</a:t>
            </a:r>
            <a:r>
              <a:rPr lang="zh-CN" altLang="en-US" dirty="0"/>
              <a:t>每个学生的姓名和成绩就存在着一一映射的关系</a:t>
            </a:r>
            <a:r>
              <a:rPr lang="en-US" altLang="zh-CN" dirty="0"/>
              <a:t>,</a:t>
            </a:r>
            <a:r>
              <a:rPr lang="zh-CN" altLang="en-US" dirty="0"/>
              <a:t>这个模型用</a:t>
            </a:r>
            <a:r>
              <a:rPr lang="en-US" altLang="zh-CN" dirty="0"/>
              <a:t>map</a:t>
            </a:r>
            <a:r>
              <a:rPr lang="zh-CN" altLang="en-US" dirty="0"/>
              <a:t>可以轻松描述，姓名采用</a:t>
            </a:r>
            <a:r>
              <a:rPr lang="en-US" altLang="zh-CN" dirty="0"/>
              <a:t>string</a:t>
            </a:r>
            <a:r>
              <a:rPr lang="zh-CN" altLang="en-US" dirty="0"/>
              <a:t>，成绩采用</a:t>
            </a:r>
            <a:r>
              <a:rPr lang="en-US" altLang="zh-CN"/>
              <a:t>double</a:t>
            </a:r>
            <a:r>
              <a:rPr lang="zh-CN" altLang="en-US" dirty="0"/>
              <a:t>类型，定义方式为</a:t>
            </a:r>
            <a:r>
              <a:rPr lang="en-US" altLang="zh-CN" dirty="0"/>
              <a:t>Set &lt;string, double&gt; </a:t>
            </a:r>
            <a:r>
              <a:rPr lang="en-US" altLang="zh-CN" dirty="0" err="1"/>
              <a:t>stu</a:t>
            </a:r>
            <a:r>
              <a:rPr lang="en-US" altLang="zh-CN" dirty="0"/>
              <a:t>,</a:t>
            </a:r>
            <a:r>
              <a:rPr lang="zh-CN" altLang="en-US" dirty="0"/>
              <a:t>插入一个新的学生可以简单表示为</a:t>
            </a:r>
            <a:r>
              <a:rPr lang="en-US" altLang="zh-CN" dirty="0" err="1"/>
              <a:t>stu</a:t>
            </a:r>
            <a:r>
              <a:rPr lang="en-US" altLang="zh-CN" dirty="0"/>
              <a:t>[</a:t>
            </a:r>
            <a:r>
              <a:rPr lang="en-US" altLang="zh-CN" dirty="0">
                <a:latin typeface="Comic Sans MS" panose="030F0702030302020204" pitchFamily="66" charset="0"/>
              </a:rPr>
              <a:t>“</a:t>
            </a:r>
            <a:r>
              <a:rPr lang="zh-CN" altLang="en-US" dirty="0">
                <a:latin typeface="Comic Sans MS" panose="030F0702030302020204" pitchFamily="66" charset="0"/>
              </a:rPr>
              <a:t>张三</a:t>
            </a:r>
            <a:r>
              <a:rPr lang="en-US" altLang="zh-CN" dirty="0">
                <a:latin typeface="Comic Sans MS" panose="030F0702030302020204" pitchFamily="66" charset="0"/>
              </a:rPr>
              <a:t>”</a:t>
            </a:r>
            <a:r>
              <a:rPr lang="en-US" altLang="zh-CN" dirty="0"/>
              <a:t>] = 90.5</a:t>
            </a:r>
          </a:p>
          <a:p>
            <a:pPr marL="0" indent="0">
              <a:buNone/>
            </a:pPr>
            <a:endParaRPr lang="zh-CN" altLang="en-US" dirty="0"/>
          </a:p>
        </p:txBody>
      </p:sp>
    </p:spTree>
    <p:extLst>
      <p:ext uri="{BB962C8B-B14F-4D97-AF65-F5344CB8AC3E}">
        <p14:creationId xmlns:p14="http://schemas.microsoft.com/office/powerpoint/2010/main" val="121771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a:t>
            </a:r>
            <a:r>
              <a:rPr lang="zh-CN" altLang="en-US"/>
              <a:t>中插入和删除</a:t>
            </a:r>
          </a:p>
        </p:txBody>
      </p:sp>
      <p:sp>
        <p:nvSpPr>
          <p:cNvPr id="3" name="内容占位符 2"/>
          <p:cNvSpPr>
            <a:spLocks noGrp="1"/>
          </p:cNvSpPr>
          <p:nvPr>
            <p:ph idx="1"/>
          </p:nvPr>
        </p:nvSpPr>
        <p:spPr/>
        <p:txBody>
          <a:bodyPr/>
          <a:lstStyle/>
          <a:p>
            <a:r>
              <a:rPr lang="en-US" altLang="zh-CN"/>
              <a:t>insert(pair&lt;T1,T2&gt;(key,value))</a:t>
            </a:r>
          </a:p>
          <a:p>
            <a:r>
              <a:rPr lang="en-US" altLang="zh-CN"/>
              <a:t>insert(map&lt;T1,T2&gt;::value_type(key,value))</a:t>
            </a:r>
          </a:p>
          <a:p>
            <a:r>
              <a:rPr lang="zh-CN" altLang="en-US"/>
              <a:t>利用</a:t>
            </a:r>
            <a:r>
              <a:rPr lang="en-US" altLang="zh-CN"/>
              <a:t>[]</a:t>
            </a:r>
            <a:r>
              <a:rPr lang="zh-CN" altLang="en-US"/>
              <a:t>进行插入</a:t>
            </a:r>
            <a:endParaRPr lang="en-US" altLang="zh-CN"/>
          </a:p>
          <a:p>
            <a:pPr marL="0" indent="0">
              <a:buNone/>
            </a:pPr>
            <a:endParaRPr lang="en-US" altLang="zh-CN"/>
          </a:p>
          <a:p>
            <a:r>
              <a:rPr lang="en-US" altLang="zh-CN"/>
              <a:t>erase(map&lt;T1,T2&gt;::iterator iter)</a:t>
            </a:r>
          </a:p>
          <a:p>
            <a:r>
              <a:rPr lang="en-US" altLang="zh-CN"/>
              <a:t>erase(key)</a:t>
            </a:r>
          </a:p>
          <a:p>
            <a:r>
              <a:rPr lang="en-US" altLang="zh-CN"/>
              <a:t>erase(iter1,iter2),</a:t>
            </a:r>
            <a:r>
              <a:rPr lang="zh-CN" altLang="en-US"/>
              <a:t>删除</a:t>
            </a:r>
            <a:r>
              <a:rPr lang="en-US" altLang="zh-CN"/>
              <a:t>[iter1,iter2)</a:t>
            </a:r>
            <a:r>
              <a:rPr lang="zh-CN" altLang="en-US"/>
              <a:t>之间的数据</a:t>
            </a:r>
            <a:r>
              <a:rPr lang="en-US" altLang="zh-CN"/>
              <a:t>.</a:t>
            </a:r>
            <a:endParaRPr lang="zh-CN" altLang="en-US"/>
          </a:p>
        </p:txBody>
      </p:sp>
    </p:spTree>
    <p:extLst>
      <p:ext uri="{BB962C8B-B14F-4D97-AF65-F5344CB8AC3E}">
        <p14:creationId xmlns:p14="http://schemas.microsoft.com/office/powerpoint/2010/main" val="73275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map - vip</a:t>
            </a:r>
            <a:endParaRPr lang="zh-CN" altLang="en-US"/>
          </a:p>
        </p:txBody>
      </p:sp>
      <p:sp>
        <p:nvSpPr>
          <p:cNvPr id="3" name="内容占位符 2"/>
          <p:cNvSpPr>
            <a:spLocks noGrp="1"/>
          </p:cNvSpPr>
          <p:nvPr>
            <p:ph idx="1"/>
          </p:nvPr>
        </p:nvSpPr>
        <p:spPr/>
        <p:txBody>
          <a:bodyPr/>
          <a:lstStyle/>
          <a:p>
            <a:r>
              <a:rPr lang="en-US" altLang="zh-CN"/>
              <a:t>lower_bound(key_value) ,</a:t>
            </a:r>
            <a:r>
              <a:rPr lang="zh-CN" altLang="en-US"/>
              <a:t>返回第一个大于等于</a:t>
            </a:r>
            <a:r>
              <a:rPr lang="en-US" altLang="zh-CN"/>
              <a:t>key_value</a:t>
            </a:r>
            <a:r>
              <a:rPr lang="zh-CN" altLang="en-US"/>
              <a:t>的迭代器</a:t>
            </a:r>
          </a:p>
          <a:p>
            <a:r>
              <a:rPr lang="en-US" altLang="zh-CN"/>
              <a:t>upper_bound(key_value),</a:t>
            </a:r>
            <a:r>
              <a:rPr lang="zh-CN" altLang="en-US"/>
              <a:t>返回最后一个大于等于</a:t>
            </a:r>
            <a:r>
              <a:rPr lang="en-US" altLang="zh-CN"/>
              <a:t>key_value</a:t>
            </a:r>
            <a:r>
              <a:rPr lang="zh-CN" altLang="en-US"/>
              <a:t>的迭代器</a:t>
            </a:r>
          </a:p>
        </p:txBody>
      </p:sp>
      <p:pic>
        <p:nvPicPr>
          <p:cNvPr id="1026" name="Picture 2" descr="http://pic002.cnblogs.com/images/2012/384029/20120521222013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221" y="3479189"/>
            <a:ext cx="6561748" cy="167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81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multiset</a:t>
            </a:r>
            <a:endParaRPr lang="zh-CN" altLang="en-US"/>
          </a:p>
        </p:txBody>
      </p:sp>
      <p:sp>
        <p:nvSpPr>
          <p:cNvPr id="3" name="内容占位符 2"/>
          <p:cNvSpPr>
            <a:spLocks noGrp="1"/>
          </p:cNvSpPr>
          <p:nvPr>
            <p:ph idx="1"/>
          </p:nvPr>
        </p:nvSpPr>
        <p:spPr/>
        <p:txBody>
          <a:bodyPr/>
          <a:lstStyle/>
          <a:p>
            <a:r>
              <a:rPr lang="en-US" altLang="zh-CN"/>
              <a:t>multiset</a:t>
            </a:r>
            <a:r>
              <a:rPr lang="zh-CN" altLang="en-US"/>
              <a:t>的中文名是多重集合，其实就是集合的扩展版。唯一的不同是集合中一个值只能出现一次，而多重集合中一个值可以出现多次。</a:t>
            </a:r>
            <a:endParaRPr lang="en-US" altLang="zh-CN"/>
          </a:p>
          <a:p>
            <a:pPr marL="914400" lvl="1" indent="-457200">
              <a:buFont typeface="+mj-lt"/>
              <a:buAutoNum type="arabicPeriod"/>
            </a:pPr>
            <a:r>
              <a:rPr lang="en-US" altLang="zh-CN"/>
              <a:t>multiset::insert</a:t>
            </a:r>
            <a:r>
              <a:rPr lang="zh-CN" altLang="en-US"/>
              <a:t>的返回值只是一个</a:t>
            </a:r>
            <a:r>
              <a:rPr lang="en-US" altLang="zh-CN"/>
              <a:t>iterator</a:t>
            </a:r>
            <a:r>
              <a:rPr lang="zh-CN" altLang="en-US"/>
              <a:t>，插入操作总是会成功的。</a:t>
            </a:r>
            <a:endParaRPr lang="en-US" altLang="zh-CN"/>
          </a:p>
          <a:p>
            <a:pPr marL="914400" lvl="1" indent="-457200">
              <a:buFont typeface="+mj-lt"/>
              <a:buAutoNum type="arabicPeriod"/>
            </a:pPr>
            <a:r>
              <a:rPr lang="en-US" altLang="zh-CN"/>
              <a:t>multiset::count(key)</a:t>
            </a:r>
            <a:r>
              <a:rPr lang="zh-CN" altLang="en-US"/>
              <a:t>的返回值可能大于</a:t>
            </a:r>
            <a:r>
              <a:rPr lang="en-US" altLang="zh-CN"/>
              <a:t>1</a:t>
            </a:r>
            <a:r>
              <a:rPr lang="zh-CN" altLang="en-US"/>
              <a:t>。</a:t>
            </a:r>
            <a:endParaRPr lang="en-US" altLang="zh-CN"/>
          </a:p>
          <a:p>
            <a:pPr marL="914400" lvl="1" indent="-457200">
              <a:buFont typeface="+mj-lt"/>
              <a:buAutoNum type="arabicPeriod"/>
            </a:pPr>
            <a:r>
              <a:rPr lang="en-US" altLang="zh-CN"/>
              <a:t>multiset::size()</a:t>
            </a:r>
            <a:r>
              <a:rPr lang="zh-CN" altLang="en-US"/>
              <a:t>的返回值是多重集合的势（</a:t>
            </a:r>
            <a:r>
              <a:rPr lang="en-US" altLang="zh-CN"/>
              <a:t>cardinality</a:t>
            </a:r>
            <a:r>
              <a:rPr lang="zh-CN" altLang="en-US"/>
              <a:t>），即</a:t>
            </a:r>
            <a:r>
              <a:rPr lang="en-US" altLang="zh-CN"/>
              <a:t>multiset</a:t>
            </a:r>
            <a:r>
              <a:rPr lang="zh-CN" altLang="en-US"/>
              <a:t>中元素的个数，而不是值的个数。比如，</a:t>
            </a:r>
            <a:r>
              <a:rPr lang="en-US" altLang="zh-CN"/>
              <a:t>{1, 1, 2}</a:t>
            </a:r>
            <a:r>
              <a:rPr lang="zh-CN" altLang="en-US"/>
              <a:t>的</a:t>
            </a:r>
            <a:r>
              <a:rPr lang="en-US" altLang="zh-CN"/>
              <a:t>size</a:t>
            </a:r>
            <a:r>
              <a:rPr lang="zh-CN" altLang="en-US"/>
              <a:t>是</a:t>
            </a:r>
            <a:r>
              <a:rPr lang="en-US" altLang="zh-CN"/>
              <a:t>3</a:t>
            </a:r>
            <a:r>
              <a:rPr lang="zh-CN" altLang="en-US"/>
              <a:t>，而不是</a:t>
            </a:r>
            <a:r>
              <a:rPr lang="en-US" altLang="zh-CN"/>
              <a:t>2</a:t>
            </a:r>
            <a:r>
              <a:rPr lang="zh-CN" altLang="en-US"/>
              <a:t>。</a:t>
            </a:r>
            <a:endParaRPr lang="en-US" altLang="zh-CN"/>
          </a:p>
          <a:p>
            <a:pPr marL="914400" lvl="1" indent="-457200">
              <a:buFont typeface="+mj-lt"/>
              <a:buAutoNum type="arabicPeriod"/>
            </a:pPr>
            <a:r>
              <a:rPr lang="en-US" altLang="zh-CN"/>
              <a:t>multiset::erase(key)</a:t>
            </a:r>
            <a:r>
              <a:rPr lang="zh-CN" altLang="en-US"/>
              <a:t>会将对应的</a:t>
            </a:r>
            <a:r>
              <a:rPr lang="en-US" altLang="zh-CN"/>
              <a:t>key</a:t>
            </a:r>
            <a:r>
              <a:rPr lang="zh-CN" altLang="en-US"/>
              <a:t>全部删掉，所以对</a:t>
            </a:r>
            <a:r>
              <a:rPr lang="en-US" altLang="zh-CN"/>
              <a:t>{1, 1, 2}</a:t>
            </a:r>
            <a:r>
              <a:rPr lang="zh-CN" altLang="en-US"/>
              <a:t>调用</a:t>
            </a:r>
            <a:r>
              <a:rPr lang="en-US" altLang="zh-CN"/>
              <a:t>erase(1)</a:t>
            </a:r>
            <a:r>
              <a:rPr lang="zh-CN" altLang="en-US"/>
              <a:t>之后，它就变成了</a:t>
            </a:r>
            <a:r>
              <a:rPr lang="en-US" altLang="zh-CN"/>
              <a:t>{2}</a:t>
            </a:r>
            <a:r>
              <a:rPr lang="zh-CN" altLang="en-US"/>
              <a:t>。</a:t>
            </a:r>
          </a:p>
        </p:txBody>
      </p:sp>
      <p:pic>
        <p:nvPicPr>
          <p:cNvPr id="1026" name="Picture 2" descr="http://my.csdn.net/uploads/201204/13/1334321727_7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952" y="0"/>
            <a:ext cx="4644048" cy="166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53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multimap</a:t>
            </a:r>
            <a:endParaRPr lang="zh-CN" altLang="en-US"/>
          </a:p>
        </p:txBody>
      </p:sp>
      <p:sp>
        <p:nvSpPr>
          <p:cNvPr id="3" name="内容占位符 2"/>
          <p:cNvSpPr>
            <a:spLocks noGrp="1"/>
          </p:cNvSpPr>
          <p:nvPr>
            <p:ph idx="1"/>
          </p:nvPr>
        </p:nvSpPr>
        <p:spPr/>
        <p:txBody>
          <a:bodyPr/>
          <a:lstStyle/>
          <a:p>
            <a:r>
              <a:rPr lang="zh-CN" altLang="en-US"/>
              <a:t>参照</a:t>
            </a:r>
            <a:r>
              <a:rPr lang="en-US" altLang="zh-CN"/>
              <a:t>set</a:t>
            </a:r>
            <a:r>
              <a:rPr lang="zh-CN" altLang="en-US"/>
              <a:t>与之</a:t>
            </a:r>
            <a:r>
              <a:rPr lang="en-US" altLang="zh-CN"/>
              <a:t>multiset</a:t>
            </a:r>
            <a:r>
              <a:rPr lang="zh-CN" altLang="en-US"/>
              <a:t>，在</a:t>
            </a:r>
            <a:r>
              <a:rPr lang="en-US" altLang="zh-CN"/>
              <a:t>multimap</a:t>
            </a:r>
            <a:r>
              <a:rPr lang="zh-CN" altLang="en-US"/>
              <a:t>中允许</a:t>
            </a:r>
            <a:r>
              <a:rPr lang="en-US" altLang="zh-CN"/>
              <a:t>key</a:t>
            </a:r>
            <a:r>
              <a:rPr lang="zh-CN" altLang="en-US"/>
              <a:t>相同。比如在电话簿中相同的人可以有两个以上电话号码。</a:t>
            </a:r>
            <a:endParaRPr lang="en-US" altLang="zh-CN"/>
          </a:p>
          <a:p>
            <a:pPr marL="457200" lvl="1" indent="0">
              <a:buNone/>
            </a:pPr>
            <a:r>
              <a:rPr lang="en-US" altLang="zh-CN"/>
              <a:t>multimap &lt;string, string&gt; phonebook;</a:t>
            </a:r>
          </a:p>
          <a:p>
            <a:pPr marL="457200" lvl="1" indent="0">
              <a:buNone/>
            </a:pPr>
            <a:r>
              <a:rPr lang="en-US" altLang="zh-CN"/>
              <a:t>phonebook.insert("Harry","8225687"); // </a:t>
            </a:r>
            <a:r>
              <a:rPr lang="zh-CN" altLang="en-US"/>
              <a:t>家里电话</a:t>
            </a:r>
            <a:endParaRPr lang="en-US" altLang="zh-CN"/>
          </a:p>
          <a:p>
            <a:pPr marL="457200" lvl="1" indent="0">
              <a:buNone/>
            </a:pPr>
            <a:r>
              <a:rPr lang="en-US" altLang="zh-CN"/>
              <a:t>phonebook.insert("Harry","555123123"); // </a:t>
            </a:r>
            <a:r>
              <a:rPr lang="zh-CN" altLang="en-US"/>
              <a:t>单位电话</a:t>
            </a:r>
            <a:endParaRPr lang="en-US" altLang="zh-CN"/>
          </a:p>
          <a:p>
            <a:r>
              <a:rPr lang="zh-CN" altLang="en-US"/>
              <a:t>因此</a:t>
            </a:r>
            <a:r>
              <a:rPr lang="en-US" altLang="zh-CN"/>
              <a:t>multimap</a:t>
            </a:r>
            <a:r>
              <a:rPr lang="zh-CN" altLang="en-US"/>
              <a:t>中取消了</a:t>
            </a:r>
            <a:r>
              <a:rPr lang="en-US" altLang="zh-CN"/>
              <a:t>[]</a:t>
            </a:r>
            <a:r>
              <a:rPr lang="zh-CN" altLang="en-US"/>
              <a:t>运算。</a:t>
            </a:r>
          </a:p>
        </p:txBody>
      </p:sp>
      <p:pic>
        <p:nvPicPr>
          <p:cNvPr id="2050" name="Picture 2" descr="http://hi.csdn.net/attachment/201203/2/0_1330681107EUb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0"/>
            <a:ext cx="473392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355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 </a:t>
            </a:r>
            <a:endParaRPr lang="zh-CN" altLang="en-US"/>
          </a:p>
        </p:txBody>
      </p:sp>
      <p:sp>
        <p:nvSpPr>
          <p:cNvPr id="3" name="内容占位符 2"/>
          <p:cNvSpPr>
            <a:spLocks noGrp="1"/>
          </p:cNvSpPr>
          <p:nvPr>
            <p:ph idx="1"/>
          </p:nvPr>
        </p:nvSpPr>
        <p:spPr/>
        <p:txBody>
          <a:bodyPr>
            <a:normAutofit/>
          </a:bodyPr>
          <a:lstStyle/>
          <a:p>
            <a:r>
              <a:rPr lang="en-US" altLang="zh-CN"/>
              <a:t>Non-modifying sequence operations </a:t>
            </a:r>
            <a:r>
              <a:rPr lang="zh-CN" altLang="en-US"/>
              <a:t>不修改序列的操作 </a:t>
            </a:r>
            <a:endParaRPr lang="en-US" altLang="zh-CN"/>
          </a:p>
          <a:p>
            <a:pPr lvl="1"/>
            <a:r>
              <a:rPr lang="en-US" altLang="zh-CN"/>
              <a:t>for_each</a:t>
            </a:r>
          </a:p>
          <a:p>
            <a:pPr lvl="1"/>
            <a:r>
              <a:rPr lang="en-US" altLang="zh-CN"/>
              <a:t>find find_if</a:t>
            </a:r>
          </a:p>
          <a:p>
            <a:pPr lvl="1"/>
            <a:r>
              <a:rPr lang="en-US" altLang="zh-CN"/>
              <a:t>find_end</a:t>
            </a:r>
          </a:p>
          <a:p>
            <a:pPr lvl="1"/>
            <a:r>
              <a:rPr lang="en-US" altLang="zh-CN"/>
              <a:t>find_first_of</a:t>
            </a:r>
          </a:p>
          <a:p>
            <a:pPr lvl="1"/>
            <a:r>
              <a:rPr lang="en-US" altLang="zh-CN"/>
              <a:t>adjacent_find</a:t>
            </a:r>
          </a:p>
          <a:p>
            <a:pPr lvl="1"/>
            <a:r>
              <a:rPr lang="en-US" altLang="zh-CN"/>
              <a:t>count count_if</a:t>
            </a:r>
          </a:p>
          <a:p>
            <a:pPr lvl="1"/>
            <a:r>
              <a:rPr lang="en-US" altLang="zh-CN"/>
              <a:t>mismatch</a:t>
            </a:r>
          </a:p>
          <a:p>
            <a:pPr lvl="1"/>
            <a:r>
              <a:rPr lang="en-US" altLang="zh-CN"/>
              <a:t>equal</a:t>
            </a:r>
          </a:p>
          <a:p>
            <a:pPr lvl="1"/>
            <a:r>
              <a:rPr lang="en-US" altLang="zh-CN"/>
              <a:t>search search_n</a:t>
            </a:r>
          </a:p>
        </p:txBody>
      </p:sp>
    </p:spTree>
    <p:extLst>
      <p:ext uri="{BB962C8B-B14F-4D97-AF65-F5344CB8AC3E}">
        <p14:creationId xmlns:p14="http://schemas.microsoft.com/office/powerpoint/2010/main" val="69956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先来看一个问题</a:t>
            </a:r>
          </a:p>
        </p:txBody>
      </p:sp>
      <p:sp>
        <p:nvSpPr>
          <p:cNvPr id="3" name="内容占位符 2"/>
          <p:cNvSpPr>
            <a:spLocks noGrp="1"/>
          </p:cNvSpPr>
          <p:nvPr>
            <p:ph idx="1"/>
          </p:nvPr>
        </p:nvSpPr>
        <p:spPr>
          <a:xfrm>
            <a:off x="838200" y="1825624"/>
            <a:ext cx="10515600" cy="4912059"/>
          </a:xfrm>
        </p:spPr>
        <p:txBody>
          <a:bodyPr>
            <a:normAutofit/>
          </a:bodyPr>
          <a:lstStyle/>
          <a:p>
            <a:r>
              <a:rPr lang="en-US" altLang="zh-CN"/>
              <a:t>N</a:t>
            </a:r>
            <a:r>
              <a:rPr lang="zh-CN" altLang="en-US"/>
              <a:t>个点</a:t>
            </a:r>
            <a:r>
              <a:rPr lang="en-US" altLang="zh-CN"/>
              <a:t>,M</a:t>
            </a:r>
            <a:r>
              <a:rPr lang="zh-CN" altLang="en-US"/>
              <a:t>条边</a:t>
            </a:r>
            <a:r>
              <a:rPr lang="en-US" altLang="zh-CN"/>
              <a:t>,</a:t>
            </a:r>
            <a:r>
              <a:rPr lang="zh-CN" altLang="en-US"/>
              <a:t>点数不超过</a:t>
            </a:r>
            <a:r>
              <a:rPr lang="en-US" altLang="zh-CN"/>
              <a:t>100000,</a:t>
            </a:r>
            <a:r>
              <a:rPr lang="zh-CN" altLang="en-US"/>
              <a:t>边数不超过</a:t>
            </a:r>
            <a:r>
              <a:rPr lang="en-US" altLang="zh-CN"/>
              <a:t>1000000,</a:t>
            </a:r>
            <a:r>
              <a:rPr lang="zh-CN" altLang="en-US"/>
              <a:t>再求图上的一些东西</a:t>
            </a:r>
            <a:r>
              <a:rPr lang="en-US" altLang="zh-CN"/>
              <a:t>.</a:t>
            </a:r>
          </a:p>
          <a:p>
            <a:r>
              <a:rPr lang="zh-CN" altLang="en-US"/>
              <a:t>如何存这幅图？</a:t>
            </a:r>
            <a:endParaRPr lang="en-US" altLang="zh-CN"/>
          </a:p>
          <a:p>
            <a:r>
              <a:rPr lang="zh-CN" altLang="en-US"/>
              <a:t>邻接矩阵</a:t>
            </a:r>
            <a:r>
              <a:rPr lang="en-US" altLang="zh-CN"/>
              <a:t>,</a:t>
            </a:r>
            <a:r>
              <a:rPr lang="zh-CN" altLang="en-US"/>
              <a:t>空间复杂度</a:t>
            </a:r>
            <a:r>
              <a:rPr lang="en-US" altLang="zh-CN"/>
              <a:t>O(n</a:t>
            </a:r>
            <a:r>
              <a:rPr lang="en-US" altLang="zh-CN" baseline="30000"/>
              <a:t>2</a:t>
            </a:r>
            <a:r>
              <a:rPr lang="en-US" altLang="zh-CN"/>
              <a:t>),</a:t>
            </a:r>
            <a:r>
              <a:rPr lang="zh-CN" altLang="en-US"/>
              <a:t>遍历时间复杂度</a:t>
            </a:r>
            <a:r>
              <a:rPr lang="en-US" altLang="zh-CN"/>
              <a:t>O(n</a:t>
            </a:r>
            <a:r>
              <a:rPr lang="en-US" altLang="zh-CN" baseline="30000"/>
              <a:t>2</a:t>
            </a:r>
            <a:r>
              <a:rPr lang="en-US" altLang="zh-CN"/>
              <a:t>),BOOM</a:t>
            </a:r>
            <a:r>
              <a:rPr lang="zh-CN" altLang="en-US"/>
              <a:t>！</a:t>
            </a:r>
            <a:endParaRPr lang="en-US" altLang="zh-CN"/>
          </a:p>
          <a:p>
            <a:r>
              <a:rPr lang="zh-CN" altLang="en-US"/>
              <a:t>邻接表</a:t>
            </a:r>
            <a:r>
              <a:rPr lang="en-US" altLang="zh-CN"/>
              <a:t>,</a:t>
            </a:r>
            <a:r>
              <a:rPr lang="zh-CN" altLang="en-US"/>
              <a:t>空间复杂度</a:t>
            </a:r>
            <a:r>
              <a:rPr lang="en-US" altLang="zh-CN"/>
              <a:t>O(m),</a:t>
            </a:r>
            <a:r>
              <a:rPr lang="zh-CN" altLang="en-US"/>
              <a:t>遍历时间复杂度</a:t>
            </a:r>
            <a:r>
              <a:rPr lang="en-US" altLang="zh-CN"/>
              <a:t>O(m),</a:t>
            </a:r>
            <a:r>
              <a:rPr lang="zh-CN" altLang="en-US"/>
              <a:t>有一定代码量要求</a:t>
            </a:r>
            <a:r>
              <a:rPr lang="en-US" altLang="zh-CN"/>
              <a:t>,</a:t>
            </a:r>
            <a:r>
              <a:rPr lang="zh-CN" altLang="en-US"/>
              <a:t>不适合新手</a:t>
            </a:r>
            <a:r>
              <a:rPr lang="en-US" altLang="zh-CN"/>
              <a:t>.</a:t>
            </a:r>
          </a:p>
          <a:p>
            <a:r>
              <a:rPr lang="zh-CN" altLang="en-US"/>
              <a:t>介于两者之间</a:t>
            </a:r>
            <a:r>
              <a:rPr lang="en-US" altLang="zh-CN"/>
              <a:t>,</a:t>
            </a:r>
            <a:r>
              <a:rPr lang="zh-CN" altLang="en-US"/>
              <a:t>用</a:t>
            </a:r>
            <a:r>
              <a:rPr lang="en-US" altLang="zh-CN"/>
              <a:t>f[</a:t>
            </a:r>
            <a:r>
              <a:rPr lang="en-US" altLang="zh-CN" err="1"/>
              <a:t>i</a:t>
            </a:r>
            <a:r>
              <a:rPr lang="en-US" altLang="zh-CN"/>
              <a:t>][j] </a:t>
            </a:r>
            <a:r>
              <a:rPr lang="zh-CN" altLang="en-US"/>
              <a:t>表示</a:t>
            </a:r>
            <a:r>
              <a:rPr lang="en-US" altLang="zh-CN" err="1"/>
              <a:t>i</a:t>
            </a:r>
            <a:r>
              <a:rPr lang="zh-CN" altLang="en-US"/>
              <a:t>点出去的第</a:t>
            </a:r>
            <a:r>
              <a:rPr lang="en-US" altLang="zh-CN"/>
              <a:t>j</a:t>
            </a:r>
            <a:r>
              <a:rPr lang="zh-CN" altLang="en-US"/>
              <a:t>条边 空间复杂度</a:t>
            </a:r>
            <a:r>
              <a:rPr lang="en-US" altLang="zh-CN"/>
              <a:t>O(n</a:t>
            </a:r>
            <a:r>
              <a:rPr lang="en-US" altLang="zh-CN" baseline="30000"/>
              <a:t>2</a:t>
            </a:r>
            <a:r>
              <a:rPr lang="en-US" altLang="zh-CN"/>
              <a:t>)</a:t>
            </a:r>
            <a:r>
              <a:rPr lang="zh-CN" altLang="en-US"/>
              <a:t> 遍历时间复杂度</a:t>
            </a:r>
            <a:r>
              <a:rPr lang="en-US" altLang="zh-CN"/>
              <a:t>O(m)</a:t>
            </a:r>
            <a:r>
              <a:rPr lang="zh-CN" altLang="en-US"/>
              <a:t> </a:t>
            </a:r>
            <a:endParaRPr lang="en-US" altLang="zh-CN"/>
          </a:p>
          <a:p>
            <a:pPr lvl="1"/>
            <a:r>
              <a:rPr lang="zh-CN" altLang="en-US"/>
              <a:t>虽然图整体较为稀疏</a:t>
            </a:r>
            <a:r>
              <a:rPr lang="en-US" altLang="zh-CN"/>
              <a:t>,</a:t>
            </a:r>
            <a:r>
              <a:rPr lang="zh-CN" altLang="en-US"/>
              <a:t>但由于不知道每个点最多有几条边</a:t>
            </a:r>
            <a:r>
              <a:rPr lang="en-US" altLang="zh-CN"/>
              <a:t>,</a:t>
            </a:r>
            <a:r>
              <a:rPr lang="zh-CN" altLang="en-US"/>
              <a:t>故还是需要预开</a:t>
            </a:r>
            <a:r>
              <a:rPr lang="en-US" altLang="zh-CN"/>
              <a:t>100000*100000</a:t>
            </a:r>
            <a:r>
              <a:rPr lang="zh-CN" altLang="en-US"/>
              <a:t>的空间 </a:t>
            </a:r>
            <a:r>
              <a:rPr lang="en-US" altLang="zh-CN"/>
              <a:t>BOOM</a:t>
            </a:r>
          </a:p>
        </p:txBody>
      </p:sp>
    </p:spTree>
    <p:extLst>
      <p:ext uri="{BB962C8B-B14F-4D97-AF65-F5344CB8AC3E}">
        <p14:creationId xmlns:p14="http://schemas.microsoft.com/office/powerpoint/2010/main" val="41142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normAutofit fontScale="92500" lnSpcReduction="20000"/>
          </a:bodyPr>
          <a:lstStyle/>
          <a:p>
            <a:r>
              <a:rPr lang="en-US" altLang="zh-CN"/>
              <a:t>Modifying sequence operation </a:t>
            </a:r>
            <a:r>
              <a:rPr lang="zh-CN" altLang="en-US"/>
              <a:t>修改序列的操作</a:t>
            </a:r>
            <a:endParaRPr lang="en-US" altLang="zh-CN"/>
          </a:p>
          <a:p>
            <a:pPr lvl="1"/>
            <a:r>
              <a:rPr lang="en-US" altLang="zh-CN"/>
              <a:t>copy copy_backward </a:t>
            </a:r>
          </a:p>
          <a:p>
            <a:pPr lvl="1"/>
            <a:r>
              <a:rPr lang="en-US" altLang="zh-CN"/>
              <a:t>swap swap_ranges</a:t>
            </a:r>
          </a:p>
          <a:p>
            <a:pPr lvl="1"/>
            <a:r>
              <a:rPr lang="en-US" altLang="zh-CN"/>
              <a:t>iter_swap</a:t>
            </a:r>
          </a:p>
          <a:p>
            <a:pPr lvl="1"/>
            <a:r>
              <a:rPr lang="en-US" altLang="zh-CN"/>
              <a:t>transform</a:t>
            </a:r>
          </a:p>
          <a:p>
            <a:pPr lvl="1"/>
            <a:r>
              <a:rPr lang="en-US" altLang="zh-CN"/>
              <a:t>repalce replace_if replace_copy replace_copy_if</a:t>
            </a:r>
          </a:p>
          <a:p>
            <a:pPr lvl="1"/>
            <a:r>
              <a:rPr lang="en-US" altLang="zh-CN"/>
              <a:t>remove...</a:t>
            </a:r>
          </a:p>
          <a:p>
            <a:pPr lvl="1"/>
            <a:r>
              <a:rPr lang="en-US" altLang="zh-CN"/>
              <a:t>fill fill_n</a:t>
            </a:r>
          </a:p>
          <a:p>
            <a:pPr lvl="1"/>
            <a:r>
              <a:rPr lang="en-US" altLang="zh-CN"/>
              <a:t>generate generate_n</a:t>
            </a:r>
          </a:p>
          <a:p>
            <a:pPr lvl="1"/>
            <a:r>
              <a:rPr lang="en-US" altLang="zh-CN"/>
              <a:t>unique unique_copy</a:t>
            </a:r>
          </a:p>
          <a:p>
            <a:pPr lvl="1"/>
            <a:r>
              <a:rPr lang="en-US" altLang="zh-CN"/>
              <a:t>reverse reverse_copy</a:t>
            </a:r>
          </a:p>
          <a:p>
            <a:pPr lvl="1"/>
            <a:r>
              <a:rPr lang="en-US" altLang="zh-CN"/>
              <a:t>rotate rotate_copy</a:t>
            </a:r>
          </a:p>
          <a:p>
            <a:pPr lvl="1"/>
            <a:r>
              <a:rPr lang="en-US" altLang="zh-CN"/>
              <a:t>random_shuffle</a:t>
            </a:r>
            <a:endParaRPr lang="zh-CN" altLang="en-US"/>
          </a:p>
        </p:txBody>
      </p:sp>
    </p:spTree>
    <p:extLst>
      <p:ext uri="{BB962C8B-B14F-4D97-AF65-F5344CB8AC3E}">
        <p14:creationId xmlns:p14="http://schemas.microsoft.com/office/powerpoint/2010/main" val="244202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Partitions </a:t>
            </a:r>
            <a:r>
              <a:rPr lang="zh-CN" altLang="en-US"/>
              <a:t>序列分块</a:t>
            </a:r>
            <a:endParaRPr lang="en-US" altLang="zh-CN"/>
          </a:p>
          <a:p>
            <a:pPr lvl="1"/>
            <a:r>
              <a:rPr lang="en-US" altLang="zh-CN"/>
              <a:t>partition</a:t>
            </a:r>
          </a:p>
          <a:p>
            <a:pPr lvl="1"/>
            <a:r>
              <a:rPr lang="en-US" altLang="zh-CN"/>
              <a:t>stable_partition </a:t>
            </a:r>
          </a:p>
        </p:txBody>
      </p:sp>
      <p:pic>
        <p:nvPicPr>
          <p:cNvPr id="4" name="图片 3"/>
          <p:cNvPicPr>
            <a:picLocks noChangeAspect="1"/>
          </p:cNvPicPr>
          <p:nvPr/>
        </p:nvPicPr>
        <p:blipFill>
          <a:blip r:embed="rId2"/>
          <a:stretch>
            <a:fillRect/>
          </a:stretch>
        </p:blipFill>
        <p:spPr>
          <a:xfrm>
            <a:off x="3750286" y="2386589"/>
            <a:ext cx="8441714" cy="3925311"/>
          </a:xfrm>
          <a:prstGeom prst="rect">
            <a:avLst/>
          </a:prstGeom>
        </p:spPr>
      </p:pic>
    </p:spTree>
    <p:extLst>
      <p:ext uri="{BB962C8B-B14F-4D97-AF65-F5344CB8AC3E}">
        <p14:creationId xmlns:p14="http://schemas.microsoft.com/office/powerpoint/2010/main" val="2171948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sorting </a:t>
            </a:r>
            <a:r>
              <a:rPr lang="zh-CN" altLang="en-US"/>
              <a:t>排序</a:t>
            </a:r>
            <a:endParaRPr lang="en-US" altLang="zh-CN"/>
          </a:p>
          <a:p>
            <a:pPr lvl="1"/>
            <a:r>
              <a:rPr lang="en-US" altLang="zh-CN"/>
              <a:t>sort</a:t>
            </a:r>
          </a:p>
          <a:p>
            <a:pPr lvl="1"/>
            <a:r>
              <a:rPr lang="en-US" altLang="zh-CN"/>
              <a:t>stable_sort</a:t>
            </a:r>
          </a:p>
          <a:p>
            <a:pPr lvl="1"/>
            <a:r>
              <a:rPr lang="en-US" altLang="zh-CN"/>
              <a:t>partial_sort</a:t>
            </a:r>
          </a:p>
          <a:p>
            <a:pPr lvl="1"/>
            <a:r>
              <a:rPr lang="en-US" altLang="zh-CN"/>
              <a:t>parital_sort_copy</a:t>
            </a:r>
          </a:p>
          <a:p>
            <a:pPr lvl="1"/>
            <a:r>
              <a:rPr lang="en-US" altLang="zh-CN"/>
              <a:t>nth_element</a:t>
            </a:r>
          </a:p>
        </p:txBody>
      </p:sp>
    </p:spTree>
    <p:extLst>
      <p:ext uri="{BB962C8B-B14F-4D97-AF65-F5344CB8AC3E}">
        <p14:creationId xmlns:p14="http://schemas.microsoft.com/office/powerpoint/2010/main" val="35888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binary search</a:t>
            </a:r>
          </a:p>
          <a:p>
            <a:pPr lvl="1"/>
            <a:r>
              <a:rPr lang="en-US" altLang="zh-CN"/>
              <a:t>lower_bound</a:t>
            </a:r>
          </a:p>
          <a:p>
            <a:pPr lvl="1"/>
            <a:r>
              <a:rPr lang="en-US" altLang="zh-CN"/>
              <a:t>upper_bound</a:t>
            </a:r>
          </a:p>
          <a:p>
            <a:pPr lvl="1"/>
            <a:r>
              <a:rPr lang="en-US" altLang="zh-CN"/>
              <a:t>equal_range</a:t>
            </a:r>
          </a:p>
          <a:p>
            <a:pPr lvl="1"/>
            <a:r>
              <a:rPr lang="en-US" altLang="zh-CN"/>
              <a:t>binary_search</a:t>
            </a:r>
            <a:endParaRPr lang="zh-CN" altLang="en-US"/>
          </a:p>
        </p:txBody>
      </p:sp>
    </p:spTree>
    <p:extLst>
      <p:ext uri="{BB962C8B-B14F-4D97-AF65-F5344CB8AC3E}">
        <p14:creationId xmlns:p14="http://schemas.microsoft.com/office/powerpoint/2010/main" val="3122634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merge</a:t>
            </a:r>
          </a:p>
          <a:p>
            <a:pPr lvl="1"/>
            <a:r>
              <a:rPr lang="en-US" altLang="zh-CN"/>
              <a:t>merge</a:t>
            </a:r>
          </a:p>
          <a:p>
            <a:pPr lvl="1"/>
            <a:r>
              <a:rPr lang="en-US" altLang="zh-CN"/>
              <a:t>inplace_merge</a:t>
            </a:r>
          </a:p>
          <a:p>
            <a:pPr lvl="1"/>
            <a:r>
              <a:rPr lang="en-US" altLang="zh-CN"/>
              <a:t>includes</a:t>
            </a:r>
          </a:p>
          <a:p>
            <a:pPr lvl="1"/>
            <a:r>
              <a:rPr lang="en-US" altLang="zh-CN"/>
              <a:t>set_union</a:t>
            </a:r>
          </a:p>
          <a:p>
            <a:pPr lvl="1"/>
            <a:r>
              <a:rPr lang="en-US" altLang="zh-CN"/>
              <a:t>set_intersection</a:t>
            </a:r>
          </a:p>
          <a:p>
            <a:pPr lvl="1"/>
            <a:r>
              <a:rPr lang="en-US" altLang="zh-CN"/>
              <a:t>set_difference</a:t>
            </a:r>
          </a:p>
          <a:p>
            <a:pPr lvl="1"/>
            <a:r>
              <a:rPr lang="en-US" altLang="zh-CN"/>
              <a:t>set_symmetric_difference</a:t>
            </a:r>
            <a:endParaRPr lang="zh-CN" altLang="en-US"/>
          </a:p>
        </p:txBody>
      </p:sp>
    </p:spTree>
    <p:extLst>
      <p:ext uri="{BB962C8B-B14F-4D97-AF65-F5344CB8AC3E}">
        <p14:creationId xmlns:p14="http://schemas.microsoft.com/office/powerpoint/2010/main" val="340389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heap</a:t>
            </a:r>
          </a:p>
          <a:p>
            <a:pPr lvl="1"/>
            <a:r>
              <a:rPr lang="en-US" altLang="zh-CN"/>
              <a:t>push_heap</a:t>
            </a:r>
          </a:p>
          <a:p>
            <a:pPr lvl="1"/>
            <a:r>
              <a:rPr lang="en-US" altLang="zh-CN"/>
              <a:t>pop_heap</a:t>
            </a:r>
          </a:p>
          <a:p>
            <a:pPr lvl="1"/>
            <a:r>
              <a:rPr lang="en-US" altLang="zh-CN"/>
              <a:t>make_heap</a:t>
            </a:r>
          </a:p>
          <a:p>
            <a:pPr lvl="1"/>
            <a:r>
              <a:rPr lang="en-US" altLang="zh-CN"/>
              <a:t>sort_heap</a:t>
            </a:r>
          </a:p>
          <a:p>
            <a:pPr lvl="1"/>
            <a:endParaRPr lang="zh-CN" altLang="en-US"/>
          </a:p>
        </p:txBody>
      </p:sp>
    </p:spTree>
    <p:extLst>
      <p:ext uri="{BB962C8B-B14F-4D97-AF65-F5344CB8AC3E}">
        <p14:creationId xmlns:p14="http://schemas.microsoft.com/office/powerpoint/2010/main" val="110975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min/max</a:t>
            </a:r>
          </a:p>
          <a:p>
            <a:pPr lvl="1"/>
            <a:r>
              <a:rPr lang="en-US" altLang="zh-CN"/>
              <a:t>min</a:t>
            </a:r>
          </a:p>
          <a:p>
            <a:pPr lvl="1"/>
            <a:r>
              <a:rPr lang="en-US" altLang="zh-CN"/>
              <a:t>max</a:t>
            </a:r>
          </a:p>
          <a:p>
            <a:pPr lvl="1"/>
            <a:r>
              <a:rPr lang="en-US" altLang="zh-CN"/>
              <a:t>min_element</a:t>
            </a:r>
          </a:p>
          <a:p>
            <a:pPr lvl="1"/>
            <a:r>
              <a:rPr lang="en-US" altLang="zh-CN"/>
              <a:t>max_element</a:t>
            </a:r>
          </a:p>
        </p:txBody>
      </p:sp>
    </p:spTree>
    <p:extLst>
      <p:ext uri="{BB962C8B-B14F-4D97-AF65-F5344CB8AC3E}">
        <p14:creationId xmlns:p14="http://schemas.microsoft.com/office/powerpoint/2010/main" val="1077778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algorithm</a:t>
            </a:r>
            <a:endParaRPr lang="zh-CN" altLang="en-US"/>
          </a:p>
        </p:txBody>
      </p:sp>
      <p:sp>
        <p:nvSpPr>
          <p:cNvPr id="3" name="内容占位符 2"/>
          <p:cNvSpPr>
            <a:spLocks noGrp="1"/>
          </p:cNvSpPr>
          <p:nvPr>
            <p:ph idx="1"/>
          </p:nvPr>
        </p:nvSpPr>
        <p:spPr/>
        <p:txBody>
          <a:bodyPr/>
          <a:lstStyle/>
          <a:p>
            <a:r>
              <a:rPr lang="en-US" altLang="zh-CN"/>
              <a:t>Other</a:t>
            </a:r>
          </a:p>
          <a:p>
            <a:pPr lvl="1"/>
            <a:r>
              <a:rPr lang="en-US" altLang="zh-CN"/>
              <a:t>lexicographical_compare</a:t>
            </a:r>
          </a:p>
          <a:p>
            <a:pPr lvl="1"/>
            <a:r>
              <a:rPr lang="en-US" altLang="zh-CN"/>
              <a:t>next_permutation</a:t>
            </a:r>
          </a:p>
          <a:p>
            <a:pPr lvl="1"/>
            <a:r>
              <a:rPr lang="en-US" altLang="zh-CN"/>
              <a:t>prev_permutation</a:t>
            </a:r>
          </a:p>
          <a:p>
            <a:pPr lvl="1"/>
            <a:endParaRPr lang="zh-CN" altLang="en-US"/>
          </a:p>
        </p:txBody>
      </p:sp>
    </p:spTree>
    <p:extLst>
      <p:ext uri="{BB962C8B-B14F-4D97-AF65-F5344CB8AC3E}">
        <p14:creationId xmlns:p14="http://schemas.microsoft.com/office/powerpoint/2010/main" val="3225645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容器适配器 底层基于</a:t>
            </a:r>
            <a:r>
              <a:rPr lang="en-US" altLang="zh-CN"/>
              <a:t>vector</a:t>
            </a:r>
            <a:endParaRPr lang="zh-CN" altLang="en-US"/>
          </a:p>
        </p:txBody>
      </p:sp>
      <p:sp>
        <p:nvSpPr>
          <p:cNvPr id="3" name="内容占位符 2"/>
          <p:cNvSpPr>
            <a:spLocks noGrp="1"/>
          </p:cNvSpPr>
          <p:nvPr>
            <p:ph idx="1"/>
          </p:nvPr>
        </p:nvSpPr>
        <p:spPr/>
        <p:txBody>
          <a:bodyPr/>
          <a:lstStyle/>
          <a:p>
            <a:r>
              <a:rPr lang="en-US" altLang="zh-CN"/>
              <a:t>stack</a:t>
            </a:r>
          </a:p>
          <a:p>
            <a:r>
              <a:rPr lang="en-US" altLang="zh-CN"/>
              <a:t>queue</a:t>
            </a:r>
          </a:p>
          <a:p>
            <a:r>
              <a:rPr lang="en-US" altLang="zh-CN"/>
              <a:t>priority_queue</a:t>
            </a:r>
            <a:endParaRPr lang="zh-CN" altLang="en-US"/>
          </a:p>
        </p:txBody>
      </p:sp>
    </p:spTree>
    <p:extLst>
      <p:ext uri="{BB962C8B-B14F-4D97-AF65-F5344CB8AC3E}">
        <p14:creationId xmlns:p14="http://schemas.microsoft.com/office/powerpoint/2010/main" val="1992945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pair</a:t>
            </a:r>
            <a:endParaRPr lang="zh-CN" altLang="en-US"/>
          </a:p>
        </p:txBody>
      </p:sp>
      <p:sp>
        <p:nvSpPr>
          <p:cNvPr id="3" name="内容占位符 2"/>
          <p:cNvSpPr>
            <a:spLocks noGrp="1"/>
          </p:cNvSpPr>
          <p:nvPr>
            <p:ph idx="1"/>
          </p:nvPr>
        </p:nvSpPr>
        <p:spPr/>
        <p:txBody>
          <a:bodyPr/>
          <a:lstStyle/>
          <a:p>
            <a:r>
              <a:rPr lang="en-US" altLang="zh-CN"/>
              <a:t>pair</a:t>
            </a:r>
            <a:r>
              <a:rPr lang="zh-CN" altLang="en-US"/>
              <a:t>是一个结构模板，提供了一种将两个异构对象存储为一个单元的方法</a:t>
            </a:r>
            <a:endParaRPr lang="en-US" altLang="zh-CN"/>
          </a:p>
          <a:p>
            <a:r>
              <a:rPr lang="zh-CN" altLang="en-US"/>
              <a:t>成员对象</a:t>
            </a:r>
            <a:endParaRPr lang="en-US" altLang="zh-CN"/>
          </a:p>
          <a:p>
            <a:pPr lvl="1"/>
            <a:r>
              <a:rPr lang="en-US" altLang="zh-CN"/>
              <a:t>first</a:t>
            </a:r>
          </a:p>
          <a:p>
            <a:pPr lvl="1"/>
            <a:r>
              <a:rPr lang="en-US" altLang="zh-CN"/>
              <a:t>second</a:t>
            </a:r>
          </a:p>
          <a:p>
            <a:r>
              <a:rPr lang="zh-CN" altLang="en-US"/>
              <a:t>非成员函数</a:t>
            </a:r>
            <a:endParaRPr lang="en-US" altLang="zh-CN"/>
          </a:p>
          <a:p>
            <a:pPr lvl="1"/>
            <a:r>
              <a:rPr lang="en-US" altLang="zh-CN"/>
              <a:t>make_pair </a:t>
            </a:r>
            <a:endParaRPr lang="zh-CN" altLang="en-US"/>
          </a:p>
        </p:txBody>
      </p:sp>
    </p:spTree>
    <p:extLst>
      <p:ext uri="{BB962C8B-B14F-4D97-AF65-F5344CB8AC3E}">
        <p14:creationId xmlns:p14="http://schemas.microsoft.com/office/powerpoint/2010/main" val="178056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vector</a:t>
            </a:r>
            <a:endParaRPr lang="zh-CN" altLang="en-US"/>
          </a:p>
        </p:txBody>
      </p:sp>
      <p:sp>
        <p:nvSpPr>
          <p:cNvPr id="3" name="内容占位符 2"/>
          <p:cNvSpPr>
            <a:spLocks noGrp="1"/>
          </p:cNvSpPr>
          <p:nvPr>
            <p:ph idx="1"/>
          </p:nvPr>
        </p:nvSpPr>
        <p:spPr/>
        <p:txBody>
          <a:bodyPr/>
          <a:lstStyle/>
          <a:p>
            <a:r>
              <a:rPr lang="zh-CN" altLang="en-US"/>
              <a:t>是一个线性顺序结构</a:t>
            </a:r>
            <a:r>
              <a:rPr lang="en-US" altLang="zh-CN"/>
              <a:t>.</a:t>
            </a:r>
            <a:r>
              <a:rPr lang="zh-CN" altLang="en-US"/>
              <a:t>相当于数组</a:t>
            </a:r>
            <a:r>
              <a:rPr lang="en-US" altLang="zh-CN"/>
              <a:t>,</a:t>
            </a:r>
            <a:r>
              <a:rPr lang="zh-CN" altLang="en-US"/>
              <a:t>但其大小可以不预先指定</a:t>
            </a:r>
            <a:r>
              <a:rPr lang="en-US" altLang="zh-CN"/>
              <a:t>,</a:t>
            </a:r>
            <a:r>
              <a:rPr lang="zh-CN" altLang="en-US"/>
              <a:t>并且自动扩展</a:t>
            </a:r>
            <a:r>
              <a:rPr lang="en-US" altLang="zh-CN"/>
              <a:t>.</a:t>
            </a:r>
            <a:r>
              <a:rPr lang="zh-CN" altLang="en-US"/>
              <a:t>它可以像数组一样被操作</a:t>
            </a:r>
            <a:r>
              <a:rPr lang="en-US" altLang="zh-CN"/>
              <a:t>,</a:t>
            </a:r>
            <a:r>
              <a:rPr lang="zh-CN" altLang="en-US"/>
              <a:t>由于它的特性我们完全可以将</a:t>
            </a:r>
            <a:r>
              <a:rPr lang="en-US" altLang="zh-CN"/>
              <a:t>vector </a:t>
            </a:r>
            <a:r>
              <a:rPr lang="zh-CN" altLang="en-US"/>
              <a:t>看作动态数组</a:t>
            </a:r>
            <a:r>
              <a:rPr lang="en-US" altLang="zh-CN"/>
              <a:t>.</a:t>
            </a:r>
          </a:p>
          <a:p>
            <a:r>
              <a:rPr lang="zh-CN" altLang="en-US"/>
              <a:t>简单理解就是不提前指定大小的数组</a:t>
            </a:r>
            <a:r>
              <a:rPr lang="en-US" altLang="zh-CN"/>
              <a:t>.</a:t>
            </a:r>
            <a:endParaRPr lang="zh-CN" altLang="en-US"/>
          </a:p>
        </p:txBody>
      </p:sp>
    </p:spTree>
    <p:extLst>
      <p:ext uri="{BB962C8B-B14F-4D97-AF65-F5344CB8AC3E}">
        <p14:creationId xmlns:p14="http://schemas.microsoft.com/office/powerpoint/2010/main" val="12509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大杀器 </a:t>
            </a:r>
            <a:r>
              <a:rPr lang="en-US" altLang="zh-CN"/>
              <a:t>bitset</a:t>
            </a:r>
            <a:endParaRPr lang="zh-CN" altLang="en-US"/>
          </a:p>
        </p:txBody>
      </p:sp>
      <p:sp>
        <p:nvSpPr>
          <p:cNvPr id="3" name="内容占位符 2"/>
          <p:cNvSpPr>
            <a:spLocks noGrp="1"/>
          </p:cNvSpPr>
          <p:nvPr>
            <p:ph idx="1"/>
          </p:nvPr>
        </p:nvSpPr>
        <p:spPr/>
        <p:txBody>
          <a:bodyPr>
            <a:normAutofit/>
          </a:bodyPr>
          <a:lstStyle/>
          <a:p>
            <a:r>
              <a:rPr lang="zh-CN" altLang="en-US"/>
              <a:t>构造函数</a:t>
            </a:r>
            <a:endParaRPr lang="en-US" altLang="zh-CN"/>
          </a:p>
          <a:p>
            <a:pPr lvl="1"/>
            <a:r>
              <a:rPr lang="en-US" altLang="zh-CN"/>
              <a:t>bitset&lt;n&gt; b; b</a:t>
            </a:r>
            <a:r>
              <a:rPr lang="zh-CN" altLang="en-US"/>
              <a:t>有</a:t>
            </a:r>
            <a:r>
              <a:rPr lang="en-US" altLang="zh-CN"/>
              <a:t>n</a:t>
            </a:r>
            <a:r>
              <a:rPr lang="zh-CN" altLang="en-US"/>
              <a:t>位，每位都为</a:t>
            </a:r>
            <a:r>
              <a:rPr lang="en-US" altLang="zh-CN"/>
              <a:t>0</a:t>
            </a:r>
          </a:p>
          <a:p>
            <a:pPr lvl="1"/>
            <a:r>
              <a:rPr lang="en-US" altLang="zh-CN"/>
              <a:t>bitset&lt;n&gt; b(u);b</a:t>
            </a:r>
            <a:r>
              <a:rPr lang="zh-CN" altLang="en-US"/>
              <a:t>是</a:t>
            </a:r>
            <a:r>
              <a:rPr lang="en-US" altLang="zh-CN"/>
              <a:t>unsigned long</a:t>
            </a:r>
            <a:r>
              <a:rPr lang="zh-CN" altLang="en-US"/>
              <a:t>型</a:t>
            </a:r>
            <a:r>
              <a:rPr lang="en-US" altLang="zh-CN"/>
              <a:t>u</a:t>
            </a:r>
            <a:r>
              <a:rPr lang="zh-CN" altLang="en-US"/>
              <a:t>的一个副本</a:t>
            </a:r>
            <a:endParaRPr lang="en-US" altLang="zh-CN"/>
          </a:p>
          <a:p>
            <a:pPr lvl="1"/>
            <a:r>
              <a:rPr lang="en-US" altLang="zh-CN"/>
              <a:t>bitset&lt;n&gt; b(s);b</a:t>
            </a:r>
            <a:r>
              <a:rPr lang="zh-CN" altLang="en-US"/>
              <a:t>是</a:t>
            </a:r>
            <a:r>
              <a:rPr lang="en-US" altLang="zh-CN"/>
              <a:t>string</a:t>
            </a:r>
            <a:r>
              <a:rPr lang="zh-CN" altLang="en-US"/>
              <a:t>对象</a:t>
            </a:r>
            <a:r>
              <a:rPr lang="en-US" altLang="zh-CN"/>
              <a:t>s</a:t>
            </a:r>
            <a:r>
              <a:rPr lang="zh-CN" altLang="en-US"/>
              <a:t>中含有的位串的副本</a:t>
            </a:r>
            <a:endParaRPr lang="en-US" altLang="zh-CN"/>
          </a:p>
          <a:p>
            <a:pPr lvl="1"/>
            <a:r>
              <a:rPr lang="en-US" altLang="zh-CN"/>
              <a:t>bitset&lt;n&gt; b(s, pos, n);b</a:t>
            </a:r>
            <a:r>
              <a:rPr lang="zh-CN" altLang="en-US"/>
              <a:t>是</a:t>
            </a:r>
            <a:r>
              <a:rPr lang="en-US" altLang="zh-CN"/>
              <a:t>s</a:t>
            </a:r>
            <a:r>
              <a:rPr lang="zh-CN" altLang="en-US"/>
              <a:t>中从位置</a:t>
            </a:r>
            <a:r>
              <a:rPr lang="en-US" altLang="zh-CN"/>
              <a:t>pos</a:t>
            </a:r>
            <a:r>
              <a:rPr lang="zh-CN" altLang="en-US"/>
              <a:t>开始的</a:t>
            </a:r>
            <a:r>
              <a:rPr lang="en-US" altLang="zh-CN"/>
              <a:t>n</a:t>
            </a:r>
            <a:r>
              <a:rPr lang="zh-CN" altLang="en-US"/>
              <a:t>个位的副本</a:t>
            </a:r>
          </a:p>
        </p:txBody>
      </p:sp>
    </p:spTree>
    <p:extLst>
      <p:ext uri="{BB962C8B-B14F-4D97-AF65-F5344CB8AC3E}">
        <p14:creationId xmlns:p14="http://schemas.microsoft.com/office/powerpoint/2010/main" val="1087125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bitset</a:t>
            </a:r>
            <a:endParaRPr lang="zh-CN" altLang="en-US"/>
          </a:p>
        </p:txBody>
      </p:sp>
      <p:sp>
        <p:nvSpPr>
          <p:cNvPr id="3" name="内容占位符 2"/>
          <p:cNvSpPr>
            <a:spLocks noGrp="1"/>
          </p:cNvSpPr>
          <p:nvPr>
            <p:ph idx="1"/>
          </p:nvPr>
        </p:nvSpPr>
        <p:spPr/>
        <p:txBody>
          <a:bodyPr>
            <a:normAutofit fontScale="70000" lnSpcReduction="20000"/>
          </a:bodyPr>
          <a:lstStyle/>
          <a:p>
            <a:r>
              <a:rPr lang="zh-CN" altLang="en-US"/>
              <a:t>常见函数</a:t>
            </a:r>
            <a:endParaRPr lang="en-US" altLang="zh-CN"/>
          </a:p>
          <a:p>
            <a:pPr lvl="1"/>
            <a:r>
              <a:rPr lang="en-US" altLang="zh-CN"/>
              <a:t>os &lt;&lt; b </a:t>
            </a:r>
            <a:r>
              <a:rPr lang="zh-CN" altLang="en-US"/>
              <a:t>把</a:t>
            </a:r>
            <a:r>
              <a:rPr lang="en-US" altLang="zh-CN"/>
              <a:t>b</a:t>
            </a:r>
            <a:r>
              <a:rPr lang="zh-CN" altLang="en-US"/>
              <a:t>中的位集输出到</a:t>
            </a:r>
            <a:r>
              <a:rPr lang="en-US" altLang="zh-CN"/>
              <a:t>os</a:t>
            </a:r>
            <a:r>
              <a:rPr lang="zh-CN" altLang="en-US"/>
              <a:t>流</a:t>
            </a:r>
          </a:p>
          <a:p>
            <a:pPr lvl="1"/>
            <a:r>
              <a:rPr lang="en-US" altLang="zh-CN"/>
              <a:t>os &gt;&gt;b </a:t>
            </a:r>
            <a:r>
              <a:rPr lang="zh-CN" altLang="en-US"/>
              <a:t>输入到</a:t>
            </a:r>
            <a:r>
              <a:rPr lang="en-US" altLang="zh-CN"/>
              <a:t>b</a:t>
            </a:r>
            <a:r>
              <a:rPr lang="zh-CN" altLang="en-US"/>
              <a:t>中</a:t>
            </a:r>
            <a:r>
              <a:rPr lang="en-US" altLang="zh-CN"/>
              <a:t>,</a:t>
            </a:r>
            <a:r>
              <a:rPr lang="zh-CN" altLang="en-US"/>
              <a:t>如</a:t>
            </a:r>
            <a:r>
              <a:rPr lang="en-US" altLang="zh-CN"/>
              <a:t>"cin&gt;&gt;b",</a:t>
            </a:r>
            <a:r>
              <a:rPr lang="zh-CN" altLang="en-US"/>
              <a:t>如果输入的不是</a:t>
            </a:r>
            <a:r>
              <a:rPr lang="en-US" altLang="zh-CN"/>
              <a:t>0</a:t>
            </a:r>
            <a:r>
              <a:rPr lang="zh-CN" altLang="en-US"/>
              <a:t>或</a:t>
            </a:r>
            <a:r>
              <a:rPr lang="en-US" altLang="zh-CN"/>
              <a:t>1</a:t>
            </a:r>
            <a:r>
              <a:rPr lang="zh-CN" altLang="en-US"/>
              <a:t>的字符</a:t>
            </a:r>
            <a:r>
              <a:rPr lang="en-US" altLang="zh-CN"/>
              <a:t>,</a:t>
            </a:r>
            <a:r>
              <a:rPr lang="zh-CN" altLang="en-US"/>
              <a:t>只取该字符前面的二进制位</a:t>
            </a:r>
            <a:r>
              <a:rPr lang="en-US" altLang="zh-CN"/>
              <a:t>.</a:t>
            </a:r>
          </a:p>
          <a:p>
            <a:pPr lvl="1"/>
            <a:r>
              <a:rPr lang="en-US" altLang="zh-CN"/>
              <a:t>bool any( )  </a:t>
            </a:r>
            <a:r>
              <a:rPr lang="zh-CN" altLang="en-US"/>
              <a:t>是否存在置为</a:t>
            </a:r>
            <a:r>
              <a:rPr lang="en-US" altLang="zh-CN"/>
              <a:t>1</a:t>
            </a:r>
            <a:r>
              <a:rPr lang="zh-CN" altLang="en-US"/>
              <a:t>的二进制位？和</a:t>
            </a:r>
            <a:r>
              <a:rPr lang="en-US" altLang="zh-CN"/>
              <a:t>none()</a:t>
            </a:r>
            <a:r>
              <a:rPr lang="zh-CN" altLang="en-US"/>
              <a:t>相反</a:t>
            </a:r>
          </a:p>
          <a:p>
            <a:pPr lvl="1"/>
            <a:r>
              <a:rPr lang="en-US" altLang="zh-CN"/>
              <a:t>bool none( ) </a:t>
            </a:r>
            <a:r>
              <a:rPr lang="zh-CN" altLang="en-US"/>
              <a:t>是否不存在置为</a:t>
            </a:r>
            <a:r>
              <a:rPr lang="en-US" altLang="zh-CN"/>
              <a:t>1</a:t>
            </a:r>
            <a:r>
              <a:rPr lang="zh-CN" altLang="en-US"/>
              <a:t>的二进制位</a:t>
            </a:r>
            <a:r>
              <a:rPr lang="en-US" altLang="zh-CN"/>
              <a:t>,</a:t>
            </a:r>
            <a:r>
              <a:rPr lang="zh-CN" altLang="en-US"/>
              <a:t>即全部为</a:t>
            </a:r>
            <a:r>
              <a:rPr lang="en-US" altLang="zh-CN"/>
              <a:t>0</a:t>
            </a:r>
            <a:r>
              <a:rPr lang="zh-CN" altLang="en-US"/>
              <a:t>？和</a:t>
            </a:r>
            <a:r>
              <a:rPr lang="en-US" altLang="zh-CN"/>
              <a:t>any()</a:t>
            </a:r>
            <a:r>
              <a:rPr lang="zh-CN" altLang="en-US"/>
              <a:t>相反</a:t>
            </a:r>
            <a:r>
              <a:rPr lang="en-US" altLang="zh-CN"/>
              <a:t>.</a:t>
            </a:r>
          </a:p>
          <a:p>
            <a:pPr lvl="1"/>
            <a:r>
              <a:rPr lang="en-US" altLang="zh-CN"/>
              <a:t>size_t count( )</a:t>
            </a:r>
            <a:r>
              <a:rPr lang="zh-CN" altLang="en-US"/>
              <a:t>二进制位为</a:t>
            </a:r>
            <a:r>
              <a:rPr lang="en-US" altLang="zh-CN"/>
              <a:t>1</a:t>
            </a:r>
            <a:r>
              <a:rPr lang="zh-CN" altLang="en-US"/>
              <a:t>的个数</a:t>
            </a:r>
            <a:r>
              <a:rPr lang="en-US" altLang="zh-CN"/>
              <a:t>.</a:t>
            </a:r>
          </a:p>
          <a:p>
            <a:pPr lvl="1"/>
            <a:r>
              <a:rPr lang="en-US" altLang="zh-CN"/>
              <a:t>size_t size( ) </a:t>
            </a:r>
            <a:r>
              <a:rPr lang="zh-CN" altLang="en-US"/>
              <a:t>二进制位的个数</a:t>
            </a:r>
          </a:p>
          <a:p>
            <a:pPr lvl="1"/>
            <a:r>
              <a:rPr lang="en-US" altLang="zh-CN"/>
              <a:t>flip() </a:t>
            </a:r>
            <a:r>
              <a:rPr lang="zh-CN" altLang="en-US"/>
              <a:t>把所有二进制位逐位取反</a:t>
            </a:r>
          </a:p>
          <a:p>
            <a:pPr lvl="1"/>
            <a:r>
              <a:rPr lang="en-US" altLang="zh-CN"/>
              <a:t>flip(size_t pos) </a:t>
            </a:r>
            <a:r>
              <a:rPr lang="zh-CN" altLang="en-US"/>
              <a:t>把在</a:t>
            </a:r>
            <a:r>
              <a:rPr lang="en-US" altLang="zh-CN"/>
              <a:t>pos</a:t>
            </a:r>
            <a:r>
              <a:rPr lang="zh-CN" altLang="en-US"/>
              <a:t>处的二进制位取反</a:t>
            </a:r>
          </a:p>
          <a:p>
            <a:pPr lvl="1"/>
            <a:r>
              <a:rPr lang="en-US" altLang="zh-CN"/>
              <a:t>bool operator[](   size_type _Pos ) </a:t>
            </a:r>
            <a:r>
              <a:rPr lang="zh-CN" altLang="en-US"/>
              <a:t>获取在</a:t>
            </a:r>
            <a:r>
              <a:rPr lang="en-US" altLang="zh-CN"/>
              <a:t>pos</a:t>
            </a:r>
            <a:r>
              <a:rPr lang="zh-CN" altLang="en-US"/>
              <a:t>处的二进制位</a:t>
            </a:r>
          </a:p>
          <a:p>
            <a:pPr lvl="1"/>
            <a:r>
              <a:rPr lang="en-US" altLang="zh-CN"/>
              <a:t>set() </a:t>
            </a:r>
            <a:r>
              <a:rPr lang="zh-CN" altLang="en-US"/>
              <a:t>把所有二进制位都置为</a:t>
            </a:r>
            <a:r>
              <a:rPr lang="en-US" altLang="zh-CN"/>
              <a:t>1</a:t>
            </a:r>
          </a:p>
          <a:p>
            <a:pPr lvl="1"/>
            <a:r>
              <a:rPr lang="en-US" altLang="zh-CN"/>
              <a:t>set(pos) </a:t>
            </a:r>
            <a:r>
              <a:rPr lang="zh-CN" altLang="en-US"/>
              <a:t>把在</a:t>
            </a:r>
            <a:r>
              <a:rPr lang="en-US" altLang="zh-CN"/>
              <a:t>pos</a:t>
            </a:r>
            <a:r>
              <a:rPr lang="zh-CN" altLang="en-US"/>
              <a:t>处的二进制位置为</a:t>
            </a:r>
            <a:r>
              <a:rPr lang="en-US" altLang="zh-CN"/>
              <a:t>1</a:t>
            </a:r>
          </a:p>
          <a:p>
            <a:pPr lvl="1"/>
            <a:r>
              <a:rPr lang="en-US" altLang="zh-CN"/>
              <a:t>reset() </a:t>
            </a:r>
            <a:r>
              <a:rPr lang="zh-CN" altLang="en-US"/>
              <a:t>把所有二进制位都置为</a:t>
            </a:r>
            <a:r>
              <a:rPr lang="en-US" altLang="zh-CN"/>
              <a:t>0</a:t>
            </a:r>
          </a:p>
          <a:p>
            <a:pPr lvl="1"/>
            <a:r>
              <a:rPr lang="en-US" altLang="zh-CN"/>
              <a:t>reset(pos) </a:t>
            </a:r>
            <a:r>
              <a:rPr lang="zh-CN" altLang="en-US"/>
              <a:t>把在</a:t>
            </a:r>
            <a:r>
              <a:rPr lang="en-US" altLang="zh-CN"/>
              <a:t>pos</a:t>
            </a:r>
            <a:r>
              <a:rPr lang="zh-CN" altLang="en-US"/>
              <a:t>处的二进制位置为</a:t>
            </a:r>
            <a:r>
              <a:rPr lang="en-US" altLang="zh-CN"/>
              <a:t>0</a:t>
            </a:r>
          </a:p>
          <a:p>
            <a:pPr lvl="1"/>
            <a:r>
              <a:rPr lang="en-US" altLang="zh-CN"/>
              <a:t>test(size_t pos)</a:t>
            </a:r>
            <a:r>
              <a:rPr lang="zh-CN" altLang="en-US"/>
              <a:t>在</a:t>
            </a:r>
            <a:r>
              <a:rPr lang="en-US" altLang="zh-CN"/>
              <a:t>pos</a:t>
            </a:r>
            <a:r>
              <a:rPr lang="zh-CN" altLang="en-US"/>
              <a:t>处的二进制位是否为</a:t>
            </a:r>
            <a:r>
              <a:rPr lang="en-US" altLang="zh-CN"/>
              <a:t>1</a:t>
            </a:r>
            <a:r>
              <a:rPr lang="zh-CN" altLang="en-US"/>
              <a:t>？</a:t>
            </a:r>
          </a:p>
          <a:p>
            <a:pPr lvl="1"/>
            <a:r>
              <a:rPr lang="en-US" altLang="zh-CN"/>
              <a:t>unsigned long to_ulong( ) </a:t>
            </a:r>
            <a:r>
              <a:rPr lang="zh-CN" altLang="en-US"/>
              <a:t>用同样的二进制位返回一个</a:t>
            </a:r>
            <a:r>
              <a:rPr lang="en-US" altLang="zh-CN"/>
              <a:t>unsigned long</a:t>
            </a:r>
            <a:r>
              <a:rPr lang="zh-CN" altLang="en-US"/>
              <a:t>值</a:t>
            </a:r>
          </a:p>
          <a:p>
            <a:pPr lvl="1"/>
            <a:r>
              <a:rPr lang="en-US" altLang="zh-CN"/>
              <a:t>string to_string ()</a:t>
            </a:r>
            <a:r>
              <a:rPr lang="zh-CN" altLang="en-US"/>
              <a:t>返回对应的字符串</a:t>
            </a:r>
            <a:r>
              <a:rPr lang="en-US" altLang="zh-CN"/>
              <a:t>.</a:t>
            </a:r>
          </a:p>
          <a:p>
            <a:pPr lvl="1"/>
            <a:endParaRPr lang="zh-CN" altLang="en-US"/>
          </a:p>
        </p:txBody>
      </p:sp>
    </p:spTree>
    <p:extLst>
      <p:ext uri="{BB962C8B-B14F-4D97-AF65-F5344CB8AC3E}">
        <p14:creationId xmlns:p14="http://schemas.microsoft.com/office/powerpoint/2010/main" val="115023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268" y="993531"/>
            <a:ext cx="9888415" cy="4521079"/>
          </a:xfrm>
        </p:spPr>
        <p:txBody>
          <a:bodyPr>
            <a:normAutofit fontScale="90000"/>
          </a:bodyPr>
          <a:lstStyle/>
          <a:p>
            <a:r>
              <a:rPr lang="en-US" altLang="zh-CN" sz="3600"/>
              <a:t>http://www.cplusplus.com/reference/stl/</a:t>
            </a:r>
            <a:br>
              <a:rPr lang="en-US" altLang="zh-CN" sz="3600"/>
            </a:br>
            <a:r>
              <a:rPr lang="en-US" altLang="zh-CN" sz="3600"/>
              <a:t>http://</a:t>
            </a:r>
            <a:r>
              <a:rPr lang="en-US" altLang="zh-CN" sz="3600" b="1"/>
              <a:t>zh</a:t>
            </a:r>
            <a:r>
              <a:rPr lang="en-US" altLang="zh-CN" sz="3600"/>
              <a:t>.cppreference.com/</a:t>
            </a:r>
            <a:br>
              <a:rPr lang="en-US" altLang="zh-CN" sz="3600"/>
            </a:br>
            <a:br>
              <a:rPr lang="en-US" altLang="zh-CN" sz="5400"/>
            </a:br>
            <a:r>
              <a:rPr lang="en-US" altLang="zh-CN" sz="5400"/>
              <a:t>END.</a:t>
            </a:r>
            <a:br>
              <a:rPr lang="en-US" altLang="zh-CN" sz="5400"/>
            </a:br>
            <a:r>
              <a:rPr lang="en-US" altLang="zh-CN" sz="3600"/>
              <a:t>TKS.</a:t>
            </a:r>
            <a:br>
              <a:rPr lang="en-US" altLang="zh-CN" sz="3200"/>
            </a:br>
            <a:br>
              <a:rPr lang="en-US" altLang="zh-CN" sz="3200"/>
            </a:br>
            <a:r>
              <a:rPr lang="zh-CN" altLang="en-US" sz="2800"/>
              <a:t>杭州第二中学 李建</a:t>
            </a:r>
            <a:br>
              <a:rPr lang="en-US" altLang="zh-CN" sz="2800"/>
            </a:br>
            <a:r>
              <a:rPr lang="en-US" altLang="zh-CN" sz="2800"/>
              <a:t>Tel/WeChat: 13386510512</a:t>
            </a:r>
            <a:br>
              <a:rPr lang="zh-CN" altLang="en-US"/>
            </a:br>
            <a:endParaRPr lang="en-US" altLang="zh-CN" sz="2400"/>
          </a:p>
        </p:txBody>
      </p:sp>
    </p:spTree>
    <p:extLst>
      <p:ext uri="{BB962C8B-B14F-4D97-AF65-F5344CB8AC3E}">
        <p14:creationId xmlns:p14="http://schemas.microsoft.com/office/powerpoint/2010/main" val="208719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3577"/>
            <a:ext cx="10515600" cy="5693386"/>
          </a:xfrm>
        </p:spPr>
        <p:txBody>
          <a:bodyPr>
            <a:normAutofit/>
          </a:bodyPr>
          <a:lstStyle/>
          <a:p>
            <a:r>
              <a:rPr lang="zh-CN" altLang="en-US"/>
              <a:t>头文件</a:t>
            </a:r>
            <a:r>
              <a:rPr lang="en-US" altLang="zh-CN"/>
              <a:t>:</a:t>
            </a:r>
            <a:r>
              <a:rPr lang="zh-CN" altLang="en-US"/>
              <a:t> </a:t>
            </a:r>
            <a:r>
              <a:rPr lang="en-US" altLang="zh-CN"/>
              <a:t>#include&lt;vector&gt;.</a:t>
            </a:r>
          </a:p>
          <a:p>
            <a:r>
              <a:rPr lang="zh-CN" altLang="en-US"/>
              <a:t>创建</a:t>
            </a:r>
            <a:r>
              <a:rPr lang="en-US" altLang="zh-CN"/>
              <a:t>vector</a:t>
            </a:r>
            <a:r>
              <a:rPr lang="zh-CN" altLang="en-US"/>
              <a:t>对象</a:t>
            </a:r>
            <a:r>
              <a:rPr lang="en-US" altLang="zh-CN"/>
              <a:t>:</a:t>
            </a:r>
            <a:r>
              <a:rPr lang="zh-CN" altLang="en-US"/>
              <a:t> </a:t>
            </a:r>
            <a:r>
              <a:rPr lang="en-US" altLang="zh-CN"/>
              <a:t>vector&lt;int&gt; vec</a:t>
            </a:r>
          </a:p>
          <a:p>
            <a:r>
              <a:rPr lang="zh-CN" altLang="en-US"/>
              <a:t>尾部插入数字</a:t>
            </a:r>
            <a:r>
              <a:rPr lang="en-US" altLang="zh-CN"/>
              <a:t>:vec.push_back(a)</a:t>
            </a:r>
          </a:p>
          <a:p>
            <a:r>
              <a:rPr lang="zh-CN" altLang="en-US"/>
              <a:t>使用下标访问元素</a:t>
            </a:r>
            <a:r>
              <a:rPr lang="en-US" altLang="zh-CN"/>
              <a:t>:</a:t>
            </a:r>
            <a:r>
              <a:rPr lang="zh-CN" altLang="en-US"/>
              <a:t> </a:t>
            </a:r>
            <a:r>
              <a:rPr lang="en-US" altLang="zh-CN"/>
              <a:t>cout&lt;&lt;</a:t>
            </a:r>
            <a:r>
              <a:rPr lang="en-US" altLang="zh-CN" err="1"/>
              <a:t>vec</a:t>
            </a:r>
            <a:r>
              <a:rPr lang="en-US" altLang="zh-CN"/>
              <a:t>[0]&lt;&lt;endl</a:t>
            </a:r>
            <a:r>
              <a:rPr lang="zh-CN" altLang="en-US"/>
              <a:t>记住下标是从</a:t>
            </a:r>
            <a:r>
              <a:rPr lang="en-US" altLang="zh-CN"/>
              <a:t>0</a:t>
            </a:r>
            <a:r>
              <a:rPr lang="zh-CN" altLang="en-US"/>
              <a:t>开始的</a:t>
            </a:r>
            <a:r>
              <a:rPr lang="en-US" altLang="zh-CN"/>
              <a:t>.</a:t>
            </a:r>
            <a:endParaRPr lang="zh-CN" altLang="en-US"/>
          </a:p>
          <a:p>
            <a:r>
              <a:rPr lang="zh-CN" altLang="en-US"/>
              <a:t>使用迭代器访问元素</a:t>
            </a:r>
            <a:r>
              <a:rPr lang="en-US" altLang="zh-CN"/>
              <a:t>.</a:t>
            </a:r>
          </a:p>
          <a:p>
            <a:pPr marL="0" indent="0">
              <a:buNone/>
            </a:pPr>
            <a:r>
              <a:rPr lang="en-US" altLang="zh-CN"/>
              <a:t>	for(it=vec.begin()it!=vec.end()it++) </a:t>
            </a:r>
            <a:r>
              <a:rPr lang="en-US" altLang="zh-CN" err="1"/>
              <a:t>cout</a:t>
            </a:r>
            <a:r>
              <a:rPr lang="en-US" altLang="zh-CN"/>
              <a:t>&lt;&lt;*it&lt;&lt;endl</a:t>
            </a:r>
          </a:p>
          <a:p>
            <a:r>
              <a:rPr lang="zh-CN" altLang="en-US"/>
              <a:t>插入元素</a:t>
            </a:r>
            <a:r>
              <a:rPr lang="en-US" altLang="zh-CN"/>
              <a:t>:</a:t>
            </a:r>
            <a:r>
              <a:rPr lang="zh-CN" altLang="en-US"/>
              <a:t> </a:t>
            </a:r>
            <a:r>
              <a:rPr lang="en-US" altLang="zh-CN"/>
              <a:t>vec.insert(vec.begin()+i,a)</a:t>
            </a:r>
            <a:r>
              <a:rPr lang="zh-CN" altLang="en-US"/>
              <a:t>在第</a:t>
            </a:r>
            <a:r>
              <a:rPr lang="en-US" altLang="zh-CN"/>
              <a:t>i+1</a:t>
            </a:r>
            <a:r>
              <a:rPr lang="zh-CN" altLang="en-US"/>
              <a:t>个元素前面插入</a:t>
            </a:r>
            <a:r>
              <a:rPr lang="en-US" altLang="zh-CN"/>
              <a:t>a</a:t>
            </a:r>
          </a:p>
          <a:p>
            <a:r>
              <a:rPr lang="zh-CN" altLang="en-US"/>
              <a:t>删除元素</a:t>
            </a:r>
            <a:r>
              <a:rPr lang="en-US" altLang="zh-CN"/>
              <a:t>:</a:t>
            </a:r>
            <a:r>
              <a:rPr lang="zh-CN" altLang="en-US"/>
              <a:t> </a:t>
            </a:r>
            <a:r>
              <a:rPr lang="en-US" altLang="zh-CN"/>
              <a:t>vec.erase(vec.begin()+2)</a:t>
            </a:r>
            <a:r>
              <a:rPr lang="zh-CN" altLang="en-US"/>
              <a:t>删除第</a:t>
            </a:r>
            <a:r>
              <a:rPr lang="en-US" altLang="zh-CN"/>
              <a:t>3</a:t>
            </a:r>
            <a:r>
              <a:rPr lang="zh-CN" altLang="en-US"/>
              <a:t>个元素</a:t>
            </a:r>
          </a:p>
          <a:p>
            <a:pPr marL="0" indent="0">
              <a:buNone/>
            </a:pPr>
            <a:r>
              <a:rPr lang="en-US" altLang="zh-CN"/>
              <a:t>vec.erase(vec.begin()+i,vec.end()+j)</a:t>
            </a:r>
            <a:r>
              <a:rPr lang="zh-CN" altLang="en-US"/>
              <a:t>删除区间</a:t>
            </a:r>
            <a:r>
              <a:rPr lang="en-US" altLang="zh-CN"/>
              <a:t>[i,j)</a:t>
            </a:r>
          </a:p>
          <a:p>
            <a:r>
              <a:rPr lang="zh-CN" altLang="en-US"/>
              <a:t>向量大小</a:t>
            </a:r>
            <a:r>
              <a:rPr lang="en-US" altLang="zh-CN"/>
              <a:t>:</a:t>
            </a:r>
            <a:r>
              <a:rPr lang="zh-CN" altLang="en-US"/>
              <a:t> </a:t>
            </a:r>
            <a:r>
              <a:rPr lang="en-US" altLang="zh-CN"/>
              <a:t>vec.size()</a:t>
            </a:r>
          </a:p>
          <a:p>
            <a:r>
              <a:rPr lang="zh-CN" altLang="en-US"/>
              <a:t>清空</a:t>
            </a:r>
            <a:r>
              <a:rPr lang="en-US" altLang="zh-CN"/>
              <a:t>:</a:t>
            </a:r>
            <a:r>
              <a:rPr lang="zh-CN" altLang="en-US"/>
              <a:t> </a:t>
            </a:r>
            <a:r>
              <a:rPr lang="en-US" altLang="zh-CN"/>
              <a:t>vec.clear()</a:t>
            </a:r>
          </a:p>
        </p:txBody>
      </p:sp>
    </p:spTree>
    <p:extLst>
      <p:ext uri="{BB962C8B-B14F-4D97-AF65-F5344CB8AC3E}">
        <p14:creationId xmlns:p14="http://schemas.microsoft.com/office/powerpoint/2010/main" val="21423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27861" y="1063869"/>
            <a:ext cx="11735379" cy="4791808"/>
          </a:xfrm>
          <a:prstGeom prst="rect">
            <a:avLst/>
          </a:prstGeom>
        </p:spPr>
      </p:pic>
    </p:spTree>
    <p:extLst>
      <p:ext uri="{BB962C8B-B14F-4D97-AF65-F5344CB8AC3E}">
        <p14:creationId xmlns:p14="http://schemas.microsoft.com/office/powerpoint/2010/main" val="417458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endParaRPr lang="zh-CN" altLang="en-US"/>
          </a:p>
        </p:txBody>
      </p:sp>
      <p:sp>
        <p:nvSpPr>
          <p:cNvPr id="3" name="内容占位符 2"/>
          <p:cNvSpPr>
            <a:spLocks noGrp="1"/>
          </p:cNvSpPr>
          <p:nvPr>
            <p:ph idx="1"/>
          </p:nvPr>
        </p:nvSpPr>
        <p:spPr/>
        <p:txBody>
          <a:bodyPr>
            <a:normAutofit/>
          </a:bodyPr>
          <a:lstStyle/>
          <a:p>
            <a:r>
              <a:rPr lang="en-US" altLang="zh-CN"/>
              <a:t>STL</a:t>
            </a:r>
            <a:r>
              <a:rPr lang="zh-CN" altLang="en-US"/>
              <a:t>中很多容器都有统一接口，限于篇幅对于类似部分简要带过</a:t>
            </a:r>
            <a:endParaRPr lang="en-US" altLang="zh-CN"/>
          </a:p>
          <a:p>
            <a:r>
              <a:rPr lang="zh-CN" altLang="en-US"/>
              <a:t>特别注意的地方</a:t>
            </a:r>
            <a:r>
              <a:rPr lang="en-US" altLang="zh-CN"/>
              <a:t>:</a:t>
            </a:r>
            <a:endParaRPr lang="zh-CN" altLang="en-US"/>
          </a:p>
          <a:p>
            <a:pPr marL="971550" lvl="1" indent="-514350">
              <a:buFont typeface="+mj-lt"/>
              <a:buAutoNum type="arabicPeriod"/>
            </a:pPr>
            <a:r>
              <a:rPr lang="zh-CN" altLang="en-US"/>
              <a:t>任何时候同时使用两个迭代器产生的将会是一个前闭后开的区间</a:t>
            </a:r>
            <a:r>
              <a:rPr lang="en-US" altLang="zh-CN"/>
              <a:t>(</a:t>
            </a:r>
            <a:r>
              <a:rPr lang="zh-CN" altLang="en-US"/>
              <a:t>具体见插入和删除的例子</a:t>
            </a:r>
            <a:r>
              <a:rPr lang="en-US" altLang="zh-CN"/>
              <a:t>)</a:t>
            </a:r>
          </a:p>
          <a:p>
            <a:pPr marL="971550" lvl="1" indent="-514350">
              <a:buFont typeface="+mj-lt"/>
              <a:buAutoNum type="arabicPeriod"/>
            </a:pPr>
            <a:r>
              <a:rPr lang="en-US" altLang="zh-CN"/>
              <a:t>begin()</a:t>
            </a:r>
            <a:r>
              <a:rPr lang="zh-CN" altLang="en-US"/>
              <a:t>指向的是</a:t>
            </a:r>
            <a:r>
              <a:rPr lang="en-US" altLang="zh-CN"/>
              <a:t>vec</a:t>
            </a:r>
            <a:r>
              <a:rPr lang="zh-CN" altLang="en-US"/>
              <a:t>中的第</a:t>
            </a:r>
            <a:r>
              <a:rPr lang="en-US" altLang="zh-CN"/>
              <a:t>0</a:t>
            </a:r>
            <a:r>
              <a:rPr lang="zh-CN" altLang="en-US"/>
              <a:t>个元素</a:t>
            </a:r>
            <a:r>
              <a:rPr lang="en-US" altLang="zh-CN"/>
              <a:t>,</a:t>
            </a:r>
            <a:r>
              <a:rPr lang="zh-CN" altLang="en-US"/>
              <a:t>而</a:t>
            </a:r>
            <a:r>
              <a:rPr lang="en-US" altLang="zh-CN"/>
              <a:t>end</a:t>
            </a:r>
            <a:r>
              <a:rPr lang="zh-CN" altLang="en-US"/>
              <a:t>是指向最后一个元素的后面一个位置</a:t>
            </a:r>
            <a:r>
              <a:rPr lang="en-US" altLang="zh-CN"/>
              <a:t>(</a:t>
            </a:r>
            <a:r>
              <a:rPr lang="zh-CN" altLang="en-US"/>
              <a:t>不是最后一个元素</a:t>
            </a:r>
            <a:r>
              <a:rPr lang="en-US" altLang="zh-CN"/>
              <a:t>)</a:t>
            </a:r>
            <a:endParaRPr lang="zh-CN" altLang="en-US"/>
          </a:p>
          <a:p>
            <a:pPr marL="971550" lvl="1" indent="-514350">
              <a:buFont typeface="+mj-lt"/>
              <a:buAutoNum type="arabicPeriod"/>
            </a:pPr>
            <a:r>
              <a:rPr lang="zh-CN" altLang="en-US"/>
              <a:t>迭代器的时效性</a:t>
            </a:r>
            <a:r>
              <a:rPr lang="en-US" altLang="zh-CN"/>
              <a:t>,</a:t>
            </a:r>
            <a:r>
              <a:rPr lang="zh-CN" altLang="en-US"/>
              <a:t>如果一个迭代器所指向的内容已经被删除</a:t>
            </a:r>
            <a:r>
              <a:rPr lang="en-US" altLang="zh-CN"/>
              <a:t>,</a:t>
            </a:r>
            <a:r>
              <a:rPr lang="zh-CN" altLang="en-US"/>
              <a:t>而后又使用该迭代器的话</a:t>
            </a:r>
            <a:r>
              <a:rPr lang="en-US" altLang="zh-CN"/>
              <a:t>,</a:t>
            </a:r>
            <a:r>
              <a:rPr lang="zh-CN" altLang="en-US"/>
              <a:t>会造成</a:t>
            </a:r>
            <a:r>
              <a:rPr lang="zh-CN" altLang="en-US" b="1"/>
              <a:t>意想不到</a:t>
            </a:r>
            <a:r>
              <a:rPr lang="zh-CN" altLang="en-US"/>
              <a:t>的后果</a:t>
            </a:r>
          </a:p>
        </p:txBody>
      </p:sp>
    </p:spTree>
    <p:extLst>
      <p:ext uri="{BB962C8B-B14F-4D97-AF65-F5344CB8AC3E}">
        <p14:creationId xmlns:p14="http://schemas.microsoft.com/office/powerpoint/2010/main" val="18155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endParaRPr lang="zh-CN" altLang="en-US"/>
          </a:p>
        </p:txBody>
      </p:sp>
      <p:sp>
        <p:nvSpPr>
          <p:cNvPr id="3" name="内容占位符 2"/>
          <p:cNvSpPr>
            <a:spLocks noGrp="1"/>
          </p:cNvSpPr>
          <p:nvPr>
            <p:ph idx="1"/>
          </p:nvPr>
        </p:nvSpPr>
        <p:spPr/>
        <p:txBody>
          <a:bodyPr>
            <a:normAutofit/>
          </a:bodyPr>
          <a:lstStyle/>
          <a:p>
            <a:r>
              <a:rPr lang="en-US" altLang="zh-CN"/>
              <a:t>list</a:t>
            </a:r>
            <a:r>
              <a:rPr lang="zh-CN" altLang="en-US"/>
              <a:t>的迭代器是双向迭代器</a:t>
            </a:r>
            <a:r>
              <a:rPr lang="en-US" altLang="zh-CN"/>
              <a:t>(</a:t>
            </a:r>
            <a:r>
              <a:rPr lang="zh-CN" altLang="en-US"/>
              <a:t>只能</a:t>
            </a:r>
            <a:r>
              <a:rPr lang="en-US" altLang="zh-CN"/>
              <a:t>++   --)</a:t>
            </a:r>
            <a:r>
              <a:rPr lang="zh-CN" altLang="en-US"/>
              <a:t> </a:t>
            </a:r>
            <a:r>
              <a:rPr lang="en-US" altLang="zh-CN"/>
              <a:t>,list</a:t>
            </a:r>
            <a:r>
              <a:rPr lang="zh-CN" altLang="en-US"/>
              <a:t>是链式存储</a:t>
            </a:r>
            <a:r>
              <a:rPr lang="en-US" altLang="zh-CN"/>
              <a:t>,vector</a:t>
            </a:r>
            <a:r>
              <a:rPr lang="zh-CN" altLang="en-US"/>
              <a:t>在内存中是连续的</a:t>
            </a:r>
            <a:endParaRPr lang="en-US" altLang="zh-CN"/>
          </a:p>
          <a:p>
            <a:pPr marL="971550" lvl="1" indent="-514350">
              <a:buFont typeface="+mj-lt"/>
              <a:buAutoNum type="arabicPeriod"/>
            </a:pPr>
            <a:r>
              <a:rPr lang="en-US" altLang="zh-CN"/>
              <a:t>list</a:t>
            </a:r>
            <a:r>
              <a:rPr lang="zh-CN" altLang="en-US"/>
              <a:t>不支持随机访问</a:t>
            </a:r>
            <a:r>
              <a:rPr lang="en-US" altLang="zh-CN"/>
              <a:t>,vector</a:t>
            </a:r>
            <a:r>
              <a:rPr lang="zh-CN" altLang="en-US"/>
              <a:t>可以像数组那样使用</a:t>
            </a:r>
            <a:r>
              <a:rPr lang="en-US" altLang="zh-CN"/>
              <a:t>[]</a:t>
            </a:r>
            <a:r>
              <a:rPr lang="zh-CN" altLang="en-US"/>
              <a:t>访问元素</a:t>
            </a:r>
            <a:r>
              <a:rPr lang="en-US" altLang="zh-CN"/>
              <a:t>,</a:t>
            </a:r>
            <a:r>
              <a:rPr lang="zh-CN" altLang="en-US"/>
              <a:t>而</a:t>
            </a:r>
            <a:r>
              <a:rPr lang="en-US" altLang="zh-CN"/>
              <a:t>list</a:t>
            </a:r>
            <a:r>
              <a:rPr lang="zh-CN" altLang="en-US"/>
              <a:t>是不可以的</a:t>
            </a:r>
          </a:p>
          <a:p>
            <a:pPr marL="971550" lvl="1" indent="-514350">
              <a:buFont typeface="+mj-lt"/>
              <a:buAutoNum type="arabicPeriod"/>
            </a:pPr>
            <a:r>
              <a:rPr lang="en-US" altLang="zh-CN"/>
              <a:t>list</a:t>
            </a:r>
            <a:r>
              <a:rPr lang="zh-CN" altLang="en-US"/>
              <a:t>的插入和删除效率很高</a:t>
            </a:r>
            <a:endParaRPr lang="en-US" altLang="zh-CN"/>
          </a:p>
          <a:p>
            <a:pPr marL="971550" lvl="1" indent="-514350">
              <a:buFont typeface="+mj-lt"/>
              <a:buAutoNum type="arabicPeriod"/>
            </a:pPr>
            <a:r>
              <a:rPr lang="en-US" altLang="zh-CN"/>
              <a:t>list</a:t>
            </a:r>
            <a:r>
              <a:rPr lang="zh-CN" altLang="en-US"/>
              <a:t>的一些特有的函数</a:t>
            </a:r>
            <a:r>
              <a:rPr lang="en-US" altLang="zh-CN"/>
              <a:t>remove</a:t>
            </a:r>
            <a:r>
              <a:rPr lang="zh-CN" altLang="en-US"/>
              <a:t>、</a:t>
            </a:r>
            <a:r>
              <a:rPr lang="en-US" altLang="zh-CN"/>
              <a:t>reverse</a:t>
            </a:r>
            <a:r>
              <a:rPr lang="zh-CN" altLang="en-US"/>
              <a:t>、</a:t>
            </a:r>
            <a:r>
              <a:rPr lang="en-US" altLang="zh-CN"/>
              <a:t>unique</a:t>
            </a:r>
            <a:r>
              <a:rPr lang="zh-CN" altLang="en-US"/>
              <a:t>、</a:t>
            </a:r>
            <a:r>
              <a:rPr lang="en-US" altLang="zh-CN"/>
              <a:t>splice</a:t>
            </a:r>
            <a:r>
              <a:rPr lang="zh-CN" altLang="en-US"/>
              <a:t>、</a:t>
            </a:r>
            <a:r>
              <a:rPr lang="en-US" altLang="zh-CN"/>
              <a:t>merge</a:t>
            </a:r>
            <a:r>
              <a:rPr lang="zh-CN" altLang="en-US"/>
              <a:t>功能</a:t>
            </a:r>
          </a:p>
        </p:txBody>
      </p:sp>
    </p:spTree>
    <p:extLst>
      <p:ext uri="{BB962C8B-B14F-4D97-AF65-F5344CB8AC3E}">
        <p14:creationId xmlns:p14="http://schemas.microsoft.com/office/powerpoint/2010/main" val="210092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list</a:t>
            </a:r>
            <a:r>
              <a:rPr lang="zh-CN" altLang="en-US"/>
              <a:t>构造函数</a:t>
            </a:r>
          </a:p>
        </p:txBody>
      </p:sp>
      <p:sp>
        <p:nvSpPr>
          <p:cNvPr id="3" name="内容占位符 2"/>
          <p:cNvSpPr>
            <a:spLocks noGrp="1"/>
          </p:cNvSpPr>
          <p:nvPr>
            <p:ph idx="1"/>
          </p:nvPr>
        </p:nvSpPr>
        <p:spPr/>
        <p:txBody>
          <a:bodyPr>
            <a:normAutofit/>
          </a:bodyPr>
          <a:lstStyle/>
          <a:p>
            <a:r>
              <a:rPr lang="en-US" altLang="zh-CN"/>
              <a:t>list&lt;int&gt; c0 //</a:t>
            </a:r>
            <a:r>
              <a:rPr lang="zh-CN" altLang="en-US"/>
              <a:t>空链表</a:t>
            </a:r>
            <a:endParaRPr lang="en-US" altLang="zh-CN"/>
          </a:p>
          <a:p>
            <a:r>
              <a:rPr lang="en-US" altLang="zh-CN"/>
              <a:t>list&lt;int&gt; c1(3) //</a:t>
            </a:r>
            <a:r>
              <a:rPr lang="zh-CN" altLang="en-US"/>
              <a:t>建一个含三个默认值是</a:t>
            </a:r>
            <a:r>
              <a:rPr lang="en-US" altLang="zh-CN"/>
              <a:t>0</a:t>
            </a:r>
            <a:r>
              <a:rPr lang="zh-CN" altLang="en-US"/>
              <a:t>的元素的链表</a:t>
            </a:r>
            <a:endParaRPr lang="en-US" altLang="zh-CN"/>
          </a:p>
          <a:p>
            <a:r>
              <a:rPr lang="en-US" altLang="zh-CN"/>
              <a:t>list&lt;int&gt; c2(5,2) //</a:t>
            </a:r>
            <a:r>
              <a:rPr lang="zh-CN" altLang="en-US"/>
              <a:t>建一个含五个元素的链表</a:t>
            </a:r>
            <a:r>
              <a:rPr lang="en-US" altLang="zh-CN"/>
              <a:t>,</a:t>
            </a:r>
            <a:r>
              <a:rPr lang="zh-CN" altLang="en-US"/>
              <a:t>值都是</a:t>
            </a:r>
            <a:r>
              <a:rPr lang="en-US" altLang="zh-CN"/>
              <a:t>2</a:t>
            </a:r>
          </a:p>
          <a:p>
            <a:r>
              <a:rPr lang="en-US" altLang="zh-CN"/>
              <a:t>list&lt;int&gt; c4(c2) //</a:t>
            </a:r>
            <a:r>
              <a:rPr lang="zh-CN" altLang="en-US"/>
              <a:t>建一个</a:t>
            </a:r>
            <a:r>
              <a:rPr lang="en-US" altLang="zh-CN"/>
              <a:t>c2</a:t>
            </a:r>
            <a:r>
              <a:rPr lang="zh-CN" altLang="en-US"/>
              <a:t>的</a:t>
            </a:r>
            <a:r>
              <a:rPr lang="en-US" altLang="zh-CN"/>
              <a:t>copy</a:t>
            </a:r>
            <a:r>
              <a:rPr lang="zh-CN" altLang="en-US"/>
              <a:t>链表</a:t>
            </a:r>
            <a:endParaRPr lang="en-US" altLang="zh-CN"/>
          </a:p>
          <a:p>
            <a:r>
              <a:rPr lang="en-US" altLang="zh-CN"/>
              <a:t>list&lt;int&gt; c5(c1.begin(),c1.end()) //c5</a:t>
            </a:r>
            <a:r>
              <a:rPr lang="zh-CN" altLang="en-US"/>
              <a:t>含</a:t>
            </a:r>
            <a:r>
              <a:rPr lang="en-US" altLang="zh-CN"/>
              <a:t>c1</a:t>
            </a:r>
            <a:r>
              <a:rPr lang="zh-CN" altLang="en-US"/>
              <a:t>一个区域的元素</a:t>
            </a:r>
            <a:r>
              <a:rPr lang="en-US" altLang="zh-CN"/>
              <a:t>[_First, _Last).</a:t>
            </a:r>
            <a:endParaRPr lang="zh-CN" altLang="en-US"/>
          </a:p>
        </p:txBody>
      </p:sp>
    </p:spTree>
    <p:extLst>
      <p:ext uri="{BB962C8B-B14F-4D97-AF65-F5344CB8AC3E}">
        <p14:creationId xmlns:p14="http://schemas.microsoft.com/office/powerpoint/2010/main" val="38213086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2501</Words>
  <Application>Microsoft Office PowerPoint</Application>
  <PresentationFormat>宽屏</PresentationFormat>
  <Paragraphs>272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Arial</vt:lpstr>
      <vt:lpstr>Comic Sans MS</vt:lpstr>
      <vt:lpstr>Office 主题​​</vt:lpstr>
      <vt:lpstr>STL在程序设计竞赛中的应用</vt:lpstr>
      <vt:lpstr>STL</vt:lpstr>
      <vt:lpstr>先来看一个问题</vt:lpstr>
      <vt:lpstr>vector</vt:lpstr>
      <vt:lpstr>PowerPoint 演示文稿</vt:lpstr>
      <vt:lpstr>PowerPoint 演示文稿</vt:lpstr>
      <vt:lpstr>list</vt:lpstr>
      <vt:lpstr>list</vt:lpstr>
      <vt:lpstr>list构造函数</vt:lpstr>
      <vt:lpstr>list成员函数</vt:lpstr>
      <vt:lpstr>list成员函数</vt:lpstr>
      <vt:lpstr>list成员函数</vt:lpstr>
      <vt:lpstr>list成员函数</vt:lpstr>
      <vt:lpstr>deque</vt:lpstr>
      <vt:lpstr>vector.list.deque</vt:lpstr>
      <vt:lpstr>vector.list.deque</vt:lpstr>
      <vt:lpstr>关联式容器</vt:lpstr>
      <vt:lpstr>set</vt:lpstr>
      <vt:lpstr>set</vt:lpstr>
      <vt:lpstr>set</vt:lpstr>
      <vt:lpstr>set - vip</vt:lpstr>
      <vt:lpstr>set</vt:lpstr>
      <vt:lpstr>set</vt:lpstr>
      <vt:lpstr>Map </vt:lpstr>
      <vt:lpstr>map中插入和删除</vt:lpstr>
      <vt:lpstr>map - vip</vt:lpstr>
      <vt:lpstr>multiset</vt:lpstr>
      <vt:lpstr>multimap</vt:lpstr>
      <vt:lpstr>algorithm </vt:lpstr>
      <vt:lpstr>algorithm</vt:lpstr>
      <vt:lpstr>algorithm</vt:lpstr>
      <vt:lpstr>algorithm</vt:lpstr>
      <vt:lpstr>algorithm</vt:lpstr>
      <vt:lpstr>algorithm</vt:lpstr>
      <vt:lpstr>algorithm</vt:lpstr>
      <vt:lpstr>algorithm</vt:lpstr>
      <vt:lpstr>algorithm</vt:lpstr>
      <vt:lpstr>容器适配器 底层基于vector</vt:lpstr>
      <vt:lpstr>pair</vt:lpstr>
      <vt:lpstr>大杀器 bitset</vt:lpstr>
      <vt:lpstr>bitset</vt:lpstr>
      <vt:lpstr>http://www.cplusplus.com/reference/stl/ http://zh.cppreference.com/  END. TKS.  杭州第二中学 李建 Tel/WeChat: 13386510512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STL在程序设计竞赛中的应用</dc:title>
  <dc:creator>LiJian</dc:creator>
  <cp:lastModifiedBy>朱Richard</cp:lastModifiedBy>
  <cp:revision>298</cp:revision>
  <dcterms:created xsi:type="dcterms:W3CDTF">2017-01-26T13:45:29Z</dcterms:created>
  <dcterms:modified xsi:type="dcterms:W3CDTF">2017-02-06T02:50:13Z</dcterms:modified>
</cp:coreProperties>
</file>