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82" r:id="rId9"/>
    <p:sldId id="283"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8" autoAdjust="0"/>
    <p:restoredTop sz="94660"/>
  </p:normalViewPr>
  <p:slideViewPr>
    <p:cSldViewPr snapToGrid="0">
      <p:cViewPr varScale="1">
        <p:scale>
          <a:sx n="173" d="100"/>
          <a:sy n="173" d="100"/>
        </p:scale>
        <p:origin x="15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FD23-E4AF-44AA-B7C3-374D8D5F9971}" type="datetimeFigureOut">
              <a:rPr lang="zh-CN" altLang="en-US" smtClean="0"/>
              <a:t>2016/9/20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C70FA-F913-45DD-A753-A1E4FF003913}" type="slidenum">
              <a:rPr lang="zh-CN" altLang="en-US" smtClean="0"/>
              <a:t>‹#›</a:t>
            </a:fld>
            <a:endParaRPr lang="zh-CN" altLang="en-US"/>
          </a:p>
        </p:txBody>
      </p:sp>
    </p:spTree>
    <p:extLst>
      <p:ext uri="{BB962C8B-B14F-4D97-AF65-F5344CB8AC3E}">
        <p14:creationId xmlns:p14="http://schemas.microsoft.com/office/powerpoint/2010/main" val="298349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C70FA-F913-45DD-A753-A1E4FF003913}" type="slidenum">
              <a:rPr lang="zh-CN" altLang="en-US" smtClean="0"/>
              <a:t>13</a:t>
            </a:fld>
            <a:endParaRPr lang="zh-CN" altLang="en-US"/>
          </a:p>
        </p:txBody>
      </p:sp>
    </p:spTree>
    <p:extLst>
      <p:ext uri="{BB962C8B-B14F-4D97-AF65-F5344CB8AC3E}">
        <p14:creationId xmlns:p14="http://schemas.microsoft.com/office/powerpoint/2010/main" val="29033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86111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7906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132654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377272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134774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146511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325060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134140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57991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31396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FA4DDB-3207-4CC3-A709-11606ECDFA57}"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271971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A4DDB-3207-4CC3-A709-11606ECDFA57}" type="datetimeFigureOut">
              <a:rPr lang="zh-CN" altLang="en-US" smtClean="0"/>
              <a:t>2016/9/20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1B62-B513-49C2-AD4E-09B475B60FD1}" type="slidenum">
              <a:rPr lang="zh-CN" altLang="en-US" smtClean="0"/>
              <a:t>‹#›</a:t>
            </a:fld>
            <a:endParaRPr lang="zh-CN" altLang="en-US"/>
          </a:p>
        </p:txBody>
      </p:sp>
    </p:spTree>
    <p:extLst>
      <p:ext uri="{BB962C8B-B14F-4D97-AF65-F5344CB8AC3E}">
        <p14:creationId xmlns:p14="http://schemas.microsoft.com/office/powerpoint/2010/main" val="91430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博弈论在信息学竞赛中的应用</a:t>
            </a:r>
            <a:endParaRPr lang="zh-CN" altLang="en-US" sz="5400" dirty="0"/>
          </a:p>
        </p:txBody>
      </p:sp>
      <p:sp>
        <p:nvSpPr>
          <p:cNvPr id="3" name="副标题 2"/>
          <p:cNvSpPr>
            <a:spLocks noGrp="1"/>
          </p:cNvSpPr>
          <p:nvPr>
            <p:ph type="subTitle" idx="1"/>
          </p:nvPr>
        </p:nvSpPr>
        <p:spPr/>
        <p:txBody>
          <a:bodyPr>
            <a:normAutofit/>
          </a:bodyPr>
          <a:lstStyle/>
          <a:p>
            <a:endParaRPr lang="en-US" altLang="zh-CN" dirty="0" smtClean="0"/>
          </a:p>
          <a:p>
            <a:r>
              <a:rPr lang="zh-CN" altLang="en-US" dirty="0" smtClean="0"/>
              <a:t>杭州第二中学 李建</a:t>
            </a:r>
            <a:endParaRPr lang="en-US" altLang="zh-CN" dirty="0" smtClean="0"/>
          </a:p>
          <a:p>
            <a:r>
              <a:rPr lang="en-US" altLang="zh-CN" sz="1800" dirty="0" smtClean="0"/>
              <a:t>NOI</a:t>
            </a:r>
            <a:r>
              <a:rPr lang="zh-CN" altLang="en-US" sz="1800" dirty="0" smtClean="0"/>
              <a:t>教师培训</a:t>
            </a:r>
            <a:r>
              <a:rPr lang="en-US" altLang="zh-CN" sz="1800" dirty="0" smtClean="0"/>
              <a:t>·</a:t>
            </a:r>
            <a:r>
              <a:rPr lang="zh-CN" altLang="en-US" sz="1800" dirty="0" smtClean="0"/>
              <a:t>长沙</a:t>
            </a:r>
            <a:endParaRPr lang="en-US" altLang="zh-CN" sz="1800" dirty="0" smtClean="0"/>
          </a:p>
          <a:p>
            <a:r>
              <a:rPr lang="en-US" altLang="zh-CN" sz="1800" dirty="0" smtClean="0"/>
              <a:t>2016 – </a:t>
            </a:r>
            <a:r>
              <a:rPr lang="en-US" altLang="zh-CN" sz="1800" dirty="0" smtClean="0"/>
              <a:t>09 </a:t>
            </a:r>
            <a:endParaRPr lang="en-US" altLang="zh-CN" sz="1800" dirty="0" smtClean="0"/>
          </a:p>
        </p:txBody>
      </p:sp>
    </p:spTree>
    <p:extLst>
      <p:ext uri="{BB962C8B-B14F-4D97-AF65-F5344CB8AC3E}">
        <p14:creationId xmlns:p14="http://schemas.microsoft.com/office/powerpoint/2010/main" val="264989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公平组合博弈</a:t>
            </a:r>
            <a:endParaRPr lang="zh-CN" altLang="en-US" dirty="0"/>
          </a:p>
        </p:txBody>
      </p:sp>
      <p:sp>
        <p:nvSpPr>
          <p:cNvPr id="3" name="内容占位符 2"/>
          <p:cNvSpPr>
            <a:spLocks noGrp="1"/>
          </p:cNvSpPr>
          <p:nvPr>
            <p:ph idx="1"/>
          </p:nvPr>
        </p:nvSpPr>
        <p:spPr/>
        <p:txBody>
          <a:bodyPr/>
          <a:lstStyle/>
          <a:p>
            <a:r>
              <a:rPr lang="zh-CN" altLang="en-US" dirty="0" smtClean="0"/>
              <a:t>两个人参与的游戏</a:t>
            </a:r>
            <a:endParaRPr lang="en-US" altLang="zh-CN" dirty="0" smtClean="0"/>
          </a:p>
          <a:p>
            <a:r>
              <a:rPr lang="zh-CN" altLang="en-US" dirty="0"/>
              <a:t>游戏</a:t>
            </a:r>
            <a:r>
              <a:rPr lang="zh-CN" altLang="en-US" dirty="0" smtClean="0"/>
              <a:t>局面的状态是有限的</a:t>
            </a:r>
            <a:endParaRPr lang="en-US" altLang="zh-CN" dirty="0" smtClean="0"/>
          </a:p>
          <a:p>
            <a:r>
              <a:rPr lang="zh-CN" altLang="en-US" dirty="0" smtClean="0"/>
              <a:t>对于同一个局面，两个游戏者的可操作集合完全相同</a:t>
            </a:r>
            <a:endParaRPr lang="en-US" altLang="zh-CN" dirty="0" smtClean="0"/>
          </a:p>
          <a:p>
            <a:r>
              <a:rPr lang="zh-CN" altLang="en-US" dirty="0" smtClean="0"/>
              <a:t>轮流进行游戏</a:t>
            </a:r>
            <a:endParaRPr lang="en-US" altLang="zh-CN" dirty="0" smtClean="0"/>
          </a:p>
          <a:p>
            <a:r>
              <a:rPr lang="zh-CN" altLang="en-US" dirty="0" smtClean="0"/>
              <a:t>无法继续进行时游戏结束</a:t>
            </a:r>
            <a:endParaRPr lang="en-US" altLang="zh-CN" dirty="0" smtClean="0"/>
          </a:p>
          <a:p>
            <a:r>
              <a:rPr lang="zh-CN" altLang="en-US" dirty="0" smtClean="0"/>
              <a:t>无论如何进行，总可以在有限步之内结束</a:t>
            </a:r>
            <a:endParaRPr lang="zh-CN" altLang="en-US" dirty="0"/>
          </a:p>
        </p:txBody>
      </p:sp>
    </p:spTree>
    <p:extLst>
      <p:ext uri="{BB962C8B-B14F-4D97-AF65-F5344CB8AC3E}">
        <p14:creationId xmlns:p14="http://schemas.microsoft.com/office/powerpoint/2010/main" val="281739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局面，</a:t>
            </a:r>
            <a:r>
              <a:rPr lang="en-US" altLang="zh-CN" dirty="0" smtClean="0"/>
              <a:t>P</a:t>
            </a:r>
            <a:r>
              <a:rPr lang="zh-CN" altLang="en-US" dirty="0" smtClean="0"/>
              <a:t>局面</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局面</a:t>
            </a:r>
            <a:r>
              <a:rPr lang="en-US" altLang="zh-CN" dirty="0"/>
              <a:t>—</a:t>
            </a:r>
            <a:r>
              <a:rPr lang="zh-CN" altLang="en-US" dirty="0" smtClean="0"/>
              <a:t>先手必胜局面</a:t>
            </a:r>
            <a:endParaRPr lang="en-US" altLang="zh-CN" dirty="0" smtClean="0"/>
          </a:p>
          <a:p>
            <a:r>
              <a:rPr lang="en-US" altLang="zh-CN" dirty="0" smtClean="0"/>
              <a:t>P</a:t>
            </a:r>
            <a:r>
              <a:rPr lang="zh-CN" altLang="en-US" dirty="0" smtClean="0"/>
              <a:t>局面</a:t>
            </a:r>
            <a:r>
              <a:rPr lang="en-US" altLang="zh-CN" dirty="0" smtClean="0"/>
              <a:t>—</a:t>
            </a:r>
            <a:r>
              <a:rPr lang="zh-CN" altLang="en-US" dirty="0" smtClean="0"/>
              <a:t>后手必胜局面</a:t>
            </a:r>
            <a:endParaRPr lang="en-US" altLang="zh-CN" dirty="0" smtClean="0"/>
          </a:p>
          <a:p>
            <a:endParaRPr lang="en-US" altLang="zh-CN" dirty="0" smtClean="0"/>
          </a:p>
          <a:p>
            <a:pPr marL="0" indent="0">
              <a:buNone/>
            </a:pPr>
            <a:r>
              <a:rPr lang="zh-CN" altLang="en-US" dirty="0" smtClean="0"/>
              <a:t>一些重要的定义：</a:t>
            </a:r>
            <a:endParaRPr lang="en-US" altLang="zh-CN" dirty="0" smtClean="0"/>
          </a:p>
          <a:p>
            <a:pPr marL="0" indent="0">
              <a:buNone/>
            </a:pPr>
            <a:r>
              <a:rPr lang="en-US" altLang="zh-CN" dirty="0" smtClean="0"/>
              <a:t>	</a:t>
            </a:r>
            <a:r>
              <a:rPr lang="zh-CN" altLang="en-US" dirty="0" smtClean="0"/>
              <a:t>每一个最终局面都是</a:t>
            </a:r>
            <a:r>
              <a:rPr lang="en-US" altLang="zh-CN" dirty="0" smtClean="0"/>
              <a:t>P</a:t>
            </a:r>
            <a:r>
              <a:rPr lang="zh-CN" altLang="en-US" dirty="0" smtClean="0"/>
              <a:t>局面</a:t>
            </a:r>
            <a:endParaRPr lang="en-US" altLang="zh-CN" dirty="0" smtClean="0"/>
          </a:p>
          <a:p>
            <a:pPr marL="0" indent="0">
              <a:buNone/>
            </a:pPr>
            <a:r>
              <a:rPr lang="en-US" altLang="zh-CN" dirty="0"/>
              <a:t>	</a:t>
            </a:r>
            <a:r>
              <a:rPr lang="zh-CN" altLang="en-US" dirty="0" smtClean="0"/>
              <a:t>对于一个局面，若至少有一种操作使它变成一个</a:t>
            </a:r>
            <a:r>
              <a:rPr lang="en-US" altLang="zh-CN" dirty="0" smtClean="0"/>
              <a:t>P</a:t>
            </a:r>
            <a:r>
              <a:rPr lang="zh-CN" altLang="en-US" dirty="0" smtClean="0"/>
              <a:t>局面，则他是一个</a:t>
            </a:r>
            <a:r>
              <a:rPr lang="en-US" altLang="zh-CN" dirty="0" smtClean="0"/>
              <a:t>N</a:t>
            </a:r>
            <a:r>
              <a:rPr lang="zh-CN" altLang="en-US" dirty="0" smtClean="0"/>
              <a:t>局面</a:t>
            </a:r>
            <a:endParaRPr lang="en-US" altLang="zh-CN" dirty="0"/>
          </a:p>
          <a:p>
            <a:pPr marL="0" indent="0">
              <a:buNone/>
            </a:pPr>
            <a:r>
              <a:rPr lang="en-US" altLang="zh-CN" dirty="0" smtClean="0"/>
              <a:t>	</a:t>
            </a:r>
            <a:r>
              <a:rPr lang="zh-CN" altLang="en-US" dirty="0" smtClean="0"/>
              <a:t>对于一个局面，若无论如何操作都必然变成一个</a:t>
            </a:r>
            <a:r>
              <a:rPr lang="en-US" altLang="zh-CN" dirty="0" smtClean="0"/>
              <a:t>N</a:t>
            </a:r>
            <a:r>
              <a:rPr lang="zh-CN" altLang="en-US" dirty="0" smtClean="0"/>
              <a:t>局面，则他是一个</a:t>
            </a:r>
            <a:r>
              <a:rPr lang="en-US" altLang="zh-CN" dirty="0" smtClean="0"/>
              <a:t>P</a:t>
            </a:r>
            <a:r>
              <a:rPr lang="zh-CN" altLang="en-US" dirty="0" smtClean="0"/>
              <a:t>局面</a:t>
            </a:r>
            <a:r>
              <a:rPr lang="en-US" altLang="zh-CN" dirty="0" smtClean="0"/>
              <a:t>	</a:t>
            </a:r>
            <a:endParaRPr lang="zh-CN" altLang="en-US" dirty="0"/>
          </a:p>
        </p:txBody>
      </p:sp>
    </p:spTree>
    <p:extLst>
      <p:ext uri="{BB962C8B-B14F-4D97-AF65-F5344CB8AC3E}">
        <p14:creationId xmlns:p14="http://schemas.microsoft.com/office/powerpoint/2010/main" val="1752132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a:t>
            </a:r>
            <a:r>
              <a:rPr lang="zh-CN" altLang="en-US" dirty="0" smtClean="0"/>
              <a:t>局面</a:t>
            </a:r>
            <a:r>
              <a:rPr lang="en-US" altLang="zh-CN" dirty="0"/>
              <a:t>&lt;</a:t>
            </a:r>
            <a:r>
              <a:rPr lang="en-US" altLang="zh-CN" dirty="0" smtClean="0"/>
              <a:t>3</a:t>
            </a:r>
            <a:r>
              <a:rPr lang="zh-CN" altLang="en-US" dirty="0" smtClean="0"/>
              <a:t>，</a:t>
            </a:r>
            <a:r>
              <a:rPr lang="en-US" altLang="zh-CN" dirty="0" smtClean="0"/>
              <a:t>3</a:t>
            </a:r>
            <a:r>
              <a:rPr lang="en-US" altLang="zh-CN" dirty="0"/>
              <a:t>&gt;</a:t>
            </a:r>
            <a:r>
              <a:rPr lang="zh-CN" altLang="en-US" dirty="0" smtClean="0"/>
              <a:t>进行</a:t>
            </a:r>
            <a:r>
              <a:rPr lang="zh-CN" altLang="en-US" dirty="0" smtClean="0"/>
              <a:t>计算说明</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a:t>
            </a:r>
            <a:r>
              <a:rPr lang="zh-CN" altLang="en-US" dirty="0" smtClean="0"/>
              <a:t>首先</a:t>
            </a:r>
            <a:r>
              <a:rPr lang="en-US" altLang="zh-CN" dirty="0" smtClean="0"/>
              <a:t>(3,3)</a:t>
            </a:r>
            <a:r>
              <a:rPr lang="zh-CN" altLang="en-US" dirty="0" smtClean="0"/>
              <a:t>的</a:t>
            </a:r>
            <a:r>
              <a:rPr lang="zh-CN" altLang="en-US" dirty="0"/>
              <a:t>子局面（也就是通过合法移动可以导致的局面）</a:t>
            </a:r>
            <a:r>
              <a:rPr lang="zh-CN" altLang="en-US" dirty="0" smtClean="0"/>
              <a:t>有</a:t>
            </a:r>
            <a:r>
              <a:rPr lang="en-US" altLang="zh-CN" dirty="0" smtClean="0"/>
              <a:t>(0,3)(1,3)(2,3</a:t>
            </a:r>
            <a:r>
              <a:rPr lang="en-US" altLang="zh-CN" dirty="0" smtClean="0"/>
              <a:t>)</a:t>
            </a:r>
            <a:r>
              <a:rPr lang="zh-CN" altLang="en-US" dirty="0" smtClean="0"/>
              <a:t> ，只需</a:t>
            </a:r>
            <a:r>
              <a:rPr lang="zh-CN" altLang="en-US" dirty="0"/>
              <a:t>要计算出这三种局面的性质就可以了</a:t>
            </a:r>
            <a:r>
              <a:rPr lang="zh-CN" altLang="en-US" dirty="0" smtClean="0"/>
              <a:t>。</a:t>
            </a:r>
            <a:endParaRPr lang="en-US" altLang="zh-CN" dirty="0" smtClean="0"/>
          </a:p>
          <a:p>
            <a:pPr marL="0" indent="0">
              <a:buNone/>
            </a:pPr>
            <a:r>
              <a:rPr lang="en-US" altLang="zh-CN" dirty="0" smtClean="0"/>
              <a:t>	(0,3</a:t>
            </a:r>
            <a:r>
              <a:rPr lang="en-US" altLang="zh-CN" dirty="0"/>
              <a:t>)</a:t>
            </a:r>
            <a:r>
              <a:rPr lang="zh-CN" altLang="zh-CN" dirty="0"/>
              <a:t>的子局面有</a:t>
            </a:r>
            <a:r>
              <a:rPr lang="en-US" altLang="zh-CN" dirty="0"/>
              <a:t>(0,0)</a:t>
            </a:r>
            <a:r>
              <a:rPr lang="zh-CN" altLang="zh-CN" dirty="0"/>
              <a:t>、</a:t>
            </a:r>
            <a:r>
              <a:rPr lang="en-US" altLang="zh-CN" dirty="0"/>
              <a:t>(0,1)</a:t>
            </a:r>
            <a:r>
              <a:rPr lang="zh-CN" altLang="zh-CN" dirty="0"/>
              <a:t>、</a:t>
            </a:r>
            <a:r>
              <a:rPr lang="en-US" altLang="zh-CN" dirty="0"/>
              <a:t>(0,2)</a:t>
            </a:r>
            <a:r>
              <a:rPr lang="zh-CN" altLang="zh-CN" dirty="0"/>
              <a:t>，其中</a:t>
            </a:r>
            <a:r>
              <a:rPr lang="en-US" altLang="zh-CN" dirty="0"/>
              <a:t>(0,0)</a:t>
            </a:r>
            <a:r>
              <a:rPr lang="zh-CN" altLang="zh-CN" dirty="0"/>
              <a:t>显然是</a:t>
            </a:r>
            <a:r>
              <a:rPr lang="en-US" altLang="zh-CN" dirty="0" smtClean="0"/>
              <a:t>P</a:t>
            </a:r>
            <a:r>
              <a:rPr lang="zh-CN" altLang="en-US" dirty="0"/>
              <a:t>局面</a:t>
            </a:r>
            <a:r>
              <a:rPr lang="zh-CN" altLang="zh-CN" dirty="0" smtClean="0"/>
              <a:t>，</a:t>
            </a:r>
            <a:r>
              <a:rPr lang="zh-CN" altLang="zh-CN" dirty="0"/>
              <a:t>所以</a:t>
            </a:r>
            <a:r>
              <a:rPr lang="en-US" altLang="zh-CN" dirty="0"/>
              <a:t>(0,3)</a:t>
            </a:r>
            <a:r>
              <a:rPr lang="zh-CN" altLang="zh-CN" dirty="0"/>
              <a:t>是</a:t>
            </a:r>
            <a:r>
              <a:rPr lang="en-US" altLang="zh-CN" dirty="0" smtClean="0"/>
              <a:t>N</a:t>
            </a:r>
            <a:r>
              <a:rPr lang="zh-CN" altLang="en-US" dirty="0" smtClean="0"/>
              <a:t>局面。</a:t>
            </a:r>
            <a:endParaRPr lang="en-US" altLang="zh-CN" dirty="0" smtClean="0"/>
          </a:p>
          <a:p>
            <a:pPr marL="0" indent="0">
              <a:buNone/>
            </a:pPr>
            <a:r>
              <a:rPr lang="en-US" altLang="zh-CN" dirty="0"/>
              <a:t>	</a:t>
            </a:r>
            <a:r>
              <a:rPr lang="en-US" altLang="zh-CN" dirty="0" smtClean="0"/>
              <a:t>(</a:t>
            </a:r>
            <a:r>
              <a:rPr lang="en-US" altLang="zh-CN" dirty="0"/>
              <a:t>1,3)</a:t>
            </a:r>
            <a:r>
              <a:rPr lang="zh-CN" altLang="zh-CN" dirty="0"/>
              <a:t>的后继中</a:t>
            </a:r>
            <a:r>
              <a:rPr lang="en-US" altLang="zh-CN" dirty="0"/>
              <a:t>(1,1)</a:t>
            </a:r>
            <a:r>
              <a:rPr lang="zh-CN" altLang="zh-CN" dirty="0"/>
              <a:t>是</a:t>
            </a:r>
            <a:r>
              <a:rPr lang="en-US" altLang="zh-CN" dirty="0" smtClean="0"/>
              <a:t>P</a:t>
            </a:r>
            <a:r>
              <a:rPr lang="zh-CN" altLang="en-US" dirty="0" smtClean="0"/>
              <a:t>局面</a:t>
            </a:r>
            <a:r>
              <a:rPr lang="zh-CN" altLang="zh-CN" dirty="0" smtClean="0"/>
              <a:t>（</a:t>
            </a:r>
            <a:r>
              <a:rPr lang="zh-CN" altLang="zh-CN" dirty="0"/>
              <a:t>因为</a:t>
            </a:r>
            <a:r>
              <a:rPr lang="en-US" altLang="zh-CN" dirty="0"/>
              <a:t>(1,1)</a:t>
            </a:r>
            <a:r>
              <a:rPr lang="zh-CN" altLang="zh-CN" dirty="0"/>
              <a:t>的唯一子局面</a:t>
            </a:r>
            <a:r>
              <a:rPr lang="en-US" altLang="zh-CN" dirty="0"/>
              <a:t>(0,1)</a:t>
            </a:r>
            <a:r>
              <a:rPr lang="zh-CN" altLang="zh-CN" dirty="0"/>
              <a:t>是</a:t>
            </a:r>
            <a:r>
              <a:rPr lang="en-US" altLang="zh-CN" dirty="0" smtClean="0"/>
              <a:t>N</a:t>
            </a:r>
            <a:r>
              <a:rPr lang="zh-CN" altLang="en-US" dirty="0"/>
              <a:t>局面</a:t>
            </a:r>
            <a:r>
              <a:rPr lang="zh-CN" altLang="zh-CN" dirty="0" smtClean="0"/>
              <a:t>），</a:t>
            </a:r>
            <a:r>
              <a:rPr lang="zh-CN" altLang="zh-CN" dirty="0"/>
              <a:t>所以</a:t>
            </a:r>
            <a:r>
              <a:rPr lang="en-US" altLang="zh-CN" dirty="0"/>
              <a:t>(1,3)</a:t>
            </a:r>
            <a:r>
              <a:rPr lang="zh-CN" altLang="zh-CN" dirty="0"/>
              <a:t>也是</a:t>
            </a:r>
            <a:r>
              <a:rPr lang="en-US" altLang="zh-CN" dirty="0" smtClean="0"/>
              <a:t>N</a:t>
            </a:r>
            <a:r>
              <a:rPr lang="zh-CN" altLang="en-US" dirty="0"/>
              <a:t>局面</a:t>
            </a:r>
            <a:r>
              <a:rPr lang="zh-CN" altLang="zh-CN" dirty="0" smtClean="0"/>
              <a:t>。</a:t>
            </a:r>
            <a:endParaRPr lang="en-US" altLang="zh-CN" dirty="0" smtClean="0"/>
          </a:p>
          <a:p>
            <a:pPr marL="0" indent="0">
              <a:buNone/>
            </a:pPr>
            <a:r>
              <a:rPr lang="en-US" altLang="zh-CN" dirty="0"/>
              <a:t>	</a:t>
            </a:r>
            <a:r>
              <a:rPr lang="zh-CN" altLang="zh-CN" dirty="0"/>
              <a:t>同样可以证明</a:t>
            </a:r>
            <a:r>
              <a:rPr lang="en-US" altLang="zh-CN" dirty="0"/>
              <a:t>(2,3)</a:t>
            </a:r>
            <a:r>
              <a:rPr lang="zh-CN" altLang="zh-CN" dirty="0"/>
              <a:t>是</a:t>
            </a:r>
            <a:r>
              <a:rPr lang="en-US" altLang="zh-CN" dirty="0" smtClean="0"/>
              <a:t>N</a:t>
            </a:r>
            <a:r>
              <a:rPr lang="zh-CN" altLang="en-US" dirty="0" smtClean="0"/>
              <a:t>局面</a:t>
            </a:r>
            <a:r>
              <a:rPr lang="zh-CN" altLang="zh-CN" dirty="0" smtClean="0"/>
              <a:t>。</a:t>
            </a:r>
            <a:endParaRPr lang="en-US" altLang="zh-CN" dirty="0" smtClean="0"/>
          </a:p>
          <a:p>
            <a:pPr marL="0" indent="0">
              <a:buNone/>
            </a:pPr>
            <a:r>
              <a:rPr lang="en-US" altLang="zh-CN" dirty="0"/>
              <a:t>	</a:t>
            </a:r>
            <a:r>
              <a:rPr lang="zh-CN" altLang="zh-CN" dirty="0"/>
              <a:t>所以</a:t>
            </a:r>
            <a:r>
              <a:rPr lang="en-US" altLang="zh-CN" dirty="0"/>
              <a:t>(3,3)</a:t>
            </a:r>
            <a:r>
              <a:rPr lang="zh-CN" altLang="zh-CN" dirty="0"/>
              <a:t>的所有子局面都是</a:t>
            </a:r>
            <a:r>
              <a:rPr lang="en-US" altLang="zh-CN" dirty="0" smtClean="0"/>
              <a:t>N</a:t>
            </a:r>
            <a:r>
              <a:rPr lang="zh-CN" altLang="en-US" dirty="0" smtClean="0"/>
              <a:t>局面</a:t>
            </a:r>
            <a:r>
              <a:rPr lang="zh-CN" altLang="zh-CN" dirty="0" smtClean="0"/>
              <a:t>，</a:t>
            </a:r>
            <a:r>
              <a:rPr lang="zh-CN" altLang="zh-CN" dirty="0"/>
              <a:t>它就是</a:t>
            </a:r>
            <a:r>
              <a:rPr lang="en-US" altLang="zh-CN" dirty="0" smtClean="0"/>
              <a:t>P</a:t>
            </a:r>
            <a:r>
              <a:rPr lang="zh-CN" altLang="en-US" dirty="0" smtClean="0"/>
              <a:t>局面</a:t>
            </a:r>
            <a:r>
              <a:rPr lang="zh-CN" altLang="zh-CN" dirty="0" smtClean="0"/>
              <a:t>。</a:t>
            </a:r>
            <a:endParaRPr lang="en-US" altLang="zh-CN" dirty="0" smtClean="0"/>
          </a:p>
          <a:p>
            <a:pPr marL="0" indent="0">
              <a:buNone/>
            </a:pPr>
            <a:r>
              <a:rPr lang="en-US" altLang="zh-CN" dirty="0" smtClean="0"/>
              <a:t>	</a:t>
            </a:r>
            <a:r>
              <a:rPr lang="zh-CN" altLang="zh-CN" b="1" dirty="0" smtClean="0">
                <a:solidFill>
                  <a:srgbClr val="FF0000"/>
                </a:solidFill>
              </a:rPr>
              <a:t>通过</a:t>
            </a:r>
            <a:r>
              <a:rPr lang="zh-CN" altLang="zh-CN" b="1" dirty="0">
                <a:solidFill>
                  <a:srgbClr val="FF0000"/>
                </a:solidFill>
              </a:rPr>
              <a:t>一点简单的数学归纳，可以严格的证明</a:t>
            </a:r>
            <a:r>
              <a:rPr lang="en-US" altLang="zh-CN" b="1" dirty="0">
                <a:solidFill>
                  <a:srgbClr val="FF0000"/>
                </a:solidFill>
              </a:rPr>
              <a:t>“</a:t>
            </a:r>
            <a:r>
              <a:rPr lang="zh-CN" altLang="zh-CN" b="1" dirty="0">
                <a:solidFill>
                  <a:srgbClr val="FF0000"/>
                </a:solidFill>
              </a:rPr>
              <a:t>有两堆石子时的局面是</a:t>
            </a:r>
            <a:r>
              <a:rPr lang="en-US" altLang="zh-CN" b="1" dirty="0" smtClean="0">
                <a:solidFill>
                  <a:srgbClr val="FF0000"/>
                </a:solidFill>
              </a:rPr>
              <a:t>P</a:t>
            </a:r>
            <a:r>
              <a:rPr lang="zh-CN" altLang="en-US" b="1" dirty="0" smtClean="0">
                <a:solidFill>
                  <a:srgbClr val="FF0000"/>
                </a:solidFill>
              </a:rPr>
              <a:t>局面</a:t>
            </a:r>
            <a:r>
              <a:rPr lang="zh-CN" altLang="zh-CN" b="1" dirty="0" smtClean="0">
                <a:solidFill>
                  <a:srgbClr val="FF0000"/>
                </a:solidFill>
              </a:rPr>
              <a:t>当且仅当</a:t>
            </a:r>
            <a:r>
              <a:rPr lang="zh-CN" altLang="zh-CN" b="1" dirty="0">
                <a:solidFill>
                  <a:srgbClr val="FF0000"/>
                </a:solidFill>
              </a:rPr>
              <a:t>这两堆石子的数目相等</a:t>
            </a:r>
            <a:r>
              <a:rPr lang="en-US" altLang="zh-CN" b="1" dirty="0">
                <a:solidFill>
                  <a:srgbClr val="FF0000"/>
                </a:solidFill>
              </a:rPr>
              <a:t>”</a:t>
            </a:r>
            <a:r>
              <a:rPr lang="zh-CN" altLang="zh-CN" b="1" dirty="0">
                <a:solidFill>
                  <a:srgbClr val="FF0000"/>
                </a:solidFill>
              </a:rPr>
              <a:t>。</a:t>
            </a:r>
          </a:p>
          <a:p>
            <a:pPr marL="0" indent="0">
              <a:buNone/>
            </a:pPr>
            <a:endParaRPr lang="en-US" altLang="zh-CN" dirty="0" smtClean="0"/>
          </a:p>
        </p:txBody>
      </p:sp>
    </p:spTree>
    <p:extLst>
      <p:ext uri="{BB962C8B-B14F-4D97-AF65-F5344CB8AC3E}">
        <p14:creationId xmlns:p14="http://schemas.microsoft.com/office/powerpoint/2010/main" val="11667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根据</a:t>
            </a:r>
            <a:r>
              <a:rPr lang="zh-CN" altLang="en-US" dirty="0"/>
              <a:t>上面这个过程，可以得到一个递归的算法</a:t>
            </a:r>
            <a:r>
              <a:rPr lang="en-US" altLang="zh-CN" dirty="0"/>
              <a:t>——</a:t>
            </a:r>
            <a:r>
              <a:rPr lang="zh-CN" altLang="en-US" dirty="0"/>
              <a:t>对于当前的局面，递归计算它的所有子局面的性质，如果存在某个子局面是</a:t>
            </a:r>
            <a:r>
              <a:rPr lang="en-US" altLang="zh-CN" dirty="0" smtClean="0"/>
              <a:t>P</a:t>
            </a:r>
            <a:r>
              <a:rPr lang="zh-CN" altLang="en-US" dirty="0" smtClean="0"/>
              <a:t>，</a:t>
            </a:r>
            <a:r>
              <a:rPr lang="zh-CN" altLang="en-US" dirty="0"/>
              <a:t>那么向这个子局面的移动就是必胜策略。当然</a:t>
            </a:r>
            <a:r>
              <a:rPr lang="zh-CN" altLang="en-US" dirty="0" smtClean="0"/>
              <a:t>，会存在大量</a:t>
            </a:r>
            <a:r>
              <a:rPr lang="zh-CN" altLang="en-US" dirty="0"/>
              <a:t>的重叠子问题，所以可以用</a:t>
            </a:r>
            <a:r>
              <a:rPr lang="en-US" altLang="zh-CN" dirty="0"/>
              <a:t>DP</a:t>
            </a:r>
            <a:r>
              <a:rPr lang="zh-CN" altLang="en-US" dirty="0"/>
              <a:t>或者记忆化搜索的方法以提高效率。但问题是，利用这个算法，对于某个</a:t>
            </a:r>
            <a:r>
              <a:rPr lang="en-US" altLang="zh-CN" dirty="0" err="1"/>
              <a:t>Nim</a:t>
            </a:r>
            <a:r>
              <a:rPr lang="zh-CN" altLang="en-US" dirty="0"/>
              <a:t>游戏的局面</a:t>
            </a:r>
            <a:r>
              <a:rPr lang="en-US" altLang="zh-CN" dirty="0"/>
              <a:t>(a1,a2,...,an)</a:t>
            </a:r>
            <a:r>
              <a:rPr lang="zh-CN" altLang="en-US" dirty="0"/>
              <a:t>来说，要想判断它的性质以及找出必胜策略，需要计算</a:t>
            </a:r>
            <a:r>
              <a:rPr lang="en-US" altLang="zh-CN" dirty="0"/>
              <a:t>O(a1*a2*...*an)</a:t>
            </a:r>
            <a:r>
              <a:rPr lang="zh-CN" altLang="en-US" dirty="0"/>
              <a:t>个局面的性质，不管怎样记忆化都无法降低这个时间复杂度。所以我们需要更高效的判断</a:t>
            </a:r>
            <a:r>
              <a:rPr lang="en-US" altLang="zh-CN" dirty="0" err="1"/>
              <a:t>Nim</a:t>
            </a:r>
            <a:r>
              <a:rPr lang="zh-CN" altLang="en-US" dirty="0"/>
              <a:t>游戏的局面的性质的方法。</a:t>
            </a:r>
          </a:p>
        </p:txBody>
      </p:sp>
    </p:spTree>
    <p:extLst>
      <p:ext uri="{BB962C8B-B14F-4D97-AF65-F5344CB8AC3E}">
        <p14:creationId xmlns:p14="http://schemas.microsoft.com/office/powerpoint/2010/main" val="173007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en-US" altLang="zh-CN" dirty="0" err="1"/>
              <a:t>Bouton's</a:t>
            </a:r>
            <a:r>
              <a:rPr lang="en-US" altLang="zh-CN" dirty="0"/>
              <a:t> Theorem)</a:t>
            </a:r>
            <a:r>
              <a:rPr lang="zh-CN" altLang="en-US" dirty="0"/>
              <a:t>对于一个</a:t>
            </a:r>
            <a:r>
              <a:rPr lang="en-US" altLang="zh-CN" dirty="0" err="1"/>
              <a:t>Nim</a:t>
            </a:r>
            <a:r>
              <a:rPr lang="zh-CN" altLang="en-US" dirty="0"/>
              <a:t>游戏的局面</a:t>
            </a:r>
            <a:r>
              <a:rPr lang="en-US" altLang="zh-CN" dirty="0"/>
              <a:t>(a1,a2,...,an)</a:t>
            </a:r>
            <a:r>
              <a:rPr lang="zh-CN" altLang="en-US" dirty="0"/>
              <a:t>，它是</a:t>
            </a:r>
            <a:r>
              <a:rPr lang="en-US" altLang="zh-CN" dirty="0" smtClean="0"/>
              <a:t>P</a:t>
            </a:r>
            <a:r>
              <a:rPr lang="zh-CN" altLang="en-US" dirty="0" smtClean="0"/>
              <a:t>当且仅当</a:t>
            </a:r>
            <a:r>
              <a:rPr lang="en-US" altLang="zh-CN" dirty="0"/>
              <a:t>a1^a2^...^an=0</a:t>
            </a:r>
            <a:r>
              <a:rPr lang="zh-CN" altLang="en-US" dirty="0"/>
              <a:t>，其中</a:t>
            </a:r>
            <a:r>
              <a:rPr lang="en-US" altLang="zh-CN" dirty="0"/>
              <a:t>^</a:t>
            </a:r>
            <a:r>
              <a:rPr lang="zh-CN" altLang="en-US" dirty="0"/>
              <a:t>表示异或</a:t>
            </a:r>
            <a:r>
              <a:rPr lang="en-US" altLang="zh-CN" dirty="0" smtClean="0"/>
              <a:t>(^)</a:t>
            </a:r>
            <a:r>
              <a:rPr lang="zh-CN" altLang="en-US" dirty="0"/>
              <a:t>运算</a:t>
            </a:r>
            <a:r>
              <a:rPr lang="zh-CN" altLang="en-US" dirty="0" smtClean="0"/>
              <a:t>。</a:t>
            </a:r>
            <a:endParaRPr lang="en-US" altLang="zh-CN" dirty="0" smtClean="0"/>
          </a:p>
          <a:p>
            <a:pPr marL="0" indent="0">
              <a:buNone/>
            </a:pPr>
            <a:r>
              <a:rPr lang="en-US" altLang="zh-CN" dirty="0" smtClean="0"/>
              <a:t>	</a:t>
            </a:r>
            <a:r>
              <a:rPr lang="zh-CN" altLang="en-US" dirty="0" smtClean="0"/>
              <a:t>对于</a:t>
            </a:r>
            <a:r>
              <a:rPr lang="zh-CN" altLang="en-US" dirty="0"/>
              <a:t>某个局面</a:t>
            </a:r>
            <a:r>
              <a:rPr lang="en-US" altLang="zh-CN" dirty="0"/>
              <a:t>(a1,a2,...,an)</a:t>
            </a:r>
            <a:r>
              <a:rPr lang="zh-CN" altLang="en-US" dirty="0"/>
              <a:t>，若</a:t>
            </a:r>
            <a:r>
              <a:rPr lang="en-US" altLang="zh-CN" dirty="0"/>
              <a:t>a1^a2^...^an!=0</a:t>
            </a:r>
            <a:r>
              <a:rPr lang="zh-CN" altLang="en-US" dirty="0"/>
              <a:t>，一定存在某个合法的移动，将</a:t>
            </a:r>
            <a:r>
              <a:rPr lang="en-US" altLang="zh-CN" dirty="0" err="1"/>
              <a:t>ai</a:t>
            </a:r>
            <a:r>
              <a:rPr lang="zh-CN" altLang="en-US" dirty="0"/>
              <a:t>改变成</a:t>
            </a:r>
            <a:r>
              <a:rPr lang="en-US" altLang="zh-CN" dirty="0" err="1"/>
              <a:t>ai</a:t>
            </a:r>
            <a:r>
              <a:rPr lang="en-US" altLang="zh-CN" dirty="0"/>
              <a:t>'</a:t>
            </a:r>
            <a:r>
              <a:rPr lang="zh-CN" altLang="en-US" dirty="0"/>
              <a:t>后满足</a:t>
            </a:r>
            <a:r>
              <a:rPr lang="en-US" altLang="zh-CN" dirty="0"/>
              <a:t>a1^a2^...^</a:t>
            </a:r>
            <a:r>
              <a:rPr lang="en-US" altLang="zh-CN" dirty="0" err="1"/>
              <a:t>ai</a:t>
            </a:r>
            <a:r>
              <a:rPr lang="en-US" altLang="zh-CN" dirty="0"/>
              <a:t>'^...^an=0</a:t>
            </a:r>
            <a:r>
              <a:rPr lang="zh-CN" altLang="en-US" dirty="0"/>
              <a:t>。不妨设</a:t>
            </a:r>
            <a:r>
              <a:rPr lang="en-US" altLang="zh-CN" dirty="0"/>
              <a:t>a1^a2^...^an=k</a:t>
            </a:r>
            <a:r>
              <a:rPr lang="zh-CN" altLang="en-US" dirty="0"/>
              <a:t>，则一定存在某个</a:t>
            </a:r>
            <a:r>
              <a:rPr lang="en-US" altLang="zh-CN" dirty="0" err="1"/>
              <a:t>ai</a:t>
            </a:r>
            <a:r>
              <a:rPr lang="zh-CN" altLang="en-US" dirty="0"/>
              <a:t>，它的二进制表示在</a:t>
            </a:r>
            <a:r>
              <a:rPr lang="en-US" altLang="zh-CN" dirty="0"/>
              <a:t>k</a:t>
            </a:r>
            <a:r>
              <a:rPr lang="zh-CN" altLang="en-US" dirty="0"/>
              <a:t>的最高位上是</a:t>
            </a:r>
            <a:r>
              <a:rPr lang="en-US" altLang="zh-CN" dirty="0"/>
              <a:t>1</a:t>
            </a:r>
            <a:r>
              <a:rPr lang="zh-CN" altLang="en-US" dirty="0"/>
              <a:t>（否则</a:t>
            </a:r>
            <a:r>
              <a:rPr lang="en-US" altLang="zh-CN" dirty="0"/>
              <a:t>k</a:t>
            </a:r>
            <a:r>
              <a:rPr lang="zh-CN" altLang="en-US" dirty="0"/>
              <a:t>的最高位那个</a:t>
            </a:r>
            <a:r>
              <a:rPr lang="en-US" altLang="zh-CN" dirty="0"/>
              <a:t>1</a:t>
            </a:r>
            <a:r>
              <a:rPr lang="zh-CN" altLang="en-US" dirty="0"/>
              <a:t>是怎么得到的）。这时</a:t>
            </a:r>
            <a:r>
              <a:rPr lang="en-US" altLang="zh-CN" dirty="0" err="1"/>
              <a:t>ai^k</a:t>
            </a:r>
            <a:r>
              <a:rPr lang="en-US" altLang="zh-CN" dirty="0"/>
              <a:t>&lt;</a:t>
            </a:r>
            <a:r>
              <a:rPr lang="en-US" altLang="zh-CN" dirty="0" err="1"/>
              <a:t>ai</a:t>
            </a:r>
            <a:r>
              <a:rPr lang="zh-CN" altLang="en-US" dirty="0"/>
              <a:t>一定成立。则我们可以将</a:t>
            </a:r>
            <a:r>
              <a:rPr lang="en-US" altLang="zh-CN" dirty="0" err="1"/>
              <a:t>ai</a:t>
            </a:r>
            <a:r>
              <a:rPr lang="zh-CN" altLang="en-US" dirty="0"/>
              <a:t>改变成</a:t>
            </a:r>
            <a:r>
              <a:rPr lang="en-US" altLang="zh-CN" dirty="0" err="1"/>
              <a:t>ai</a:t>
            </a:r>
            <a:r>
              <a:rPr lang="en-US" altLang="zh-CN" dirty="0"/>
              <a:t>'=</a:t>
            </a:r>
            <a:r>
              <a:rPr lang="en-US" altLang="zh-CN" dirty="0" err="1"/>
              <a:t>ai^k</a:t>
            </a:r>
            <a:r>
              <a:rPr lang="zh-CN" altLang="en-US" dirty="0"/>
              <a:t>，此时</a:t>
            </a:r>
            <a:r>
              <a:rPr lang="en-US" altLang="zh-CN" dirty="0"/>
              <a:t>a1^a2^...^</a:t>
            </a:r>
            <a:r>
              <a:rPr lang="en-US" altLang="zh-CN" dirty="0" err="1"/>
              <a:t>ai</a:t>
            </a:r>
            <a:r>
              <a:rPr lang="en-US" altLang="zh-CN" dirty="0"/>
              <a:t>'^...^an=a1^a2^...^</a:t>
            </a:r>
            <a:r>
              <a:rPr lang="en-US" altLang="zh-CN" dirty="0" err="1"/>
              <a:t>an^k</a:t>
            </a:r>
            <a:r>
              <a:rPr lang="en-US" altLang="zh-CN" dirty="0"/>
              <a:t>=0</a:t>
            </a:r>
            <a:r>
              <a:rPr lang="zh-CN" altLang="en-US" dirty="0"/>
              <a:t>。</a:t>
            </a:r>
          </a:p>
        </p:txBody>
      </p:sp>
    </p:spTree>
    <p:extLst>
      <p:ext uri="{BB962C8B-B14F-4D97-AF65-F5344CB8AC3E}">
        <p14:creationId xmlns:p14="http://schemas.microsoft.com/office/powerpoint/2010/main" val="1957769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zh-CN" dirty="0"/>
              <a:t>对于某个局面</a:t>
            </a:r>
            <a:r>
              <a:rPr lang="en-US" altLang="zh-CN" dirty="0"/>
              <a:t>(a1,a2,...,an)</a:t>
            </a:r>
            <a:r>
              <a:rPr lang="zh-CN" altLang="zh-CN" dirty="0"/>
              <a:t>，若</a:t>
            </a:r>
            <a:r>
              <a:rPr lang="en-US" altLang="zh-CN" dirty="0"/>
              <a:t>a1^a2^...^an=0</a:t>
            </a:r>
            <a:r>
              <a:rPr lang="zh-CN" altLang="zh-CN" dirty="0"/>
              <a:t>，一定不存在某个合法的移动，将</a:t>
            </a:r>
            <a:r>
              <a:rPr lang="en-US" altLang="zh-CN" dirty="0" err="1"/>
              <a:t>ai</a:t>
            </a:r>
            <a:r>
              <a:rPr lang="zh-CN" altLang="zh-CN" dirty="0"/>
              <a:t>改变成</a:t>
            </a:r>
            <a:r>
              <a:rPr lang="en-US" altLang="zh-CN" dirty="0" err="1"/>
              <a:t>ai</a:t>
            </a:r>
            <a:r>
              <a:rPr lang="en-US" altLang="zh-CN" dirty="0"/>
              <a:t>'</a:t>
            </a:r>
            <a:r>
              <a:rPr lang="zh-CN" altLang="zh-CN" dirty="0"/>
              <a:t>后满足</a:t>
            </a:r>
            <a:r>
              <a:rPr lang="en-US" altLang="zh-CN" dirty="0"/>
              <a:t>a1^a2^...^</a:t>
            </a:r>
            <a:r>
              <a:rPr lang="en-US" altLang="zh-CN" dirty="0" err="1"/>
              <a:t>ai</a:t>
            </a:r>
            <a:r>
              <a:rPr lang="en-US" altLang="zh-CN" dirty="0"/>
              <a:t>'^...^an=0</a:t>
            </a:r>
            <a:r>
              <a:rPr lang="zh-CN" altLang="zh-CN" dirty="0"/>
              <a:t>。因为异或运算满足消去率，由</a:t>
            </a:r>
            <a:r>
              <a:rPr lang="en-US" altLang="zh-CN" dirty="0"/>
              <a:t>a1^a2^...^an=a1^a2^...^</a:t>
            </a:r>
            <a:r>
              <a:rPr lang="en-US" altLang="zh-CN" dirty="0" err="1"/>
              <a:t>ai</a:t>
            </a:r>
            <a:r>
              <a:rPr lang="en-US" altLang="zh-CN" dirty="0"/>
              <a:t>'^...^an</a:t>
            </a:r>
            <a:r>
              <a:rPr lang="zh-CN" altLang="zh-CN" dirty="0"/>
              <a:t>可以得到</a:t>
            </a:r>
            <a:r>
              <a:rPr lang="en-US" altLang="zh-CN" dirty="0" err="1"/>
              <a:t>ai</a:t>
            </a:r>
            <a:r>
              <a:rPr lang="en-US" altLang="zh-CN" dirty="0"/>
              <a:t>=</a:t>
            </a:r>
            <a:r>
              <a:rPr lang="en-US" altLang="zh-CN" dirty="0" err="1"/>
              <a:t>ai</a:t>
            </a:r>
            <a:r>
              <a:rPr lang="en-US" altLang="zh-CN" dirty="0"/>
              <a:t>'</a:t>
            </a:r>
            <a:r>
              <a:rPr lang="zh-CN" altLang="zh-CN" dirty="0"/>
              <a:t>。所以将</a:t>
            </a:r>
            <a:r>
              <a:rPr lang="en-US" altLang="zh-CN" dirty="0" err="1"/>
              <a:t>ai</a:t>
            </a:r>
            <a:r>
              <a:rPr lang="zh-CN" altLang="zh-CN" dirty="0"/>
              <a:t>改变成</a:t>
            </a:r>
            <a:r>
              <a:rPr lang="en-US" altLang="zh-CN" dirty="0" err="1"/>
              <a:t>ai</a:t>
            </a:r>
            <a:r>
              <a:rPr lang="en-US" altLang="zh-CN" dirty="0"/>
              <a:t>'</a:t>
            </a:r>
            <a:r>
              <a:rPr lang="zh-CN" altLang="zh-CN" dirty="0"/>
              <a:t>不是一个合法的移动</a:t>
            </a:r>
            <a:r>
              <a:rPr lang="zh-CN" altLang="zh-CN" dirty="0" smtClean="0"/>
              <a:t>。</a:t>
            </a:r>
            <a:endParaRPr lang="zh-CN" altLang="zh-CN" dirty="0"/>
          </a:p>
          <a:p>
            <a:pPr marL="0" indent="0">
              <a:buNone/>
            </a:pPr>
            <a:endParaRPr lang="zh-CN" altLang="en-US" dirty="0"/>
          </a:p>
        </p:txBody>
      </p:sp>
    </p:spTree>
    <p:extLst>
      <p:ext uri="{BB962C8B-B14F-4D97-AF65-F5344CB8AC3E}">
        <p14:creationId xmlns:p14="http://schemas.microsoft.com/office/powerpoint/2010/main" val="2749181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NIM</a:t>
            </a:r>
            <a:r>
              <a:rPr lang="zh-CN" altLang="en-US" dirty="0" smtClean="0"/>
              <a:t>游戏的另一种解读</a:t>
            </a:r>
            <a:endParaRPr lang="zh-CN" altLang="en-US" dirty="0"/>
          </a:p>
        </p:txBody>
      </p:sp>
      <p:sp>
        <p:nvSpPr>
          <p:cNvPr id="3" name="内容占位符 2"/>
          <p:cNvSpPr>
            <a:spLocks noGrp="1"/>
          </p:cNvSpPr>
          <p:nvPr>
            <p:ph idx="1"/>
          </p:nvPr>
        </p:nvSpPr>
        <p:spPr/>
        <p:txBody>
          <a:bodyPr/>
          <a:lstStyle/>
          <a:p>
            <a:pPr marL="0" indent="0">
              <a:buNone/>
            </a:pPr>
            <a:r>
              <a:rPr lang="zh-CN" altLang="en-US" dirty="0"/>
              <a:t>将游戏</a:t>
            </a:r>
            <a:r>
              <a:rPr lang="zh-CN" altLang="en-US" dirty="0" smtClean="0"/>
              <a:t>中状态</a:t>
            </a:r>
            <a:r>
              <a:rPr lang="zh-CN" altLang="en-US" dirty="0"/>
              <a:t>看做</a:t>
            </a:r>
            <a:r>
              <a:rPr lang="zh-CN" altLang="en-US" dirty="0" smtClean="0"/>
              <a:t>顶点</a:t>
            </a:r>
            <a:endParaRPr lang="zh-CN" altLang="en-US" dirty="0"/>
          </a:p>
          <a:p>
            <a:pPr marL="0" indent="0">
              <a:buNone/>
            </a:pPr>
            <a:r>
              <a:rPr lang="zh-CN" altLang="en-US" dirty="0"/>
              <a:t>将状态的转移</a:t>
            </a:r>
            <a:r>
              <a:rPr lang="zh-CN" altLang="en-US" dirty="0" smtClean="0"/>
              <a:t>看做边</a:t>
            </a:r>
            <a:endParaRPr lang="zh-CN" altLang="en-US" dirty="0"/>
          </a:p>
          <a:p>
            <a:pPr marL="0" indent="0">
              <a:buNone/>
            </a:pPr>
            <a:endParaRPr lang="zh-CN" altLang="en-US" dirty="0"/>
          </a:p>
        </p:txBody>
      </p:sp>
      <p:cxnSp>
        <p:nvCxnSpPr>
          <p:cNvPr id="4" name="直接箭头连接符 3"/>
          <p:cNvCxnSpPr>
            <a:stCxn id="10" idx="5"/>
            <a:endCxn id="9" idx="1"/>
          </p:cNvCxnSpPr>
          <p:nvPr/>
        </p:nvCxnSpPr>
        <p:spPr>
          <a:xfrm rot="16200000" flipH="1">
            <a:off x="8456971" y="4551940"/>
            <a:ext cx="1007312" cy="10787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9282098" y="3876869"/>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924908" y="3948307"/>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639288" y="3805431"/>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形状 21"/>
          <p:cNvCxnSpPr>
            <a:stCxn id="11" idx="1"/>
            <a:endCxn id="10" idx="0"/>
          </p:cNvCxnSpPr>
          <p:nvPr/>
        </p:nvCxnSpPr>
        <p:spPr>
          <a:xfrm rot="16200000" flipH="1" flipV="1">
            <a:off x="9214250" y="2448109"/>
            <a:ext cx="139286" cy="2432482"/>
          </a:xfrm>
          <a:prstGeom prst="curvedConnector3">
            <a:avLst>
              <a:gd name="adj1" fmla="val -269278"/>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353536" y="5448505"/>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0</a:t>
            </a:r>
            <a:endParaRPr lang="zh-CN" altLang="en-US" dirty="0"/>
          </a:p>
        </p:txBody>
      </p:sp>
      <p:sp>
        <p:nvSpPr>
          <p:cNvPr id="10" name="椭圆 9"/>
          <p:cNvSpPr/>
          <p:nvPr/>
        </p:nvSpPr>
        <p:spPr>
          <a:xfrm>
            <a:off x="7567586" y="3733993"/>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2</a:t>
            </a:r>
            <a:endParaRPr lang="zh-CN" altLang="en-US" dirty="0"/>
          </a:p>
        </p:txBody>
      </p:sp>
      <p:sp>
        <p:nvSpPr>
          <p:cNvPr id="11" name="椭圆 10"/>
          <p:cNvSpPr/>
          <p:nvPr/>
        </p:nvSpPr>
        <p:spPr>
          <a:xfrm>
            <a:off x="10353668" y="3448241"/>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=m</a:t>
            </a:r>
            <a:endParaRPr lang="zh-CN" altLang="en-US" dirty="0"/>
          </a:p>
        </p:txBody>
      </p:sp>
      <p:sp>
        <p:nvSpPr>
          <p:cNvPr id="12" name="椭圆 11"/>
          <p:cNvSpPr/>
          <p:nvPr/>
        </p:nvSpPr>
        <p:spPr>
          <a:xfrm>
            <a:off x="4924380" y="1447977"/>
            <a:ext cx="142876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m+1</a:t>
            </a:r>
            <a:endParaRPr lang="zh-CN" altLang="en-US" dirty="0"/>
          </a:p>
        </p:txBody>
      </p:sp>
      <p:sp>
        <p:nvSpPr>
          <p:cNvPr id="13" name="椭圆 12"/>
          <p:cNvSpPr/>
          <p:nvPr/>
        </p:nvSpPr>
        <p:spPr>
          <a:xfrm>
            <a:off x="5853074" y="4234059"/>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1</a:t>
            </a:r>
            <a:endParaRPr lang="zh-CN" altLang="en-US" dirty="0"/>
          </a:p>
        </p:txBody>
      </p:sp>
      <p:cxnSp>
        <p:nvCxnSpPr>
          <p:cNvPr id="14" name="直接箭头连接符 13"/>
          <p:cNvCxnSpPr>
            <a:stCxn id="11" idx="4"/>
            <a:endCxn id="9" idx="7"/>
          </p:cNvCxnSpPr>
          <p:nvPr/>
        </p:nvCxnSpPr>
        <p:spPr>
          <a:xfrm rot="5400000">
            <a:off x="9957169" y="4698406"/>
            <a:ext cx="1146598" cy="6465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2"/>
          </p:cNvCxnSpPr>
          <p:nvPr/>
        </p:nvCxnSpPr>
        <p:spPr>
          <a:xfrm>
            <a:off x="6710330" y="4948439"/>
            <a:ext cx="2643206" cy="10001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1" idx="1"/>
            <a:endCxn id="13" idx="7"/>
          </p:cNvCxnSpPr>
          <p:nvPr/>
        </p:nvCxnSpPr>
        <p:spPr>
          <a:xfrm rot="16200000" flipH="1" flipV="1">
            <a:off x="8210528" y="2090919"/>
            <a:ext cx="785818" cy="3793394"/>
          </a:xfrm>
          <a:prstGeom prst="curvedConnector3">
            <a:avLst>
              <a:gd name="adj1" fmla="val -47729"/>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3" idx="6"/>
          </p:cNvCxnSpPr>
          <p:nvPr/>
        </p:nvCxnSpPr>
        <p:spPr>
          <a:xfrm rot="10800000" flipV="1">
            <a:off x="6853206" y="4234059"/>
            <a:ext cx="714380" cy="5000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4"/>
            <a:endCxn id="13" idx="0"/>
          </p:cNvCxnSpPr>
          <p:nvPr/>
        </p:nvCxnSpPr>
        <p:spPr>
          <a:xfrm rot="16200000" flipH="1">
            <a:off x="5317289" y="3198208"/>
            <a:ext cx="1357322" cy="7143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5"/>
            <a:endCxn id="10" idx="1"/>
          </p:cNvCxnSpPr>
          <p:nvPr/>
        </p:nvCxnSpPr>
        <p:spPr>
          <a:xfrm rot="16200000" flipH="1">
            <a:off x="6322498" y="2488904"/>
            <a:ext cx="1212959" cy="157014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形状 41"/>
          <p:cNvCxnSpPr>
            <a:endCxn id="11" idx="7"/>
          </p:cNvCxnSpPr>
          <p:nvPr/>
        </p:nvCxnSpPr>
        <p:spPr>
          <a:xfrm>
            <a:off x="6353140" y="2162357"/>
            <a:ext cx="4854194" cy="1432350"/>
          </a:xfrm>
          <a:prstGeom prst="curvedConnector2">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29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blinds(horizontal)">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825625"/>
            <a:ext cx="11184467" cy="4351338"/>
          </a:xfrm>
        </p:spPr>
        <p:txBody>
          <a:bodyPr/>
          <a:lstStyle/>
          <a:p>
            <a:pPr marL="0" indent="0">
              <a:buNone/>
            </a:pPr>
            <a:r>
              <a:rPr lang="zh-CN" altLang="en-US" dirty="0"/>
              <a:t>每个顶点都会对应</a:t>
            </a:r>
            <a:r>
              <a:rPr lang="en-US" altLang="zh-CN" dirty="0"/>
              <a:t>N</a:t>
            </a:r>
            <a:r>
              <a:rPr lang="zh-CN" altLang="en-US" dirty="0" smtClean="0"/>
              <a:t>局面先手必胜</a:t>
            </a:r>
            <a:r>
              <a:rPr lang="zh-CN" altLang="en-US" dirty="0"/>
              <a:t>或</a:t>
            </a:r>
            <a:r>
              <a:rPr lang="en-US" altLang="zh-CN" dirty="0"/>
              <a:t>/P</a:t>
            </a:r>
            <a:r>
              <a:rPr lang="zh-CN" altLang="en-US" dirty="0" smtClean="0"/>
              <a:t>局面先手必</a:t>
            </a:r>
            <a:r>
              <a:rPr lang="zh-CN" altLang="en-US" dirty="0"/>
              <a:t>败</a:t>
            </a:r>
          </a:p>
          <a:p>
            <a:pPr marL="0" indent="0">
              <a:buNone/>
            </a:pPr>
            <a:r>
              <a:rPr lang="en-US" altLang="zh-CN" dirty="0"/>
              <a:t>N</a:t>
            </a:r>
            <a:r>
              <a:rPr lang="zh-CN" altLang="en-US" dirty="0"/>
              <a:t>点（必胜点）或者</a:t>
            </a:r>
            <a:r>
              <a:rPr lang="en-US" altLang="zh-CN" dirty="0"/>
              <a:t>P</a:t>
            </a:r>
            <a:r>
              <a:rPr lang="zh-CN" altLang="en-US" dirty="0"/>
              <a:t>点（必败点）</a:t>
            </a:r>
          </a:p>
          <a:p>
            <a:pPr marL="0" indent="0">
              <a:buNone/>
            </a:pPr>
            <a:r>
              <a:rPr lang="zh-CN" altLang="en-US" dirty="0"/>
              <a:t>如果顶点有边指向</a:t>
            </a:r>
            <a:r>
              <a:rPr lang="en-US" altLang="zh-CN" dirty="0"/>
              <a:t>P</a:t>
            </a:r>
            <a:r>
              <a:rPr lang="zh-CN" altLang="en-US" dirty="0"/>
              <a:t>点，则该点为</a:t>
            </a:r>
            <a:r>
              <a:rPr lang="en-US" altLang="zh-CN" dirty="0"/>
              <a:t>N</a:t>
            </a:r>
            <a:r>
              <a:rPr lang="zh-CN" altLang="en-US" dirty="0"/>
              <a:t>点（必胜点）</a:t>
            </a:r>
          </a:p>
          <a:p>
            <a:pPr marL="0" indent="0">
              <a:buNone/>
            </a:pPr>
            <a:r>
              <a:rPr lang="zh-CN" altLang="en-US" dirty="0"/>
              <a:t>如果顶点没有边指向</a:t>
            </a:r>
            <a:r>
              <a:rPr lang="en-US" altLang="zh-CN" dirty="0"/>
              <a:t>P</a:t>
            </a:r>
            <a:r>
              <a:rPr lang="zh-CN" altLang="en-US" dirty="0"/>
              <a:t>点（所有出边指向</a:t>
            </a:r>
            <a:r>
              <a:rPr lang="en-US" altLang="zh-CN" dirty="0"/>
              <a:t>N</a:t>
            </a:r>
            <a:r>
              <a:rPr lang="zh-CN" altLang="en-US" dirty="0"/>
              <a:t>点）则该点为</a:t>
            </a:r>
            <a:r>
              <a:rPr lang="en-US" altLang="zh-CN" dirty="0"/>
              <a:t>P</a:t>
            </a:r>
            <a:r>
              <a:rPr lang="zh-CN" altLang="en-US" dirty="0"/>
              <a:t>点（必败点）</a:t>
            </a:r>
          </a:p>
          <a:p>
            <a:pPr marL="0" indent="0">
              <a:buNone/>
            </a:pPr>
            <a:endParaRPr lang="zh-CN" altLang="en-US" dirty="0"/>
          </a:p>
        </p:txBody>
      </p:sp>
    </p:spTree>
    <p:extLst>
      <p:ext uri="{BB962C8B-B14F-4D97-AF65-F5344CB8AC3E}">
        <p14:creationId xmlns:p14="http://schemas.microsoft.com/office/powerpoint/2010/main" val="16180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4" name="直接箭头连接符 3"/>
          <p:cNvCxnSpPr>
            <a:stCxn id="10" idx="5"/>
            <a:endCxn id="9" idx="1"/>
          </p:cNvCxnSpPr>
          <p:nvPr/>
        </p:nvCxnSpPr>
        <p:spPr>
          <a:xfrm rot="16200000" flipH="1">
            <a:off x="4961319" y="4104071"/>
            <a:ext cx="1007312" cy="10787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86446" y="342900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29256" y="350043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143636" y="335756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形状 21"/>
          <p:cNvCxnSpPr>
            <a:stCxn id="11" idx="1"/>
            <a:endCxn id="10" idx="0"/>
          </p:cNvCxnSpPr>
          <p:nvPr/>
        </p:nvCxnSpPr>
        <p:spPr>
          <a:xfrm rot="16200000" flipH="1" flipV="1">
            <a:off x="5718598" y="2000240"/>
            <a:ext cx="139286" cy="2432482"/>
          </a:xfrm>
          <a:prstGeom prst="curvedConnector3">
            <a:avLst>
              <a:gd name="adj1" fmla="val -269278"/>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857884" y="5000636"/>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0</a:t>
            </a:r>
            <a:endParaRPr lang="zh-CN" altLang="en-US" dirty="0"/>
          </a:p>
        </p:txBody>
      </p:sp>
      <p:sp>
        <p:nvSpPr>
          <p:cNvPr id="10" name="椭圆 9"/>
          <p:cNvSpPr/>
          <p:nvPr/>
        </p:nvSpPr>
        <p:spPr>
          <a:xfrm>
            <a:off x="4071934" y="3286124"/>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2</a:t>
            </a:r>
            <a:endParaRPr lang="zh-CN" altLang="en-US" dirty="0"/>
          </a:p>
        </p:txBody>
      </p:sp>
      <p:sp>
        <p:nvSpPr>
          <p:cNvPr id="11" name="椭圆 10"/>
          <p:cNvSpPr/>
          <p:nvPr/>
        </p:nvSpPr>
        <p:spPr>
          <a:xfrm>
            <a:off x="6858016" y="3000372"/>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=m</a:t>
            </a:r>
            <a:endParaRPr lang="zh-CN" altLang="en-US" dirty="0"/>
          </a:p>
        </p:txBody>
      </p:sp>
      <p:sp>
        <p:nvSpPr>
          <p:cNvPr id="12" name="椭圆 11"/>
          <p:cNvSpPr/>
          <p:nvPr/>
        </p:nvSpPr>
        <p:spPr>
          <a:xfrm>
            <a:off x="1428728" y="1000108"/>
            <a:ext cx="142876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m+1</a:t>
            </a:r>
            <a:endParaRPr lang="zh-CN" altLang="en-US" dirty="0"/>
          </a:p>
        </p:txBody>
      </p:sp>
      <p:sp>
        <p:nvSpPr>
          <p:cNvPr id="13" name="椭圆 12"/>
          <p:cNvSpPr/>
          <p:nvPr/>
        </p:nvSpPr>
        <p:spPr>
          <a:xfrm>
            <a:off x="2357422" y="3786190"/>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1</a:t>
            </a:r>
            <a:endParaRPr lang="zh-CN" altLang="en-US" dirty="0"/>
          </a:p>
        </p:txBody>
      </p:sp>
      <p:cxnSp>
        <p:nvCxnSpPr>
          <p:cNvPr id="14" name="直接箭头连接符 13"/>
          <p:cNvCxnSpPr>
            <a:stCxn id="11" idx="4"/>
            <a:endCxn id="9" idx="7"/>
          </p:cNvCxnSpPr>
          <p:nvPr/>
        </p:nvCxnSpPr>
        <p:spPr>
          <a:xfrm rot="5400000">
            <a:off x="6461517" y="4250537"/>
            <a:ext cx="1146598" cy="6465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2"/>
          </p:cNvCxnSpPr>
          <p:nvPr/>
        </p:nvCxnSpPr>
        <p:spPr>
          <a:xfrm>
            <a:off x="3214678" y="4500570"/>
            <a:ext cx="2643206" cy="10001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1" idx="1"/>
            <a:endCxn id="13" idx="7"/>
          </p:cNvCxnSpPr>
          <p:nvPr/>
        </p:nvCxnSpPr>
        <p:spPr>
          <a:xfrm rot="16200000" flipH="1" flipV="1">
            <a:off x="4714876" y="1643050"/>
            <a:ext cx="785818" cy="3793394"/>
          </a:xfrm>
          <a:prstGeom prst="curvedConnector3">
            <a:avLst>
              <a:gd name="adj1" fmla="val -47729"/>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3" idx="6"/>
          </p:cNvCxnSpPr>
          <p:nvPr/>
        </p:nvCxnSpPr>
        <p:spPr>
          <a:xfrm rot="10800000" flipV="1">
            <a:off x="3357554" y="3786190"/>
            <a:ext cx="714380" cy="5000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4"/>
            <a:endCxn id="13" idx="0"/>
          </p:cNvCxnSpPr>
          <p:nvPr/>
        </p:nvCxnSpPr>
        <p:spPr>
          <a:xfrm rot="16200000" flipH="1">
            <a:off x="1821637" y="2750339"/>
            <a:ext cx="1357322" cy="7143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5"/>
            <a:endCxn id="10" idx="1"/>
          </p:cNvCxnSpPr>
          <p:nvPr/>
        </p:nvCxnSpPr>
        <p:spPr>
          <a:xfrm rot="16200000" flipH="1">
            <a:off x="2826846" y="2041035"/>
            <a:ext cx="1212959" cy="157014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形状 41"/>
          <p:cNvCxnSpPr>
            <a:endCxn id="11" idx="7"/>
          </p:cNvCxnSpPr>
          <p:nvPr/>
        </p:nvCxnSpPr>
        <p:spPr>
          <a:xfrm>
            <a:off x="2857488" y="1714488"/>
            <a:ext cx="4854194" cy="1432350"/>
          </a:xfrm>
          <a:prstGeom prst="curved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857884" y="5000636"/>
            <a:ext cx="1000132" cy="10001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0</a:t>
            </a:r>
            <a:endParaRPr lang="zh-CN" altLang="en-US" dirty="0"/>
          </a:p>
        </p:txBody>
      </p:sp>
      <p:sp>
        <p:nvSpPr>
          <p:cNvPr id="22" name="椭圆 21"/>
          <p:cNvSpPr/>
          <p:nvPr/>
        </p:nvSpPr>
        <p:spPr>
          <a:xfrm>
            <a:off x="2357422" y="3786190"/>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1</a:t>
            </a:r>
            <a:endParaRPr lang="zh-CN" altLang="en-US" dirty="0"/>
          </a:p>
        </p:txBody>
      </p:sp>
      <p:sp>
        <p:nvSpPr>
          <p:cNvPr id="23" name="椭圆 22"/>
          <p:cNvSpPr/>
          <p:nvPr/>
        </p:nvSpPr>
        <p:spPr>
          <a:xfrm>
            <a:off x="4071934" y="3286124"/>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2</a:t>
            </a:r>
            <a:endParaRPr lang="zh-CN" altLang="en-US" dirty="0"/>
          </a:p>
        </p:txBody>
      </p:sp>
      <p:sp>
        <p:nvSpPr>
          <p:cNvPr id="24" name="椭圆 23"/>
          <p:cNvSpPr/>
          <p:nvPr/>
        </p:nvSpPr>
        <p:spPr>
          <a:xfrm>
            <a:off x="6858016" y="3000372"/>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m</a:t>
            </a:r>
            <a:endParaRPr lang="zh-CN" altLang="en-US" dirty="0"/>
          </a:p>
        </p:txBody>
      </p:sp>
      <p:sp>
        <p:nvSpPr>
          <p:cNvPr id="25" name="椭圆 24"/>
          <p:cNvSpPr/>
          <p:nvPr/>
        </p:nvSpPr>
        <p:spPr>
          <a:xfrm>
            <a:off x="1428728" y="1000108"/>
            <a:ext cx="1428760" cy="14287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 m+1</a:t>
            </a:r>
            <a:endParaRPr lang="zh-CN" altLang="en-US" dirty="0"/>
          </a:p>
        </p:txBody>
      </p:sp>
    </p:spTree>
    <p:extLst>
      <p:ext uri="{BB962C8B-B14F-4D97-AF65-F5344CB8AC3E}">
        <p14:creationId xmlns:p14="http://schemas.microsoft.com/office/powerpoint/2010/main" val="2950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linds(horizontal)">
                                      <p:cBhvr>
                                        <p:cTn id="69" dur="500"/>
                                        <p:tgtEl>
                                          <p:spTgt spid="2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blinds(horizontal)">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linds(horizontal)">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21"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SG</a:t>
            </a:r>
            <a:endParaRPr lang="zh-CN" altLang="en-US" dirty="0"/>
          </a:p>
        </p:txBody>
      </p:sp>
      <p:sp>
        <p:nvSpPr>
          <p:cNvPr id="3" name="内容占位符 2"/>
          <p:cNvSpPr>
            <a:spLocks noGrp="1"/>
          </p:cNvSpPr>
          <p:nvPr>
            <p:ph idx="1"/>
          </p:nvPr>
        </p:nvSpPr>
        <p:spPr/>
        <p:txBody>
          <a:bodyPr/>
          <a:lstStyle/>
          <a:p>
            <a:pPr marL="0" indent="0">
              <a:buNone/>
            </a:pPr>
            <a:r>
              <a:rPr lang="zh-CN" altLang="en-US" dirty="0"/>
              <a:t>对顶点赋一个</a:t>
            </a:r>
            <a:r>
              <a:rPr lang="en-US" altLang="zh-CN" dirty="0"/>
              <a:t>SG</a:t>
            </a:r>
            <a:r>
              <a:rPr lang="zh-CN" altLang="en-US" dirty="0"/>
              <a:t>值</a:t>
            </a:r>
          </a:p>
          <a:p>
            <a:pPr marL="0" indent="0">
              <a:buNone/>
            </a:pPr>
            <a:r>
              <a:rPr lang="zh-CN" altLang="en-US" dirty="0"/>
              <a:t>设顶点</a:t>
            </a:r>
            <a:r>
              <a:rPr lang="en-US" altLang="zh-CN" dirty="0"/>
              <a:t>v</a:t>
            </a:r>
            <a:r>
              <a:rPr lang="zh-CN" altLang="en-US" dirty="0"/>
              <a:t>，有</a:t>
            </a:r>
            <a:r>
              <a:rPr lang="en-US" altLang="zh-CN" dirty="0"/>
              <a:t>v-&gt;v1, v-&gt;v2, …v-&gt;</a:t>
            </a:r>
            <a:r>
              <a:rPr lang="en-US" altLang="zh-CN" dirty="0" err="1"/>
              <a:t>vt</a:t>
            </a:r>
            <a:endParaRPr lang="en-US" altLang="zh-CN" dirty="0"/>
          </a:p>
          <a:p>
            <a:pPr marL="0" indent="0">
              <a:buNone/>
            </a:pPr>
            <a:r>
              <a:rPr lang="en-US" altLang="zh-CN" dirty="0" err="1"/>
              <a:t>sg</a:t>
            </a:r>
            <a:r>
              <a:rPr lang="en-US" altLang="zh-CN" dirty="0"/>
              <a:t>(v) = min( N – {</a:t>
            </a:r>
            <a:r>
              <a:rPr lang="en-US" altLang="zh-CN" dirty="0" err="1"/>
              <a:t>sg</a:t>
            </a:r>
            <a:r>
              <a:rPr lang="en-US" altLang="zh-CN" dirty="0"/>
              <a:t>(v1), </a:t>
            </a:r>
            <a:r>
              <a:rPr lang="en-US" altLang="zh-CN" dirty="0" err="1"/>
              <a:t>sg</a:t>
            </a:r>
            <a:r>
              <a:rPr lang="en-US" altLang="zh-CN" dirty="0"/>
              <a:t>(v2), …, </a:t>
            </a:r>
            <a:r>
              <a:rPr lang="en-US" altLang="zh-CN" dirty="0" err="1"/>
              <a:t>sg</a:t>
            </a:r>
            <a:r>
              <a:rPr lang="en-US" altLang="zh-CN" dirty="0"/>
              <a:t>(</a:t>
            </a:r>
            <a:r>
              <a:rPr lang="en-US" altLang="zh-CN" dirty="0" err="1"/>
              <a:t>vt</a:t>
            </a:r>
            <a:r>
              <a:rPr lang="en-US" altLang="zh-CN" dirty="0"/>
              <a:t>) } )</a:t>
            </a:r>
          </a:p>
          <a:p>
            <a:pPr marL="0" indent="0">
              <a:buNone/>
            </a:pPr>
            <a:r>
              <a:rPr lang="en-US" altLang="zh-CN" dirty="0" err="1"/>
              <a:t>sg</a:t>
            </a:r>
            <a:r>
              <a:rPr lang="en-US" altLang="zh-CN" dirty="0"/>
              <a:t>(v) </a:t>
            </a:r>
            <a:r>
              <a:rPr lang="zh-CN" altLang="en-US" dirty="0"/>
              <a:t>定义为 没有出现在</a:t>
            </a:r>
            <a:r>
              <a:rPr lang="en-US" altLang="zh-CN" dirty="0"/>
              <a:t>{ </a:t>
            </a:r>
            <a:r>
              <a:rPr lang="en-US" altLang="zh-CN" dirty="0" err="1"/>
              <a:t>sg</a:t>
            </a:r>
            <a:r>
              <a:rPr lang="en-US" altLang="zh-CN" dirty="0"/>
              <a:t>(v1)..</a:t>
            </a:r>
            <a:r>
              <a:rPr lang="en-US" altLang="zh-CN" dirty="0" err="1"/>
              <a:t>sg</a:t>
            </a:r>
            <a:r>
              <a:rPr lang="en-US" altLang="zh-CN" dirty="0"/>
              <a:t>(</a:t>
            </a:r>
            <a:r>
              <a:rPr lang="en-US" altLang="zh-CN" dirty="0" err="1"/>
              <a:t>vt</a:t>
            </a:r>
            <a:r>
              <a:rPr lang="en-US" altLang="zh-CN" dirty="0"/>
              <a:t>) }</a:t>
            </a:r>
            <a:r>
              <a:rPr lang="zh-CN" altLang="en-US" dirty="0"/>
              <a:t>中的最小自然数</a:t>
            </a:r>
          </a:p>
          <a:p>
            <a:pPr marL="0" indent="0">
              <a:buNone/>
            </a:pPr>
            <a:r>
              <a:rPr lang="zh-CN" altLang="en-US" dirty="0"/>
              <a:t>同样可以用拓扑序对节点计算</a:t>
            </a:r>
            <a:r>
              <a:rPr lang="en-US" altLang="zh-CN" dirty="0" err="1"/>
              <a:t>sg</a:t>
            </a:r>
            <a:r>
              <a:rPr lang="zh-CN" altLang="en-US" dirty="0" smtClean="0"/>
              <a:t>值</a:t>
            </a:r>
            <a:endParaRPr lang="en-US" altLang="zh-CN" dirty="0"/>
          </a:p>
        </p:txBody>
      </p:sp>
    </p:spTree>
    <p:extLst>
      <p:ext uri="{BB962C8B-B14F-4D97-AF65-F5344CB8AC3E}">
        <p14:creationId xmlns:p14="http://schemas.microsoft.com/office/powerpoint/2010/main" val="239233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简单问题</a:t>
            </a:r>
            <a:r>
              <a:rPr lang="en-US" altLang="zh-CN" dirty="0" smtClean="0"/>
              <a:t>1</a:t>
            </a:r>
            <a:r>
              <a:rPr lang="zh-CN" altLang="en-US" dirty="0" smtClean="0"/>
              <a:t>：放硬币问题</a:t>
            </a:r>
            <a:endParaRPr lang="zh-CN" altLang="en-US" dirty="0"/>
          </a:p>
        </p:txBody>
      </p:sp>
      <p:sp>
        <p:nvSpPr>
          <p:cNvPr id="3" name="内容占位符 2"/>
          <p:cNvSpPr>
            <a:spLocks noGrp="1"/>
          </p:cNvSpPr>
          <p:nvPr>
            <p:ph idx="1"/>
          </p:nvPr>
        </p:nvSpPr>
        <p:spPr>
          <a:xfrm>
            <a:off x="838200" y="1825625"/>
            <a:ext cx="10515600" cy="869449"/>
          </a:xfrm>
        </p:spPr>
        <p:txBody>
          <a:bodyPr/>
          <a:lstStyle/>
          <a:p>
            <a:pPr marL="0" indent="0">
              <a:buNone/>
            </a:pPr>
            <a:r>
              <a:rPr lang="en-US" altLang="zh-CN" dirty="0" smtClean="0"/>
              <a:t>	</a:t>
            </a:r>
            <a:r>
              <a:rPr lang="zh-CN" altLang="en-US" dirty="0" smtClean="0"/>
              <a:t>在</a:t>
            </a:r>
            <a:r>
              <a:rPr lang="zh-CN" altLang="en-US" dirty="0" smtClean="0"/>
              <a:t>一个圆形桌面上，甲、乙轮流放一元硬币，不许重叠，甲先放，首先放不下硬币的一方为负。甲如何取胜呢？</a:t>
            </a:r>
            <a:endParaRPr lang="zh-CN" altLang="en-US" dirty="0"/>
          </a:p>
        </p:txBody>
      </p:sp>
    </p:spTree>
    <p:extLst>
      <p:ext uri="{BB962C8B-B14F-4D97-AF65-F5344CB8AC3E}">
        <p14:creationId xmlns:p14="http://schemas.microsoft.com/office/powerpoint/2010/main" val="2890025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SG</a:t>
            </a:r>
            <a:r>
              <a:rPr lang="zh-CN" altLang="en-US" dirty="0"/>
              <a:t>函数与</a:t>
            </a:r>
            <a:r>
              <a:rPr lang="en-US" altLang="zh-CN" dirty="0"/>
              <a:t>NP</a:t>
            </a:r>
            <a:r>
              <a:rPr lang="zh-CN" altLang="en-US" dirty="0"/>
              <a:t>局面的关系</a:t>
            </a:r>
          </a:p>
        </p:txBody>
      </p:sp>
      <p:sp>
        <p:nvSpPr>
          <p:cNvPr id="3" name="内容占位符 2"/>
          <p:cNvSpPr>
            <a:spLocks noGrp="1"/>
          </p:cNvSpPr>
          <p:nvPr>
            <p:ph idx="1"/>
          </p:nvPr>
        </p:nvSpPr>
        <p:spPr/>
        <p:txBody>
          <a:bodyPr/>
          <a:lstStyle/>
          <a:p>
            <a:pPr marL="0" indent="0">
              <a:buNone/>
            </a:pPr>
            <a:r>
              <a:rPr lang="zh-CN" altLang="en-US" dirty="0"/>
              <a:t>初始节点（必须是</a:t>
            </a:r>
            <a:r>
              <a:rPr lang="en-US" altLang="zh-CN" dirty="0"/>
              <a:t>P</a:t>
            </a:r>
            <a:r>
              <a:rPr lang="zh-CN" altLang="en-US" dirty="0"/>
              <a:t>节点）没有出边，</a:t>
            </a:r>
          </a:p>
          <a:p>
            <a:pPr marL="0" indent="0">
              <a:buNone/>
            </a:pPr>
            <a:r>
              <a:rPr lang="zh-CN" altLang="en-US" dirty="0"/>
              <a:t>		</a:t>
            </a:r>
            <a:r>
              <a:rPr lang="en-US" altLang="zh-CN" dirty="0" err="1"/>
              <a:t>sg</a:t>
            </a:r>
            <a:r>
              <a:rPr lang="en-US" altLang="zh-CN" dirty="0"/>
              <a:t> = 0</a:t>
            </a:r>
          </a:p>
          <a:p>
            <a:pPr marL="0" indent="0">
              <a:buNone/>
            </a:pPr>
            <a:r>
              <a:rPr lang="zh-CN" altLang="en-US" dirty="0"/>
              <a:t>若</a:t>
            </a:r>
            <a:r>
              <a:rPr lang="en-US" altLang="zh-CN" dirty="0"/>
              <a:t>v</a:t>
            </a:r>
            <a:r>
              <a:rPr lang="zh-CN" altLang="en-US" dirty="0"/>
              <a:t>有边指向某</a:t>
            </a:r>
            <a:r>
              <a:rPr lang="en-US" altLang="zh-CN" dirty="0" err="1"/>
              <a:t>sg</a:t>
            </a:r>
            <a:r>
              <a:rPr lang="en-US" altLang="zh-CN" dirty="0"/>
              <a:t>(vi) = 0</a:t>
            </a:r>
            <a:r>
              <a:rPr lang="zh-CN" altLang="en-US" dirty="0"/>
              <a:t>的</a:t>
            </a:r>
            <a:r>
              <a:rPr lang="en-US" altLang="zh-CN" dirty="0"/>
              <a:t>vi</a:t>
            </a:r>
            <a:r>
              <a:rPr lang="zh-CN" altLang="en-US" dirty="0"/>
              <a:t>，则</a:t>
            </a:r>
            <a:r>
              <a:rPr lang="en-US" altLang="zh-CN" dirty="0" err="1"/>
              <a:t>sg</a:t>
            </a:r>
            <a:r>
              <a:rPr lang="en-US" altLang="zh-CN" dirty="0"/>
              <a:t>(v)&gt;0</a:t>
            </a:r>
          </a:p>
          <a:p>
            <a:pPr marL="0" indent="0">
              <a:buNone/>
            </a:pPr>
            <a:r>
              <a:rPr lang="zh-CN" altLang="en-US" dirty="0"/>
              <a:t>若</a:t>
            </a:r>
            <a:r>
              <a:rPr lang="en-US" altLang="zh-CN" dirty="0"/>
              <a:t>v</a:t>
            </a:r>
            <a:r>
              <a:rPr lang="zh-CN" altLang="en-US" dirty="0"/>
              <a:t>没有边指向某</a:t>
            </a:r>
            <a:r>
              <a:rPr lang="en-US" altLang="zh-CN" dirty="0" err="1"/>
              <a:t>sg</a:t>
            </a:r>
            <a:r>
              <a:rPr lang="en-US" altLang="zh-CN" dirty="0"/>
              <a:t>(vi) = 0</a:t>
            </a:r>
            <a:r>
              <a:rPr lang="zh-CN" altLang="en-US" dirty="0"/>
              <a:t>的</a:t>
            </a:r>
            <a:r>
              <a:rPr lang="en-US" altLang="zh-CN" dirty="0"/>
              <a:t>vi</a:t>
            </a:r>
            <a:r>
              <a:rPr lang="zh-CN" altLang="en-US" dirty="0"/>
              <a:t>，则</a:t>
            </a:r>
            <a:r>
              <a:rPr lang="en-US" altLang="zh-CN" dirty="0" err="1"/>
              <a:t>sg</a:t>
            </a:r>
            <a:r>
              <a:rPr lang="en-US" altLang="zh-CN" dirty="0"/>
              <a:t>(v) = 0</a:t>
            </a:r>
          </a:p>
          <a:p>
            <a:pPr marL="0" indent="0">
              <a:buNone/>
            </a:pPr>
            <a:endParaRPr lang="en-US" altLang="zh-CN" dirty="0"/>
          </a:p>
          <a:p>
            <a:pPr marL="0" indent="0">
              <a:buNone/>
            </a:pPr>
            <a:r>
              <a:rPr lang="zh-CN" altLang="en-US" dirty="0"/>
              <a:t>所有</a:t>
            </a:r>
            <a:r>
              <a:rPr lang="en-US" altLang="zh-CN" dirty="0"/>
              <a:t>P</a:t>
            </a:r>
            <a:r>
              <a:rPr lang="zh-CN" altLang="en-US" dirty="0"/>
              <a:t>节点</a:t>
            </a:r>
            <a:r>
              <a:rPr lang="en-US" altLang="zh-CN" dirty="0" err="1"/>
              <a:t>sg</a:t>
            </a:r>
            <a:r>
              <a:rPr lang="en-US" altLang="zh-CN" dirty="0"/>
              <a:t> = 0</a:t>
            </a:r>
          </a:p>
          <a:p>
            <a:pPr marL="0" indent="0">
              <a:buNone/>
            </a:pPr>
            <a:r>
              <a:rPr lang="zh-CN" altLang="en-US" dirty="0"/>
              <a:t>所有</a:t>
            </a:r>
            <a:r>
              <a:rPr lang="en-US" altLang="zh-CN" dirty="0"/>
              <a:t>N</a:t>
            </a:r>
            <a:r>
              <a:rPr lang="zh-CN" altLang="en-US" dirty="0"/>
              <a:t>节点</a:t>
            </a:r>
            <a:r>
              <a:rPr lang="en-US" altLang="zh-CN" dirty="0" err="1"/>
              <a:t>sg</a:t>
            </a:r>
            <a:r>
              <a:rPr lang="en-US" altLang="zh-CN" dirty="0"/>
              <a:t> &gt; 0</a:t>
            </a:r>
          </a:p>
          <a:p>
            <a:pPr marL="0" indent="0">
              <a:buNone/>
            </a:pPr>
            <a:endParaRPr lang="zh-CN" altLang="en-US" dirty="0"/>
          </a:p>
        </p:txBody>
      </p:sp>
    </p:spTree>
    <p:extLst>
      <p:ext uri="{BB962C8B-B14F-4D97-AF65-F5344CB8AC3E}">
        <p14:creationId xmlns:p14="http://schemas.microsoft.com/office/powerpoint/2010/main" val="37786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4" name="直接箭头连接符 3"/>
          <p:cNvCxnSpPr>
            <a:stCxn id="10" idx="5"/>
            <a:endCxn id="9" idx="1"/>
          </p:cNvCxnSpPr>
          <p:nvPr/>
        </p:nvCxnSpPr>
        <p:spPr>
          <a:xfrm rot="16200000" flipH="1">
            <a:off x="4961319" y="4104071"/>
            <a:ext cx="1007312" cy="10787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86446" y="342900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29256" y="350043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143636" y="335756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形状 21"/>
          <p:cNvCxnSpPr>
            <a:stCxn id="11" idx="1"/>
            <a:endCxn id="10" idx="0"/>
          </p:cNvCxnSpPr>
          <p:nvPr/>
        </p:nvCxnSpPr>
        <p:spPr>
          <a:xfrm rot="16200000" flipH="1" flipV="1">
            <a:off x="5718598" y="2000240"/>
            <a:ext cx="139286" cy="2432482"/>
          </a:xfrm>
          <a:prstGeom prst="curvedConnector3">
            <a:avLst>
              <a:gd name="adj1" fmla="val -269278"/>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857884" y="5000636"/>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0</a:t>
            </a:r>
            <a:endParaRPr lang="zh-CN" altLang="en-US" dirty="0"/>
          </a:p>
        </p:txBody>
      </p:sp>
      <p:sp>
        <p:nvSpPr>
          <p:cNvPr id="10" name="椭圆 9"/>
          <p:cNvSpPr/>
          <p:nvPr/>
        </p:nvSpPr>
        <p:spPr>
          <a:xfrm>
            <a:off x="4071934" y="3286124"/>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2</a:t>
            </a:r>
            <a:endParaRPr lang="zh-CN" altLang="en-US" dirty="0"/>
          </a:p>
        </p:txBody>
      </p:sp>
      <p:sp>
        <p:nvSpPr>
          <p:cNvPr id="11" name="椭圆 10"/>
          <p:cNvSpPr/>
          <p:nvPr/>
        </p:nvSpPr>
        <p:spPr>
          <a:xfrm>
            <a:off x="6858016" y="3000372"/>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=m</a:t>
            </a:r>
            <a:endParaRPr lang="zh-CN" altLang="en-US" dirty="0"/>
          </a:p>
        </p:txBody>
      </p:sp>
      <p:sp>
        <p:nvSpPr>
          <p:cNvPr id="12" name="椭圆 11"/>
          <p:cNvSpPr/>
          <p:nvPr/>
        </p:nvSpPr>
        <p:spPr>
          <a:xfrm>
            <a:off x="1428728" y="1000108"/>
            <a:ext cx="142876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m+1</a:t>
            </a:r>
            <a:endParaRPr lang="zh-CN" altLang="en-US" dirty="0"/>
          </a:p>
        </p:txBody>
      </p:sp>
      <p:sp>
        <p:nvSpPr>
          <p:cNvPr id="13" name="椭圆 12"/>
          <p:cNvSpPr/>
          <p:nvPr/>
        </p:nvSpPr>
        <p:spPr>
          <a:xfrm>
            <a:off x="2357422" y="3786190"/>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 = 1</a:t>
            </a:r>
            <a:endParaRPr lang="zh-CN" altLang="en-US" dirty="0"/>
          </a:p>
        </p:txBody>
      </p:sp>
      <p:cxnSp>
        <p:nvCxnSpPr>
          <p:cNvPr id="14" name="直接箭头连接符 13"/>
          <p:cNvCxnSpPr>
            <a:stCxn id="11" idx="4"/>
            <a:endCxn id="9" idx="7"/>
          </p:cNvCxnSpPr>
          <p:nvPr/>
        </p:nvCxnSpPr>
        <p:spPr>
          <a:xfrm rot="5400000">
            <a:off x="6461517" y="4250537"/>
            <a:ext cx="1146598" cy="6465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2"/>
          </p:cNvCxnSpPr>
          <p:nvPr/>
        </p:nvCxnSpPr>
        <p:spPr>
          <a:xfrm>
            <a:off x="3214678" y="4500570"/>
            <a:ext cx="2643206" cy="10001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1" idx="1"/>
            <a:endCxn id="13" idx="7"/>
          </p:cNvCxnSpPr>
          <p:nvPr/>
        </p:nvCxnSpPr>
        <p:spPr>
          <a:xfrm rot="16200000" flipH="1" flipV="1">
            <a:off x="4714876" y="1643050"/>
            <a:ext cx="785818" cy="3793394"/>
          </a:xfrm>
          <a:prstGeom prst="curvedConnector3">
            <a:avLst>
              <a:gd name="adj1" fmla="val -47729"/>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3" idx="6"/>
          </p:cNvCxnSpPr>
          <p:nvPr/>
        </p:nvCxnSpPr>
        <p:spPr>
          <a:xfrm rot="10800000" flipV="1">
            <a:off x="3357554" y="3786190"/>
            <a:ext cx="714380" cy="5000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4"/>
            <a:endCxn id="13" idx="0"/>
          </p:cNvCxnSpPr>
          <p:nvPr/>
        </p:nvCxnSpPr>
        <p:spPr>
          <a:xfrm rot="16200000" flipH="1">
            <a:off x="1821637" y="2750339"/>
            <a:ext cx="1357322" cy="7143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5"/>
            <a:endCxn id="10" idx="1"/>
          </p:cNvCxnSpPr>
          <p:nvPr/>
        </p:nvCxnSpPr>
        <p:spPr>
          <a:xfrm rot="16200000" flipH="1">
            <a:off x="2826846" y="2041035"/>
            <a:ext cx="1212959" cy="157014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形状 41"/>
          <p:cNvCxnSpPr>
            <a:endCxn id="11" idx="7"/>
          </p:cNvCxnSpPr>
          <p:nvPr/>
        </p:nvCxnSpPr>
        <p:spPr>
          <a:xfrm>
            <a:off x="2857488" y="1714488"/>
            <a:ext cx="4854194" cy="1432350"/>
          </a:xfrm>
          <a:prstGeom prst="curved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857884" y="5000636"/>
            <a:ext cx="1000132" cy="10001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0</a:t>
            </a:r>
            <a:endParaRPr lang="zh-CN" altLang="en-US" dirty="0"/>
          </a:p>
        </p:txBody>
      </p:sp>
      <p:sp>
        <p:nvSpPr>
          <p:cNvPr id="22" name="椭圆 21"/>
          <p:cNvSpPr/>
          <p:nvPr/>
        </p:nvSpPr>
        <p:spPr>
          <a:xfrm>
            <a:off x="2357422" y="3786190"/>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1</a:t>
            </a:r>
            <a:endParaRPr lang="zh-CN" altLang="en-US" dirty="0"/>
          </a:p>
        </p:txBody>
      </p:sp>
      <p:sp>
        <p:nvSpPr>
          <p:cNvPr id="23" name="椭圆 22"/>
          <p:cNvSpPr/>
          <p:nvPr/>
        </p:nvSpPr>
        <p:spPr>
          <a:xfrm>
            <a:off x="4071934" y="3286124"/>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2</a:t>
            </a:r>
            <a:endParaRPr lang="zh-CN" altLang="en-US" dirty="0"/>
          </a:p>
        </p:txBody>
      </p:sp>
      <p:sp>
        <p:nvSpPr>
          <p:cNvPr id="24" name="椭圆 23"/>
          <p:cNvSpPr/>
          <p:nvPr/>
        </p:nvSpPr>
        <p:spPr>
          <a:xfrm>
            <a:off x="6858016" y="3000372"/>
            <a:ext cx="1000132" cy="10001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m</a:t>
            </a:r>
            <a:endParaRPr lang="zh-CN" altLang="en-US" dirty="0"/>
          </a:p>
        </p:txBody>
      </p:sp>
      <p:sp>
        <p:nvSpPr>
          <p:cNvPr id="25" name="椭圆 24"/>
          <p:cNvSpPr/>
          <p:nvPr/>
        </p:nvSpPr>
        <p:spPr>
          <a:xfrm>
            <a:off x="1428728" y="1000108"/>
            <a:ext cx="1428760" cy="14287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N = m+1</a:t>
            </a:r>
            <a:endParaRPr lang="zh-CN" altLang="en-US" dirty="0"/>
          </a:p>
        </p:txBody>
      </p:sp>
      <p:sp>
        <p:nvSpPr>
          <p:cNvPr id="26" name="矩形 25"/>
          <p:cNvSpPr/>
          <p:nvPr/>
        </p:nvSpPr>
        <p:spPr bwMode="auto">
          <a:xfrm>
            <a:off x="7000892" y="5357826"/>
            <a:ext cx="1428760" cy="50006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Sg</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(0) = 0</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785786" y="4572008"/>
            <a:ext cx="1428760" cy="50006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Sg</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 = 1</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5143504" y="3643314"/>
            <a:ext cx="1428760" cy="50006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Sg</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(2) = 2</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9" name="矩形 28"/>
          <p:cNvSpPr/>
          <p:nvPr/>
        </p:nvSpPr>
        <p:spPr bwMode="auto">
          <a:xfrm>
            <a:off x="7358082" y="2214554"/>
            <a:ext cx="1571636" cy="50006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Sg</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(m) = m</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3143240" y="1071546"/>
            <a:ext cx="1785950" cy="50006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Sg</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(m+1) = 0</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025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heckerboard(across)">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checkerboard(across)">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checkerboard(across)">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checkerboard(across)">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一维：只有一堆石子</a:t>
            </a:r>
          </a:p>
          <a:p>
            <a:pPr marL="457200" lvl="1" indent="0">
              <a:buNone/>
            </a:pPr>
            <a:r>
              <a:rPr lang="en-US" altLang="zh-CN" dirty="0" err="1"/>
              <a:t>sg</a:t>
            </a:r>
            <a:r>
              <a:rPr lang="en-US" altLang="zh-CN" dirty="0"/>
              <a:t>(n) = min( N – {</a:t>
            </a:r>
            <a:r>
              <a:rPr lang="en-US" altLang="zh-CN" dirty="0" err="1"/>
              <a:t>sg</a:t>
            </a:r>
            <a:r>
              <a:rPr lang="en-US" altLang="zh-CN" dirty="0"/>
              <a:t>(n-1), </a:t>
            </a:r>
            <a:r>
              <a:rPr lang="en-US" altLang="zh-CN" dirty="0" err="1"/>
              <a:t>sg</a:t>
            </a:r>
            <a:r>
              <a:rPr lang="en-US" altLang="zh-CN" dirty="0"/>
              <a:t>(n-2), …</a:t>
            </a:r>
            <a:r>
              <a:rPr lang="en-US" altLang="zh-CN" dirty="0" err="1"/>
              <a:t>sg</a:t>
            </a:r>
            <a:r>
              <a:rPr lang="en-US" altLang="zh-CN" dirty="0"/>
              <a:t>(n-m)} )</a:t>
            </a:r>
          </a:p>
          <a:p>
            <a:pPr marL="457200" lvl="1" indent="0">
              <a:buNone/>
            </a:pPr>
            <a:r>
              <a:rPr lang="en-US" altLang="zh-CN" dirty="0"/>
              <a:t>n</a:t>
            </a:r>
            <a:r>
              <a:rPr lang="zh-CN" altLang="en-US" dirty="0"/>
              <a:t>先手必胜当且仅当</a:t>
            </a:r>
            <a:r>
              <a:rPr lang="en-US" altLang="zh-CN" dirty="0"/>
              <a:t>sg(n)&gt;</a:t>
            </a:r>
            <a:r>
              <a:rPr lang="en-US" altLang="zh-CN" dirty="0" smtClean="0"/>
              <a:t>0</a:t>
            </a:r>
            <a:endParaRPr lang="en-US" altLang="zh-CN" dirty="0"/>
          </a:p>
        </p:txBody>
      </p:sp>
    </p:spTree>
    <p:extLst>
      <p:ext uri="{BB962C8B-B14F-4D97-AF65-F5344CB8AC3E}">
        <p14:creationId xmlns:p14="http://schemas.microsoft.com/office/powerpoint/2010/main" val="19843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再尝试用</a:t>
            </a:r>
            <a:r>
              <a:rPr lang="en-US" altLang="zh-CN" dirty="0" smtClean="0"/>
              <a:t>SG</a:t>
            </a:r>
            <a:r>
              <a:rPr lang="zh-CN" altLang="en-US" dirty="0" smtClean="0"/>
              <a:t>函数解决</a:t>
            </a:r>
            <a:r>
              <a:rPr lang="en-US" altLang="zh-CN" dirty="0" smtClean="0"/>
              <a:t>k</a:t>
            </a:r>
            <a:r>
              <a:rPr lang="zh-CN" altLang="en-US" dirty="0" smtClean="0"/>
              <a:t>堆的取石子游戏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首先</a:t>
            </a:r>
            <a:r>
              <a:rPr lang="zh-CN" altLang="en-US" dirty="0"/>
              <a:t>我们自然而然的想把它转化为一个“有向图上的游戏”，然后在利用求</a:t>
            </a:r>
            <a:r>
              <a:rPr lang="en-US" altLang="zh-CN" dirty="0"/>
              <a:t>P</a:t>
            </a:r>
            <a:r>
              <a:rPr lang="zh-CN" altLang="en-US" dirty="0"/>
              <a:t>位置</a:t>
            </a:r>
            <a:r>
              <a:rPr lang="en-US" altLang="zh-CN" dirty="0"/>
              <a:t>N</a:t>
            </a:r>
            <a:r>
              <a:rPr lang="zh-CN" altLang="en-US" dirty="0"/>
              <a:t>位置或求位置的</a:t>
            </a:r>
            <a:r>
              <a:rPr lang="en-US" altLang="zh-CN" dirty="0"/>
              <a:t>SG</a:t>
            </a:r>
            <a:r>
              <a:rPr lang="zh-CN" altLang="en-US" dirty="0"/>
              <a:t>函数值的方法来求解。其实，这是可以办到的，我们只要每次的状态，也就是一个</a:t>
            </a:r>
            <a:r>
              <a:rPr lang="en-US" altLang="zh-CN" dirty="0"/>
              <a:t>k</a:t>
            </a:r>
            <a:r>
              <a:rPr lang="zh-CN" altLang="en-US" dirty="0"/>
              <a:t>元组</a:t>
            </a:r>
            <a:r>
              <a:rPr lang="en-US" altLang="zh-CN" dirty="0"/>
              <a:t>(a1, a2, a3,…, </a:t>
            </a:r>
            <a:r>
              <a:rPr lang="en-US" altLang="zh-CN" dirty="0" err="1"/>
              <a:t>ak</a:t>
            </a:r>
            <a:r>
              <a:rPr lang="en-US" altLang="zh-CN" dirty="0"/>
              <a:t>)</a:t>
            </a:r>
            <a:r>
              <a:rPr lang="zh-CN" altLang="en-US" dirty="0"/>
              <a:t>看作一个顶点，然后在根据规则在顶点间连边就可以了。但是，这样做有向图的顶点数将达到</a:t>
            </a:r>
            <a:r>
              <a:rPr lang="en-US" altLang="zh-CN" dirty="0"/>
              <a:t>N=x1* x2* x3*…* </a:t>
            </a:r>
            <a:r>
              <a:rPr lang="en-US" altLang="zh-CN" dirty="0" err="1"/>
              <a:t>xk</a:t>
            </a:r>
            <a:r>
              <a:rPr lang="zh-CN" altLang="en-US" dirty="0"/>
              <a:t>个，边数就是</a:t>
            </a:r>
            <a:r>
              <a:rPr lang="en-US" altLang="zh-CN" dirty="0"/>
              <a:t>O(</a:t>
            </a:r>
            <a:r>
              <a:rPr lang="en-US" altLang="zh-CN" dirty="0" err="1"/>
              <a:t>kN</a:t>
            </a:r>
            <a:r>
              <a:rPr lang="en-US" altLang="zh-CN" dirty="0"/>
              <a:t>)</a:t>
            </a:r>
            <a:r>
              <a:rPr lang="zh-CN" altLang="en-US" dirty="0"/>
              <a:t>条，这对于本题的规模来说实在是太大了，我们不得不去寻找更加高效的方法。</a:t>
            </a:r>
          </a:p>
        </p:txBody>
      </p:sp>
    </p:spTree>
    <p:extLst>
      <p:ext uri="{BB962C8B-B14F-4D97-AF65-F5344CB8AC3E}">
        <p14:creationId xmlns:p14="http://schemas.microsoft.com/office/powerpoint/2010/main" val="170623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由于</a:t>
            </a:r>
            <a:r>
              <a:rPr lang="zh-CN" altLang="en-US" dirty="0"/>
              <a:t>每一堆石子都是相对独立的，我们不妨把每一堆石子看作一个有向图，这就要求我们对在有向图上的游戏进行一下扩展，即有</a:t>
            </a:r>
            <a:r>
              <a:rPr lang="en-US" altLang="zh-CN" dirty="0"/>
              <a:t>k</a:t>
            </a:r>
            <a:r>
              <a:rPr lang="zh-CN" altLang="en-US" dirty="0"/>
              <a:t>个有向无环图，每个图中都有一个初始位置，两个选手轮流进行移动，每次移动时选手可以任选一个有向图并在这个图中进行一次合法的移动，但不能改变其他有向图的状态。直到最后所有图中的棋子都到达了结束位置，那么下一个进行移动的选手就因为无法移动而输掉游戏了。</a:t>
            </a:r>
          </a:p>
        </p:txBody>
      </p:sp>
    </p:spTree>
    <p:extLst>
      <p:ext uri="{BB962C8B-B14F-4D97-AF65-F5344CB8AC3E}">
        <p14:creationId xmlns:p14="http://schemas.microsoft.com/office/powerpoint/2010/main" val="1207938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4"/>
            <a:ext cx="10515600" cy="5032375"/>
          </a:xfrm>
        </p:spPr>
        <p:txBody>
          <a:bodyPr>
            <a:normAutofit/>
          </a:bodyPr>
          <a:lstStyle/>
          <a:p>
            <a:pPr marL="0" indent="0">
              <a:buNone/>
            </a:pPr>
            <a:r>
              <a:rPr lang="en-US" altLang="zh-CN" dirty="0" smtClean="0"/>
              <a:t>	</a:t>
            </a:r>
            <a:r>
              <a:rPr lang="zh-CN" altLang="en-US" dirty="0" smtClean="0"/>
              <a:t>看起来</a:t>
            </a:r>
            <a:r>
              <a:rPr lang="zh-CN" altLang="en-US" dirty="0"/>
              <a:t>，扩展后的游戏并不是那么简单，我们无法很快的算出一个状态（也就是</a:t>
            </a:r>
            <a:r>
              <a:rPr lang="en-US" altLang="zh-CN" dirty="0"/>
              <a:t>k</a:t>
            </a:r>
            <a:r>
              <a:rPr lang="zh-CN" altLang="en-US" dirty="0"/>
              <a:t>元组）是</a:t>
            </a:r>
            <a:r>
              <a:rPr lang="en-US" altLang="zh-CN" dirty="0"/>
              <a:t>P</a:t>
            </a:r>
            <a:r>
              <a:rPr lang="zh-CN" altLang="en-US" dirty="0"/>
              <a:t>位置还是</a:t>
            </a:r>
            <a:r>
              <a:rPr lang="en-US" altLang="zh-CN" dirty="0"/>
              <a:t>N</a:t>
            </a:r>
            <a:r>
              <a:rPr lang="zh-CN" altLang="en-US" dirty="0"/>
              <a:t>位置，</a:t>
            </a:r>
            <a:r>
              <a:rPr lang="en-US" altLang="zh-CN" dirty="0"/>
              <a:t>SG</a:t>
            </a:r>
            <a:r>
              <a:rPr lang="zh-CN" altLang="en-US" dirty="0"/>
              <a:t>函数值也不能按照它的定义来求，那样做太慢了。但是幸运的是，下面这个定理可以帮助我们很快的算出一个状态的</a:t>
            </a:r>
            <a:r>
              <a:rPr lang="en-US" altLang="zh-CN" dirty="0"/>
              <a:t>SG</a:t>
            </a:r>
            <a:r>
              <a:rPr lang="zh-CN" altLang="en-US" dirty="0"/>
              <a:t>函数值。首先，我们要先定义</a:t>
            </a:r>
            <a:r>
              <a:rPr lang="en-US" altLang="zh-CN" dirty="0"/>
              <a:t>SG</a:t>
            </a:r>
            <a:r>
              <a:rPr lang="zh-CN" altLang="en-US" dirty="0"/>
              <a:t>函数值之间的加法：两个</a:t>
            </a:r>
            <a:r>
              <a:rPr lang="en-US" altLang="zh-CN" dirty="0"/>
              <a:t>SG</a:t>
            </a:r>
            <a:r>
              <a:rPr lang="zh-CN" altLang="en-US" dirty="0"/>
              <a:t>函数值相加的值就是将这两个函数值的二进制形式进行不进位加法得到的结果，也就是我们在逻辑运算里面提到的异或</a:t>
            </a:r>
            <a:r>
              <a:rPr lang="en-US" altLang="zh-CN" dirty="0" smtClean="0"/>
              <a:t>(</a:t>
            </a:r>
            <a:r>
              <a:rPr lang="en-US" altLang="zh-CN" dirty="0"/>
              <a:t>^</a:t>
            </a:r>
            <a:r>
              <a:rPr lang="en-US" altLang="zh-CN" dirty="0" smtClean="0"/>
              <a:t>)</a:t>
            </a:r>
            <a:r>
              <a:rPr lang="zh-CN" altLang="en-US" dirty="0"/>
              <a:t>。对于在</a:t>
            </a:r>
            <a:r>
              <a:rPr lang="en-US" altLang="zh-CN" dirty="0"/>
              <a:t>k</a:t>
            </a:r>
            <a:r>
              <a:rPr lang="zh-CN" altLang="en-US" dirty="0"/>
              <a:t>个有向图中的一个状态</a:t>
            </a:r>
            <a:r>
              <a:rPr lang="en-US" altLang="zh-CN" dirty="0"/>
              <a:t>(x1, x2, x3,…</a:t>
            </a:r>
            <a:r>
              <a:rPr lang="en-US" altLang="zh-CN" dirty="0" err="1"/>
              <a:t>xk</a:t>
            </a:r>
            <a:r>
              <a:rPr lang="en-US" altLang="zh-CN" dirty="0"/>
              <a:t>)</a:t>
            </a:r>
            <a:r>
              <a:rPr lang="zh-CN" altLang="en-US" dirty="0"/>
              <a:t>，如果我们已经知道了每一个单独的有向图的</a:t>
            </a:r>
            <a:r>
              <a:rPr lang="en-US" altLang="zh-CN" dirty="0"/>
              <a:t>SG</a:t>
            </a:r>
            <a:r>
              <a:rPr lang="zh-CN" altLang="en-US" dirty="0"/>
              <a:t>函数</a:t>
            </a:r>
            <a:r>
              <a:rPr lang="zh-CN" altLang="en-US" dirty="0" smtClean="0"/>
              <a:t>值</a:t>
            </a:r>
            <a:r>
              <a:rPr lang="en-US" altLang="zh-CN" dirty="0" smtClean="0"/>
              <a:t>sg(xi</a:t>
            </a:r>
            <a:r>
              <a:rPr lang="en-US" altLang="zh-CN" dirty="0"/>
              <a:t>)</a:t>
            </a:r>
            <a:r>
              <a:rPr lang="zh-CN" altLang="en-US" dirty="0"/>
              <a:t>，那么这个状态的</a:t>
            </a:r>
            <a:r>
              <a:rPr lang="en-US" altLang="zh-CN" dirty="0"/>
              <a:t>SG</a:t>
            </a:r>
            <a:r>
              <a:rPr lang="zh-CN" altLang="en-US" dirty="0"/>
              <a:t>函数值就是将所有</a:t>
            </a:r>
            <a:r>
              <a:rPr lang="zh-CN" altLang="en-US" dirty="0" smtClean="0"/>
              <a:t>的</a:t>
            </a:r>
            <a:r>
              <a:rPr lang="en-US" altLang="zh-CN" dirty="0" smtClean="0"/>
              <a:t>sg(xi</a:t>
            </a:r>
            <a:r>
              <a:rPr lang="en-US" altLang="zh-CN" dirty="0"/>
              <a:t>)</a:t>
            </a:r>
            <a:r>
              <a:rPr lang="zh-CN" altLang="en-US" dirty="0"/>
              <a:t>相加（也就是异或）得到的值了。</a:t>
            </a:r>
          </a:p>
          <a:p>
            <a:pPr marL="0" indent="0">
              <a:buNone/>
            </a:pPr>
            <a:r>
              <a:rPr lang="zh-CN" altLang="en-US" dirty="0"/>
              <a:t>	这确实是一个非常奇妙的定理，它通过一种运算</a:t>
            </a:r>
            <a:r>
              <a:rPr lang="zh-CN" altLang="en-US" dirty="0" smtClean="0"/>
              <a:t>将整体</a:t>
            </a:r>
            <a:r>
              <a:rPr lang="zh-CN" altLang="en-US" dirty="0"/>
              <a:t>与局部巧妙的联系到一起。下面，让我们来证明这个</a:t>
            </a:r>
            <a:r>
              <a:rPr lang="zh-CN" altLang="en-US" dirty="0" smtClean="0"/>
              <a:t>定理。</a:t>
            </a:r>
            <a:endParaRPr lang="zh-CN" altLang="en-US" dirty="0"/>
          </a:p>
          <a:p>
            <a:pPr marL="0" indent="0">
              <a:buNone/>
            </a:pPr>
            <a:endParaRPr lang="zh-CN" altLang="en-US" dirty="0"/>
          </a:p>
        </p:txBody>
      </p:sp>
    </p:spTree>
    <p:extLst>
      <p:ext uri="{BB962C8B-B14F-4D97-AF65-F5344CB8AC3E}">
        <p14:creationId xmlns:p14="http://schemas.microsoft.com/office/powerpoint/2010/main" val="100791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400" b="1" dirty="0"/>
              <a:t>定理 </a:t>
            </a:r>
            <a:r>
              <a:rPr lang="zh-CN" altLang="en-US" sz="2400" b="1" dirty="0" smtClean="0"/>
              <a:t>如果</a:t>
            </a:r>
            <a:r>
              <a:rPr lang="en-US" altLang="zh-CN" sz="2400" b="1" dirty="0" smtClean="0"/>
              <a:t>sg(xi</a:t>
            </a:r>
            <a:r>
              <a:rPr lang="en-US" altLang="zh-CN" sz="2400" b="1" dirty="0"/>
              <a:t>)</a:t>
            </a:r>
            <a:r>
              <a:rPr lang="zh-CN" altLang="en-US" sz="2400" b="1" dirty="0"/>
              <a:t>是第</a:t>
            </a:r>
            <a:r>
              <a:rPr lang="en-US" altLang="zh-CN" sz="2400" b="1" dirty="0" err="1"/>
              <a:t>i</a:t>
            </a:r>
            <a:r>
              <a:rPr lang="zh-CN" altLang="en-US" sz="2400" b="1" dirty="0"/>
              <a:t>个有向图的</a:t>
            </a:r>
            <a:r>
              <a:rPr lang="en-US" altLang="zh-CN" sz="2400" b="1" dirty="0"/>
              <a:t>SG</a:t>
            </a:r>
            <a:r>
              <a:rPr lang="zh-CN" altLang="en-US" sz="2400" b="1" dirty="0"/>
              <a:t>函数值，</a:t>
            </a:r>
            <a:r>
              <a:rPr lang="en-US" altLang="zh-CN" sz="2400" b="1" dirty="0" err="1"/>
              <a:t>i</a:t>
            </a:r>
            <a:r>
              <a:rPr lang="en-US" altLang="zh-CN" sz="2400" b="1" dirty="0"/>
              <a:t> = 1,…,n</a:t>
            </a:r>
            <a:r>
              <a:rPr lang="zh-CN" altLang="en-US" sz="2400" b="1" dirty="0"/>
              <a:t>，那么在由这</a:t>
            </a:r>
            <a:r>
              <a:rPr lang="en-US" altLang="zh-CN" sz="2400" b="1" dirty="0"/>
              <a:t>n</a:t>
            </a:r>
            <a:r>
              <a:rPr lang="zh-CN" altLang="en-US" sz="2400" b="1" dirty="0"/>
              <a:t>个有向图组成的状态的</a:t>
            </a:r>
            <a:r>
              <a:rPr lang="en-US" altLang="zh-CN" sz="2400" b="1" dirty="0"/>
              <a:t>SG</a:t>
            </a:r>
            <a:r>
              <a:rPr lang="zh-CN" altLang="en-US" sz="2400" b="1" dirty="0"/>
              <a:t>函数</a:t>
            </a:r>
            <a:r>
              <a:rPr lang="zh-CN" altLang="en-US" sz="2400" b="1" dirty="0" smtClean="0"/>
              <a:t>值</a:t>
            </a:r>
            <a:r>
              <a:rPr lang="en-US" altLang="zh-CN" sz="2400" b="1" dirty="0" smtClean="0"/>
              <a:t>sg(x1</a:t>
            </a:r>
            <a:r>
              <a:rPr lang="en-US" altLang="zh-CN" sz="2400" b="1" dirty="0"/>
              <a:t>,…</a:t>
            </a:r>
            <a:r>
              <a:rPr lang="en-US" altLang="zh-CN" sz="2400" b="1" dirty="0" err="1"/>
              <a:t>xn</a:t>
            </a:r>
            <a:r>
              <a:rPr lang="en-US" altLang="zh-CN" sz="2400" b="1" dirty="0"/>
              <a:t>) = </a:t>
            </a:r>
            <a:r>
              <a:rPr lang="en-US" altLang="zh-CN" sz="2400" b="1" dirty="0" smtClean="0"/>
              <a:t>sg(x1</a:t>
            </a:r>
            <a:r>
              <a:rPr lang="en-US" altLang="zh-CN" sz="2400" b="1" dirty="0"/>
              <a:t>) </a:t>
            </a:r>
            <a:r>
              <a:rPr lang="en-US" altLang="zh-CN" sz="2400" dirty="0"/>
              <a:t>^</a:t>
            </a:r>
            <a:r>
              <a:rPr lang="en-US" altLang="zh-CN" sz="2400" b="1" dirty="0" smtClean="0"/>
              <a:t> sg(x2</a:t>
            </a:r>
            <a:r>
              <a:rPr lang="en-US" altLang="zh-CN" sz="2400" b="1" dirty="0"/>
              <a:t>) </a:t>
            </a:r>
            <a:r>
              <a:rPr lang="en-US" altLang="zh-CN" sz="2400" dirty="0"/>
              <a:t>^</a:t>
            </a:r>
            <a:r>
              <a:rPr lang="en-US" altLang="zh-CN" sz="2400" b="1" dirty="0" smtClean="0"/>
              <a:t> </a:t>
            </a:r>
            <a:r>
              <a:rPr lang="en-US" altLang="zh-CN" sz="2400" b="1" dirty="0"/>
              <a:t>… </a:t>
            </a:r>
            <a:r>
              <a:rPr lang="en-US" altLang="zh-CN" sz="2400" dirty="0"/>
              <a:t>^</a:t>
            </a:r>
            <a:r>
              <a:rPr lang="en-US" altLang="zh-CN" sz="2400" b="1" dirty="0" smtClean="0"/>
              <a:t> sg(</a:t>
            </a:r>
            <a:r>
              <a:rPr lang="en-US" altLang="zh-CN" sz="2400" b="1" dirty="0" err="1" smtClean="0"/>
              <a:t>xn</a:t>
            </a:r>
            <a:r>
              <a:rPr lang="en-US" altLang="zh-CN" sz="2400" b="1" dirty="0"/>
              <a:t>)</a:t>
            </a:r>
            <a:endParaRPr lang="zh-CN" altLang="en-US" sz="2400" b="1"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证明</a:t>
            </a:r>
            <a:r>
              <a:rPr lang="zh-CN" altLang="en-US" dirty="0"/>
              <a:t>：令</a:t>
            </a:r>
            <a:r>
              <a:rPr lang="en-US" altLang="zh-CN" dirty="0"/>
              <a:t>x = (x1,x2,…,</a:t>
            </a:r>
            <a:r>
              <a:rPr lang="en-US" altLang="zh-CN" dirty="0" err="1"/>
              <a:t>xn</a:t>
            </a:r>
            <a:r>
              <a:rPr lang="en-US" altLang="zh-CN" dirty="0"/>
              <a:t>)</a:t>
            </a:r>
            <a:r>
              <a:rPr lang="zh-CN" altLang="en-US" dirty="0"/>
              <a:t>，</a:t>
            </a:r>
            <a:r>
              <a:rPr lang="en-US" altLang="zh-CN" dirty="0"/>
              <a:t>b = </a:t>
            </a:r>
            <a:r>
              <a:rPr lang="en-US" altLang="zh-CN" dirty="0" smtClean="0"/>
              <a:t>sg(x1</a:t>
            </a:r>
            <a:r>
              <a:rPr lang="en-US" altLang="zh-CN" dirty="0"/>
              <a:t>,…</a:t>
            </a:r>
            <a:r>
              <a:rPr lang="en-US" altLang="zh-CN" dirty="0" err="1"/>
              <a:t>xn</a:t>
            </a:r>
            <a:r>
              <a:rPr lang="en-US" altLang="zh-CN" dirty="0"/>
              <a:t>) = </a:t>
            </a:r>
            <a:r>
              <a:rPr lang="en-US" altLang="zh-CN" dirty="0" smtClean="0"/>
              <a:t>sg(x1</a:t>
            </a:r>
            <a:r>
              <a:rPr lang="en-US" altLang="zh-CN" dirty="0"/>
              <a:t>) </a:t>
            </a:r>
            <a:r>
              <a:rPr lang="en-US" altLang="zh-CN" dirty="0" smtClean="0"/>
              <a:t>^ sg(x2</a:t>
            </a:r>
            <a:r>
              <a:rPr lang="en-US" altLang="zh-CN" dirty="0"/>
              <a:t>) </a:t>
            </a:r>
            <a:r>
              <a:rPr lang="en-US" altLang="zh-CN" dirty="0" smtClean="0"/>
              <a:t>^ </a:t>
            </a:r>
            <a:r>
              <a:rPr lang="en-US" altLang="zh-CN" dirty="0"/>
              <a:t>… </a:t>
            </a:r>
            <a:r>
              <a:rPr lang="en-US" altLang="zh-CN" dirty="0" smtClean="0"/>
              <a:t>^ sg(</a:t>
            </a:r>
            <a:r>
              <a:rPr lang="en-US" altLang="zh-CN" dirty="0" err="1" smtClean="0"/>
              <a:t>xn</a:t>
            </a:r>
            <a:r>
              <a:rPr lang="en-US" altLang="zh-CN" dirty="0"/>
              <a:t>)</a:t>
            </a:r>
            <a:r>
              <a:rPr lang="zh-CN" altLang="en-US" dirty="0"/>
              <a:t>。</a:t>
            </a:r>
            <a:r>
              <a:rPr lang="zh-CN" altLang="en-US" dirty="0" smtClean="0"/>
              <a:t>我们</a:t>
            </a:r>
            <a:r>
              <a:rPr lang="zh-CN" altLang="en-US" dirty="0"/>
              <a:t>只需</a:t>
            </a:r>
            <a:r>
              <a:rPr lang="zh-CN" altLang="en-US" dirty="0" smtClean="0"/>
              <a:t>证明</a:t>
            </a:r>
            <a:r>
              <a:rPr lang="zh-CN" altLang="en-US" dirty="0"/>
              <a:t>一下两点：</a:t>
            </a:r>
          </a:p>
          <a:p>
            <a:pPr marL="0" indent="0">
              <a:buNone/>
            </a:pPr>
            <a:r>
              <a:rPr lang="en-US" altLang="zh-CN" dirty="0" smtClean="0"/>
              <a:t>	(</a:t>
            </a:r>
            <a:r>
              <a:rPr lang="en-US" altLang="zh-CN" dirty="0"/>
              <a:t>1).</a:t>
            </a:r>
            <a:r>
              <a:rPr lang="zh-CN" altLang="en-US" dirty="0"/>
              <a:t>对于每一个非负整数</a:t>
            </a:r>
            <a:r>
              <a:rPr lang="en-US" altLang="zh-CN" dirty="0"/>
              <a:t>a &lt; b</a:t>
            </a:r>
            <a:r>
              <a:rPr lang="zh-CN" altLang="en-US" dirty="0"/>
              <a:t>，我们一定可以从</a:t>
            </a:r>
            <a:r>
              <a:rPr lang="en-US" altLang="zh-CN" dirty="0"/>
              <a:t>x</a:t>
            </a:r>
            <a:r>
              <a:rPr lang="zh-CN" altLang="en-US" dirty="0"/>
              <a:t>到达另一个状态使得新状态的</a:t>
            </a:r>
            <a:r>
              <a:rPr lang="en-US" altLang="zh-CN" dirty="0"/>
              <a:t>SG</a:t>
            </a:r>
            <a:r>
              <a:rPr lang="zh-CN" altLang="en-US" dirty="0"/>
              <a:t>函数值为</a:t>
            </a:r>
            <a:r>
              <a:rPr lang="en-US" altLang="zh-CN" dirty="0"/>
              <a:t>a</a:t>
            </a:r>
          </a:p>
          <a:p>
            <a:pPr marL="0" indent="0">
              <a:buNone/>
            </a:pPr>
            <a:r>
              <a:rPr lang="en-US" altLang="zh-CN" dirty="0" smtClean="0"/>
              <a:t>	(</a:t>
            </a:r>
            <a:r>
              <a:rPr lang="en-US" altLang="zh-CN" dirty="0"/>
              <a:t>2).</a:t>
            </a:r>
            <a:r>
              <a:rPr lang="zh-CN" altLang="en-US" dirty="0"/>
              <a:t>由</a:t>
            </a:r>
            <a:r>
              <a:rPr lang="en-US" altLang="zh-CN" dirty="0"/>
              <a:t>x</a:t>
            </a:r>
            <a:r>
              <a:rPr lang="zh-CN" altLang="en-US" dirty="0"/>
              <a:t>可以到达的每一个状态的</a:t>
            </a:r>
            <a:r>
              <a:rPr lang="en-US" altLang="zh-CN" dirty="0"/>
              <a:t>SG</a:t>
            </a:r>
            <a:r>
              <a:rPr lang="zh-CN" altLang="en-US" dirty="0"/>
              <a:t>函数值都不等于</a:t>
            </a:r>
            <a:r>
              <a:rPr lang="en-US" altLang="zh-CN" dirty="0"/>
              <a:t>b</a:t>
            </a:r>
          </a:p>
          <a:p>
            <a:pPr marL="0" indent="0">
              <a:buNone/>
            </a:pPr>
            <a:r>
              <a:rPr lang="zh-CN" altLang="en-US" dirty="0"/>
              <a:t>这样按照定义，状态</a:t>
            </a:r>
            <a:r>
              <a:rPr lang="en-US" altLang="zh-CN" dirty="0"/>
              <a:t>x</a:t>
            </a:r>
            <a:r>
              <a:rPr lang="zh-CN" altLang="en-US" dirty="0"/>
              <a:t>的函数值就一定是</a:t>
            </a:r>
            <a:r>
              <a:rPr lang="en-US" altLang="zh-CN" dirty="0"/>
              <a:t>b</a:t>
            </a:r>
            <a:r>
              <a:rPr lang="zh-CN" altLang="en-US" dirty="0"/>
              <a:t>了。</a:t>
            </a:r>
          </a:p>
          <a:p>
            <a:pPr marL="0" indent="0">
              <a:buNone/>
            </a:pPr>
            <a:endParaRPr lang="zh-CN" altLang="en-US" dirty="0"/>
          </a:p>
        </p:txBody>
      </p:sp>
    </p:spTree>
    <p:extLst>
      <p:ext uri="{BB962C8B-B14F-4D97-AF65-F5344CB8AC3E}">
        <p14:creationId xmlns:p14="http://schemas.microsoft.com/office/powerpoint/2010/main" val="257251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t>定理 如果</a:t>
            </a:r>
            <a:r>
              <a:rPr lang="en-US" altLang="zh-CN" sz="2400" b="1" dirty="0"/>
              <a:t>g(xi)</a:t>
            </a:r>
            <a:r>
              <a:rPr lang="zh-CN" altLang="en-US" sz="2400" b="1" dirty="0"/>
              <a:t>是第</a:t>
            </a:r>
            <a:r>
              <a:rPr lang="en-US" altLang="zh-CN" sz="2400" b="1" dirty="0" err="1"/>
              <a:t>i</a:t>
            </a:r>
            <a:r>
              <a:rPr lang="zh-CN" altLang="en-US" sz="2400" b="1" dirty="0"/>
              <a:t>个有向图的</a:t>
            </a:r>
            <a:r>
              <a:rPr lang="en-US" altLang="zh-CN" sz="2400" b="1" dirty="0"/>
              <a:t>SG</a:t>
            </a:r>
            <a:r>
              <a:rPr lang="zh-CN" altLang="en-US" sz="2400" b="1" dirty="0"/>
              <a:t>函数值，</a:t>
            </a:r>
            <a:r>
              <a:rPr lang="en-US" altLang="zh-CN" sz="2400" b="1" dirty="0" err="1"/>
              <a:t>i</a:t>
            </a:r>
            <a:r>
              <a:rPr lang="en-US" altLang="zh-CN" sz="2400" b="1" dirty="0"/>
              <a:t> = 1,…,n</a:t>
            </a:r>
            <a:r>
              <a:rPr lang="zh-CN" altLang="en-US" sz="2400" b="1" dirty="0"/>
              <a:t>，那么在由这</a:t>
            </a:r>
            <a:r>
              <a:rPr lang="en-US" altLang="zh-CN" sz="2400" b="1" dirty="0"/>
              <a:t>n</a:t>
            </a:r>
            <a:r>
              <a:rPr lang="zh-CN" altLang="en-US" sz="2400" b="1" dirty="0"/>
              <a:t>个有向图组成的状态的</a:t>
            </a:r>
            <a:r>
              <a:rPr lang="en-US" altLang="zh-CN" sz="2400" b="1" dirty="0"/>
              <a:t>SG</a:t>
            </a:r>
            <a:r>
              <a:rPr lang="zh-CN" altLang="en-US" sz="2400" b="1" dirty="0"/>
              <a:t>函数值</a:t>
            </a:r>
            <a:r>
              <a:rPr lang="en-US" altLang="zh-CN" sz="2400" b="1" dirty="0"/>
              <a:t>sg(x1,…</a:t>
            </a:r>
            <a:r>
              <a:rPr lang="en-US" altLang="zh-CN" sz="2400" b="1" dirty="0" err="1"/>
              <a:t>xn</a:t>
            </a:r>
            <a:r>
              <a:rPr lang="en-US" altLang="zh-CN" sz="2400" b="1" dirty="0"/>
              <a:t>) = sg(x1) </a:t>
            </a:r>
            <a:r>
              <a:rPr lang="en-US" altLang="zh-CN" sz="2400" dirty="0"/>
              <a:t>^</a:t>
            </a:r>
            <a:r>
              <a:rPr lang="en-US" altLang="zh-CN" sz="2400" b="1" dirty="0"/>
              <a:t> sg(x2) </a:t>
            </a:r>
            <a:r>
              <a:rPr lang="en-US" altLang="zh-CN" sz="2400" dirty="0"/>
              <a:t>^</a:t>
            </a:r>
            <a:r>
              <a:rPr lang="en-US" altLang="zh-CN" sz="2400" b="1" dirty="0"/>
              <a:t> … </a:t>
            </a:r>
            <a:r>
              <a:rPr lang="en-US" altLang="zh-CN" sz="2400" dirty="0"/>
              <a:t>^</a:t>
            </a:r>
            <a:r>
              <a:rPr lang="en-US" altLang="zh-CN" sz="2400" b="1" dirty="0"/>
              <a:t> sg(</a:t>
            </a:r>
            <a:r>
              <a:rPr lang="en-US" altLang="zh-CN" sz="2400" b="1" dirty="0" err="1"/>
              <a:t>xn</a:t>
            </a:r>
            <a:r>
              <a:rPr lang="en-US" altLang="zh-CN" sz="2400" b="1" dirty="0"/>
              <a:t>)</a:t>
            </a:r>
            <a:endParaRPr lang="zh-CN" altLang="en-US" sz="2400" dirty="0"/>
          </a:p>
        </p:txBody>
      </p:sp>
      <p:sp>
        <p:nvSpPr>
          <p:cNvPr id="3" name="内容占位符 2"/>
          <p:cNvSpPr>
            <a:spLocks noGrp="1"/>
          </p:cNvSpPr>
          <p:nvPr>
            <p:ph idx="1"/>
          </p:nvPr>
        </p:nvSpPr>
        <p:spPr>
          <a:xfrm>
            <a:off x="838200" y="1477108"/>
            <a:ext cx="10515600" cy="5503984"/>
          </a:xfrm>
        </p:spPr>
        <p:txBody>
          <a:bodyPr>
            <a:normAutofit/>
          </a:bodyPr>
          <a:lstStyle/>
          <a:p>
            <a:pPr marL="0" indent="0">
              <a:buNone/>
            </a:pPr>
            <a:r>
              <a:rPr lang="en-US" altLang="zh-CN" dirty="0"/>
              <a:t>	</a:t>
            </a:r>
            <a:r>
              <a:rPr lang="zh-CN" altLang="en-US" dirty="0" smtClean="0"/>
              <a:t>证明</a:t>
            </a:r>
            <a:r>
              <a:rPr lang="en-US" altLang="zh-CN" dirty="0"/>
              <a:t>(1)</a:t>
            </a:r>
            <a:r>
              <a:rPr lang="zh-CN" altLang="en-US" dirty="0"/>
              <a:t>，令</a:t>
            </a:r>
            <a:r>
              <a:rPr lang="en-US" altLang="zh-CN" dirty="0"/>
              <a:t>d = a </a:t>
            </a:r>
            <a:r>
              <a:rPr lang="en-US" altLang="zh-CN" dirty="0" smtClean="0"/>
              <a:t>^ </a:t>
            </a:r>
            <a:r>
              <a:rPr lang="en-US" altLang="zh-CN" dirty="0"/>
              <a:t>b</a:t>
            </a:r>
            <a:r>
              <a:rPr lang="zh-CN" altLang="en-US" dirty="0"/>
              <a:t>，设</a:t>
            </a:r>
            <a:r>
              <a:rPr lang="en-US" altLang="zh-CN" dirty="0"/>
              <a:t>k</a:t>
            </a:r>
            <a:r>
              <a:rPr lang="zh-CN" altLang="en-US" dirty="0"/>
              <a:t>为</a:t>
            </a:r>
            <a:r>
              <a:rPr lang="en-US" altLang="zh-CN" dirty="0"/>
              <a:t>d</a:t>
            </a:r>
            <a:r>
              <a:rPr lang="zh-CN" altLang="en-US" dirty="0"/>
              <a:t>的</a:t>
            </a:r>
            <a:r>
              <a:rPr lang="zh-CN" altLang="en-US" dirty="0" smtClean="0"/>
              <a:t>二进制位</a:t>
            </a:r>
            <a:r>
              <a:rPr lang="zh-CN" altLang="en-US" dirty="0"/>
              <a:t>数</a:t>
            </a:r>
            <a:r>
              <a:rPr lang="zh-CN" altLang="en-US" dirty="0" smtClean="0"/>
              <a:t>，那么</a:t>
            </a:r>
            <a:r>
              <a:rPr lang="en-US" altLang="zh-CN" dirty="0"/>
              <a:t>d</a:t>
            </a:r>
            <a:r>
              <a:rPr lang="zh-CN" altLang="en-US" dirty="0"/>
              <a:t>在二进制的第</a:t>
            </a:r>
            <a:r>
              <a:rPr lang="en-US" altLang="zh-CN" dirty="0"/>
              <a:t>k</a:t>
            </a:r>
            <a:r>
              <a:rPr lang="zh-CN" altLang="en-US" dirty="0"/>
              <a:t>位</a:t>
            </a:r>
            <a:r>
              <a:rPr lang="zh-CN" altLang="en-US" dirty="0" smtClean="0"/>
              <a:t>上的</a:t>
            </a:r>
            <a:r>
              <a:rPr lang="zh-CN" altLang="en-US" dirty="0"/>
              <a:t>数字一定是</a:t>
            </a:r>
            <a:r>
              <a:rPr lang="en-US" altLang="zh-CN" dirty="0"/>
              <a:t>1</a:t>
            </a:r>
            <a:r>
              <a:rPr lang="zh-CN" altLang="en-US" dirty="0"/>
              <a:t>，由于</a:t>
            </a:r>
            <a:r>
              <a:rPr lang="en-US" altLang="zh-CN" dirty="0"/>
              <a:t>a&lt;b</a:t>
            </a:r>
            <a:r>
              <a:rPr lang="zh-CN" altLang="en-US" dirty="0"/>
              <a:t>，故</a:t>
            </a:r>
            <a:r>
              <a:rPr lang="en-US" altLang="zh-CN" dirty="0"/>
              <a:t>b</a:t>
            </a:r>
            <a:r>
              <a:rPr lang="zh-CN" altLang="en-US" dirty="0"/>
              <a:t>的二进制形式第</a:t>
            </a:r>
            <a:r>
              <a:rPr lang="en-US" altLang="zh-CN" dirty="0"/>
              <a:t>k</a:t>
            </a:r>
            <a:r>
              <a:rPr lang="zh-CN" altLang="en-US" dirty="0"/>
              <a:t>位上一定是</a:t>
            </a:r>
            <a:r>
              <a:rPr lang="en-US" altLang="zh-CN" dirty="0"/>
              <a:t>1</a:t>
            </a:r>
            <a:r>
              <a:rPr lang="zh-CN" altLang="en-US" dirty="0"/>
              <a:t>，而</a:t>
            </a:r>
            <a:r>
              <a:rPr lang="en-US" altLang="zh-CN" dirty="0"/>
              <a:t>a</a:t>
            </a:r>
            <a:r>
              <a:rPr lang="zh-CN" altLang="en-US" dirty="0"/>
              <a:t>是</a:t>
            </a:r>
            <a:r>
              <a:rPr lang="en-US" altLang="zh-CN" dirty="0"/>
              <a:t>0</a:t>
            </a:r>
            <a:r>
              <a:rPr lang="zh-CN" altLang="en-US" dirty="0"/>
              <a:t>。由于</a:t>
            </a:r>
            <a:r>
              <a:rPr lang="en-US" altLang="zh-CN" dirty="0"/>
              <a:t>b = </a:t>
            </a:r>
            <a:r>
              <a:rPr lang="en-US" altLang="zh-CN" dirty="0" smtClean="0"/>
              <a:t>sg(x1</a:t>
            </a:r>
            <a:r>
              <a:rPr lang="en-US" altLang="zh-CN" dirty="0"/>
              <a:t>,…</a:t>
            </a:r>
            <a:r>
              <a:rPr lang="en-US" altLang="zh-CN" dirty="0" err="1"/>
              <a:t>xn</a:t>
            </a:r>
            <a:r>
              <a:rPr lang="en-US" altLang="zh-CN" dirty="0"/>
              <a:t>) </a:t>
            </a:r>
            <a:r>
              <a:rPr lang="zh-CN" altLang="en-US" dirty="0" smtClean="0"/>
              <a:t>，</a:t>
            </a:r>
            <a:r>
              <a:rPr lang="zh-CN" altLang="en-US" dirty="0"/>
              <a:t>故至少由一</a:t>
            </a:r>
            <a:r>
              <a:rPr lang="zh-CN" altLang="en-US" dirty="0" smtClean="0"/>
              <a:t>个</a:t>
            </a:r>
            <a:r>
              <a:rPr lang="en-US" altLang="zh-CN" dirty="0" smtClean="0"/>
              <a:t>sg(xi</a:t>
            </a:r>
            <a:r>
              <a:rPr lang="en-US" altLang="zh-CN" dirty="0"/>
              <a:t>)</a:t>
            </a:r>
            <a:r>
              <a:rPr lang="zh-CN" altLang="en-US" dirty="0"/>
              <a:t>在二进制的第</a:t>
            </a:r>
            <a:r>
              <a:rPr lang="en-US" altLang="zh-CN" dirty="0"/>
              <a:t>k</a:t>
            </a:r>
            <a:r>
              <a:rPr lang="zh-CN" altLang="en-US" dirty="0"/>
              <a:t>位上是</a:t>
            </a:r>
            <a:r>
              <a:rPr lang="en-US" altLang="zh-CN" dirty="0"/>
              <a:t>1</a:t>
            </a:r>
            <a:r>
              <a:rPr lang="zh-CN" altLang="en-US" dirty="0"/>
              <a:t>，不妨令</a:t>
            </a:r>
            <a:r>
              <a:rPr lang="en-US" altLang="zh-CN" dirty="0" err="1"/>
              <a:t>i</a:t>
            </a:r>
            <a:r>
              <a:rPr lang="en-US" altLang="zh-CN" dirty="0"/>
              <a:t>=1</a:t>
            </a:r>
            <a:r>
              <a:rPr lang="zh-CN" altLang="en-US" dirty="0"/>
              <a:t>，所以</a:t>
            </a:r>
            <a:r>
              <a:rPr lang="en-US" altLang="zh-CN" dirty="0" err="1" smtClean="0"/>
              <a:t>d^sg</a:t>
            </a:r>
            <a:r>
              <a:rPr lang="en-US" altLang="zh-CN" dirty="0" smtClean="0"/>
              <a:t>(x1</a:t>
            </a:r>
            <a:r>
              <a:rPr lang="en-US" altLang="zh-CN" dirty="0"/>
              <a:t>) &lt; </a:t>
            </a:r>
            <a:r>
              <a:rPr lang="en-US" altLang="zh-CN" dirty="0" smtClean="0"/>
              <a:t>sg(x1</a:t>
            </a:r>
            <a:r>
              <a:rPr lang="en-US" altLang="zh-CN" dirty="0"/>
              <a:t>)</a:t>
            </a:r>
            <a:r>
              <a:rPr lang="zh-CN" altLang="en-US" dirty="0"/>
              <a:t>。由</a:t>
            </a:r>
            <a:r>
              <a:rPr lang="en-US" altLang="zh-CN" dirty="0"/>
              <a:t>SG</a:t>
            </a:r>
            <a:r>
              <a:rPr lang="zh-CN" altLang="en-US" dirty="0"/>
              <a:t>函数的定义得在这个有向图中一定可以由位置</a:t>
            </a:r>
            <a:r>
              <a:rPr lang="en-US" altLang="zh-CN" dirty="0"/>
              <a:t>x1</a:t>
            </a:r>
            <a:r>
              <a:rPr lang="zh-CN" altLang="en-US" dirty="0"/>
              <a:t>到达另一个位置</a:t>
            </a:r>
            <a:r>
              <a:rPr lang="en-US" altLang="zh-CN" dirty="0"/>
              <a:t>x1’</a:t>
            </a:r>
            <a:r>
              <a:rPr lang="zh-CN" altLang="en-US" dirty="0"/>
              <a:t>，</a:t>
            </a:r>
            <a:r>
              <a:rPr lang="zh-CN" altLang="en-US" dirty="0" smtClean="0"/>
              <a:t>使得</a:t>
            </a:r>
            <a:r>
              <a:rPr lang="en-US" altLang="zh-CN" dirty="0" smtClean="0"/>
              <a:t>s</a:t>
            </a:r>
            <a:r>
              <a:rPr lang="en-US" altLang="zh-CN" dirty="0" smtClean="0"/>
              <a:t>g(x1 </a:t>
            </a:r>
            <a:r>
              <a:rPr lang="en-US" altLang="zh-CN" dirty="0"/>
              <a:t>’) </a:t>
            </a:r>
            <a:r>
              <a:rPr lang="en-US" altLang="zh-CN" dirty="0"/>
              <a:t>= d </a:t>
            </a:r>
            <a:r>
              <a:rPr lang="en-US" altLang="zh-CN" dirty="0" smtClean="0"/>
              <a:t>^ sg(x1</a:t>
            </a:r>
            <a:r>
              <a:rPr lang="en-US" altLang="zh-CN" dirty="0"/>
              <a:t>)</a:t>
            </a:r>
            <a:r>
              <a:rPr lang="zh-CN" altLang="en-US" dirty="0"/>
              <a:t>，那么由原来得状态</a:t>
            </a:r>
            <a:r>
              <a:rPr lang="en-US" altLang="zh-CN" dirty="0"/>
              <a:t>(x1,x2,…,</a:t>
            </a:r>
            <a:r>
              <a:rPr lang="en-US" altLang="zh-CN" dirty="0" err="1"/>
              <a:t>xn</a:t>
            </a:r>
            <a:r>
              <a:rPr lang="en-US" altLang="zh-CN" dirty="0"/>
              <a:t>)</a:t>
            </a:r>
            <a:r>
              <a:rPr lang="zh-CN" altLang="en-US" dirty="0"/>
              <a:t>就可以到达</a:t>
            </a:r>
            <a:r>
              <a:rPr lang="en-US" altLang="zh-CN" dirty="0"/>
              <a:t>(x1’,x2,…,</a:t>
            </a:r>
            <a:r>
              <a:rPr lang="en-US" altLang="zh-CN" dirty="0" err="1"/>
              <a:t>xn</a:t>
            </a:r>
            <a:r>
              <a:rPr lang="en-US" altLang="zh-CN" dirty="0"/>
              <a:t>)</a:t>
            </a:r>
            <a:r>
              <a:rPr lang="zh-CN" altLang="en-US" dirty="0"/>
              <a:t>，</a:t>
            </a:r>
            <a:r>
              <a:rPr lang="zh-CN" altLang="en-US" dirty="0" smtClean="0"/>
              <a:t>而且</a:t>
            </a:r>
            <a:r>
              <a:rPr lang="en-US" altLang="zh-CN" dirty="0" smtClean="0"/>
              <a:t>sg(x1</a:t>
            </a:r>
            <a:r>
              <a:rPr lang="en-US" altLang="zh-CN" dirty="0"/>
              <a:t>’,x2,…,</a:t>
            </a:r>
            <a:r>
              <a:rPr lang="en-US" altLang="zh-CN" dirty="0" err="1"/>
              <a:t>xn</a:t>
            </a:r>
            <a:r>
              <a:rPr lang="en-US" altLang="zh-CN" dirty="0"/>
              <a:t>) = </a:t>
            </a:r>
            <a:r>
              <a:rPr lang="en-US" altLang="zh-CN" dirty="0" smtClean="0"/>
              <a:t>sg(x1</a:t>
            </a:r>
            <a:r>
              <a:rPr lang="en-US" altLang="zh-CN" dirty="0"/>
              <a:t>’) </a:t>
            </a:r>
            <a:r>
              <a:rPr lang="en-US" altLang="zh-CN" dirty="0" smtClean="0"/>
              <a:t>^ sg(x2</a:t>
            </a:r>
            <a:r>
              <a:rPr lang="en-US" altLang="zh-CN" dirty="0"/>
              <a:t>) </a:t>
            </a:r>
            <a:r>
              <a:rPr lang="en-US" altLang="zh-CN" dirty="0" smtClean="0"/>
              <a:t>^ </a:t>
            </a:r>
            <a:r>
              <a:rPr lang="en-US" altLang="zh-CN" dirty="0"/>
              <a:t>… </a:t>
            </a:r>
            <a:r>
              <a:rPr lang="en-US" altLang="zh-CN" dirty="0" smtClean="0"/>
              <a:t>^ sg(</a:t>
            </a:r>
            <a:r>
              <a:rPr lang="en-US" altLang="zh-CN" dirty="0" err="1" smtClean="0"/>
              <a:t>xn</a:t>
            </a:r>
            <a:r>
              <a:rPr lang="en-US" altLang="zh-CN" dirty="0"/>
              <a:t>) = d </a:t>
            </a:r>
            <a:r>
              <a:rPr lang="en-US" altLang="zh-CN" dirty="0" smtClean="0"/>
              <a:t>^ sg(x1</a:t>
            </a:r>
            <a:r>
              <a:rPr lang="en-US" altLang="zh-CN" dirty="0"/>
              <a:t>) </a:t>
            </a:r>
            <a:r>
              <a:rPr lang="en-US" altLang="zh-CN" dirty="0" smtClean="0"/>
              <a:t>^ sg(x2</a:t>
            </a:r>
            <a:r>
              <a:rPr lang="en-US" altLang="zh-CN" dirty="0"/>
              <a:t>) </a:t>
            </a:r>
            <a:r>
              <a:rPr lang="en-US" altLang="zh-CN" dirty="0" smtClean="0"/>
              <a:t>^…^ sg(</a:t>
            </a:r>
            <a:r>
              <a:rPr lang="en-US" altLang="zh-CN" dirty="0" err="1" smtClean="0"/>
              <a:t>xn</a:t>
            </a:r>
            <a:r>
              <a:rPr lang="en-US" altLang="zh-CN" dirty="0"/>
              <a:t>) = d </a:t>
            </a:r>
            <a:r>
              <a:rPr lang="en-US" altLang="zh-CN" dirty="0" smtClean="0"/>
              <a:t>^ </a:t>
            </a:r>
            <a:r>
              <a:rPr lang="en-US" altLang="zh-CN" dirty="0"/>
              <a:t>b= a </a:t>
            </a:r>
            <a:r>
              <a:rPr lang="en-US" altLang="zh-CN" dirty="0" smtClean="0"/>
              <a:t>^ </a:t>
            </a:r>
            <a:r>
              <a:rPr lang="en-US" altLang="zh-CN" dirty="0"/>
              <a:t>b </a:t>
            </a:r>
            <a:r>
              <a:rPr lang="en-US" altLang="zh-CN" dirty="0" smtClean="0"/>
              <a:t>^ </a:t>
            </a:r>
            <a:r>
              <a:rPr lang="en-US" altLang="zh-CN" dirty="0"/>
              <a:t>b = a</a:t>
            </a:r>
            <a:r>
              <a:rPr lang="zh-CN" altLang="en-US" dirty="0"/>
              <a:t>。</a:t>
            </a:r>
          </a:p>
          <a:p>
            <a:pPr marL="0" indent="0">
              <a:buNone/>
            </a:pPr>
            <a:r>
              <a:rPr lang="en-US" altLang="zh-CN" dirty="0" smtClean="0"/>
              <a:t>	</a:t>
            </a:r>
            <a:r>
              <a:rPr lang="zh-CN" altLang="en-US" dirty="0" smtClean="0"/>
              <a:t>证明</a:t>
            </a:r>
            <a:r>
              <a:rPr lang="en-US" altLang="zh-CN" dirty="0"/>
              <a:t>(2)</a:t>
            </a:r>
            <a:r>
              <a:rPr lang="zh-CN" altLang="en-US" dirty="0"/>
              <a:t>，假设存在状态</a:t>
            </a:r>
            <a:r>
              <a:rPr lang="en-US" altLang="zh-CN" dirty="0"/>
              <a:t>(x1’,x2,…,</a:t>
            </a:r>
            <a:r>
              <a:rPr lang="en-US" altLang="zh-CN" dirty="0" err="1"/>
              <a:t>xn</a:t>
            </a:r>
            <a:r>
              <a:rPr lang="en-US" altLang="zh-CN" dirty="0"/>
              <a:t>)</a:t>
            </a:r>
            <a:r>
              <a:rPr lang="zh-CN" altLang="en-US" dirty="0" smtClean="0"/>
              <a:t>使得</a:t>
            </a:r>
            <a:r>
              <a:rPr lang="en-US" altLang="zh-CN" dirty="0" smtClean="0"/>
              <a:t>sg(x1</a:t>
            </a:r>
            <a:r>
              <a:rPr lang="en-US" altLang="zh-CN" dirty="0"/>
              <a:t>’,x2,…,</a:t>
            </a:r>
            <a:r>
              <a:rPr lang="en-US" altLang="zh-CN" dirty="0" err="1"/>
              <a:t>xn</a:t>
            </a:r>
            <a:r>
              <a:rPr lang="en-US" altLang="zh-CN" dirty="0"/>
              <a:t>) = b</a:t>
            </a:r>
            <a:r>
              <a:rPr lang="zh-CN" altLang="en-US" dirty="0"/>
              <a:t>，</a:t>
            </a:r>
            <a:r>
              <a:rPr lang="zh-CN" altLang="en-US" dirty="0" smtClean="0"/>
              <a:t>即</a:t>
            </a:r>
            <a:r>
              <a:rPr lang="en-US" altLang="zh-CN" dirty="0" smtClean="0"/>
              <a:t>sg(x1</a:t>
            </a:r>
            <a:r>
              <a:rPr lang="en-US" altLang="zh-CN" dirty="0"/>
              <a:t>’) </a:t>
            </a:r>
            <a:r>
              <a:rPr lang="en-US" altLang="zh-CN" dirty="0" smtClean="0"/>
              <a:t>^ sg(x2</a:t>
            </a:r>
            <a:r>
              <a:rPr lang="en-US" altLang="zh-CN" dirty="0"/>
              <a:t>) </a:t>
            </a:r>
            <a:r>
              <a:rPr lang="en-US" altLang="zh-CN" dirty="0" smtClean="0"/>
              <a:t>^ </a:t>
            </a:r>
            <a:r>
              <a:rPr lang="en-US" altLang="zh-CN" dirty="0"/>
              <a:t>… </a:t>
            </a:r>
            <a:r>
              <a:rPr lang="en-US" altLang="zh-CN" dirty="0" smtClean="0"/>
              <a:t>^ sg(</a:t>
            </a:r>
            <a:r>
              <a:rPr lang="en-US" altLang="zh-CN" dirty="0" err="1" smtClean="0"/>
              <a:t>xn</a:t>
            </a:r>
            <a:r>
              <a:rPr lang="en-US" altLang="zh-CN" dirty="0"/>
              <a:t>) = </a:t>
            </a:r>
            <a:r>
              <a:rPr lang="en-US" altLang="zh-CN" dirty="0" smtClean="0"/>
              <a:t>sg(x1</a:t>
            </a:r>
            <a:r>
              <a:rPr lang="en-US" altLang="zh-CN" dirty="0"/>
              <a:t>) </a:t>
            </a:r>
            <a:r>
              <a:rPr lang="en-US" altLang="zh-CN" dirty="0" smtClean="0"/>
              <a:t>^ sg(x2</a:t>
            </a:r>
            <a:r>
              <a:rPr lang="en-US" altLang="zh-CN" dirty="0"/>
              <a:t>) </a:t>
            </a:r>
            <a:r>
              <a:rPr lang="en-US" altLang="zh-CN" dirty="0" smtClean="0"/>
              <a:t>^ </a:t>
            </a:r>
            <a:r>
              <a:rPr lang="en-US" altLang="zh-CN" dirty="0"/>
              <a:t>… </a:t>
            </a:r>
            <a:r>
              <a:rPr lang="en-US" altLang="zh-CN" dirty="0" smtClean="0"/>
              <a:t>sg(</a:t>
            </a:r>
            <a:r>
              <a:rPr lang="en-US" altLang="zh-CN" dirty="0" err="1" smtClean="0"/>
              <a:t>xn</a:t>
            </a:r>
            <a:r>
              <a:rPr lang="en-US" altLang="zh-CN" dirty="0"/>
              <a:t>)</a:t>
            </a:r>
            <a:r>
              <a:rPr lang="zh-CN" altLang="en-US" dirty="0"/>
              <a:t>，所以我们</a:t>
            </a:r>
            <a:r>
              <a:rPr lang="zh-CN" altLang="en-US" dirty="0" smtClean="0"/>
              <a:t>得到</a:t>
            </a:r>
            <a:r>
              <a:rPr lang="en-US" altLang="zh-CN" dirty="0" smtClean="0"/>
              <a:t>sg(x1’)=sg(x1</a:t>
            </a:r>
            <a:r>
              <a:rPr lang="en-US" altLang="zh-CN" dirty="0"/>
              <a:t>)</a:t>
            </a:r>
            <a:r>
              <a:rPr lang="zh-CN" altLang="en-US" dirty="0"/>
              <a:t>，而由</a:t>
            </a:r>
            <a:r>
              <a:rPr lang="en-US" altLang="zh-CN" dirty="0"/>
              <a:t>SG</a:t>
            </a:r>
            <a:r>
              <a:rPr lang="zh-CN" altLang="en-US" dirty="0"/>
              <a:t>函数得定义这是不可能出现的</a:t>
            </a:r>
            <a:r>
              <a:rPr lang="zh-CN" altLang="en-US" dirty="0" smtClean="0"/>
              <a:t>。证</a:t>
            </a:r>
            <a:r>
              <a:rPr lang="zh-CN" altLang="en-US" dirty="0"/>
              <a:t>毕</a:t>
            </a:r>
          </a:p>
          <a:p>
            <a:pPr marL="0" indent="0">
              <a:buNone/>
            </a:pPr>
            <a:endParaRPr lang="zh-CN" altLang="en-US" dirty="0"/>
          </a:p>
        </p:txBody>
      </p:sp>
    </p:spTree>
    <p:extLst>
      <p:ext uri="{BB962C8B-B14F-4D97-AF65-F5344CB8AC3E}">
        <p14:creationId xmlns:p14="http://schemas.microsoft.com/office/powerpoint/2010/main" val="738355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这样</a:t>
            </a:r>
            <a:r>
              <a:rPr lang="zh-CN" altLang="en-US" dirty="0"/>
              <a:t>，</a:t>
            </a:r>
            <a:r>
              <a:rPr lang="zh-CN" altLang="en-US" dirty="0" smtClean="0"/>
              <a:t>我们</a:t>
            </a:r>
            <a:r>
              <a:rPr lang="zh-CN" altLang="en-US" dirty="0"/>
              <a:t>只要依次求出每个有向图的</a:t>
            </a:r>
            <a:r>
              <a:rPr lang="en-US" altLang="zh-CN" dirty="0"/>
              <a:t>SG</a:t>
            </a:r>
            <a:r>
              <a:rPr lang="zh-CN" altLang="en-US" dirty="0"/>
              <a:t>函数值，然后在将它们进行异或操作，就得到了整个状态的</a:t>
            </a:r>
            <a:r>
              <a:rPr lang="en-US" altLang="zh-CN" dirty="0"/>
              <a:t>SG</a:t>
            </a:r>
            <a:r>
              <a:rPr lang="zh-CN" altLang="en-US" dirty="0"/>
              <a:t>函数值，便也可以判断出这个位置是</a:t>
            </a:r>
            <a:r>
              <a:rPr lang="en-US" altLang="zh-CN" dirty="0" smtClean="0"/>
              <a:t>P</a:t>
            </a:r>
            <a:r>
              <a:rPr lang="zh-CN" altLang="en-US" dirty="0" smtClean="0"/>
              <a:t>还是</a:t>
            </a:r>
            <a:r>
              <a:rPr lang="en-US" altLang="zh-CN" dirty="0" smtClean="0"/>
              <a:t>N</a:t>
            </a:r>
            <a:r>
              <a:rPr lang="zh-CN" altLang="en-US" smtClean="0"/>
              <a:t>。</a:t>
            </a:r>
            <a:endParaRPr lang="zh-CN" altLang="en-US" dirty="0"/>
          </a:p>
        </p:txBody>
      </p:sp>
    </p:spTree>
    <p:extLst>
      <p:ext uri="{BB962C8B-B14F-4D97-AF65-F5344CB8AC3E}">
        <p14:creationId xmlns:p14="http://schemas.microsoft.com/office/powerpoint/2010/main" val="199510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en-US" altLang="zh-CN" dirty="0" smtClean="0"/>
              <a:t>	</a:t>
            </a:r>
            <a:r>
              <a:rPr lang="zh-CN" altLang="en-US" dirty="0" smtClean="0"/>
              <a:t>事实上</a:t>
            </a:r>
            <a:r>
              <a:rPr lang="zh-CN" altLang="en-US" dirty="0" smtClean="0"/>
              <a:t>，甲只要先在圆桌中心放下一枚硬币，此后无论乙怎么放，甲总在其关于中心对称处放一枚，最终甲必然获胜。</a:t>
            </a:r>
            <a:endParaRPr lang="en-US" altLang="zh-CN" dirty="0" smtClean="0"/>
          </a:p>
          <a:p>
            <a:pPr marL="0" indent="0">
              <a:buNone/>
            </a:pPr>
            <a:endParaRPr lang="zh-CN" altLang="en-US" dirty="0"/>
          </a:p>
        </p:txBody>
      </p:sp>
      <p:sp>
        <p:nvSpPr>
          <p:cNvPr id="5" name="文本框 4"/>
          <p:cNvSpPr txBox="1"/>
          <p:nvPr/>
        </p:nvSpPr>
        <p:spPr>
          <a:xfrm>
            <a:off x="4310896" y="3833446"/>
            <a:ext cx="3570208" cy="769441"/>
          </a:xfrm>
          <a:prstGeom prst="rect">
            <a:avLst/>
          </a:prstGeom>
          <a:noFill/>
        </p:spPr>
        <p:txBody>
          <a:bodyPr wrap="none" rtlCol="0">
            <a:spAutoFit/>
          </a:bodyPr>
          <a:lstStyle/>
          <a:p>
            <a:r>
              <a:rPr lang="zh-CN" altLang="en-US" sz="4400" dirty="0" smtClean="0"/>
              <a:t>关注中心对称</a:t>
            </a:r>
            <a:endParaRPr lang="zh-CN" altLang="en-US" sz="4400" dirty="0"/>
          </a:p>
        </p:txBody>
      </p:sp>
    </p:spTree>
    <p:extLst>
      <p:ext uri="{BB962C8B-B14F-4D97-AF65-F5344CB8AC3E}">
        <p14:creationId xmlns:p14="http://schemas.microsoft.com/office/powerpoint/2010/main" val="179638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简单问题</a:t>
            </a:r>
            <a:r>
              <a:rPr lang="en-US" altLang="zh-CN" dirty="0" smtClean="0"/>
              <a:t>2</a:t>
            </a:r>
            <a:r>
              <a:rPr lang="zh-CN" altLang="en-US" dirty="0" smtClean="0"/>
              <a:t>：取火柴问题</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一堆</a:t>
            </a:r>
            <a:r>
              <a:rPr lang="zh-CN" altLang="en-US" dirty="0" smtClean="0"/>
              <a:t>火柴有</a:t>
            </a:r>
            <a:r>
              <a:rPr lang="en-US" altLang="zh-CN" dirty="0" smtClean="0"/>
              <a:t>N</a:t>
            </a:r>
            <a:r>
              <a:rPr lang="zh-CN" altLang="en-US" dirty="0" smtClean="0"/>
              <a:t>根，</a:t>
            </a:r>
            <a:r>
              <a:rPr lang="en-US" altLang="zh-CN" dirty="0" smtClean="0"/>
              <a:t>A</a:t>
            </a:r>
            <a:r>
              <a:rPr lang="zh-CN" altLang="en-US" dirty="0" smtClean="0"/>
              <a:t>，</a:t>
            </a:r>
            <a:r>
              <a:rPr lang="en-US" altLang="zh-CN" dirty="0" smtClean="0"/>
              <a:t>B</a:t>
            </a:r>
            <a:r>
              <a:rPr lang="zh-CN" altLang="en-US" dirty="0" smtClean="0"/>
              <a:t>两人轮流取出。每次可以取</a:t>
            </a:r>
            <a:r>
              <a:rPr lang="en-US" altLang="zh-CN" dirty="0" smtClean="0"/>
              <a:t>1</a:t>
            </a:r>
            <a:r>
              <a:rPr lang="zh-CN" altLang="en-US" dirty="0" smtClean="0"/>
              <a:t>根或</a:t>
            </a:r>
            <a:r>
              <a:rPr lang="en-US" altLang="zh-CN" dirty="0" smtClean="0"/>
              <a:t>2</a:t>
            </a:r>
            <a:r>
              <a:rPr lang="zh-CN" altLang="en-US" dirty="0" smtClean="0"/>
              <a:t>根，问先取者能否有必胜策略？</a:t>
            </a:r>
            <a:endParaRPr lang="zh-CN" altLang="en-US" dirty="0"/>
          </a:p>
        </p:txBody>
      </p:sp>
    </p:spTree>
    <p:extLst>
      <p:ext uri="{BB962C8B-B14F-4D97-AF65-F5344CB8AC3E}">
        <p14:creationId xmlns:p14="http://schemas.microsoft.com/office/powerpoint/2010/main" val="370844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若</a:t>
            </a:r>
            <a:r>
              <a:rPr lang="en-US" altLang="zh-CN" dirty="0" smtClean="0"/>
              <a:t>N = </a:t>
            </a:r>
            <a:r>
              <a:rPr lang="en-US" altLang="zh-CN" dirty="0" smtClean="0"/>
              <a:t>3</a:t>
            </a:r>
            <a:r>
              <a:rPr lang="zh-CN" altLang="en-US" dirty="0" smtClean="0"/>
              <a:t>*</a:t>
            </a:r>
            <a:r>
              <a:rPr lang="en-US" altLang="zh-CN" dirty="0" smtClean="0"/>
              <a:t>k</a:t>
            </a:r>
            <a:r>
              <a:rPr lang="zh-CN" altLang="en-US" dirty="0" smtClean="0"/>
              <a:t>，则后手胜，否则先手胜</a:t>
            </a:r>
            <a:r>
              <a:rPr lang="en-US" altLang="zh-CN" dirty="0" smtClean="0"/>
              <a:t> </a:t>
            </a:r>
          </a:p>
          <a:p>
            <a:pPr marL="0" indent="0">
              <a:buNone/>
            </a:pPr>
            <a:r>
              <a:rPr lang="zh-CN" altLang="en-US" dirty="0"/>
              <a:t>进</a:t>
            </a:r>
            <a:r>
              <a:rPr lang="zh-CN" altLang="en-US" dirty="0" smtClean="0"/>
              <a:t>阶版本：</a:t>
            </a:r>
            <a:endParaRPr lang="en-US" altLang="zh-CN" dirty="0" smtClean="0"/>
          </a:p>
          <a:p>
            <a:pPr marL="0" indent="0">
              <a:buNone/>
            </a:pPr>
            <a:r>
              <a:rPr lang="en-US" altLang="zh-CN" dirty="0"/>
              <a:t>	</a:t>
            </a:r>
            <a:r>
              <a:rPr lang="zh-CN" altLang="en-US" dirty="0" smtClean="0"/>
              <a:t>若每次可以取</a:t>
            </a:r>
            <a:r>
              <a:rPr lang="en-US" altLang="zh-CN" dirty="0" smtClean="0"/>
              <a:t>1..t</a:t>
            </a:r>
            <a:r>
              <a:rPr lang="zh-CN" altLang="en-US" dirty="0" smtClean="0"/>
              <a:t>根火柴（</a:t>
            </a:r>
            <a:r>
              <a:rPr lang="en-US" altLang="zh-CN" dirty="0" smtClean="0"/>
              <a:t>t &lt; N</a:t>
            </a:r>
            <a:r>
              <a:rPr lang="zh-CN" altLang="en-US" dirty="0" smtClean="0"/>
              <a:t>）呢？</a:t>
            </a:r>
            <a:endParaRPr lang="en-US" altLang="zh-CN" dirty="0" smtClean="0"/>
          </a:p>
          <a:p>
            <a:pPr marL="0" indent="0">
              <a:buNone/>
            </a:pPr>
            <a:endParaRPr lang="en-US" altLang="zh-CN" dirty="0" smtClean="0"/>
          </a:p>
          <a:p>
            <a:pPr marL="0" indent="0">
              <a:buNone/>
            </a:pPr>
            <a:r>
              <a:rPr lang="zh-CN" altLang="en-US" dirty="0" smtClean="0"/>
              <a:t>则</a:t>
            </a:r>
            <a:r>
              <a:rPr lang="en-US" altLang="zh-CN" dirty="0" smtClean="0"/>
              <a:t>N = (n+1</a:t>
            </a:r>
            <a:r>
              <a:rPr lang="en-US" altLang="zh-CN" dirty="0" smtClean="0"/>
              <a:t>)</a:t>
            </a:r>
            <a:r>
              <a:rPr lang="zh-CN" altLang="en-US" dirty="0" smtClean="0"/>
              <a:t>*</a:t>
            </a:r>
            <a:r>
              <a:rPr lang="en-US" altLang="zh-CN" dirty="0" smtClean="0"/>
              <a:t>k</a:t>
            </a:r>
            <a:r>
              <a:rPr lang="zh-CN" altLang="en-US" dirty="0" smtClean="0"/>
              <a:t>，则后手胜。</a:t>
            </a:r>
            <a:endParaRPr lang="en-US" altLang="zh-CN" dirty="0"/>
          </a:p>
        </p:txBody>
      </p:sp>
      <p:sp>
        <p:nvSpPr>
          <p:cNvPr id="4" name="文本框 3"/>
          <p:cNvSpPr txBox="1"/>
          <p:nvPr/>
        </p:nvSpPr>
        <p:spPr>
          <a:xfrm>
            <a:off x="4328481" y="4677507"/>
            <a:ext cx="1983235" cy="2123658"/>
          </a:xfrm>
          <a:prstGeom prst="rect">
            <a:avLst/>
          </a:prstGeom>
          <a:noFill/>
        </p:spPr>
        <p:txBody>
          <a:bodyPr wrap="none" rtlCol="0">
            <a:spAutoFit/>
          </a:bodyPr>
          <a:lstStyle/>
          <a:p>
            <a:r>
              <a:rPr lang="zh-CN" altLang="en-US" sz="4400" dirty="0" smtClean="0"/>
              <a:t>关注</a:t>
            </a:r>
            <a:endParaRPr lang="en-US" altLang="zh-CN" sz="4400" dirty="0"/>
          </a:p>
          <a:p>
            <a:r>
              <a:rPr lang="en-US" altLang="zh-CN" sz="4400" dirty="0" smtClean="0"/>
              <a:t>	1-2</a:t>
            </a:r>
          </a:p>
          <a:p>
            <a:r>
              <a:rPr lang="en-US" altLang="zh-CN" sz="4400" dirty="0"/>
              <a:t>	</a:t>
            </a:r>
            <a:r>
              <a:rPr lang="en-US" altLang="zh-CN" sz="4400" dirty="0" smtClean="0"/>
              <a:t>2-1</a:t>
            </a:r>
          </a:p>
        </p:txBody>
      </p:sp>
    </p:spTree>
    <p:extLst>
      <p:ext uri="{BB962C8B-B14F-4D97-AF65-F5344CB8AC3E}">
        <p14:creationId xmlns:p14="http://schemas.microsoft.com/office/powerpoint/2010/main" val="1251115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取石子问题 </a:t>
            </a:r>
            <a:r>
              <a:rPr lang="en-US" altLang="zh-CN" dirty="0" smtClean="0"/>
              <a:t>– n</a:t>
            </a:r>
            <a:r>
              <a:rPr lang="zh-CN" altLang="en-US" dirty="0" smtClean="0"/>
              <a:t>堆</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甲</a:t>
            </a:r>
            <a:r>
              <a:rPr lang="zh-CN" altLang="en-US" dirty="0" smtClean="0"/>
              <a:t>乙两人面对若干堆石子，其中每一堆石子的数目可以任意确定。例如下所示的初始局面：共</a:t>
            </a:r>
            <a:r>
              <a:rPr lang="en-US" altLang="zh-CN" dirty="0" smtClean="0"/>
              <a:t>3</a:t>
            </a:r>
            <a:r>
              <a:rPr lang="zh-CN" altLang="en-US" dirty="0" smtClean="0"/>
              <a:t>堆，其中第一堆的石子数</a:t>
            </a:r>
            <a:r>
              <a:rPr lang="en-US" altLang="zh-CN" dirty="0" smtClean="0"/>
              <a:t>a1=3</a:t>
            </a:r>
            <a:r>
              <a:rPr lang="zh-CN" altLang="en-US" dirty="0" smtClean="0"/>
              <a:t>，第二堆石子数</a:t>
            </a:r>
            <a:r>
              <a:rPr lang="en-US" altLang="zh-CN" dirty="0" smtClean="0"/>
              <a:t>a2=3</a:t>
            </a:r>
            <a:r>
              <a:rPr lang="zh-CN" altLang="en-US" dirty="0" smtClean="0"/>
              <a:t>，第三堆石子数</a:t>
            </a:r>
            <a:r>
              <a:rPr lang="en-US" altLang="zh-CN" dirty="0" smtClean="0"/>
              <a:t>a3=1</a:t>
            </a:r>
            <a:r>
              <a:rPr lang="zh-CN" altLang="en-US" dirty="0" smtClean="0"/>
              <a:t>。两人轮流按下列规则取走一些石子，游戏的规则如下：</a:t>
            </a:r>
            <a:endParaRPr lang="en-US" altLang="zh-CN" dirty="0" smtClean="0"/>
          </a:p>
          <a:p>
            <a:pPr marL="0" indent="0">
              <a:buNone/>
            </a:pPr>
            <a:r>
              <a:rPr lang="en-US" altLang="zh-CN" dirty="0"/>
              <a:t>	</a:t>
            </a:r>
            <a:r>
              <a:rPr lang="zh-CN" altLang="en-US" dirty="0" smtClean="0"/>
              <a:t>每一步应取走至少一枚石子；</a:t>
            </a:r>
          </a:p>
          <a:p>
            <a:pPr marL="0" indent="0">
              <a:buNone/>
            </a:pPr>
            <a:r>
              <a:rPr lang="zh-CN" altLang="en-US" dirty="0" smtClean="0"/>
              <a:t>	每一步只能从某一堆中取走部分或全部石子；</a:t>
            </a:r>
          </a:p>
          <a:p>
            <a:pPr marL="0" indent="0">
              <a:buNone/>
            </a:pPr>
            <a:r>
              <a:rPr lang="zh-CN" altLang="en-US" dirty="0" smtClean="0"/>
              <a:t>	如果谁无法按规则取子，谁就是输家。</a:t>
            </a:r>
          </a:p>
          <a:p>
            <a:pPr marL="0" indent="0">
              <a:buNone/>
            </a:pPr>
            <a:endParaRPr lang="zh-CN" altLang="en-US" dirty="0"/>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568" y="5014154"/>
            <a:ext cx="5058432" cy="1711499"/>
          </a:xfrm>
          <a:prstGeom prst="rect">
            <a:avLst/>
          </a:prstGeom>
        </p:spPr>
      </p:pic>
    </p:spTree>
    <p:extLst>
      <p:ext uri="{BB962C8B-B14F-4D97-AF65-F5344CB8AC3E}">
        <p14:creationId xmlns:p14="http://schemas.microsoft.com/office/powerpoint/2010/main" val="3765610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有了前两题的经验，对于该题我们同样去寻找一个操作来“抵消”对手的操作。</a:t>
            </a:r>
            <a:endParaRPr lang="en-US" altLang="zh-CN" dirty="0" smtClean="0"/>
          </a:p>
          <a:p>
            <a:pPr marL="0" indent="0">
              <a:buNone/>
            </a:pPr>
            <a:r>
              <a:rPr lang="en-US" altLang="zh-CN" dirty="0" smtClean="0"/>
              <a:t>	</a:t>
            </a:r>
            <a:r>
              <a:rPr lang="zh-CN" altLang="en-US" dirty="0" smtClean="0"/>
              <a:t>如果所有的石子数异或的结果为</a:t>
            </a:r>
            <a:r>
              <a:rPr lang="en-US" altLang="zh-CN" dirty="0" smtClean="0"/>
              <a:t>0</a:t>
            </a:r>
            <a:r>
              <a:rPr lang="zh-CN" altLang="en-US" dirty="0" smtClean="0"/>
              <a:t>，则意味着每次先手的操作，都存在一个对应的操作来“抵消”，故此时先手必败。</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715392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dirty="0" smtClean="0"/>
              <a:t>针对石子数分别为</a:t>
            </a:r>
            <a:r>
              <a:rPr lang="en-US" altLang="zh-CN" dirty="0" smtClean="0"/>
              <a:t>&lt;1,2,3&gt;</a:t>
            </a:r>
            <a:r>
              <a:rPr lang="zh-CN" altLang="en-US" dirty="0" smtClean="0"/>
              <a:t>的情况进行分析</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按照我们结论</a:t>
            </a:r>
            <a:r>
              <a:rPr lang="en-US" altLang="zh-CN" dirty="0" smtClean="0"/>
              <a:t>1^2^3=0</a:t>
            </a:r>
            <a:r>
              <a:rPr lang="zh-CN" altLang="en-US" dirty="0" smtClean="0"/>
              <a:t>，故先手必败，如果先手选择将</a:t>
            </a:r>
            <a:r>
              <a:rPr lang="en-US" altLang="zh-CN" dirty="0" smtClean="0"/>
              <a:t>3</a:t>
            </a:r>
            <a:r>
              <a:rPr lang="zh-CN" altLang="en-US" dirty="0" smtClean="0"/>
              <a:t>直接取光，后手如何选择一个抵消的操作呢？</a:t>
            </a:r>
            <a:endParaRPr lang="en-US" altLang="zh-CN" dirty="0" smtClean="0"/>
          </a:p>
          <a:p>
            <a:pPr marL="0" indent="0">
              <a:buNone/>
            </a:pPr>
            <a:r>
              <a:rPr lang="en-US" altLang="zh-CN" dirty="0"/>
              <a:t>	</a:t>
            </a:r>
            <a:r>
              <a:rPr lang="zh-CN" altLang="en-US" dirty="0" smtClean="0"/>
              <a:t>显然此时</a:t>
            </a:r>
            <a:r>
              <a:rPr lang="en-US" altLang="zh-CN" dirty="0" smtClean="0"/>
              <a:t>1^2=</a:t>
            </a:r>
            <a:r>
              <a:rPr lang="en-US" altLang="zh-CN" dirty="0" smtClean="0">
                <a:solidFill>
                  <a:srgbClr val="FF0000"/>
                </a:solidFill>
              </a:rPr>
              <a:t>3</a:t>
            </a:r>
            <a:r>
              <a:rPr lang="zh-CN" altLang="en-US" dirty="0" smtClean="0"/>
              <a:t>，则后手只需要在剩下的石子里取走</a:t>
            </a:r>
            <a:r>
              <a:rPr lang="en-US" altLang="zh-CN" dirty="0" smtClean="0"/>
              <a:t>x</a:t>
            </a:r>
            <a:r>
              <a:rPr lang="zh-CN" altLang="en-US" dirty="0" smtClean="0"/>
              <a:t>（显然存在</a:t>
            </a:r>
            <a:r>
              <a:rPr lang="en-US" altLang="zh-CN" dirty="0" smtClean="0"/>
              <a:t>x</a:t>
            </a:r>
            <a:r>
              <a:rPr lang="zh-CN" altLang="en-US" dirty="0" smtClean="0"/>
              <a:t>，为什么？）。</a:t>
            </a:r>
            <a:endParaRPr lang="en-US" altLang="zh-CN" dirty="0" smtClean="0"/>
          </a:p>
          <a:p>
            <a:pPr marL="0" indent="0">
              <a:buNone/>
            </a:pPr>
            <a:r>
              <a:rPr lang="en-US" altLang="zh-CN" dirty="0"/>
              <a:t>	</a:t>
            </a:r>
            <a:r>
              <a:rPr lang="zh-CN" altLang="en-US" dirty="0" smtClean="0"/>
              <a:t>由于</a:t>
            </a:r>
            <a:r>
              <a:rPr lang="en-US" altLang="zh-CN" dirty="0" smtClean="0"/>
              <a:t>2^</a:t>
            </a:r>
            <a:r>
              <a:rPr lang="en-US" altLang="zh-CN" dirty="0" smtClean="0">
                <a:solidFill>
                  <a:srgbClr val="FF0000"/>
                </a:solidFill>
              </a:rPr>
              <a:t>3</a:t>
            </a:r>
            <a:r>
              <a:rPr lang="en-US" altLang="zh-CN" dirty="0" smtClean="0"/>
              <a:t>=</a:t>
            </a:r>
            <a:r>
              <a:rPr lang="en-US" altLang="zh-CN" dirty="0" smtClean="0">
                <a:solidFill>
                  <a:schemeClr val="accent1"/>
                </a:solidFill>
              </a:rPr>
              <a:t>1</a:t>
            </a:r>
            <a:r>
              <a:rPr lang="zh-CN" altLang="en-US" dirty="0" smtClean="0"/>
              <a:t>，故我们可以从</a:t>
            </a:r>
            <a:r>
              <a:rPr lang="en-US" altLang="zh-CN" dirty="0" smtClean="0"/>
              <a:t>2</a:t>
            </a:r>
            <a:r>
              <a:rPr lang="zh-CN" altLang="en-US" dirty="0" smtClean="0"/>
              <a:t>那一堆中取走</a:t>
            </a:r>
            <a:r>
              <a:rPr lang="en-US" altLang="zh-CN" dirty="0"/>
              <a:t>1</a:t>
            </a:r>
            <a:r>
              <a:rPr lang="zh-CN" altLang="en-US" dirty="0" smtClean="0"/>
              <a:t>使得剩余为</a:t>
            </a:r>
            <a:r>
              <a:rPr lang="en-US" altLang="zh-CN" dirty="0">
                <a:solidFill>
                  <a:schemeClr val="accent1"/>
                </a:solidFill>
              </a:rPr>
              <a:t>1 </a:t>
            </a:r>
            <a:r>
              <a:rPr lang="zh-CN" altLang="en-US" dirty="0" smtClean="0"/>
              <a:t>，抵消先手取走的</a:t>
            </a:r>
            <a:r>
              <a:rPr lang="en-US" altLang="zh-CN" dirty="0" smtClean="0"/>
              <a:t>3</a:t>
            </a:r>
            <a:r>
              <a:rPr lang="zh-CN" altLang="en-US" dirty="0" smtClean="0"/>
              <a:t>。使得局面变成</a:t>
            </a:r>
            <a:r>
              <a:rPr lang="en-US" altLang="zh-CN" dirty="0" smtClean="0"/>
              <a:t>&lt;1,1&gt;</a:t>
            </a:r>
            <a:r>
              <a:rPr lang="zh-CN" altLang="en-US" dirty="0" smtClean="0"/>
              <a:t>，依旧是先手必败。</a:t>
            </a:r>
            <a:endParaRPr lang="zh-CN" altLang="en-US" dirty="0"/>
          </a:p>
        </p:txBody>
      </p:sp>
    </p:spTree>
    <p:extLst>
      <p:ext uri="{BB962C8B-B14F-4D97-AF65-F5344CB8AC3E}">
        <p14:creationId xmlns:p14="http://schemas.microsoft.com/office/powerpoint/2010/main" val="676667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a:t>
            </a:r>
            <a:r>
              <a:rPr lang="zh-CN" altLang="en-US" dirty="0" smtClean="0"/>
              <a:t>情况，</a:t>
            </a:r>
            <a:r>
              <a:rPr lang="en-US" altLang="zh-CN" dirty="0" smtClean="0"/>
              <a:t>&lt;a1,a2,…,an&gt;</a:t>
            </a:r>
            <a:endParaRPr lang="zh-CN" altLang="en-US" dirty="0"/>
          </a:p>
        </p:txBody>
      </p:sp>
      <p:sp>
        <p:nvSpPr>
          <p:cNvPr id="3" name="内容占位符 2"/>
          <p:cNvSpPr>
            <a:spLocks noGrp="1"/>
          </p:cNvSpPr>
          <p:nvPr>
            <p:ph idx="1"/>
          </p:nvPr>
        </p:nvSpPr>
        <p:spPr/>
        <p:txBody>
          <a:bodyPr/>
          <a:lstStyle/>
          <a:p>
            <a:pPr marL="0" indent="0">
              <a:buNone/>
            </a:pPr>
            <a:r>
              <a:rPr lang="zh-CN" altLang="en-US" dirty="0"/>
              <a:t>	二进制数</a:t>
            </a:r>
            <a:r>
              <a:rPr lang="en-US" altLang="zh-CN" dirty="0"/>
              <a:t>a1+a2+…+an=p≠0</a:t>
            </a:r>
            <a:r>
              <a:rPr lang="zh-CN" altLang="en-US" dirty="0"/>
              <a:t>，则必存在</a:t>
            </a:r>
            <a:r>
              <a:rPr lang="en-US" altLang="zh-CN" dirty="0"/>
              <a:t>k</a:t>
            </a:r>
            <a:r>
              <a:rPr lang="zh-CN" altLang="en-US" dirty="0"/>
              <a:t>，使得</a:t>
            </a:r>
            <a:r>
              <a:rPr lang="en-US" altLang="zh-CN" dirty="0" err="1"/>
              <a:t>ak+p</a:t>
            </a:r>
            <a:r>
              <a:rPr lang="en-US" altLang="zh-CN" dirty="0"/>
              <a:t>&lt;</a:t>
            </a:r>
            <a:r>
              <a:rPr lang="en-US" altLang="zh-CN" dirty="0" err="1"/>
              <a:t>ak</a:t>
            </a:r>
            <a:r>
              <a:rPr lang="zh-CN" altLang="en-US" dirty="0"/>
              <a:t>。</a:t>
            </a:r>
          </a:p>
          <a:p>
            <a:pPr marL="0" indent="0">
              <a:buNone/>
            </a:pPr>
            <a:r>
              <a:rPr lang="zh-CN" altLang="en-US" dirty="0"/>
              <a:t>	因为</a:t>
            </a:r>
            <a:r>
              <a:rPr lang="en-US" altLang="zh-CN" dirty="0"/>
              <a:t>p≠0</a:t>
            </a:r>
            <a:r>
              <a:rPr lang="zh-CN" altLang="en-US" dirty="0"/>
              <a:t>，所以</a:t>
            </a:r>
            <a:r>
              <a:rPr lang="en-US" altLang="zh-CN" dirty="0"/>
              <a:t>p</a:t>
            </a:r>
            <a:r>
              <a:rPr lang="zh-CN" altLang="en-US" dirty="0"/>
              <a:t>的最高位是</a:t>
            </a:r>
            <a:r>
              <a:rPr lang="en-US" altLang="zh-CN" dirty="0"/>
              <a:t>1</a:t>
            </a:r>
            <a:r>
              <a:rPr lang="zh-CN" altLang="en-US" dirty="0"/>
              <a:t>；</a:t>
            </a:r>
          </a:p>
          <a:p>
            <a:pPr marL="0" indent="0">
              <a:buNone/>
            </a:pPr>
            <a:r>
              <a:rPr lang="zh-CN" altLang="en-US" dirty="0"/>
              <a:t>	设</a:t>
            </a:r>
            <a:r>
              <a:rPr lang="en-US" altLang="zh-CN" dirty="0"/>
              <a:t>p</a:t>
            </a:r>
            <a:r>
              <a:rPr lang="zh-CN" altLang="en-US" dirty="0"/>
              <a:t>的最高位是第</a:t>
            </a:r>
            <a:r>
              <a:rPr lang="en-US" altLang="zh-CN" dirty="0"/>
              <a:t>q</a:t>
            </a:r>
            <a:r>
              <a:rPr lang="zh-CN" altLang="en-US" dirty="0"/>
              <a:t>位；</a:t>
            </a:r>
          </a:p>
          <a:p>
            <a:pPr marL="0" indent="0">
              <a:buNone/>
            </a:pPr>
            <a:r>
              <a:rPr lang="zh-CN" altLang="en-US" dirty="0"/>
              <a:t>	至少存在一个</a:t>
            </a:r>
            <a:r>
              <a:rPr lang="en-US" altLang="zh-CN" dirty="0"/>
              <a:t>k</a:t>
            </a:r>
            <a:r>
              <a:rPr lang="zh-CN" altLang="en-US" dirty="0"/>
              <a:t>，使得</a:t>
            </a:r>
            <a:r>
              <a:rPr lang="en-US" altLang="zh-CN" dirty="0" err="1"/>
              <a:t>ak</a:t>
            </a:r>
            <a:r>
              <a:rPr lang="zh-CN" altLang="en-US" dirty="0"/>
              <a:t>的第</a:t>
            </a:r>
            <a:r>
              <a:rPr lang="en-US" altLang="zh-CN" dirty="0"/>
              <a:t>q</a:t>
            </a:r>
            <a:r>
              <a:rPr lang="zh-CN" altLang="en-US" dirty="0"/>
              <a:t>位也是</a:t>
            </a:r>
            <a:r>
              <a:rPr lang="en-US" altLang="zh-CN" dirty="0"/>
              <a:t>1</a:t>
            </a:r>
            <a:r>
              <a:rPr lang="zh-CN" altLang="en-US" dirty="0"/>
              <a:t>；</a:t>
            </a:r>
          </a:p>
          <a:p>
            <a:pPr marL="0" indent="0">
              <a:buNone/>
            </a:pPr>
            <a:r>
              <a:rPr lang="zh-CN" altLang="en-US" dirty="0"/>
              <a:t>	</a:t>
            </a:r>
            <a:r>
              <a:rPr lang="en-US" altLang="zh-CN" dirty="0" err="1"/>
              <a:t>ak+p</a:t>
            </a:r>
            <a:r>
              <a:rPr lang="zh-CN" altLang="en-US" dirty="0"/>
              <a:t>的第</a:t>
            </a:r>
            <a:r>
              <a:rPr lang="en-US" altLang="zh-CN" dirty="0"/>
              <a:t>q</a:t>
            </a:r>
            <a:r>
              <a:rPr lang="zh-CN" altLang="en-US" dirty="0"/>
              <a:t>位为</a:t>
            </a:r>
            <a:r>
              <a:rPr lang="en-US" altLang="zh-CN" dirty="0"/>
              <a:t>0</a:t>
            </a:r>
            <a:r>
              <a:rPr lang="zh-CN" altLang="en-US" dirty="0"/>
              <a:t>，所以</a:t>
            </a:r>
            <a:r>
              <a:rPr lang="en-US" altLang="zh-CN" dirty="0" err="1"/>
              <a:t>ak+p</a:t>
            </a:r>
            <a:r>
              <a:rPr lang="en-US" altLang="zh-CN" dirty="0"/>
              <a:t>&lt;</a:t>
            </a:r>
            <a:r>
              <a:rPr lang="en-US" altLang="zh-CN" dirty="0" err="1"/>
              <a:t>ak</a:t>
            </a:r>
            <a:r>
              <a:rPr lang="zh-CN" altLang="en-US" dirty="0" smtClean="0"/>
              <a:t>。</a:t>
            </a:r>
            <a:endParaRPr lang="en-US" altLang="zh-CN" dirty="0" smtClean="0"/>
          </a:p>
          <a:p>
            <a:pPr marL="0" indent="0">
              <a:buNone/>
            </a:pPr>
            <a:r>
              <a:rPr lang="en-US" altLang="zh-CN" dirty="0"/>
              <a:t>	</a:t>
            </a:r>
            <a:r>
              <a:rPr lang="zh-CN" altLang="en-US" dirty="0" smtClean="0"/>
              <a:t>于是，我们可以在</a:t>
            </a:r>
            <a:r>
              <a:rPr lang="en-US" altLang="zh-CN" dirty="0" err="1" smtClean="0"/>
              <a:t>ak</a:t>
            </a:r>
            <a:r>
              <a:rPr lang="zh-CN" altLang="en-US" dirty="0" smtClean="0"/>
              <a:t>中</a:t>
            </a:r>
            <a:r>
              <a:rPr lang="zh-CN" altLang="en-US" dirty="0" smtClean="0"/>
              <a:t>取出</a:t>
            </a:r>
            <a:r>
              <a:rPr lang="en-US" altLang="zh-CN" dirty="0" err="1"/>
              <a:t>ak+p</a:t>
            </a:r>
            <a:r>
              <a:rPr lang="zh-CN" altLang="en-US" dirty="0" smtClean="0"/>
              <a:t>，</a:t>
            </a:r>
            <a:r>
              <a:rPr lang="zh-CN" altLang="en-US" dirty="0" smtClean="0"/>
              <a:t>使得剩余局面结果为</a:t>
            </a:r>
            <a:r>
              <a:rPr lang="en-US" altLang="zh-CN" dirty="0" smtClean="0"/>
              <a:t>0</a:t>
            </a:r>
            <a:r>
              <a:rPr lang="zh-CN" altLang="en-US" dirty="0"/>
              <a:t>。</a:t>
            </a:r>
          </a:p>
          <a:p>
            <a:pPr marL="0" indent="0">
              <a:buNone/>
            </a:pPr>
            <a:r>
              <a:rPr lang="zh-CN" altLang="en-US" dirty="0" smtClean="0"/>
              <a:t>	 </a:t>
            </a:r>
          </a:p>
          <a:p>
            <a:pPr marL="0" indent="0">
              <a:buNone/>
            </a:pPr>
            <a:endParaRPr lang="zh-CN" altLang="en-US" dirty="0"/>
          </a:p>
        </p:txBody>
      </p:sp>
      <p:sp>
        <p:nvSpPr>
          <p:cNvPr id="10" name="Rectangle 13"/>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5489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577</Words>
  <Application>Microsoft Office PowerPoint</Application>
  <PresentationFormat>宽屏</PresentationFormat>
  <Paragraphs>133</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等线 Light</vt:lpstr>
      <vt:lpstr>宋体</vt:lpstr>
      <vt:lpstr>Arial</vt:lpstr>
      <vt:lpstr>Times New Roman</vt:lpstr>
      <vt:lpstr>Office 主题​​</vt:lpstr>
      <vt:lpstr>博弈论在信息学竞赛中的应用</vt:lpstr>
      <vt:lpstr>简单问题1：放硬币问题</vt:lpstr>
      <vt:lpstr>PowerPoint 演示文稿</vt:lpstr>
      <vt:lpstr>简单问题2：取火柴问题</vt:lpstr>
      <vt:lpstr>PowerPoint 演示文稿</vt:lpstr>
      <vt:lpstr>取石子问题 – n堆</vt:lpstr>
      <vt:lpstr>PowerPoint 演示文稿</vt:lpstr>
      <vt:lpstr>针对石子数分别为&lt;1,2,3&gt;的情况进行分析</vt:lpstr>
      <vt:lpstr>一般情况，&lt;a1,a2,…,an&gt;</vt:lpstr>
      <vt:lpstr>公平组合博弈</vt:lpstr>
      <vt:lpstr>N局面，P局面</vt:lpstr>
      <vt:lpstr>以局面&lt;3，3&gt;进行计算说明</vt:lpstr>
      <vt:lpstr>PowerPoint 演示文稿</vt:lpstr>
      <vt:lpstr>PowerPoint 演示文稿</vt:lpstr>
      <vt:lpstr>PowerPoint 演示文稿</vt:lpstr>
      <vt:lpstr>NIM游戏的另一种解读</vt:lpstr>
      <vt:lpstr>PowerPoint 演示文稿</vt:lpstr>
      <vt:lpstr>PowerPoint 演示文稿</vt:lpstr>
      <vt:lpstr>SG</vt:lpstr>
      <vt:lpstr>SG函数与NP局面的关系</vt:lpstr>
      <vt:lpstr>PowerPoint 演示文稿</vt:lpstr>
      <vt:lpstr>PowerPoint 演示文稿</vt:lpstr>
      <vt:lpstr>再尝试用SG函数解决k堆的取石子游戏</vt:lpstr>
      <vt:lpstr>PowerPoint 演示文稿</vt:lpstr>
      <vt:lpstr>PowerPoint 演示文稿</vt:lpstr>
      <vt:lpstr>定理 如果sg(xi)是第i个有向图的SG函数值，i = 1,…,n，那么在由这n个有向图组成的状态的SG函数值sg(x1,…xn) = sg(x1) ^ sg(x2) ^ … ^ sg(xn)</vt:lpstr>
      <vt:lpstr>定理 如果g(xi)是第i个有向图的SG函数值，i = 1,…,n，那么在由这n个有向图组成的状态的SG函数值sg(x1,…xn) = sg(x1) ^ sg(x2) ^ … ^ sg(xn)</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博弈论在信息学竞赛中的应用</dc:title>
  <dc:creator>LiJian</dc:creator>
  <cp:lastModifiedBy>LiJian</cp:lastModifiedBy>
  <cp:revision>115</cp:revision>
  <dcterms:created xsi:type="dcterms:W3CDTF">2016-09-12T07:08:05Z</dcterms:created>
  <dcterms:modified xsi:type="dcterms:W3CDTF">2016-09-20T08:39:42Z</dcterms:modified>
</cp:coreProperties>
</file>