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312" r:id="rId6"/>
    <p:sldId id="313" r:id="rId7"/>
    <p:sldId id="314" r:id="rId8"/>
    <p:sldId id="315" r:id="rId9"/>
    <p:sldId id="316" r:id="rId10"/>
    <p:sldId id="317" r:id="rId11"/>
    <p:sldId id="318" r:id="rId12"/>
    <p:sldId id="319" r:id="rId13"/>
    <p:sldId id="320" r:id="rId14"/>
    <p:sldId id="321" r:id="rId15"/>
    <p:sldId id="322" r:id="rId16"/>
    <p:sldId id="324" r:id="rId17"/>
    <p:sldId id="325" r:id="rId18"/>
    <p:sldId id="328" r:id="rId19"/>
    <p:sldId id="330" r:id="rId20"/>
    <p:sldId id="331" r:id="rId21"/>
    <p:sldId id="333" r:id="rId22"/>
    <p:sldId id="334" r:id="rId23"/>
    <p:sldId id="332" r:id="rId24"/>
    <p:sldId id="335" r:id="rId25"/>
    <p:sldId id="336" r:id="rId26"/>
    <p:sldId id="337" r:id="rId27"/>
    <p:sldId id="338" r:id="rId28"/>
    <p:sldId id="339" r:id="rId29"/>
    <p:sldId id="340" r:id="rId30"/>
    <p:sldId id="260" r:id="rId31"/>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B30028"/>
    <a:srgbClr val="C82A4D"/>
    <a:srgbClr val="B40027"/>
    <a:srgbClr val="B8032C"/>
    <a:srgbClr val="C82B4D"/>
    <a:srgbClr val="B50029"/>
    <a:srgbClr val="B10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8" d="100"/>
          <a:sy n="108" d="100"/>
        </p:scale>
        <p:origin x="1704" y="10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B469F52B-C4D7-4C24-B31E-7AFE532CE0EB}"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A0AEE22E-9430-4E65-AA0B-DEA1AF054DB9}"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r>
              <a:rPr lang="zh-CN" altLang="en-US" dirty="0"/>
              <a:t>第二步：当Simplified Features是1的时候, 使用原始数据的特征, 当Simplified Features是0的时候, 我们使用其他的数据进行替换</a:t>
            </a:r>
            <a:endParaRPr lang="zh-CN" altLang="en-US" dirty="0"/>
          </a:p>
          <a:p>
            <a:pPr lvl="0" eaLnBrk="1" hangingPunct="1">
              <a:spcBef>
                <a:spcPct val="0"/>
              </a:spcBef>
            </a:pPr>
            <a:r>
              <a:rPr lang="zh-CN" altLang="en-US" dirty="0"/>
              <a:t>LIME根据相似度进行计算距离,SHAP中距离的计算根据Simplified Features中0的数量, 若有很多0或是很多1, 他的权重都是比较高的.</a:t>
            </a: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r>
              <a:rPr lang="zh-CN" altLang="en-US">
                <a:sym typeface="+mn-ea"/>
              </a:rPr>
              <a:t>Deep SHAP将为网络中较小部分计算的SHAP值合并为整个网络的SHAP值。它通过递归地将DeepLIFT的乘数（现在以SHAP值定义）通过网络向后传递</a:t>
            </a:r>
            <a:endParaRPr lang="zh-CN" altLang="en-US"/>
          </a:p>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a:solidFill>
              <a:srgbClr val="000000">
                <a:alpha val="100000"/>
              </a:srgbClr>
            </a:solidFill>
            <a:miter lim="800000"/>
          </a:ln>
        </p:spPr>
      </p:sp>
      <p:sp>
        <p:nvSpPr>
          <p:cNvPr id="6147" name="备注占位符 2"/>
          <p:cNvSpPr>
            <a:spLocks noGrp="1"/>
          </p:cNvSpPr>
          <p:nvPr>
            <p:ph type="body" idx="1"/>
          </p:nvPr>
        </p:nvSpPr>
        <p:spPr>
          <a:noFill/>
          <a:ln>
            <a:noFill/>
          </a:ln>
        </p:spPr>
        <p:txBody>
          <a:bodyPr wrap="square" lIns="91440" tIns="45720" rIns="91440" bIns="45720" anchor="t"/>
          <a:p>
            <a:pPr lvl="0" eaLnBrk="1" hangingPunct="1">
              <a:spcBef>
                <a:spcPct val="0"/>
              </a:spcBef>
            </a:pPr>
            <a:r>
              <a:rPr lang="zh-CN">
                <a:sym typeface="+mn-ea"/>
              </a:rPr>
              <a:t>当Shapley value公式中以prediction作为价值val，通过加减从预测值均值到预测值，用于解释模型的结果时，就成为了SHAP。</a:t>
            </a:r>
            <a:endParaRPr lang="zh-CN">
              <a:sym typeface="+mn-ea"/>
            </a:endParaRPr>
          </a:p>
          <a:p>
            <a:pPr lvl="0" eaLnBrk="1" hangingPunct="1">
              <a:spcBef>
                <a:spcPct val="0"/>
              </a:spcBef>
            </a:pPr>
            <a:r>
              <a:rPr lang="zh-CN" altLang="en-US" dirty="0"/>
              <a:t>其中zS有不在集合S中的特征的缺失值。</a:t>
            </a: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182FE-80FC-42AA-A84F-47EB585EF1E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182FE-80FC-42AA-A84F-47EB585EF1E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981075"/>
            <a:ext cx="2058988" cy="51450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57200" y="981075"/>
            <a:ext cx="6029325" cy="514508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182FE-80FC-42AA-A84F-47EB585EF1E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182FE-80FC-42AA-A84F-47EB585EF1E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182FE-80FC-42AA-A84F-47EB585EF1E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457200" y="2276475"/>
            <a:ext cx="4038600" cy="38496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2276475"/>
            <a:ext cx="4038600" cy="38496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182FE-80FC-42AA-A84F-47EB585EF1E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182FE-80FC-42AA-A84F-47EB585EF1E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182FE-80FC-42AA-A84F-47EB585EF1E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182FE-80FC-42AA-A84F-47EB585EF1E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182FE-80FC-42AA-A84F-47EB585EF1E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182FE-80FC-42AA-A84F-47EB585EF1E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468313" y="981075"/>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2276475"/>
            <a:ext cx="8229600" cy="384968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D3B182FE-80FC-42AA-A84F-47EB585EF1EC}"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1.wmf"/><Relationship Id="rId7" Type="http://schemas.openxmlformats.org/officeDocument/2006/relationships/oleObject" Target="../embeddings/oleObject4.bin"/><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 Id="rId3" Type="http://schemas.openxmlformats.org/officeDocument/2006/relationships/oleObject" Target="../embeddings/oleObject2.bin"/><Relationship Id="rId2" Type="http://schemas.openxmlformats.org/officeDocument/2006/relationships/image" Target="../media/image8.wmf"/><Relationship Id="rId16" Type="http://schemas.openxmlformats.org/officeDocument/2006/relationships/notesSlide" Target="../notesSlides/notesSlide4.xml"/><Relationship Id="rId15" Type="http://schemas.openxmlformats.org/officeDocument/2006/relationships/vmlDrawing" Target="../drawings/vmlDrawing1.vml"/><Relationship Id="rId14" Type="http://schemas.openxmlformats.org/officeDocument/2006/relationships/slideLayout" Target="../slideLayouts/slideLayout2.xml"/><Relationship Id="rId13" Type="http://schemas.openxmlformats.org/officeDocument/2006/relationships/image" Target="../media/image14.png"/><Relationship Id="rId12" Type="http://schemas.openxmlformats.org/officeDocument/2006/relationships/image" Target="../media/image13.wmf"/><Relationship Id="rId11" Type="http://schemas.openxmlformats.org/officeDocument/2006/relationships/oleObject" Target="../embeddings/oleObject6.bin"/><Relationship Id="rId10" Type="http://schemas.openxmlformats.org/officeDocument/2006/relationships/image" Target="../media/image12.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11.wmf"/><Relationship Id="rId7" Type="http://schemas.openxmlformats.org/officeDocument/2006/relationships/oleObject" Target="../embeddings/oleObject10.bin"/><Relationship Id="rId6" Type="http://schemas.openxmlformats.org/officeDocument/2006/relationships/oleObject" Target="../embeddings/oleObject9.bin"/><Relationship Id="rId5" Type="http://schemas.openxmlformats.org/officeDocument/2006/relationships/image" Target="../media/image15.png"/><Relationship Id="rId4" Type="http://schemas.openxmlformats.org/officeDocument/2006/relationships/image" Target="../media/image9.wmf"/><Relationship Id="rId3" Type="http://schemas.openxmlformats.org/officeDocument/2006/relationships/oleObject" Target="../embeddings/oleObject8.bin"/><Relationship Id="rId2" Type="http://schemas.openxmlformats.org/officeDocument/2006/relationships/image" Target="../media/image8.wmf"/><Relationship Id="rId12" Type="http://schemas.openxmlformats.org/officeDocument/2006/relationships/notesSlide" Target="../notesSlides/notesSlide5.xml"/><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副标题 6"/>
          <p:cNvSpPr>
            <a:spLocks noGrp="1"/>
          </p:cNvSpPr>
          <p:nvPr>
            <p:ph type="subTitle" idx="1"/>
          </p:nvPr>
        </p:nvSpPr>
        <p:spPr>
          <a:xfrm>
            <a:off x="2842895" y="4292600"/>
            <a:ext cx="3457575" cy="1282700"/>
          </a:xfrm>
        </p:spPr>
        <p:txBody>
          <a:bodyPr vert="horz" wrap="square" lIns="91440" tIns="45720" rIns="91440" bIns="45720" anchor="t"/>
          <a:p>
            <a:pPr eaLnBrk="1" hangingPunct="1">
              <a:lnSpc>
                <a:spcPct val="150000"/>
              </a:lnSpc>
              <a:buClrTx/>
              <a:buSzTx/>
              <a:buFontTx/>
            </a:pPr>
            <a:r>
              <a:rPr lang="en-US" altLang="zh-CN" sz="2000" kern="1200" dirty="0">
                <a:latin typeface="华文楷体" panose="02010600040101010101" pitchFamily="2" charset="-122"/>
                <a:ea typeface="华文楷体" panose="02010600040101010101" pitchFamily="2" charset="-122"/>
                <a:cs typeface="+mn-cs"/>
              </a:rPr>
              <a:t>NIPS 2017</a:t>
            </a:r>
            <a:endParaRPr lang="zh-CN" altLang="en-US" sz="2000" kern="1200" dirty="0">
              <a:latin typeface="华文楷体" panose="02010600040101010101" pitchFamily="2" charset="-122"/>
              <a:ea typeface="华文楷体" panose="02010600040101010101" pitchFamily="2" charset="-122"/>
              <a:cs typeface="+mn-cs"/>
            </a:endParaRPr>
          </a:p>
          <a:p>
            <a:pPr eaLnBrk="1" hangingPunct="1">
              <a:lnSpc>
                <a:spcPct val="150000"/>
              </a:lnSpc>
              <a:buClrTx/>
              <a:buSzTx/>
              <a:buFontTx/>
            </a:pPr>
            <a:r>
              <a:rPr lang="zh-CN" altLang="en-US" sz="2000" kern="1200" dirty="0">
                <a:latin typeface="华文楷体" panose="02010600040101010101" pitchFamily="2" charset="-122"/>
                <a:ea typeface="华文楷体" panose="02010600040101010101" pitchFamily="2" charset="-122"/>
                <a:cs typeface="+mn-cs"/>
              </a:rPr>
              <a:t>汇报人：</a:t>
            </a:r>
            <a:r>
              <a:rPr lang="zh-CN" altLang="en-US" sz="2000" kern="1200" dirty="0">
                <a:latin typeface="华文楷体" panose="02010600040101010101" pitchFamily="2" charset="-122"/>
                <a:ea typeface="华文楷体" panose="02010600040101010101" pitchFamily="2" charset="-122"/>
                <a:cs typeface="+mn-cs"/>
              </a:rPr>
              <a:t>江宇辉</a:t>
            </a:r>
            <a:endParaRPr lang="en-US" altLang="zh-CN" sz="2000" kern="1200" dirty="0">
              <a:latin typeface="华文楷体" panose="02010600040101010101" pitchFamily="2" charset="-122"/>
              <a:ea typeface="华文楷体" panose="02010600040101010101" pitchFamily="2" charset="-122"/>
              <a:cs typeface="+mn-cs"/>
            </a:endParaRPr>
          </a:p>
        </p:txBody>
      </p:sp>
      <p:sp>
        <p:nvSpPr>
          <p:cNvPr id="3076" name="文本框 1"/>
          <p:cNvSpPr txBox="1"/>
          <p:nvPr/>
        </p:nvSpPr>
        <p:spPr>
          <a:xfrm>
            <a:off x="3708400" y="5876925"/>
            <a:ext cx="2630170"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latin typeface="华文楷体" panose="02010600040101010101" pitchFamily="2" charset="-122"/>
                <a:ea typeface="华文楷体" panose="02010600040101010101" pitchFamily="2" charset="-122"/>
              </a:rPr>
              <a:t>2022</a:t>
            </a:r>
            <a:r>
              <a:rPr lang="zh-CN" altLang="en-US" sz="2000" dirty="0">
                <a:latin typeface="华文楷体" panose="02010600040101010101" pitchFamily="2" charset="-122"/>
                <a:ea typeface="华文楷体" panose="02010600040101010101" pitchFamily="2" charset="-122"/>
              </a:rPr>
              <a:t>年</a:t>
            </a:r>
            <a:r>
              <a:rPr lang="en-US" altLang="zh-CN" sz="2000" dirty="0">
                <a:latin typeface="华文楷体" panose="02010600040101010101" pitchFamily="2" charset="-122"/>
                <a:ea typeface="华文楷体" panose="02010600040101010101" pitchFamily="2" charset="-122"/>
              </a:rPr>
              <a:t>04</a:t>
            </a:r>
            <a:r>
              <a:rPr lang="zh-CN" altLang="en-US" sz="2000" dirty="0">
                <a:latin typeface="华文楷体" panose="02010600040101010101" pitchFamily="2" charset="-122"/>
                <a:ea typeface="华文楷体" panose="02010600040101010101" pitchFamily="2" charset="-122"/>
              </a:rPr>
              <a:t>月</a:t>
            </a:r>
            <a:r>
              <a:rPr lang="en-US" altLang="zh-CN" sz="2000" dirty="0">
                <a:latin typeface="华文楷体" panose="02010600040101010101" pitchFamily="2" charset="-122"/>
                <a:ea typeface="华文楷体" panose="02010600040101010101" pitchFamily="2" charset="-122"/>
              </a:rPr>
              <a:t>26</a:t>
            </a:r>
            <a:r>
              <a:rPr lang="zh-CN" altLang="en-US" sz="2000" dirty="0">
                <a:latin typeface="华文楷体" panose="02010600040101010101" pitchFamily="2" charset="-122"/>
                <a:ea typeface="华文楷体" panose="02010600040101010101" pitchFamily="2" charset="-122"/>
              </a:rPr>
              <a:t>日</a:t>
            </a:r>
            <a:endParaRPr lang="zh-CN" altLang="en-US" sz="2000"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1"/>
          <a:stretch>
            <a:fillRect/>
          </a:stretch>
        </p:blipFill>
        <p:spPr>
          <a:xfrm>
            <a:off x="1115695" y="1124585"/>
            <a:ext cx="6968490" cy="31153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en-US" altLang="zh-CN" sz="2400" dirty="0"/>
              <a:t>SHAP</a:t>
            </a:r>
            <a:endParaRPr lang="en-US" altLang="zh-CN" sz="2400" dirty="0"/>
          </a:p>
        </p:txBody>
      </p:sp>
      <p:sp>
        <p:nvSpPr>
          <p:cNvPr id="9" name="文本框 8"/>
          <p:cNvSpPr txBox="1"/>
          <p:nvPr/>
        </p:nvSpPr>
        <p:spPr>
          <a:xfrm>
            <a:off x="1115695" y="1637030"/>
            <a:ext cx="7247255" cy="1198880"/>
          </a:xfrm>
          <a:prstGeom prst="rect">
            <a:avLst/>
          </a:prstGeom>
          <a:noFill/>
        </p:spPr>
        <p:txBody>
          <a:bodyPr wrap="square" rtlCol="0">
            <a:spAutoFit/>
          </a:bodyPr>
          <a:p>
            <a:r>
              <a:rPr lang="zh-CN" altLang="en-US">
                <a:sym typeface="+mn-ea"/>
              </a:rPr>
              <a:t>与Shapley区别</a:t>
            </a:r>
            <a:r>
              <a:rPr lang="zh-CN">
                <a:sym typeface="+mn-ea"/>
              </a:rPr>
              <a:t>：</a:t>
            </a:r>
            <a:endParaRPr lang="zh-CN">
              <a:sym typeface="+mn-ea"/>
            </a:endParaRPr>
          </a:p>
          <a:p>
            <a:r>
              <a:rPr lang="zh-CN">
                <a:sym typeface="+mn-ea"/>
              </a:rPr>
              <a:t>利用了shapley value给出了样本结果的线性(additive)解释。对于某一个预测值，不同特征在其中起到的作用，可以理解为在“预测值均值”的基础上每个特征不断“拉扯”最后得到的预测值。</a:t>
            </a:r>
            <a:endParaRPr lang="zh-CN">
              <a:sym typeface="+mn-ea"/>
            </a:endParaRPr>
          </a:p>
        </p:txBody>
      </p:sp>
      <p:sp>
        <p:nvSpPr>
          <p:cNvPr id="5" name="文本框 4"/>
          <p:cNvSpPr txBox="1"/>
          <p:nvPr/>
        </p:nvSpPr>
        <p:spPr>
          <a:xfrm>
            <a:off x="1091565" y="4581525"/>
            <a:ext cx="7247255" cy="645160"/>
          </a:xfrm>
          <a:prstGeom prst="rect">
            <a:avLst/>
          </a:prstGeom>
          <a:noFill/>
        </p:spPr>
        <p:txBody>
          <a:bodyPr wrap="square" rtlCol="0">
            <a:spAutoFit/>
          </a:bodyPr>
          <a:p>
            <a:r>
              <a:rPr lang="zh-CN">
                <a:sym typeface="+mn-ea"/>
              </a:rPr>
              <a:t>计算</a:t>
            </a:r>
            <a:r>
              <a:rPr lang="en-US" altLang="zh-CN">
                <a:sym typeface="+mn-ea"/>
              </a:rPr>
              <a:t>SHAP</a:t>
            </a:r>
            <a:r>
              <a:rPr lang="zh-CN" altLang="en-US">
                <a:sym typeface="+mn-ea"/>
              </a:rPr>
              <a:t>里的夏普</a:t>
            </a:r>
            <a:r>
              <a:rPr lang="zh-CN" altLang="en-US">
                <a:sym typeface="+mn-ea"/>
              </a:rPr>
              <a:t>利值：使用条件期望来定义简化输入</a:t>
            </a:r>
            <a:endParaRPr lang="zh-CN" altLang="en-US">
              <a:sym typeface="+mn-ea"/>
            </a:endParaRPr>
          </a:p>
          <a:p>
            <a:endParaRPr lang="zh-CN" altLang="en-US">
              <a:sym typeface="+mn-ea"/>
            </a:endParaRPr>
          </a:p>
        </p:txBody>
      </p:sp>
      <p:pic>
        <p:nvPicPr>
          <p:cNvPr id="7" name="图片 6"/>
          <p:cNvPicPr>
            <a:picLocks noChangeAspect="1"/>
          </p:cNvPicPr>
          <p:nvPr/>
        </p:nvPicPr>
        <p:blipFill>
          <a:blip r:embed="rId1"/>
          <a:stretch>
            <a:fillRect/>
          </a:stretch>
        </p:blipFill>
        <p:spPr>
          <a:xfrm>
            <a:off x="971550" y="6165850"/>
            <a:ext cx="3194685" cy="313055"/>
          </a:xfrm>
          <a:prstGeom prst="rect">
            <a:avLst/>
          </a:prstGeom>
        </p:spPr>
      </p:pic>
      <p:pic>
        <p:nvPicPr>
          <p:cNvPr id="8" name="图片 7"/>
          <p:cNvPicPr>
            <a:picLocks noChangeAspect="1"/>
          </p:cNvPicPr>
          <p:nvPr/>
        </p:nvPicPr>
        <p:blipFill>
          <a:blip r:embed="rId2"/>
          <a:stretch>
            <a:fillRect/>
          </a:stretch>
        </p:blipFill>
        <p:spPr>
          <a:xfrm>
            <a:off x="4572000" y="6181090"/>
            <a:ext cx="1162685" cy="282575"/>
          </a:xfrm>
          <a:prstGeom prst="rect">
            <a:avLst/>
          </a:prstGeom>
        </p:spPr>
      </p:pic>
      <p:pic>
        <p:nvPicPr>
          <p:cNvPr id="10" name="图片 9"/>
          <p:cNvPicPr>
            <a:picLocks noChangeAspect="1"/>
          </p:cNvPicPr>
          <p:nvPr/>
        </p:nvPicPr>
        <p:blipFill>
          <a:blip r:embed="rId3"/>
          <a:stretch>
            <a:fillRect/>
          </a:stretch>
        </p:blipFill>
        <p:spPr>
          <a:xfrm>
            <a:off x="6140450" y="6217920"/>
            <a:ext cx="2198370" cy="245745"/>
          </a:xfrm>
          <a:prstGeom prst="rect">
            <a:avLst/>
          </a:prstGeom>
        </p:spPr>
      </p:pic>
      <p:pic>
        <p:nvPicPr>
          <p:cNvPr id="12" name="图片 11"/>
          <p:cNvPicPr>
            <a:picLocks noChangeAspect="1"/>
          </p:cNvPicPr>
          <p:nvPr/>
        </p:nvPicPr>
        <p:blipFill>
          <a:blip r:embed="rId4"/>
          <a:stretch>
            <a:fillRect/>
          </a:stretch>
        </p:blipFill>
        <p:spPr>
          <a:xfrm>
            <a:off x="1547495" y="4941570"/>
            <a:ext cx="5927725" cy="1186815"/>
          </a:xfrm>
          <a:prstGeom prst="rect">
            <a:avLst/>
          </a:prstGeom>
        </p:spPr>
      </p:pic>
      <p:pic>
        <p:nvPicPr>
          <p:cNvPr id="2" name="图片 1"/>
          <p:cNvPicPr>
            <a:picLocks noChangeAspect="1"/>
          </p:cNvPicPr>
          <p:nvPr/>
        </p:nvPicPr>
        <p:blipFill>
          <a:blip r:embed="rId5"/>
          <a:stretch>
            <a:fillRect/>
          </a:stretch>
        </p:blipFill>
        <p:spPr>
          <a:xfrm>
            <a:off x="1615440" y="2852420"/>
            <a:ext cx="5913120" cy="15621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en-US" altLang="zh-CN" sz="2400" dirty="0"/>
              <a:t>SHAP</a:t>
            </a:r>
            <a:r>
              <a:rPr lang="zh-CN" altLang="en-US" sz="2400" dirty="0"/>
              <a:t>计算</a:t>
            </a:r>
            <a:endParaRPr lang="zh-CN" altLang="en-US" sz="2400" dirty="0"/>
          </a:p>
        </p:txBody>
      </p:sp>
      <p:sp>
        <p:nvSpPr>
          <p:cNvPr id="5" name="文本框 4"/>
          <p:cNvSpPr txBox="1"/>
          <p:nvPr/>
        </p:nvSpPr>
        <p:spPr>
          <a:xfrm>
            <a:off x="827405" y="1485265"/>
            <a:ext cx="7878445" cy="922020"/>
          </a:xfrm>
          <a:prstGeom prst="rect">
            <a:avLst/>
          </a:prstGeom>
          <a:noFill/>
        </p:spPr>
        <p:txBody>
          <a:bodyPr wrap="square" rtlCol="0">
            <a:spAutoFit/>
          </a:bodyPr>
          <a:p>
            <a:r>
              <a:rPr>
                <a:sym typeface="+mn-ea"/>
              </a:rPr>
              <a:t>两种与模型无关的近似方法，一种是已知的（Shapley抽样值法），另一种是新的（Kernel SHAP）</a:t>
            </a:r>
            <a:endParaRPr>
              <a:sym typeface="+mn-ea"/>
            </a:endParaRPr>
          </a:p>
          <a:p>
            <a:r>
              <a:rPr>
                <a:sym typeface="+mn-ea"/>
              </a:rPr>
              <a:t>在近似条件期望时假设特征相互独立，SHAP值可以直接用</a:t>
            </a:r>
            <a:r>
              <a:rPr>
                <a:sym typeface="+mn-ea"/>
              </a:rPr>
              <a:t>Shapley抽样值法</a:t>
            </a:r>
            <a:endParaRPr>
              <a:sym typeface="+mn-ea"/>
            </a:endParaRPr>
          </a:p>
        </p:txBody>
      </p:sp>
      <p:sp>
        <p:nvSpPr>
          <p:cNvPr id="2" name="文本框 1"/>
          <p:cNvSpPr txBox="1"/>
          <p:nvPr/>
        </p:nvSpPr>
        <p:spPr>
          <a:xfrm>
            <a:off x="899795" y="2565400"/>
            <a:ext cx="7878445" cy="922020"/>
          </a:xfrm>
          <a:prstGeom prst="rect">
            <a:avLst/>
          </a:prstGeom>
          <a:noFill/>
        </p:spPr>
        <p:txBody>
          <a:bodyPr wrap="square" rtlCol="0">
            <a:spAutoFit/>
          </a:bodyPr>
          <a:p>
            <a:r>
              <a:rPr>
                <a:sym typeface="+mn-ea"/>
              </a:rPr>
              <a:t>计算量更少的近似方法</a:t>
            </a:r>
            <a:r>
              <a:rPr lang="zh-CN">
                <a:sym typeface="+mn-ea"/>
              </a:rPr>
              <a:t>（</a:t>
            </a:r>
            <a:r>
              <a:rPr>
                <a:sym typeface="+mn-ea"/>
              </a:rPr>
              <a:t>Kernel SHAP</a:t>
            </a:r>
            <a:r>
              <a:rPr lang="zh-CN">
                <a:sym typeface="+mn-ea"/>
              </a:rPr>
              <a:t>）</a:t>
            </a:r>
            <a:r>
              <a:rPr lang="en-US" altLang="zh-CN">
                <a:sym typeface="+mn-ea"/>
              </a:rPr>
              <a:t> = Linear LIME + Shapley values</a:t>
            </a:r>
            <a:endParaRPr lang="en-US" altLang="zh-CN">
              <a:sym typeface="+mn-ea"/>
            </a:endParaRPr>
          </a:p>
          <a:p>
            <a:r>
              <a:rPr lang="zh-CN" altLang="en-US">
                <a:sym typeface="+mn-ea"/>
              </a:rPr>
              <a:t>（LIME的参数选择是启发式，不能保证结果是满足之前三个条件的唯一解）</a:t>
            </a:r>
            <a:r>
              <a:rPr lang="en-US" altLang="zh-CN">
                <a:sym typeface="+mn-ea"/>
              </a:rPr>
              <a:t> </a:t>
            </a:r>
            <a:endParaRPr lang="zh-CN" altLang="en-US">
              <a:sym typeface="+mn-ea"/>
            </a:endParaRPr>
          </a:p>
          <a:p>
            <a:endParaRPr lang="en-US" altLang="zh-CN">
              <a:sym typeface="+mn-ea"/>
            </a:endParaRPr>
          </a:p>
        </p:txBody>
      </p:sp>
      <p:sp>
        <p:nvSpPr>
          <p:cNvPr id="3" name="文本框 2"/>
          <p:cNvSpPr txBox="1"/>
          <p:nvPr/>
        </p:nvSpPr>
        <p:spPr>
          <a:xfrm>
            <a:off x="972185" y="3789045"/>
            <a:ext cx="7878445" cy="2306955"/>
          </a:xfrm>
          <a:prstGeom prst="rect">
            <a:avLst/>
          </a:prstGeom>
          <a:noFill/>
        </p:spPr>
        <p:txBody>
          <a:bodyPr wrap="square" rtlCol="0">
            <a:spAutoFit/>
          </a:bodyPr>
          <a:p>
            <a:pPr>
              <a:buFont typeface="Arial" panose="020B0604020202020204" pitchFamily="34" charset="0"/>
            </a:pPr>
            <a:r>
              <a:rPr lang="zh-CN" altLang="en-US">
                <a:sym typeface="+mn-ea"/>
              </a:rPr>
              <a:t>步骤：</a:t>
            </a:r>
            <a:endParaRPr lang="zh-CN" altLang="en-US">
              <a:sym typeface="+mn-ea"/>
            </a:endParaRPr>
          </a:p>
          <a:p>
            <a:pPr marL="285750" indent="-285750">
              <a:buFont typeface="Arial" panose="020B0604020202020204" pitchFamily="34" charset="0"/>
              <a:buChar char="•"/>
            </a:pPr>
            <a:r>
              <a:rPr lang="en-US" altLang="zh-CN">
                <a:sym typeface="+mn-ea"/>
              </a:rPr>
              <a:t>取k个指示向量z（都是0/1</a:t>
            </a:r>
            <a:r>
              <a:rPr lang="zh-CN" altLang="en-US">
                <a:sym typeface="+mn-ea"/>
              </a:rPr>
              <a:t>）</a:t>
            </a:r>
            <a:endParaRPr lang="zh-CN" altLang="en-US">
              <a:sym typeface="+mn-ea"/>
            </a:endParaRPr>
          </a:p>
          <a:p>
            <a:pPr marL="285750" indent="-285750">
              <a:buFont typeface="Arial" panose="020B0604020202020204" pitchFamily="34" charset="0"/>
              <a:buChar char="•"/>
            </a:pPr>
            <a:r>
              <a:rPr lang="en-US" altLang="zh-CN">
                <a:sym typeface="+mn-ea"/>
              </a:rPr>
              <a:t>把指示向量z转化为特征向量x'</a:t>
            </a:r>
            <a:r>
              <a:rPr lang="zh-CN" altLang="en-US">
                <a:sym typeface="+mn-ea"/>
              </a:rPr>
              <a:t>，用模型f(*)进行预测推理</a:t>
            </a:r>
            <a:endParaRPr lang="zh-CN" altLang="en-US">
              <a:sym typeface="+mn-ea"/>
            </a:endParaRPr>
          </a:p>
          <a:p>
            <a:pPr>
              <a:buFont typeface="Arial" panose="020B0604020202020204" pitchFamily="34" charset="0"/>
            </a:pPr>
            <a:r>
              <a:rPr lang="en-US" altLang="zh-CN">
                <a:sym typeface="+mn-ea"/>
              </a:rPr>
              <a:t>     </a:t>
            </a:r>
            <a:r>
              <a:rPr lang="zh-CN" altLang="en-US">
                <a:sym typeface="+mn-ea"/>
              </a:rPr>
              <a:t>生成用于训练线性解释模型g(*)的数据集</a:t>
            </a:r>
            <a:endParaRPr lang="zh-CN" altLang="en-US">
              <a:sym typeface="+mn-ea"/>
            </a:endParaRPr>
          </a:p>
          <a:p>
            <a:pPr marL="285750" indent="-285750">
              <a:buFont typeface="Arial" panose="020B0604020202020204" pitchFamily="34" charset="0"/>
              <a:buChar char="•"/>
            </a:pPr>
            <a:r>
              <a:rPr lang="zh-CN" altLang="en-US">
                <a:sym typeface="+mn-ea"/>
              </a:rPr>
              <a:t>用 SHAP kernel 计算每个指示向量z对应的kernel权重:</a:t>
            </a:r>
            <a:endParaRPr lang="zh-CN" altLang="en-US">
              <a:sym typeface="+mn-ea"/>
            </a:endParaRPr>
          </a:p>
          <a:p>
            <a:pPr marL="285750" indent="-285750">
              <a:buFont typeface="Arial" panose="020B0604020202020204" pitchFamily="34" charset="0"/>
              <a:buChar char="•"/>
            </a:pPr>
            <a:endParaRPr lang="zh-CN" altLang="en-US">
              <a:sym typeface="+mn-ea"/>
            </a:endParaRPr>
          </a:p>
          <a:p>
            <a:pPr marL="285750" indent="-285750">
              <a:buFont typeface="Arial" panose="020B0604020202020204" pitchFamily="34" charset="0"/>
            </a:pPr>
            <a:endParaRPr lang="zh-CN" altLang="en-US">
              <a:sym typeface="+mn-ea"/>
            </a:endParaRPr>
          </a:p>
          <a:p>
            <a:pPr marL="285750" indent="-285750">
              <a:buFont typeface="Arial" panose="020B0604020202020204" pitchFamily="34" charset="0"/>
              <a:buChar char="•"/>
            </a:pPr>
            <a:r>
              <a:rPr lang="en-US" altLang="zh-CN">
                <a:sym typeface="+mn-ea"/>
              </a:rPr>
              <a:t>拟合线性模型，loss是weighted MSE:</a:t>
            </a:r>
            <a:endParaRPr lang="en-US" altLang="zh-CN">
              <a:sym typeface="+mn-ea"/>
            </a:endParaRPr>
          </a:p>
        </p:txBody>
      </p:sp>
      <p:pic>
        <p:nvPicPr>
          <p:cNvPr id="6" name="图片 5"/>
          <p:cNvPicPr>
            <a:picLocks noChangeAspect="1"/>
          </p:cNvPicPr>
          <p:nvPr/>
        </p:nvPicPr>
        <p:blipFill>
          <a:blip r:embed="rId1"/>
          <a:stretch>
            <a:fillRect/>
          </a:stretch>
        </p:blipFill>
        <p:spPr>
          <a:xfrm>
            <a:off x="3132455" y="6093460"/>
            <a:ext cx="3162300" cy="388620"/>
          </a:xfrm>
          <a:prstGeom prst="rect">
            <a:avLst/>
          </a:prstGeom>
        </p:spPr>
      </p:pic>
      <p:pic>
        <p:nvPicPr>
          <p:cNvPr id="11" name="图片 10"/>
          <p:cNvPicPr>
            <a:picLocks noChangeAspect="1"/>
          </p:cNvPicPr>
          <p:nvPr/>
        </p:nvPicPr>
        <p:blipFill>
          <a:blip r:embed="rId2"/>
          <a:stretch>
            <a:fillRect/>
          </a:stretch>
        </p:blipFill>
        <p:spPr>
          <a:xfrm>
            <a:off x="2915920" y="5229225"/>
            <a:ext cx="2743200" cy="449580"/>
          </a:xfrm>
          <a:prstGeom prst="rect">
            <a:avLst/>
          </a:prstGeom>
        </p:spPr>
      </p:pic>
      <p:pic>
        <p:nvPicPr>
          <p:cNvPr id="13" name="图片 12"/>
          <p:cNvPicPr>
            <a:picLocks noChangeAspect="1"/>
          </p:cNvPicPr>
          <p:nvPr/>
        </p:nvPicPr>
        <p:blipFill>
          <a:blip r:embed="rId3"/>
          <a:stretch>
            <a:fillRect/>
          </a:stretch>
        </p:blipFill>
        <p:spPr>
          <a:xfrm>
            <a:off x="1115695" y="3213100"/>
            <a:ext cx="734695" cy="31496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en-US" altLang="zh-CN" sz="2400" dirty="0"/>
              <a:t>SHAP</a:t>
            </a:r>
            <a:r>
              <a:rPr lang="zh-CN" altLang="en-US" sz="2400" dirty="0"/>
              <a:t>计算</a:t>
            </a:r>
            <a:endParaRPr lang="zh-CN" altLang="en-US" sz="2400" dirty="0"/>
          </a:p>
        </p:txBody>
      </p:sp>
      <p:sp>
        <p:nvSpPr>
          <p:cNvPr id="5" name="文本框 4"/>
          <p:cNvSpPr txBox="1"/>
          <p:nvPr/>
        </p:nvSpPr>
        <p:spPr>
          <a:xfrm>
            <a:off x="827405" y="1485265"/>
            <a:ext cx="7878445" cy="922020"/>
          </a:xfrm>
          <a:prstGeom prst="rect">
            <a:avLst/>
          </a:prstGeom>
          <a:noFill/>
        </p:spPr>
        <p:txBody>
          <a:bodyPr wrap="square" rtlCol="0">
            <a:spAutoFit/>
          </a:bodyPr>
          <a:p>
            <a:r>
              <a:rPr>
                <a:sym typeface="+mn-ea"/>
              </a:rPr>
              <a:t>Kernel SHAP通过提高模型无关的采样效率加快了SHAP值计算，如果对模型类型增加限制，可以提出更快的近似方法</a:t>
            </a:r>
            <a:endParaRPr>
              <a:sym typeface="+mn-ea"/>
            </a:endParaRPr>
          </a:p>
          <a:p>
            <a:endParaRPr lang="zh-CN">
              <a:sym typeface="+mn-ea"/>
            </a:endParaRPr>
          </a:p>
        </p:txBody>
      </p:sp>
      <p:pic>
        <p:nvPicPr>
          <p:cNvPr id="4" name="图片 3"/>
          <p:cNvPicPr>
            <a:picLocks noChangeAspect="1"/>
          </p:cNvPicPr>
          <p:nvPr/>
        </p:nvPicPr>
        <p:blipFill>
          <a:blip r:embed="rId1"/>
          <a:stretch>
            <a:fillRect/>
          </a:stretch>
        </p:blipFill>
        <p:spPr>
          <a:xfrm>
            <a:off x="972185" y="2205355"/>
            <a:ext cx="7218045" cy="703580"/>
          </a:xfrm>
          <a:prstGeom prst="rect">
            <a:avLst/>
          </a:prstGeom>
        </p:spPr>
      </p:pic>
      <p:sp>
        <p:nvSpPr>
          <p:cNvPr id="7" name="文本框 6"/>
          <p:cNvSpPr txBox="1"/>
          <p:nvPr/>
        </p:nvSpPr>
        <p:spPr>
          <a:xfrm>
            <a:off x="972185" y="2997200"/>
            <a:ext cx="6398260" cy="368300"/>
          </a:xfrm>
          <a:prstGeom prst="rect">
            <a:avLst/>
          </a:prstGeom>
          <a:noFill/>
        </p:spPr>
        <p:txBody>
          <a:bodyPr wrap="square" rtlCol="0" anchor="t">
            <a:spAutoFit/>
          </a:bodyPr>
          <a:p>
            <a:r>
              <a:rPr lang="zh-CN" altLang="en-US"/>
              <a:t>Deep SHAP (DeepLIFT + Shapley values)</a:t>
            </a:r>
            <a:endParaRPr lang="zh-CN" altLang="en-US"/>
          </a:p>
        </p:txBody>
      </p:sp>
      <p:sp>
        <p:nvSpPr>
          <p:cNvPr id="8" name="文本框 7"/>
          <p:cNvSpPr txBox="1"/>
          <p:nvPr/>
        </p:nvSpPr>
        <p:spPr>
          <a:xfrm>
            <a:off x="972185" y="3429000"/>
            <a:ext cx="7280910" cy="645160"/>
          </a:xfrm>
          <a:prstGeom prst="rect">
            <a:avLst/>
          </a:prstGeom>
          <a:noFill/>
        </p:spPr>
        <p:txBody>
          <a:bodyPr wrap="square" rtlCol="0" anchor="t">
            <a:spAutoFit/>
          </a:bodyPr>
          <a:p>
            <a:r>
              <a:rPr lang="zh-CN" altLang="en-US"/>
              <a:t>把DeepLIFT的参考值解释为</a:t>
            </a:r>
            <a:r>
              <a:rPr lang="en-US" altLang="zh-CN"/>
              <a:t>E[x]</a:t>
            </a:r>
            <a:r>
              <a:rPr lang="zh-CN" altLang="en-US"/>
              <a:t>，则DeepLIFT会假设输入特征独立且深度模型为线性，从而近似SHAP值</a:t>
            </a:r>
            <a:endParaRPr lang="zh-CN" altLang="en-US"/>
          </a:p>
        </p:txBody>
      </p:sp>
      <p:pic>
        <p:nvPicPr>
          <p:cNvPr id="10" name="图片 9"/>
          <p:cNvPicPr>
            <a:picLocks noChangeAspect="1"/>
          </p:cNvPicPr>
          <p:nvPr/>
        </p:nvPicPr>
        <p:blipFill>
          <a:blip r:embed="rId2"/>
          <a:stretch>
            <a:fillRect/>
          </a:stretch>
        </p:blipFill>
        <p:spPr>
          <a:xfrm>
            <a:off x="1115695" y="4293235"/>
            <a:ext cx="3101975" cy="2038350"/>
          </a:xfrm>
          <a:prstGeom prst="rect">
            <a:avLst/>
          </a:prstGeom>
        </p:spPr>
      </p:pic>
      <p:pic>
        <p:nvPicPr>
          <p:cNvPr id="12" name="图片 11"/>
          <p:cNvPicPr>
            <a:picLocks noChangeAspect="1"/>
          </p:cNvPicPr>
          <p:nvPr/>
        </p:nvPicPr>
        <p:blipFill>
          <a:blip r:embed="rId3"/>
          <a:stretch>
            <a:fillRect/>
          </a:stretch>
        </p:blipFill>
        <p:spPr>
          <a:xfrm>
            <a:off x="4644390" y="4199255"/>
            <a:ext cx="3460750" cy="222631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sz="2400" dirty="0"/>
              <a:t>实验</a:t>
            </a:r>
            <a:endParaRPr sz="2400" dirty="0"/>
          </a:p>
        </p:txBody>
      </p:sp>
      <p:sp>
        <p:nvSpPr>
          <p:cNvPr id="8" name="文本框 7"/>
          <p:cNvSpPr txBox="1"/>
          <p:nvPr/>
        </p:nvSpPr>
        <p:spPr>
          <a:xfrm>
            <a:off x="683260" y="1485265"/>
            <a:ext cx="7280910" cy="368300"/>
          </a:xfrm>
          <a:prstGeom prst="rect">
            <a:avLst/>
          </a:prstGeom>
          <a:noFill/>
        </p:spPr>
        <p:txBody>
          <a:bodyPr wrap="square" rtlCol="0" anchor="t">
            <a:spAutoFit/>
          </a:bodyPr>
          <a:p>
            <a:r>
              <a:t>计算效率</a:t>
            </a:r>
          </a:p>
        </p:txBody>
      </p:sp>
      <p:pic>
        <p:nvPicPr>
          <p:cNvPr id="2" name="图片 1"/>
          <p:cNvPicPr>
            <a:picLocks noChangeAspect="1"/>
          </p:cNvPicPr>
          <p:nvPr/>
        </p:nvPicPr>
        <p:blipFill>
          <a:blip r:embed="rId1"/>
          <a:stretch>
            <a:fillRect/>
          </a:stretch>
        </p:blipFill>
        <p:spPr>
          <a:xfrm>
            <a:off x="1403350" y="2708910"/>
            <a:ext cx="6645910" cy="2091690"/>
          </a:xfrm>
          <a:prstGeom prst="rect">
            <a:avLst/>
          </a:prstGeom>
        </p:spPr>
      </p:pic>
      <p:sp>
        <p:nvSpPr>
          <p:cNvPr id="3" name="文本框 2"/>
          <p:cNvSpPr txBox="1"/>
          <p:nvPr/>
        </p:nvSpPr>
        <p:spPr>
          <a:xfrm>
            <a:off x="1475740" y="2036445"/>
            <a:ext cx="6883400" cy="368300"/>
          </a:xfrm>
          <a:prstGeom prst="rect">
            <a:avLst/>
          </a:prstGeom>
          <a:noFill/>
        </p:spPr>
        <p:txBody>
          <a:bodyPr wrap="square" rtlCol="0" anchor="t">
            <a:spAutoFit/>
          </a:bodyPr>
          <a:p>
            <a:r>
              <a:rPr lang="zh-CN" altLang="en-US"/>
              <a:t>在密集和稀疏决策树模型上比较Shapley抽样、SHAP和LIME</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sz="2400" dirty="0"/>
              <a:t>实验</a:t>
            </a:r>
            <a:endParaRPr sz="2400" dirty="0"/>
          </a:p>
        </p:txBody>
      </p:sp>
      <p:sp>
        <p:nvSpPr>
          <p:cNvPr id="8" name="文本框 7"/>
          <p:cNvSpPr txBox="1"/>
          <p:nvPr/>
        </p:nvSpPr>
        <p:spPr>
          <a:xfrm>
            <a:off x="683260" y="1485265"/>
            <a:ext cx="7280910" cy="368300"/>
          </a:xfrm>
          <a:prstGeom prst="rect">
            <a:avLst/>
          </a:prstGeom>
          <a:noFill/>
        </p:spPr>
        <p:txBody>
          <a:bodyPr wrap="square" rtlCol="0" anchor="t">
            <a:spAutoFit/>
          </a:bodyPr>
          <a:p>
            <a:r>
              <a:t>与人类直觉的一致性</a:t>
            </a:r>
          </a:p>
        </p:txBody>
      </p:sp>
      <p:sp>
        <p:nvSpPr>
          <p:cNvPr id="3" name="文本框 2"/>
          <p:cNvSpPr txBox="1"/>
          <p:nvPr/>
        </p:nvSpPr>
        <p:spPr>
          <a:xfrm>
            <a:off x="1422400" y="4653280"/>
            <a:ext cx="7008495" cy="1198880"/>
          </a:xfrm>
          <a:prstGeom prst="rect">
            <a:avLst/>
          </a:prstGeom>
          <a:noFill/>
        </p:spPr>
        <p:txBody>
          <a:bodyPr wrap="square" rtlCol="0" anchor="t">
            <a:spAutoFit/>
          </a:bodyPr>
          <a:p>
            <a:r>
              <a:rPr lang="zh-CN" altLang="en-US"/>
              <a:t>第一个设置使用了一个疾病评分，当两个症状中只有一个出现时，这个评分会更高。</a:t>
            </a:r>
            <a:endParaRPr lang="zh-CN" altLang="en-US"/>
          </a:p>
          <a:p>
            <a:r>
              <a:rPr lang="zh-CN" altLang="en-US"/>
              <a:t>第二个设置使用了一个最大的分配问题。参与者被告知一个关于三个人如何根据他们中任何一个人取得的最高分来赚钱的小故事。</a:t>
            </a:r>
            <a:endParaRPr lang="zh-CN" altLang="en-US"/>
          </a:p>
        </p:txBody>
      </p:sp>
      <p:pic>
        <p:nvPicPr>
          <p:cNvPr id="4" name="图片 3"/>
          <p:cNvPicPr>
            <a:picLocks noChangeAspect="1"/>
          </p:cNvPicPr>
          <p:nvPr/>
        </p:nvPicPr>
        <p:blipFill>
          <a:blip r:embed="rId1"/>
          <a:stretch>
            <a:fillRect/>
          </a:stretch>
        </p:blipFill>
        <p:spPr>
          <a:xfrm>
            <a:off x="1572895" y="2132965"/>
            <a:ext cx="6391275" cy="205041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sz="2400" dirty="0"/>
              <a:t>实验</a:t>
            </a:r>
            <a:endParaRPr sz="2400" dirty="0"/>
          </a:p>
        </p:txBody>
      </p:sp>
      <p:sp>
        <p:nvSpPr>
          <p:cNvPr id="8" name="文本框 7"/>
          <p:cNvSpPr txBox="1"/>
          <p:nvPr/>
        </p:nvSpPr>
        <p:spPr>
          <a:xfrm>
            <a:off x="683260" y="1485265"/>
            <a:ext cx="7280910" cy="368300"/>
          </a:xfrm>
          <a:prstGeom prst="rect">
            <a:avLst/>
          </a:prstGeom>
          <a:noFill/>
        </p:spPr>
        <p:txBody>
          <a:bodyPr wrap="square" rtlCol="0" anchor="t">
            <a:spAutoFit/>
          </a:bodyPr>
          <a:p>
            <a:r>
              <a:t>解释类别差异</a:t>
            </a:r>
          </a:p>
        </p:txBody>
      </p:sp>
      <p:sp>
        <p:nvSpPr>
          <p:cNvPr id="3" name="文本框 2"/>
          <p:cNvSpPr txBox="1"/>
          <p:nvPr/>
        </p:nvSpPr>
        <p:spPr>
          <a:xfrm>
            <a:off x="1475740" y="1853565"/>
            <a:ext cx="7008495" cy="922020"/>
          </a:xfrm>
          <a:prstGeom prst="rect">
            <a:avLst/>
          </a:prstGeom>
          <a:noFill/>
        </p:spPr>
        <p:txBody>
          <a:bodyPr wrap="square" rtlCol="0" anchor="t">
            <a:spAutoFit/>
          </a:bodyPr>
          <a:p>
            <a:r>
              <a:rPr lang="zh-CN" altLang="en-US"/>
              <a:t>解释在MNIST数字数据集上训练的卷积网络的输出</a:t>
            </a:r>
            <a:endParaRPr lang="zh-CN" altLang="en-US"/>
          </a:p>
          <a:p>
            <a:r>
              <a:rPr lang="en-US" altLang="zh-CN"/>
              <a:t>A:</a:t>
            </a:r>
            <a:r>
              <a:rPr lang="zh-CN" altLang="en-US"/>
              <a:t>为了从8到3去除像素</a:t>
            </a:r>
            <a:endParaRPr lang="zh-CN" altLang="en-US"/>
          </a:p>
          <a:p>
            <a:r>
              <a:rPr lang="en-US" altLang="zh-CN"/>
              <a:t>B:当擦除20个像素点时</a:t>
            </a:r>
            <a:endParaRPr lang="en-US" altLang="zh-CN"/>
          </a:p>
        </p:txBody>
      </p:sp>
      <p:pic>
        <p:nvPicPr>
          <p:cNvPr id="2" name="图片 1"/>
          <p:cNvPicPr>
            <a:picLocks noChangeAspect="1"/>
          </p:cNvPicPr>
          <p:nvPr/>
        </p:nvPicPr>
        <p:blipFill>
          <a:blip r:embed="rId1"/>
          <a:stretch>
            <a:fillRect/>
          </a:stretch>
        </p:blipFill>
        <p:spPr>
          <a:xfrm>
            <a:off x="1259840" y="2925445"/>
            <a:ext cx="7002780" cy="22161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 name="文本框 1"/>
          <p:cNvSpPr txBox="1"/>
          <p:nvPr/>
        </p:nvSpPr>
        <p:spPr>
          <a:xfrm>
            <a:off x="3780155" y="4076700"/>
            <a:ext cx="2630170"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latin typeface="华文楷体" panose="02010600040101010101" pitchFamily="2" charset="-122"/>
                <a:ea typeface="华文楷体" panose="02010600040101010101" pitchFamily="2" charset="-122"/>
              </a:rPr>
              <a:t>ICML 2019</a:t>
            </a:r>
            <a:endParaRPr lang="en-US" altLang="zh-CN" sz="2000"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1"/>
          <a:stretch>
            <a:fillRect/>
          </a:stretch>
        </p:blipFill>
        <p:spPr>
          <a:xfrm>
            <a:off x="683895" y="1628775"/>
            <a:ext cx="7520940" cy="1524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zh-CN" altLang="en-US" sz="2400" dirty="0"/>
              <a:t>背景</a:t>
            </a:r>
            <a:endParaRPr lang="zh-CN" altLang="en-US" sz="2400" dirty="0"/>
          </a:p>
        </p:txBody>
      </p:sp>
      <p:sp>
        <p:nvSpPr>
          <p:cNvPr id="8" name="文本框 7"/>
          <p:cNvSpPr txBox="1"/>
          <p:nvPr/>
        </p:nvSpPr>
        <p:spPr>
          <a:xfrm>
            <a:off x="931545" y="1556385"/>
            <a:ext cx="7280910" cy="645160"/>
          </a:xfrm>
          <a:prstGeom prst="rect">
            <a:avLst/>
          </a:prstGeom>
          <a:noFill/>
        </p:spPr>
        <p:txBody>
          <a:bodyPr wrap="square" rtlCol="0" anchor="t">
            <a:spAutoFit/>
          </a:bodyPr>
          <a:p>
            <a:r>
              <a:t>随着数据成为推动技术和经济增长的燃料，一个根本性的挑战是</a:t>
            </a:r>
            <a:r>
              <a:rPr b="1"/>
              <a:t>如何在算法预测和决策中量化数据的价值</a:t>
            </a:r>
            <a:endParaRPr b="1"/>
          </a:p>
        </p:txBody>
      </p:sp>
      <p:pic>
        <p:nvPicPr>
          <p:cNvPr id="4" name="图片 3"/>
          <p:cNvPicPr>
            <a:picLocks noChangeAspect="1"/>
          </p:cNvPicPr>
          <p:nvPr/>
        </p:nvPicPr>
        <p:blipFill>
          <a:blip r:embed="rId1"/>
          <a:stretch>
            <a:fillRect/>
          </a:stretch>
        </p:blipFill>
        <p:spPr>
          <a:xfrm>
            <a:off x="1547495" y="2492375"/>
            <a:ext cx="5685790" cy="2091055"/>
          </a:xfrm>
          <a:prstGeom prst="rect">
            <a:avLst/>
          </a:prstGeom>
        </p:spPr>
      </p:pic>
      <p:sp>
        <p:nvSpPr>
          <p:cNvPr id="5" name="文本框 4"/>
          <p:cNvSpPr txBox="1"/>
          <p:nvPr/>
        </p:nvSpPr>
        <p:spPr>
          <a:xfrm>
            <a:off x="931545" y="4868545"/>
            <a:ext cx="7280910" cy="1198880"/>
          </a:xfrm>
          <a:prstGeom prst="rect">
            <a:avLst/>
          </a:prstGeom>
          <a:noFill/>
        </p:spPr>
        <p:txBody>
          <a:bodyPr wrap="square" rtlCol="0" anchor="t">
            <a:spAutoFit/>
          </a:bodyPr>
          <a:p>
            <a:r>
              <a:rPr lang="zh-CN"/>
              <a:t>两个问题：</a:t>
            </a:r>
            <a:endParaRPr lang="zh-CN"/>
          </a:p>
          <a:p>
            <a:r>
              <a:rPr lang="en-US" altLang="zh-CN"/>
              <a:t>1.</a:t>
            </a:r>
            <a:r>
              <a:t>每个训练数据点</a:t>
            </a:r>
            <a:r>
              <a:rPr lang="en-US"/>
              <a:t>         </a:t>
            </a:r>
            <a:r>
              <a:t>对于学习算法</a:t>
            </a:r>
            <a:r>
              <a:rPr lang="en-US"/>
              <a:t>A</a:t>
            </a:r>
            <a:r>
              <a:t>及其性能指标</a:t>
            </a:r>
            <a:r>
              <a:rPr lang="en-US"/>
              <a:t>V</a:t>
            </a:r>
            <a:r>
              <a:t>的价值是多少</a:t>
            </a:r>
            <a:r>
              <a:rPr lang="zh-CN"/>
              <a:t>（公平度量）</a:t>
            </a:r>
            <a:endParaRPr lang="zh-CN"/>
          </a:p>
          <a:p>
            <a:r>
              <a:rPr lang="en-US" altLang="zh-CN"/>
              <a:t>2.</a:t>
            </a:r>
            <a:r>
              <a:rPr lang="zh-CN"/>
              <a:t>如何有效地计算特定情况下的数据值</a:t>
            </a:r>
            <a:endParaRPr lang="zh-CN"/>
          </a:p>
        </p:txBody>
      </p:sp>
      <p:pic>
        <p:nvPicPr>
          <p:cNvPr id="6" name="图片 5"/>
          <p:cNvPicPr>
            <a:picLocks noChangeAspect="1"/>
          </p:cNvPicPr>
          <p:nvPr/>
        </p:nvPicPr>
        <p:blipFill>
          <a:blip r:embed="rId2"/>
          <a:stretch>
            <a:fillRect/>
          </a:stretch>
        </p:blipFill>
        <p:spPr>
          <a:xfrm>
            <a:off x="2844165" y="5228590"/>
            <a:ext cx="517525" cy="22161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zh-CN" altLang="en-US" sz="2400" dirty="0"/>
              <a:t>留一法（leave-one-out（LOO））</a:t>
            </a:r>
            <a:endParaRPr lang="zh-CN" altLang="en-US" sz="2400" dirty="0"/>
          </a:p>
        </p:txBody>
      </p:sp>
      <p:sp>
        <p:nvSpPr>
          <p:cNvPr id="5" name="文本框 4"/>
          <p:cNvSpPr txBox="1"/>
          <p:nvPr/>
        </p:nvSpPr>
        <p:spPr>
          <a:xfrm>
            <a:off x="931545" y="4868545"/>
            <a:ext cx="7280910" cy="368300"/>
          </a:xfrm>
          <a:prstGeom prst="rect">
            <a:avLst/>
          </a:prstGeom>
          <a:noFill/>
        </p:spPr>
        <p:txBody>
          <a:bodyPr wrap="square" rtlCol="0" anchor="t">
            <a:spAutoFit/>
          </a:bodyPr>
          <a:p>
            <a:r>
              <a:rPr lang="en-US" altLang="zh-CN"/>
              <a:t>LOO</a:t>
            </a:r>
            <a:r>
              <a:rPr lang="zh-CN" altLang="en-US"/>
              <a:t>失败例子：</a:t>
            </a:r>
            <a:r>
              <a:rPr lang="zh-CN"/>
              <a:t>每个训练点在训练集中都有两个完全相同的副本</a:t>
            </a:r>
            <a:endParaRPr lang="zh-CN"/>
          </a:p>
        </p:txBody>
      </p:sp>
      <p:pic>
        <p:nvPicPr>
          <p:cNvPr id="2" name="图片 1"/>
          <p:cNvPicPr>
            <a:picLocks noChangeAspect="1"/>
          </p:cNvPicPr>
          <p:nvPr/>
        </p:nvPicPr>
        <p:blipFill>
          <a:blip r:embed="rId1"/>
          <a:stretch>
            <a:fillRect/>
          </a:stretch>
        </p:blipFill>
        <p:spPr>
          <a:xfrm>
            <a:off x="2236470" y="1916430"/>
            <a:ext cx="4671060" cy="216408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zh-CN" altLang="en-US" sz="2400" dirty="0"/>
              <a:t>数据估值的公平属性</a:t>
            </a:r>
            <a:endParaRPr lang="zh-CN" altLang="en-US" sz="2400" dirty="0"/>
          </a:p>
        </p:txBody>
      </p:sp>
      <p:pic>
        <p:nvPicPr>
          <p:cNvPr id="2" name="图片 1"/>
          <p:cNvPicPr>
            <a:picLocks noChangeAspect="1"/>
          </p:cNvPicPr>
          <p:nvPr/>
        </p:nvPicPr>
        <p:blipFill>
          <a:blip r:embed="rId1"/>
          <a:stretch>
            <a:fillRect/>
          </a:stretch>
        </p:blipFill>
        <p:spPr>
          <a:xfrm>
            <a:off x="827405" y="1556385"/>
            <a:ext cx="7725410" cy="706755"/>
          </a:xfrm>
          <a:prstGeom prst="rect">
            <a:avLst/>
          </a:prstGeom>
        </p:spPr>
      </p:pic>
      <p:pic>
        <p:nvPicPr>
          <p:cNvPr id="5" name="图片 4"/>
          <p:cNvPicPr>
            <a:picLocks noChangeAspect="1"/>
          </p:cNvPicPr>
          <p:nvPr/>
        </p:nvPicPr>
        <p:blipFill>
          <a:blip r:embed="rId2"/>
          <a:stretch>
            <a:fillRect/>
          </a:stretch>
        </p:blipFill>
        <p:spPr>
          <a:xfrm>
            <a:off x="899795" y="2276475"/>
            <a:ext cx="5781675" cy="387985"/>
          </a:xfrm>
          <a:prstGeom prst="rect">
            <a:avLst/>
          </a:prstGeom>
        </p:spPr>
      </p:pic>
      <p:pic>
        <p:nvPicPr>
          <p:cNvPr id="6" name="图片 5"/>
          <p:cNvPicPr>
            <a:picLocks noChangeAspect="1"/>
          </p:cNvPicPr>
          <p:nvPr/>
        </p:nvPicPr>
        <p:blipFill>
          <a:blip r:embed="rId3"/>
          <a:stretch>
            <a:fillRect/>
          </a:stretch>
        </p:blipFill>
        <p:spPr>
          <a:xfrm>
            <a:off x="1331595" y="3572510"/>
            <a:ext cx="5547995" cy="333375"/>
          </a:xfrm>
          <a:prstGeom prst="rect">
            <a:avLst/>
          </a:prstGeom>
        </p:spPr>
      </p:pic>
      <p:sp>
        <p:nvSpPr>
          <p:cNvPr id="7" name="文本框 6"/>
          <p:cNvSpPr txBox="1"/>
          <p:nvPr/>
        </p:nvSpPr>
        <p:spPr>
          <a:xfrm>
            <a:off x="931545" y="2852420"/>
            <a:ext cx="7280910" cy="645160"/>
          </a:xfrm>
          <a:prstGeom prst="rect">
            <a:avLst/>
          </a:prstGeom>
          <a:noFill/>
        </p:spPr>
        <p:txBody>
          <a:bodyPr wrap="square" rtlCol="0" anchor="t">
            <a:spAutoFit/>
          </a:bodyPr>
          <a:p>
            <a:r>
              <a:rPr lang="en-US" altLang="zh-CN"/>
              <a:t>1. 如果数据点在添加到训练数据的任何子集时不会改变性能，那么它应该被赋予零值。</a:t>
            </a:r>
            <a:endParaRPr lang="en-US" altLang="zh-CN"/>
          </a:p>
        </p:txBody>
      </p:sp>
      <p:sp>
        <p:nvSpPr>
          <p:cNvPr id="8" name="文本框 7"/>
          <p:cNvSpPr txBox="1"/>
          <p:nvPr/>
        </p:nvSpPr>
        <p:spPr>
          <a:xfrm>
            <a:off x="931545" y="4004945"/>
            <a:ext cx="7280910" cy="922020"/>
          </a:xfrm>
          <a:prstGeom prst="rect">
            <a:avLst/>
          </a:prstGeom>
          <a:noFill/>
        </p:spPr>
        <p:txBody>
          <a:bodyPr wrap="square" rtlCol="0" anchor="t">
            <a:spAutoFit/>
          </a:bodyPr>
          <a:p>
            <a:r>
              <a:rPr lang="en-US" altLang="zh-CN"/>
              <a:t>2. 如果两个不同的数据点，当单独添加到训练数据的任何子集时，总是会在预测器的分数上产生完全相同的变化，那么它们应该通过对称性赋予相同的值。</a:t>
            </a:r>
            <a:endParaRPr lang="en-US" altLang="zh-CN"/>
          </a:p>
        </p:txBody>
      </p:sp>
      <p:pic>
        <p:nvPicPr>
          <p:cNvPr id="9" name="图片 8"/>
          <p:cNvPicPr>
            <a:picLocks noChangeAspect="1"/>
          </p:cNvPicPr>
          <p:nvPr/>
        </p:nvPicPr>
        <p:blipFill>
          <a:blip r:embed="rId4"/>
          <a:stretch>
            <a:fillRect/>
          </a:stretch>
        </p:blipFill>
        <p:spPr>
          <a:xfrm>
            <a:off x="1331595" y="4926965"/>
            <a:ext cx="5277485" cy="516255"/>
          </a:xfrm>
          <a:prstGeom prst="rect">
            <a:avLst/>
          </a:prstGeom>
        </p:spPr>
      </p:pic>
      <p:sp>
        <p:nvSpPr>
          <p:cNvPr id="10" name="文本框 9"/>
          <p:cNvSpPr txBox="1"/>
          <p:nvPr/>
        </p:nvSpPr>
        <p:spPr>
          <a:xfrm>
            <a:off x="971550" y="5434330"/>
            <a:ext cx="7169150" cy="645160"/>
          </a:xfrm>
          <a:prstGeom prst="rect">
            <a:avLst/>
          </a:prstGeom>
          <a:noFill/>
        </p:spPr>
        <p:txBody>
          <a:bodyPr wrap="square" rtlCol="0" anchor="t">
            <a:spAutoFit/>
          </a:bodyPr>
          <a:p>
            <a:r>
              <a:rPr lang="en-US" altLang="zh-CN"/>
              <a:t>3.</a:t>
            </a:r>
            <a:r>
              <a:rPr lang="zh-CN" altLang="en-US"/>
              <a:t>当总体预测分数是K个单独预测的总和时，一个数据的值应该是每个预测的值的总和。</a:t>
            </a:r>
            <a:endParaRPr lang="zh-CN" altLang="en-US"/>
          </a:p>
        </p:txBody>
      </p:sp>
      <p:pic>
        <p:nvPicPr>
          <p:cNvPr id="11" name="图片 10"/>
          <p:cNvPicPr>
            <a:picLocks noChangeAspect="1"/>
          </p:cNvPicPr>
          <p:nvPr/>
        </p:nvPicPr>
        <p:blipFill>
          <a:blip r:embed="rId5"/>
          <a:stretch>
            <a:fillRect/>
          </a:stretch>
        </p:blipFill>
        <p:spPr>
          <a:xfrm>
            <a:off x="3059430" y="6021070"/>
            <a:ext cx="2419985" cy="3587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zh-CN" altLang="en-US" sz="2400" dirty="0"/>
              <a:t>背景</a:t>
            </a:r>
            <a:endParaRPr lang="zh-CN" altLang="en-US" sz="2400" dirty="0"/>
          </a:p>
        </p:txBody>
      </p:sp>
      <p:sp>
        <p:nvSpPr>
          <p:cNvPr id="2" name="文本框 1"/>
          <p:cNvSpPr txBox="1"/>
          <p:nvPr/>
        </p:nvSpPr>
        <p:spPr>
          <a:xfrm>
            <a:off x="2195830" y="1412875"/>
            <a:ext cx="2824480" cy="368300"/>
          </a:xfrm>
          <a:prstGeom prst="rect">
            <a:avLst/>
          </a:prstGeom>
          <a:noFill/>
          <a:ln w="9525">
            <a:noFill/>
          </a:ln>
        </p:spPr>
        <p:txBody>
          <a:bodyPr wrap="square">
            <a:spAutoFit/>
          </a:bodyPr>
          <a:p>
            <a:r>
              <a:rPr lang="en-US" altLang="zh-CN" sz="1800">
                <a:solidFill>
                  <a:schemeClr val="tx2"/>
                </a:solidFill>
                <a:latin typeface="Calibri" panose="020F0502020204030204" charset="0"/>
                <a:ea typeface="宋体" panose="02010600030101010101" pitchFamily="2" charset="-122"/>
              </a:rPr>
              <a:t>   </a:t>
            </a:r>
            <a:r>
              <a:rPr lang="zh-CN" sz="1800">
                <a:solidFill>
                  <a:schemeClr val="tx2"/>
                </a:solidFill>
                <a:latin typeface="Calibri" panose="020F0502020204030204" charset="0"/>
                <a:ea typeface="宋体" panose="02010600030101010101" pitchFamily="2" charset="-122"/>
              </a:rPr>
              <a:t>可解释性</a:t>
            </a:r>
            <a:r>
              <a:rPr lang="en-US" altLang="zh-CN" sz="1800">
                <a:solidFill>
                  <a:schemeClr val="tx2"/>
                </a:solidFill>
                <a:latin typeface="Calibri" panose="020F0502020204030204" charset="0"/>
                <a:ea typeface="宋体" panose="02010600030101010101" pitchFamily="2" charset="-122"/>
              </a:rPr>
              <a:t>          </a:t>
            </a:r>
            <a:r>
              <a:rPr lang="zh-CN" altLang="en-US" sz="1800">
                <a:solidFill>
                  <a:schemeClr val="tx2"/>
                </a:solidFill>
                <a:latin typeface="Calibri" panose="020F0502020204030204" charset="0"/>
                <a:ea typeface="宋体" panose="02010600030101010101" pitchFamily="2" charset="-122"/>
              </a:rPr>
              <a:t>精度</a:t>
            </a:r>
            <a:endParaRPr lang="zh-CN" altLang="en-US" sz="1800">
              <a:solidFill>
                <a:schemeClr val="tx2"/>
              </a:solidFill>
              <a:latin typeface="Calibri" panose="020F0502020204030204" charset="0"/>
              <a:ea typeface="宋体" panose="02010600030101010101" pitchFamily="2" charset="-122"/>
            </a:endParaRPr>
          </a:p>
        </p:txBody>
      </p:sp>
      <p:sp>
        <p:nvSpPr>
          <p:cNvPr id="5" name="文本框 4"/>
          <p:cNvSpPr txBox="1"/>
          <p:nvPr/>
        </p:nvSpPr>
        <p:spPr>
          <a:xfrm>
            <a:off x="1115695" y="1917065"/>
            <a:ext cx="1232535" cy="368300"/>
          </a:xfrm>
          <a:prstGeom prst="rect">
            <a:avLst/>
          </a:prstGeom>
          <a:noFill/>
          <a:ln w="9525">
            <a:noFill/>
          </a:ln>
        </p:spPr>
        <p:txBody>
          <a:bodyPr wrap="square">
            <a:spAutoFit/>
          </a:bodyPr>
          <a:p>
            <a:r>
              <a:rPr lang="zh-CN" altLang="en-US" sz="1800">
                <a:solidFill>
                  <a:schemeClr val="tx2"/>
                </a:solidFill>
                <a:latin typeface="Calibri" panose="020F0502020204030204" charset="0"/>
                <a:ea typeface="宋体" panose="02010600030101010101" pitchFamily="2" charset="-122"/>
              </a:rPr>
              <a:t>复杂</a:t>
            </a:r>
            <a:r>
              <a:rPr lang="zh-CN" altLang="en-US" sz="1800">
                <a:solidFill>
                  <a:schemeClr val="tx2"/>
                </a:solidFill>
                <a:latin typeface="Calibri" panose="020F0502020204030204" charset="0"/>
                <a:ea typeface="宋体" panose="02010600030101010101" pitchFamily="2" charset="-122"/>
              </a:rPr>
              <a:t>模型</a:t>
            </a:r>
            <a:endParaRPr lang="zh-CN" altLang="en-US" sz="1800">
              <a:solidFill>
                <a:schemeClr val="tx2"/>
              </a:solidFill>
              <a:latin typeface="Calibri" panose="020F0502020204030204" charset="0"/>
              <a:ea typeface="宋体" panose="02010600030101010101" pitchFamily="2" charset="-122"/>
            </a:endParaRPr>
          </a:p>
        </p:txBody>
      </p:sp>
      <p:sp>
        <p:nvSpPr>
          <p:cNvPr id="6" name="文本框 5"/>
          <p:cNvSpPr txBox="1"/>
          <p:nvPr/>
        </p:nvSpPr>
        <p:spPr>
          <a:xfrm>
            <a:off x="1179195" y="2564765"/>
            <a:ext cx="1232535" cy="368300"/>
          </a:xfrm>
          <a:prstGeom prst="rect">
            <a:avLst/>
          </a:prstGeom>
          <a:noFill/>
          <a:ln w="9525">
            <a:noFill/>
          </a:ln>
        </p:spPr>
        <p:txBody>
          <a:bodyPr wrap="square">
            <a:spAutoFit/>
          </a:bodyPr>
          <a:p>
            <a:r>
              <a:rPr lang="zh-CN" altLang="en-US" sz="1800">
                <a:solidFill>
                  <a:schemeClr val="tx2"/>
                </a:solidFill>
                <a:latin typeface="Calibri" panose="020F0502020204030204" charset="0"/>
                <a:ea typeface="宋体" panose="02010600030101010101" pitchFamily="2" charset="-122"/>
              </a:rPr>
              <a:t>简单模型</a:t>
            </a:r>
            <a:endParaRPr lang="zh-CN" altLang="en-US" sz="1800">
              <a:solidFill>
                <a:schemeClr val="tx2"/>
              </a:solidFill>
              <a:latin typeface="Calibri" panose="020F0502020204030204" charset="0"/>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2411730" y="1781175"/>
            <a:ext cx="2072640" cy="1303020"/>
          </a:xfrm>
          <a:prstGeom prst="rect">
            <a:avLst/>
          </a:prstGeom>
        </p:spPr>
      </p:pic>
      <p:sp>
        <p:nvSpPr>
          <p:cNvPr id="8" name="右箭头 7"/>
          <p:cNvSpPr/>
          <p:nvPr/>
        </p:nvSpPr>
        <p:spPr>
          <a:xfrm>
            <a:off x="4707890" y="2132330"/>
            <a:ext cx="575945" cy="360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507355" y="2132330"/>
            <a:ext cx="2824480" cy="368300"/>
          </a:xfrm>
          <a:prstGeom prst="rect">
            <a:avLst/>
          </a:prstGeom>
          <a:noFill/>
          <a:ln w="9525">
            <a:noFill/>
          </a:ln>
        </p:spPr>
        <p:txBody>
          <a:bodyPr wrap="square">
            <a:spAutoFit/>
          </a:bodyPr>
          <a:p>
            <a:r>
              <a:rPr lang="zh-CN" altLang="en-US" sz="1800">
                <a:solidFill>
                  <a:schemeClr val="tx2"/>
                </a:solidFill>
                <a:latin typeface="Calibri" panose="020F0502020204030204" charset="0"/>
                <a:ea typeface="宋体" panose="02010600030101010101" pitchFamily="2" charset="-122"/>
              </a:rPr>
              <a:t>可解释性和精度：</a:t>
            </a:r>
            <a:r>
              <a:rPr lang="zh-CN" altLang="en-US" sz="1800">
                <a:solidFill>
                  <a:schemeClr val="tx2"/>
                </a:solidFill>
                <a:latin typeface="Calibri" panose="020F0502020204030204" charset="0"/>
                <a:ea typeface="宋体" panose="02010600030101010101" pitchFamily="2" charset="-122"/>
              </a:rPr>
              <a:t>二选一</a:t>
            </a:r>
            <a:endParaRPr lang="zh-CN" altLang="en-US" sz="1800">
              <a:solidFill>
                <a:schemeClr val="tx2"/>
              </a:solidFill>
              <a:latin typeface="Calibri" panose="020F0502020204030204" charset="0"/>
              <a:ea typeface="宋体" panose="02010600030101010101" pitchFamily="2" charset="-122"/>
            </a:endParaRPr>
          </a:p>
        </p:txBody>
      </p:sp>
      <p:pic>
        <p:nvPicPr>
          <p:cNvPr id="10" name="图片 9"/>
          <p:cNvPicPr>
            <a:picLocks noChangeAspect="1"/>
          </p:cNvPicPr>
          <p:nvPr/>
        </p:nvPicPr>
        <p:blipFill>
          <a:blip r:embed="rId2"/>
          <a:stretch>
            <a:fillRect/>
          </a:stretch>
        </p:blipFill>
        <p:spPr>
          <a:xfrm>
            <a:off x="1259205" y="2924810"/>
            <a:ext cx="6732270" cy="350075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zh-CN" altLang="en-US" sz="2400" dirty="0"/>
              <a:t>数据</a:t>
            </a:r>
            <a:r>
              <a:rPr lang="en-US" altLang="zh-CN" sz="2400" dirty="0"/>
              <a:t>shapley</a:t>
            </a:r>
            <a:r>
              <a:rPr lang="zh-CN" altLang="en-US" sz="2400" dirty="0"/>
              <a:t>值</a:t>
            </a:r>
            <a:endParaRPr lang="zh-CN" altLang="en-US" sz="2400" dirty="0"/>
          </a:p>
        </p:txBody>
      </p:sp>
      <p:pic>
        <p:nvPicPr>
          <p:cNvPr id="3" name="图片 2"/>
          <p:cNvPicPr>
            <a:picLocks noChangeAspect="1"/>
          </p:cNvPicPr>
          <p:nvPr/>
        </p:nvPicPr>
        <p:blipFill>
          <a:blip r:embed="rId1"/>
          <a:stretch>
            <a:fillRect/>
          </a:stretch>
        </p:blipFill>
        <p:spPr>
          <a:xfrm>
            <a:off x="1835785" y="1556385"/>
            <a:ext cx="4300220" cy="2124075"/>
          </a:xfrm>
          <a:prstGeom prst="rect">
            <a:avLst/>
          </a:prstGeom>
        </p:spPr>
      </p:pic>
      <p:pic>
        <p:nvPicPr>
          <p:cNvPr id="4" name="图片 3"/>
          <p:cNvPicPr>
            <a:picLocks noChangeAspect="1"/>
          </p:cNvPicPr>
          <p:nvPr/>
        </p:nvPicPr>
        <p:blipFill>
          <a:blip r:embed="rId2"/>
          <a:stretch>
            <a:fillRect/>
          </a:stretch>
        </p:blipFill>
        <p:spPr>
          <a:xfrm>
            <a:off x="1907540" y="4149090"/>
            <a:ext cx="4006850" cy="2089785"/>
          </a:xfrm>
          <a:prstGeom prst="rect">
            <a:avLst/>
          </a:prstGeom>
        </p:spPr>
      </p:pic>
      <p:sp>
        <p:nvSpPr>
          <p:cNvPr id="12" name="文本框 11"/>
          <p:cNvSpPr txBox="1"/>
          <p:nvPr/>
        </p:nvSpPr>
        <p:spPr>
          <a:xfrm>
            <a:off x="1907540" y="3572510"/>
            <a:ext cx="4377690" cy="368300"/>
          </a:xfrm>
          <a:prstGeom prst="rect">
            <a:avLst/>
          </a:prstGeom>
          <a:noFill/>
        </p:spPr>
        <p:txBody>
          <a:bodyPr wrap="square" rtlCol="0" anchor="t">
            <a:spAutoFit/>
          </a:bodyPr>
          <a:p>
            <a:r>
              <a:rPr lang="zh-CN" altLang="en-US"/>
              <a:t>这是唯一满足以上 3 个属性的数据值</a:t>
            </a:r>
            <a:endParaRPr lang="zh-CN" altLang="en-US"/>
          </a:p>
        </p:txBody>
      </p:sp>
      <p:sp>
        <p:nvSpPr>
          <p:cNvPr id="13" name="文本框 12"/>
          <p:cNvSpPr txBox="1"/>
          <p:nvPr/>
        </p:nvSpPr>
        <p:spPr>
          <a:xfrm>
            <a:off x="5796280" y="4076700"/>
            <a:ext cx="1223010" cy="368300"/>
          </a:xfrm>
          <a:prstGeom prst="rect">
            <a:avLst/>
          </a:prstGeom>
          <a:noFill/>
        </p:spPr>
        <p:txBody>
          <a:bodyPr wrap="square" rtlCol="0" anchor="t">
            <a:spAutoFit/>
          </a:bodyPr>
          <a:p>
            <a:r>
              <a:rPr lang="zh-CN" altLang="en-US" sz="1800"/>
              <a:t>边际价值</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文本框 13"/>
          <p:cNvSpPr txBox="1"/>
          <p:nvPr/>
        </p:nvSpPr>
        <p:spPr>
          <a:xfrm>
            <a:off x="5868035" y="5228590"/>
            <a:ext cx="1223010" cy="368300"/>
          </a:xfrm>
          <a:prstGeom prst="rect">
            <a:avLst/>
          </a:prstGeom>
          <a:noFill/>
        </p:spPr>
        <p:txBody>
          <a:bodyPr wrap="square" rtlCol="0" anchor="t">
            <a:spAutoFit/>
          </a:bodyPr>
          <a:p>
            <a:r>
              <a:rPr lang="zh-CN" altLang="en-US" sz="1800"/>
              <a:t>比例因子</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p:cNvSpPr txBox="1"/>
          <p:nvPr/>
        </p:nvSpPr>
        <p:spPr>
          <a:xfrm>
            <a:off x="1907540" y="6021070"/>
            <a:ext cx="5466715" cy="368300"/>
          </a:xfrm>
          <a:prstGeom prst="rect">
            <a:avLst/>
          </a:prstGeom>
          <a:noFill/>
        </p:spPr>
        <p:txBody>
          <a:bodyPr wrap="square" rtlCol="0" anchor="t">
            <a:spAutoFit/>
          </a:bodyPr>
          <a:p>
            <a:r>
              <a:rPr lang="zh-CN" altLang="en-US"/>
              <a:t>对所有可能大小的训练数据样本的预期贡献</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zh-CN" altLang="en-US" sz="2400" dirty="0"/>
              <a:t>如何判断数据</a:t>
            </a:r>
            <a:r>
              <a:rPr lang="zh-CN" altLang="en-US" sz="2400" dirty="0"/>
              <a:t>样本的价值</a:t>
            </a:r>
            <a:endParaRPr lang="zh-CN" altLang="en-US" sz="2400" dirty="0"/>
          </a:p>
        </p:txBody>
      </p:sp>
      <p:pic>
        <p:nvPicPr>
          <p:cNvPr id="3" name="图片 2"/>
          <p:cNvPicPr>
            <a:picLocks noChangeAspect="1"/>
          </p:cNvPicPr>
          <p:nvPr/>
        </p:nvPicPr>
        <p:blipFill>
          <a:blip r:embed="rId1"/>
          <a:stretch>
            <a:fillRect/>
          </a:stretch>
        </p:blipFill>
        <p:spPr>
          <a:xfrm>
            <a:off x="1619250" y="1629410"/>
            <a:ext cx="5783580" cy="4177030"/>
          </a:xfrm>
          <a:prstGeom prst="rect">
            <a:avLst/>
          </a:prstGeom>
        </p:spPr>
      </p:pic>
      <p:sp>
        <p:nvSpPr>
          <p:cNvPr id="4" name="文本框 3"/>
          <p:cNvSpPr txBox="1"/>
          <p:nvPr/>
        </p:nvSpPr>
        <p:spPr>
          <a:xfrm>
            <a:off x="755650" y="1556385"/>
            <a:ext cx="7280910" cy="368300"/>
          </a:xfrm>
          <a:prstGeom prst="rect">
            <a:avLst/>
          </a:prstGeom>
          <a:noFill/>
        </p:spPr>
        <p:txBody>
          <a:bodyPr wrap="square" rtlCol="0" anchor="t">
            <a:spAutoFit/>
          </a:bodyPr>
          <a:p>
            <a:r>
              <a:rPr lang="zh-CN" altLang="en-US"/>
              <a:t>例：</a:t>
            </a:r>
            <a:endParaRPr lang="zh-CN" altLang="en-US"/>
          </a:p>
        </p:txBody>
      </p:sp>
      <p:sp>
        <p:nvSpPr>
          <p:cNvPr id="6" name="文本框 5"/>
          <p:cNvSpPr txBox="1"/>
          <p:nvPr/>
        </p:nvSpPr>
        <p:spPr>
          <a:xfrm>
            <a:off x="611505" y="5876925"/>
            <a:ext cx="8021955" cy="645160"/>
          </a:xfrm>
          <a:prstGeom prst="rect">
            <a:avLst/>
          </a:prstGeom>
          <a:noFill/>
        </p:spPr>
        <p:txBody>
          <a:bodyPr wrap="square" rtlCol="0" anchor="t">
            <a:spAutoFit/>
          </a:bodyPr>
          <a:p>
            <a:pPr algn="l">
              <a:buClrTx/>
              <a:buSzTx/>
              <a:buFontTx/>
            </a:pPr>
            <a:r>
              <a:rPr lang="zh-CN" altLang="en-US" sz="1800"/>
              <a:t>计算代价太大引出Approximating Shapley Value</a:t>
            </a:r>
            <a:endParaRPr lang="zh-CN" altLang="en-US" sz="1800"/>
          </a:p>
          <a:p>
            <a:pPr algn="l">
              <a:buClrTx/>
              <a:buSzTx/>
              <a:buFontTx/>
            </a:pPr>
            <a:r>
              <a:rPr lang="zh-CN" altLang="en-US" sz="1800"/>
              <a:t>（Truncated Monte Carlo Shapley、Gradient Shapley） </a:t>
            </a:r>
            <a:endParaRPr lang="zh-CN" altLang="en-US" sz="18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zh-CN" altLang="en-US" sz="2400" dirty="0"/>
              <a:t>近似</a:t>
            </a:r>
            <a:r>
              <a:rPr lang="en-US" altLang="zh-CN" sz="2400" dirty="0"/>
              <a:t>shapley</a:t>
            </a:r>
            <a:r>
              <a:rPr lang="zh-CN" altLang="en-US" sz="2400" dirty="0"/>
              <a:t>值</a:t>
            </a:r>
            <a:endParaRPr lang="zh-CN" altLang="en-US" sz="2400" dirty="0"/>
          </a:p>
        </p:txBody>
      </p:sp>
      <p:pic>
        <p:nvPicPr>
          <p:cNvPr id="2" name="图片 1"/>
          <p:cNvPicPr>
            <a:picLocks noChangeAspect="1"/>
          </p:cNvPicPr>
          <p:nvPr/>
        </p:nvPicPr>
        <p:blipFill>
          <a:blip r:embed="rId1"/>
          <a:stretch>
            <a:fillRect/>
          </a:stretch>
        </p:blipFill>
        <p:spPr>
          <a:xfrm>
            <a:off x="971550" y="1628775"/>
            <a:ext cx="5941695" cy="1588770"/>
          </a:xfrm>
          <a:prstGeom prst="rect">
            <a:avLst/>
          </a:prstGeom>
        </p:spPr>
      </p:pic>
      <p:sp>
        <p:nvSpPr>
          <p:cNvPr id="6" name="文本框 5"/>
          <p:cNvSpPr txBox="1"/>
          <p:nvPr/>
        </p:nvSpPr>
        <p:spPr>
          <a:xfrm>
            <a:off x="1043305" y="4004945"/>
            <a:ext cx="5389880" cy="368300"/>
          </a:xfrm>
          <a:prstGeom prst="rect">
            <a:avLst/>
          </a:prstGeom>
          <a:noFill/>
        </p:spPr>
        <p:txBody>
          <a:bodyPr wrap="square" rtlCol="0" anchor="t">
            <a:spAutoFit/>
          </a:bodyPr>
          <a:p>
            <a:r>
              <a:rPr lang="zh-CN" altLang="en-US"/>
              <a:t>使用蒙特卡</a:t>
            </a:r>
            <a:r>
              <a:rPr lang="zh-CN" altLang="en-US"/>
              <a:t>洛抽样来处理指数级多个子集的问题</a:t>
            </a:r>
            <a:endParaRPr lang="zh-CN" altLang="en-US"/>
          </a:p>
        </p:txBody>
      </p:sp>
      <p:sp>
        <p:nvSpPr>
          <p:cNvPr id="8" name="文本框 7"/>
          <p:cNvSpPr txBox="1"/>
          <p:nvPr/>
        </p:nvSpPr>
        <p:spPr>
          <a:xfrm>
            <a:off x="1115695" y="3354705"/>
            <a:ext cx="5426710" cy="368300"/>
          </a:xfrm>
          <a:prstGeom prst="rect">
            <a:avLst/>
          </a:prstGeom>
          <a:noFill/>
        </p:spPr>
        <p:txBody>
          <a:bodyPr wrap="square" rtlCol="0" anchor="t">
            <a:spAutoFit/>
          </a:bodyPr>
          <a:p>
            <a:r>
              <a:rPr lang="zh-CN" altLang="en-US"/>
              <a:t>Shapley值的计算可以表示为一个期望计算问题</a:t>
            </a:r>
            <a:endParaRPr lang="zh-CN" altLang="en-US"/>
          </a:p>
        </p:txBody>
      </p:sp>
      <p:sp>
        <p:nvSpPr>
          <p:cNvPr id="10" name="文本框 9"/>
          <p:cNvSpPr txBox="1"/>
          <p:nvPr/>
        </p:nvSpPr>
        <p:spPr>
          <a:xfrm>
            <a:off x="1043305" y="4652645"/>
            <a:ext cx="7547610" cy="922020"/>
          </a:xfrm>
          <a:prstGeom prst="rect">
            <a:avLst/>
          </a:prstGeom>
          <a:noFill/>
        </p:spPr>
        <p:txBody>
          <a:bodyPr wrap="square" rtlCol="0" anchor="t">
            <a:spAutoFit/>
          </a:bodyPr>
          <a:p>
            <a:r>
              <a:rPr lang="zh-CN" altLang="en-US"/>
              <a:t>在计算采样排列的数据 Shapley 值时，可以使用提前停止（截断）。</a:t>
            </a:r>
            <a:endParaRPr lang="zh-CN" altLang="en-US"/>
          </a:p>
          <a:p>
            <a:r>
              <a:rPr lang="zh-CN" altLang="en-US"/>
              <a:t>对于排列中的其余数据点， 只要在边际贡献V(S)的性能容差（固有噪声）范围内，就将其设置为零。</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zh-CN" altLang="en-US" sz="2400" dirty="0"/>
              <a:t>近似</a:t>
            </a:r>
            <a:r>
              <a:rPr lang="en-US" altLang="zh-CN" sz="2400" dirty="0"/>
              <a:t>shapley</a:t>
            </a:r>
            <a:r>
              <a:rPr lang="zh-CN" altLang="en-US" sz="2400" dirty="0"/>
              <a:t>值</a:t>
            </a:r>
            <a:endParaRPr lang="zh-CN" altLang="en-US" sz="2400" dirty="0"/>
          </a:p>
        </p:txBody>
      </p:sp>
      <p:pic>
        <p:nvPicPr>
          <p:cNvPr id="3" name="图片 2"/>
          <p:cNvPicPr>
            <a:picLocks noChangeAspect="1"/>
          </p:cNvPicPr>
          <p:nvPr/>
        </p:nvPicPr>
        <p:blipFill>
          <a:blip r:embed="rId1"/>
          <a:stretch>
            <a:fillRect/>
          </a:stretch>
        </p:blipFill>
        <p:spPr>
          <a:xfrm>
            <a:off x="35560" y="1556385"/>
            <a:ext cx="4458335" cy="4348480"/>
          </a:xfrm>
          <a:prstGeom prst="rect">
            <a:avLst/>
          </a:prstGeom>
        </p:spPr>
      </p:pic>
      <p:pic>
        <p:nvPicPr>
          <p:cNvPr id="4" name="图片 3"/>
          <p:cNvPicPr>
            <a:picLocks noChangeAspect="1"/>
          </p:cNvPicPr>
          <p:nvPr/>
        </p:nvPicPr>
        <p:blipFill>
          <a:blip r:embed="rId2"/>
          <a:stretch>
            <a:fillRect/>
          </a:stretch>
        </p:blipFill>
        <p:spPr>
          <a:xfrm>
            <a:off x="4440555" y="1556385"/>
            <a:ext cx="4836795" cy="4347210"/>
          </a:xfrm>
          <a:prstGeom prst="rect">
            <a:avLst/>
          </a:prstGeom>
        </p:spPr>
      </p:pic>
      <p:sp>
        <p:nvSpPr>
          <p:cNvPr id="5" name="文本框 4"/>
          <p:cNvSpPr txBox="1"/>
          <p:nvPr/>
        </p:nvSpPr>
        <p:spPr>
          <a:xfrm>
            <a:off x="2555240" y="910590"/>
            <a:ext cx="6510655" cy="645160"/>
          </a:xfrm>
          <a:prstGeom prst="rect">
            <a:avLst/>
          </a:prstGeom>
          <a:noFill/>
        </p:spPr>
        <p:txBody>
          <a:bodyPr wrap="square" rtlCol="0" anchor="t">
            <a:spAutoFit/>
          </a:bodyPr>
          <a:p>
            <a:r>
              <a:rPr lang="zh-CN" altLang="en-US"/>
              <a:t>降低训练模型的成本，该模型使用随机变体下降的变体进行训练，但只训练一个时期的模型（一次通过训练数据）</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zh-CN" altLang="en-US" sz="2400" dirty="0"/>
              <a:t>实验</a:t>
            </a:r>
            <a:endParaRPr lang="zh-CN" altLang="en-US" sz="2400" dirty="0"/>
          </a:p>
        </p:txBody>
      </p:sp>
      <p:pic>
        <p:nvPicPr>
          <p:cNvPr id="2" name="图片 1"/>
          <p:cNvPicPr>
            <a:picLocks noChangeAspect="1"/>
          </p:cNvPicPr>
          <p:nvPr/>
        </p:nvPicPr>
        <p:blipFill>
          <a:blip r:embed="rId1"/>
          <a:stretch>
            <a:fillRect/>
          </a:stretch>
        </p:blipFill>
        <p:spPr>
          <a:xfrm>
            <a:off x="755650" y="2204720"/>
            <a:ext cx="7604760" cy="3985260"/>
          </a:xfrm>
          <a:prstGeom prst="rect">
            <a:avLst/>
          </a:prstGeom>
        </p:spPr>
      </p:pic>
      <p:sp>
        <p:nvSpPr>
          <p:cNvPr id="6" name="文本框 5"/>
          <p:cNvSpPr txBox="1"/>
          <p:nvPr/>
        </p:nvSpPr>
        <p:spPr>
          <a:xfrm>
            <a:off x="899160" y="1196975"/>
            <a:ext cx="8051165" cy="922020"/>
          </a:xfrm>
          <a:prstGeom prst="rect">
            <a:avLst/>
          </a:prstGeom>
          <a:noFill/>
        </p:spPr>
        <p:txBody>
          <a:bodyPr wrap="square" rtlCol="0" anchor="t">
            <a:spAutoFit/>
          </a:bodyPr>
          <a:p>
            <a:r>
              <a:rPr lang="zh-CN" altLang="en-US"/>
              <a:t>首先是使用 UK Biobank 数据集和预测乳腺癌和皮肤癌的模型，作者计算了训练集中 1000 个数据点的数据值</a:t>
            </a:r>
            <a:endParaRPr lang="zh-CN" altLang="en-US"/>
          </a:p>
          <a:p>
            <a:r>
              <a:rPr lang="zh-CN" altLang="en-US"/>
              <a:t>有价值数据的重要性</a:t>
            </a:r>
            <a:r>
              <a:rPr lang="en-US" altLang="zh-CN"/>
              <a:t> and </a:t>
            </a:r>
            <a:r>
              <a:rPr lang="zh-CN" altLang="en-US"/>
              <a:t>获得新数据</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zh-CN" altLang="en-US" sz="2400" dirty="0"/>
              <a:t>实验</a:t>
            </a:r>
            <a:endParaRPr lang="zh-CN" altLang="en-US" sz="2400" dirty="0"/>
          </a:p>
        </p:txBody>
      </p:sp>
      <p:sp>
        <p:nvSpPr>
          <p:cNvPr id="6" name="文本框 5"/>
          <p:cNvSpPr txBox="1"/>
          <p:nvPr/>
        </p:nvSpPr>
        <p:spPr>
          <a:xfrm>
            <a:off x="1259205" y="1125220"/>
            <a:ext cx="6653530" cy="922020"/>
          </a:xfrm>
          <a:prstGeom prst="rect">
            <a:avLst/>
          </a:prstGeom>
          <a:noFill/>
        </p:spPr>
        <p:txBody>
          <a:bodyPr wrap="square" rtlCol="0" anchor="t">
            <a:spAutoFit/>
          </a:bodyPr>
          <a:p>
            <a:r>
              <a:t>合成数据</a:t>
            </a:r>
          </a:p>
          <a:p>
            <a:r>
              <a:t>20个数据集是特征-标签的线性关系，线性关系用 f( . )表示</a:t>
            </a:r>
          </a:p>
          <a:p>
            <a:r>
              <a:t>20个数据集的 f( . ) 是一个三阶多项式</a:t>
            </a:r>
          </a:p>
        </p:txBody>
      </p:sp>
      <p:pic>
        <p:nvPicPr>
          <p:cNvPr id="3" name="图片 2"/>
          <p:cNvPicPr>
            <a:picLocks noChangeAspect="1"/>
          </p:cNvPicPr>
          <p:nvPr/>
        </p:nvPicPr>
        <p:blipFill>
          <a:blip r:embed="rId1"/>
          <a:stretch>
            <a:fillRect/>
          </a:stretch>
        </p:blipFill>
        <p:spPr>
          <a:xfrm>
            <a:off x="1259205" y="2132330"/>
            <a:ext cx="6769100" cy="3948430"/>
          </a:xfrm>
          <a:prstGeom prst="rect">
            <a:avLst/>
          </a:prstGeom>
        </p:spPr>
      </p:pic>
      <p:sp>
        <p:nvSpPr>
          <p:cNvPr id="2" name="文本框 1"/>
          <p:cNvSpPr txBox="1"/>
          <p:nvPr/>
        </p:nvSpPr>
        <p:spPr>
          <a:xfrm>
            <a:off x="1115695" y="5877560"/>
            <a:ext cx="7339330" cy="645160"/>
          </a:xfrm>
          <a:prstGeom prst="rect">
            <a:avLst/>
          </a:prstGeom>
          <a:noFill/>
        </p:spPr>
        <p:txBody>
          <a:bodyPr wrap="square" rtlCol="0" anchor="t">
            <a:spAutoFit/>
          </a:bodyPr>
          <a:p>
            <a:r>
              <a:rPr lang="zh-CN" altLang="en-US"/>
              <a:t>(a) 中的 f( . )是线性的，(b)中的 f( . )是一个三阶多项式，( c)和(b)使用相同的数据集。(a)和(b) 的模型是逻辑回归模型，( c)的模型是神经网络</a:t>
            </a: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zh-CN" altLang="en-US" sz="2400" dirty="0"/>
              <a:t>实验</a:t>
            </a:r>
            <a:endParaRPr lang="zh-CN" altLang="en-US" sz="2400" dirty="0"/>
          </a:p>
        </p:txBody>
      </p:sp>
      <p:sp>
        <p:nvSpPr>
          <p:cNvPr id="6" name="文本框 5"/>
          <p:cNvSpPr txBox="1"/>
          <p:nvPr/>
        </p:nvSpPr>
        <p:spPr>
          <a:xfrm>
            <a:off x="827405" y="1556385"/>
            <a:ext cx="7762875" cy="1198880"/>
          </a:xfrm>
          <a:prstGeom prst="rect">
            <a:avLst/>
          </a:prstGeom>
          <a:noFill/>
        </p:spPr>
        <p:txBody>
          <a:bodyPr wrap="square" rtlCol="0" anchor="t">
            <a:spAutoFit/>
          </a:bodyPr>
          <a:p>
            <a:r>
              <a:t>标签噪音</a:t>
            </a:r>
          </a:p>
          <a:p>
            <a:r>
              <a:t>实验用（不正确）的标签训练数据，发现错误的数据点以低数据值结束</a:t>
            </a:r>
          </a:p>
          <a:p>
            <a:r>
              <a:t>通过从最不有价值到最有价值的顺序检查数据点，很可能会发现并能够纠正错误标记的示例</a:t>
            </a:r>
          </a:p>
        </p:txBody>
      </p:sp>
      <p:pic>
        <p:nvPicPr>
          <p:cNvPr id="2" name="图片 1"/>
          <p:cNvPicPr>
            <a:picLocks noChangeAspect="1"/>
          </p:cNvPicPr>
          <p:nvPr/>
        </p:nvPicPr>
        <p:blipFill>
          <a:blip r:embed="rId1"/>
          <a:stretch>
            <a:fillRect/>
          </a:stretch>
        </p:blipFill>
        <p:spPr>
          <a:xfrm>
            <a:off x="1043940" y="3357245"/>
            <a:ext cx="6743700" cy="246888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zh-CN" altLang="en-US" sz="2400" dirty="0"/>
              <a:t>实验</a:t>
            </a:r>
            <a:endParaRPr lang="zh-CN" altLang="en-US" sz="2400" dirty="0"/>
          </a:p>
        </p:txBody>
      </p:sp>
      <p:sp>
        <p:nvSpPr>
          <p:cNvPr id="6" name="文本框 5"/>
          <p:cNvSpPr txBox="1"/>
          <p:nvPr/>
        </p:nvSpPr>
        <p:spPr>
          <a:xfrm>
            <a:off x="323215" y="1485265"/>
            <a:ext cx="5173345" cy="1198880"/>
          </a:xfrm>
          <a:prstGeom prst="rect">
            <a:avLst/>
          </a:prstGeom>
          <a:noFill/>
        </p:spPr>
        <p:txBody>
          <a:bodyPr wrap="square" rtlCol="0" anchor="t">
            <a:spAutoFit/>
          </a:bodyPr>
          <a:p>
            <a:r>
              <a:t>标签噪音</a:t>
            </a:r>
            <a:r>
              <a:rPr lang="zh-CN"/>
              <a:t>实例</a:t>
            </a:r>
            <a:endParaRPr lang="zh-CN"/>
          </a:p>
          <a:p>
            <a:r>
              <a:rPr lang="zh-CN"/>
              <a:t>显示了花卉和Fashion MNIST数据集中TMC-Shapley值最小的5张图片，这些图片都是被错误地标记的示例。</a:t>
            </a:r>
            <a:endParaRPr lang="zh-CN"/>
          </a:p>
        </p:txBody>
      </p:sp>
      <p:pic>
        <p:nvPicPr>
          <p:cNvPr id="3" name="图片 2"/>
          <p:cNvPicPr>
            <a:picLocks noChangeAspect="1"/>
          </p:cNvPicPr>
          <p:nvPr/>
        </p:nvPicPr>
        <p:blipFill>
          <a:blip r:embed="rId1"/>
          <a:stretch>
            <a:fillRect/>
          </a:stretch>
        </p:blipFill>
        <p:spPr>
          <a:xfrm>
            <a:off x="323215" y="2852420"/>
            <a:ext cx="4883150" cy="3087370"/>
          </a:xfrm>
          <a:prstGeom prst="rect">
            <a:avLst/>
          </a:prstGeom>
        </p:spPr>
      </p:pic>
      <p:sp>
        <p:nvSpPr>
          <p:cNvPr id="5" name="文本框 4"/>
          <p:cNvSpPr txBox="1"/>
          <p:nvPr/>
        </p:nvSpPr>
        <p:spPr>
          <a:xfrm>
            <a:off x="5580380" y="1557020"/>
            <a:ext cx="3358515" cy="922020"/>
          </a:xfrm>
          <a:prstGeom prst="rect">
            <a:avLst/>
          </a:prstGeom>
          <a:noFill/>
        </p:spPr>
        <p:txBody>
          <a:bodyPr wrap="square" rtlCol="0" anchor="t">
            <a:spAutoFit/>
          </a:bodyPr>
          <a:p>
            <a:r>
              <a:rPr lang="zh-CN" altLang="en-US"/>
              <a:t>数据质量和价值</a:t>
            </a:r>
            <a:endParaRPr lang="zh-CN" altLang="en-US"/>
          </a:p>
          <a:p>
            <a:r>
              <a:rPr lang="zh-CN" altLang="en-US"/>
              <a:t>故意向图像添加噪声会降低数据值：</a:t>
            </a:r>
            <a:endParaRPr lang="zh-CN" altLang="en-US"/>
          </a:p>
        </p:txBody>
      </p:sp>
      <p:pic>
        <p:nvPicPr>
          <p:cNvPr id="8" name="图片 7"/>
          <p:cNvPicPr>
            <a:picLocks noChangeAspect="1"/>
          </p:cNvPicPr>
          <p:nvPr/>
        </p:nvPicPr>
        <p:blipFill>
          <a:blip r:embed="rId2"/>
          <a:stretch>
            <a:fillRect/>
          </a:stretch>
        </p:blipFill>
        <p:spPr>
          <a:xfrm>
            <a:off x="5147945" y="3213100"/>
            <a:ext cx="4024630" cy="19939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文本框 1"/>
          <p:cNvSpPr txBox="1"/>
          <p:nvPr/>
        </p:nvSpPr>
        <p:spPr>
          <a:xfrm>
            <a:off x="2267903" y="2829560"/>
            <a:ext cx="4897437"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7200" dirty="0">
                <a:solidFill>
                  <a:srgbClr val="B40027"/>
                </a:solidFill>
                <a:latin typeface="华文新魏" panose="02010800040101010101" pitchFamily="2" charset="-122"/>
                <a:ea typeface="华文新魏" panose="02010800040101010101" pitchFamily="2" charset="-122"/>
              </a:rPr>
              <a:t>Q&amp;</a:t>
            </a:r>
            <a:r>
              <a:rPr lang="en-US" altLang="zh-CN" sz="7200" dirty="0">
                <a:solidFill>
                  <a:srgbClr val="B40027"/>
                </a:solidFill>
                <a:latin typeface="华文新魏" panose="02010800040101010101" pitchFamily="2" charset="-122"/>
                <a:ea typeface="华文新魏" panose="02010800040101010101" pitchFamily="2" charset="-122"/>
              </a:rPr>
              <a:t>A</a:t>
            </a:r>
            <a:endParaRPr lang="en-US" altLang="zh-CN" sz="7200" dirty="0">
              <a:solidFill>
                <a:srgbClr val="B40027"/>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zh-CN" altLang="en-US" sz="2400" dirty="0"/>
              <a:t>问题和创新</a:t>
            </a:r>
            <a:endParaRPr lang="zh-CN" altLang="en-US" sz="2400" dirty="0"/>
          </a:p>
        </p:txBody>
      </p:sp>
      <p:sp>
        <p:nvSpPr>
          <p:cNvPr id="2" name="文本框 1"/>
          <p:cNvSpPr txBox="1"/>
          <p:nvPr/>
        </p:nvSpPr>
        <p:spPr>
          <a:xfrm>
            <a:off x="611505" y="1484630"/>
            <a:ext cx="6187440" cy="368300"/>
          </a:xfrm>
          <a:prstGeom prst="rect">
            <a:avLst/>
          </a:prstGeom>
          <a:noFill/>
          <a:ln w="9525">
            <a:noFill/>
          </a:ln>
        </p:spPr>
        <p:txBody>
          <a:bodyPr wrap="square">
            <a:spAutoFit/>
          </a:bodyPr>
          <a:p>
            <a:r>
              <a:rPr lang="en-US" altLang="zh-CN" sz="1800">
                <a:solidFill>
                  <a:schemeClr val="tx2"/>
                </a:solidFill>
                <a:latin typeface="Calibri" panose="020F0502020204030204" charset="0"/>
                <a:ea typeface="宋体" panose="02010600030101010101" pitchFamily="2" charset="-122"/>
              </a:rPr>
              <a:t> </a:t>
            </a:r>
            <a:r>
              <a:rPr lang="zh-CN" altLang="en-US" sz="1800">
                <a:solidFill>
                  <a:schemeClr val="tx2"/>
                </a:solidFill>
                <a:latin typeface="Calibri" panose="020F0502020204030204" charset="0"/>
                <a:ea typeface="宋体" panose="02010600030101010101" pitchFamily="2" charset="-122"/>
              </a:rPr>
              <a:t>缺乏对这些</a:t>
            </a:r>
            <a:r>
              <a:rPr lang="zh-CN" sz="1800">
                <a:solidFill>
                  <a:schemeClr val="tx2"/>
                </a:solidFill>
                <a:latin typeface="Calibri" panose="020F0502020204030204" charset="0"/>
                <a:ea typeface="宋体" panose="02010600030101010101" pitchFamily="2" charset="-122"/>
              </a:rPr>
              <a:t>方法之间的关系和</a:t>
            </a:r>
            <a:r>
              <a:rPr lang="zh-CN" sz="1800">
                <a:solidFill>
                  <a:schemeClr val="tx2"/>
                </a:solidFill>
                <a:latin typeface="Calibri" panose="020F0502020204030204" charset="0"/>
                <a:ea typeface="宋体" panose="02010600030101010101" pitchFamily="2" charset="-122"/>
              </a:rPr>
              <a:t>哪种方法比较好</a:t>
            </a:r>
            <a:r>
              <a:rPr lang="zh-CN" sz="1800">
                <a:solidFill>
                  <a:schemeClr val="tx2"/>
                </a:solidFill>
                <a:latin typeface="Calibri" panose="020F0502020204030204" charset="0"/>
                <a:ea typeface="宋体" panose="02010600030101010101" pitchFamily="2" charset="-122"/>
              </a:rPr>
              <a:t>的理解</a:t>
            </a:r>
            <a:endParaRPr lang="zh-CN" sz="1800">
              <a:solidFill>
                <a:schemeClr val="tx2"/>
              </a:solidFill>
              <a:latin typeface="Calibri" panose="020F0502020204030204" charset="0"/>
              <a:ea typeface="宋体" panose="02010600030101010101" pitchFamily="2" charset="-122"/>
            </a:endParaRPr>
          </a:p>
        </p:txBody>
      </p:sp>
      <p:sp>
        <p:nvSpPr>
          <p:cNvPr id="5" name="文本框 4"/>
          <p:cNvSpPr txBox="1"/>
          <p:nvPr/>
        </p:nvSpPr>
        <p:spPr>
          <a:xfrm>
            <a:off x="683260" y="4437380"/>
            <a:ext cx="7077075" cy="368300"/>
          </a:xfrm>
          <a:prstGeom prst="rect">
            <a:avLst/>
          </a:prstGeom>
          <a:noFill/>
          <a:ln w="9525">
            <a:noFill/>
          </a:ln>
        </p:spPr>
        <p:txBody>
          <a:bodyPr wrap="square">
            <a:spAutoFit/>
          </a:bodyPr>
          <a:p>
            <a:r>
              <a:rPr lang="zh-CN" altLang="en-US" sz="1800">
                <a:solidFill>
                  <a:schemeClr val="tx2"/>
                </a:solidFill>
                <a:latin typeface="Calibri" panose="020F0502020204030204" charset="0"/>
                <a:ea typeface="宋体" panose="02010600030101010101" pitchFamily="2" charset="-122"/>
              </a:rPr>
              <a:t>定义了可加性特征归因方法类别，统一当前</a:t>
            </a:r>
            <a:r>
              <a:rPr lang="zh-CN" altLang="en-US" sz="1800">
                <a:solidFill>
                  <a:schemeClr val="tx2"/>
                </a:solidFill>
                <a:latin typeface="Calibri" panose="020F0502020204030204" charset="0"/>
                <a:ea typeface="宋体" panose="02010600030101010101" pitchFamily="2" charset="-122"/>
              </a:rPr>
              <a:t>六种方法</a:t>
            </a:r>
            <a:endParaRPr lang="zh-CN" altLang="en-US" sz="1800">
              <a:solidFill>
                <a:schemeClr val="tx2"/>
              </a:solidFill>
              <a:latin typeface="Calibri" panose="020F0502020204030204" charset="0"/>
              <a:ea typeface="宋体" panose="02010600030101010101" pitchFamily="2" charset="-122"/>
            </a:endParaRPr>
          </a:p>
        </p:txBody>
      </p:sp>
      <p:sp>
        <p:nvSpPr>
          <p:cNvPr id="6" name="文本框 5"/>
          <p:cNvSpPr txBox="1"/>
          <p:nvPr/>
        </p:nvSpPr>
        <p:spPr>
          <a:xfrm>
            <a:off x="683260" y="1993900"/>
            <a:ext cx="1640205" cy="368300"/>
          </a:xfrm>
          <a:prstGeom prst="rect">
            <a:avLst/>
          </a:prstGeom>
          <a:noFill/>
          <a:ln w="9525">
            <a:noFill/>
          </a:ln>
        </p:spPr>
        <p:txBody>
          <a:bodyPr wrap="square">
            <a:spAutoFit/>
          </a:bodyPr>
          <a:p>
            <a:r>
              <a:rPr lang="zh-CN" altLang="en-US" sz="1800">
                <a:solidFill>
                  <a:schemeClr val="tx2"/>
                </a:solidFill>
                <a:latin typeface="Calibri" panose="020F0502020204030204" charset="0"/>
                <a:ea typeface="宋体" panose="02010600030101010101" pitchFamily="2" charset="-122"/>
              </a:rPr>
              <a:t>引入</a:t>
            </a:r>
            <a:r>
              <a:rPr lang="zh-CN" altLang="en-US" sz="1800">
                <a:solidFill>
                  <a:schemeClr val="tx2"/>
                </a:solidFill>
                <a:latin typeface="Calibri" panose="020F0502020204030204" charset="0"/>
                <a:ea typeface="宋体" panose="02010600030101010101" pitchFamily="2" charset="-122"/>
              </a:rPr>
              <a:t>观点：</a:t>
            </a:r>
            <a:endParaRPr lang="zh-CN" altLang="en-US" sz="1800">
              <a:solidFill>
                <a:schemeClr val="tx2"/>
              </a:solidFill>
              <a:latin typeface="Calibri" panose="020F050202020403020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979295" y="2348865"/>
            <a:ext cx="4381500" cy="1996440"/>
          </a:xfrm>
          <a:prstGeom prst="rect">
            <a:avLst/>
          </a:prstGeom>
        </p:spPr>
      </p:pic>
      <p:sp>
        <p:nvSpPr>
          <p:cNvPr id="4" name="文本框 3"/>
          <p:cNvSpPr txBox="1"/>
          <p:nvPr/>
        </p:nvSpPr>
        <p:spPr>
          <a:xfrm>
            <a:off x="683260" y="5064760"/>
            <a:ext cx="7077075" cy="368300"/>
          </a:xfrm>
          <a:prstGeom prst="rect">
            <a:avLst/>
          </a:prstGeom>
          <a:noFill/>
          <a:ln w="9525">
            <a:noFill/>
          </a:ln>
        </p:spPr>
        <p:txBody>
          <a:bodyPr wrap="square">
            <a:spAutoFit/>
          </a:bodyPr>
          <a:p>
            <a:r>
              <a:rPr lang="zh-CN" altLang="en-US" sz="1800">
                <a:solidFill>
                  <a:schemeClr val="tx2"/>
                </a:solidFill>
                <a:latin typeface="Calibri" panose="020F0502020204030204" charset="0"/>
                <a:ea typeface="宋体" panose="02010600030101010101" pitchFamily="2" charset="-122"/>
              </a:rPr>
              <a:t>保证唯一解决方案的博弈论结果适用于整个加法特征归因方法类别</a:t>
            </a:r>
            <a:endParaRPr lang="zh-CN" altLang="en-US" sz="1800">
              <a:solidFill>
                <a:schemeClr val="tx2"/>
              </a:solidFill>
              <a:latin typeface="Calibri" panose="020F0502020204030204" charset="0"/>
              <a:ea typeface="宋体" panose="02010600030101010101" pitchFamily="2" charset="-122"/>
            </a:endParaRPr>
          </a:p>
        </p:txBody>
      </p:sp>
      <p:sp>
        <p:nvSpPr>
          <p:cNvPr id="11" name="文本框 10"/>
          <p:cNvSpPr txBox="1"/>
          <p:nvPr/>
        </p:nvSpPr>
        <p:spPr>
          <a:xfrm>
            <a:off x="683260" y="5661025"/>
            <a:ext cx="7077075" cy="368300"/>
          </a:xfrm>
          <a:prstGeom prst="rect">
            <a:avLst/>
          </a:prstGeom>
          <a:noFill/>
          <a:ln w="9525">
            <a:noFill/>
          </a:ln>
        </p:spPr>
        <p:txBody>
          <a:bodyPr wrap="square">
            <a:spAutoFit/>
          </a:bodyPr>
          <a:p>
            <a:r>
              <a:rPr lang="zh-CN" altLang="en-US" sz="1800">
                <a:solidFill>
                  <a:schemeClr val="tx2"/>
                </a:solidFill>
                <a:latin typeface="Calibri" panose="020F0502020204030204" charset="0"/>
                <a:ea typeface="宋体" panose="02010600030101010101" pitchFamily="2" charset="-122"/>
              </a:rPr>
              <a:t>提出SHAP作为各种方法近似的特征重要性的统一度量</a:t>
            </a:r>
            <a:endParaRPr lang="zh-CN" altLang="en-US" sz="1800">
              <a:solidFill>
                <a:schemeClr val="tx2"/>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zh-CN" altLang="en-US" sz="2400" dirty="0"/>
              <a:t>加性特征归因方法</a:t>
            </a:r>
            <a:endParaRPr lang="zh-CN" altLang="en-US" sz="2400" dirty="0"/>
          </a:p>
        </p:txBody>
      </p:sp>
      <p:pic>
        <p:nvPicPr>
          <p:cNvPr id="7" name="图片 6"/>
          <p:cNvPicPr>
            <a:picLocks noChangeAspect="1"/>
          </p:cNvPicPr>
          <p:nvPr>
            <p:custDataLst>
              <p:tags r:id="rId1"/>
            </p:custDataLst>
          </p:nvPr>
        </p:nvPicPr>
        <p:blipFill>
          <a:blip r:embed="rId2"/>
          <a:stretch>
            <a:fillRect/>
          </a:stretch>
        </p:blipFill>
        <p:spPr>
          <a:xfrm>
            <a:off x="2204085" y="1484630"/>
            <a:ext cx="4540250" cy="1753870"/>
          </a:xfrm>
          <a:prstGeom prst="rect">
            <a:avLst/>
          </a:prstGeom>
        </p:spPr>
      </p:pic>
      <p:pic>
        <p:nvPicPr>
          <p:cNvPr id="8" name="图片 7"/>
          <p:cNvPicPr>
            <a:picLocks noChangeAspect="1"/>
          </p:cNvPicPr>
          <p:nvPr/>
        </p:nvPicPr>
        <p:blipFill>
          <a:blip r:embed="rId3"/>
          <a:stretch>
            <a:fillRect/>
          </a:stretch>
        </p:blipFill>
        <p:spPr>
          <a:xfrm>
            <a:off x="1475740" y="3140710"/>
            <a:ext cx="5996305" cy="329946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zh-CN" altLang="en-US" sz="2400" dirty="0"/>
              <a:t>加性特征归因方法</a:t>
            </a:r>
            <a:endParaRPr lang="zh-CN" altLang="en-US" sz="2400" dirty="0"/>
          </a:p>
        </p:txBody>
      </p:sp>
      <p:sp>
        <p:nvSpPr>
          <p:cNvPr id="5" name="文本框 4"/>
          <p:cNvSpPr txBox="1"/>
          <p:nvPr/>
        </p:nvSpPr>
        <p:spPr>
          <a:xfrm>
            <a:off x="1403350" y="2132330"/>
            <a:ext cx="2540000" cy="368300"/>
          </a:xfrm>
          <a:prstGeom prst="rect">
            <a:avLst/>
          </a:prstGeom>
          <a:noFill/>
        </p:spPr>
        <p:txBody>
          <a:bodyPr wrap="square" rtlCol="0" anchor="t">
            <a:spAutoFit/>
          </a:bodyPr>
          <a:p>
            <a:r>
              <a:rPr lang="zh-CN" altLang="en-US"/>
              <a:t>要解释的原始预测模型</a:t>
            </a:r>
            <a:endParaRPr lang="zh-CN" altLang="en-US"/>
          </a:p>
        </p:txBody>
      </p:sp>
      <p:sp>
        <p:nvSpPr>
          <p:cNvPr id="9" name="文本框 8"/>
          <p:cNvSpPr txBox="1"/>
          <p:nvPr/>
        </p:nvSpPr>
        <p:spPr>
          <a:xfrm>
            <a:off x="5436235" y="2132330"/>
            <a:ext cx="2540000" cy="368300"/>
          </a:xfrm>
          <a:prstGeom prst="rect">
            <a:avLst/>
          </a:prstGeom>
          <a:noFill/>
        </p:spPr>
        <p:txBody>
          <a:bodyPr wrap="square" rtlCol="0" anchor="t">
            <a:spAutoFit/>
          </a:bodyPr>
          <a:p>
            <a:r>
              <a:rPr lang="zh-CN" altLang="en-US"/>
              <a:t>解释模型</a:t>
            </a:r>
            <a:endParaRPr lang="zh-CN" altLang="en-US"/>
          </a:p>
        </p:txBody>
      </p:sp>
      <p:sp>
        <p:nvSpPr>
          <p:cNvPr id="11" name="文本框 10"/>
          <p:cNvSpPr txBox="1"/>
          <p:nvPr/>
        </p:nvSpPr>
        <p:spPr>
          <a:xfrm>
            <a:off x="1115695" y="2711450"/>
            <a:ext cx="2540000" cy="368300"/>
          </a:xfrm>
          <a:prstGeom prst="rect">
            <a:avLst/>
          </a:prstGeom>
          <a:noFill/>
        </p:spPr>
        <p:txBody>
          <a:bodyPr wrap="square" rtlCol="0" anchor="t">
            <a:spAutoFit/>
          </a:bodyPr>
          <a:p>
            <a:r>
              <a:rPr lang="zh-CN" altLang="en-US"/>
              <a:t>解释模型使用简化</a:t>
            </a:r>
            <a:r>
              <a:rPr lang="zh-CN" altLang="en-US"/>
              <a:t>输入</a:t>
            </a:r>
            <a:endParaRPr lang="zh-CN" altLang="en-US"/>
          </a:p>
        </p:txBody>
      </p:sp>
      <p:graphicFrame>
        <p:nvGraphicFramePr>
          <p:cNvPr id="15" name="对象 14">
            <a:hlinkClick r:id="" action="ppaction://ole?verb="/>
          </p:cNvPr>
          <p:cNvGraphicFramePr>
            <a:graphicFrameLocks noChangeAspect="1"/>
          </p:cNvGraphicFramePr>
          <p:nvPr/>
        </p:nvGraphicFramePr>
        <p:xfrm>
          <a:off x="5364480" y="2717800"/>
          <a:ext cx="1026795" cy="348615"/>
        </p:xfrm>
        <a:graphic>
          <a:graphicData uri="http://schemas.openxmlformats.org/presentationml/2006/ole">
            <mc:AlternateContent xmlns:mc="http://schemas.openxmlformats.org/markup-compatibility/2006">
              <mc:Choice xmlns:v="urn:schemas-microsoft-com:vml" Requires="v">
                <p:oleObj spid="_x0000_s1029" name="" r:id="rId1" imgW="584200" imgH="203200" progId="Equation.KSEE3">
                  <p:embed/>
                </p:oleObj>
              </mc:Choice>
              <mc:Fallback>
                <p:oleObj name="" r:id="rId1" imgW="584200" imgH="203200" progId="Equation.KSEE3">
                  <p:embed/>
                  <p:pic>
                    <p:nvPicPr>
                      <p:cNvPr id="0" name="图片 1028"/>
                      <p:cNvPicPr/>
                      <p:nvPr/>
                    </p:nvPicPr>
                    <p:blipFill>
                      <a:blip r:embed="rId2"/>
                      <a:stretch>
                        <a:fillRect/>
                      </a:stretch>
                    </p:blipFill>
                    <p:spPr>
                      <a:xfrm>
                        <a:off x="5364480" y="2717800"/>
                        <a:ext cx="1026795" cy="34861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3488055" y="2708910"/>
          <a:ext cx="292100" cy="339725"/>
        </p:xfrm>
        <a:graphic>
          <a:graphicData uri="http://schemas.openxmlformats.org/presentationml/2006/ole">
            <mc:AlternateContent xmlns:mc="http://schemas.openxmlformats.org/markup-compatibility/2006">
              <mc:Choice xmlns:v="urn:schemas-microsoft-com:vml" Requires="v">
                <p:oleObj spid="_x0000_s1031" name="" r:id="rId3" imgW="152400" imgH="177165" progId="Equation.KSEE3">
                  <p:embed/>
                </p:oleObj>
              </mc:Choice>
              <mc:Fallback>
                <p:oleObj name="" r:id="rId3" imgW="152400" imgH="177165" progId="Equation.KSEE3">
                  <p:embed/>
                  <p:pic>
                    <p:nvPicPr>
                      <p:cNvPr id="0" name="图片 1030"/>
                      <p:cNvPicPr/>
                      <p:nvPr/>
                    </p:nvPicPr>
                    <p:blipFill>
                      <a:blip r:embed="rId4"/>
                      <a:stretch>
                        <a:fillRect/>
                      </a:stretch>
                    </p:blipFill>
                    <p:spPr>
                      <a:xfrm>
                        <a:off x="3488055" y="2708910"/>
                        <a:ext cx="292100" cy="339725"/>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1187450" y="2134870"/>
          <a:ext cx="245110" cy="327025"/>
        </p:xfrm>
        <a:graphic>
          <a:graphicData uri="http://schemas.openxmlformats.org/presentationml/2006/ole">
            <mc:AlternateContent xmlns:mc="http://schemas.openxmlformats.org/markup-compatibility/2006">
              <mc:Choice xmlns:v="urn:schemas-microsoft-com:vml" Requires="v">
                <p:oleObj spid="_x0000_s1032" name="" r:id="rId5" imgW="152400" imgH="203200" progId="Equation.KSEE3">
                  <p:embed/>
                </p:oleObj>
              </mc:Choice>
              <mc:Fallback>
                <p:oleObj name="" r:id="rId5" imgW="152400" imgH="203200" progId="Equation.KSEE3">
                  <p:embed/>
                  <p:pic>
                    <p:nvPicPr>
                      <p:cNvPr id="0" name="图片 1031"/>
                      <p:cNvPicPr/>
                      <p:nvPr/>
                    </p:nvPicPr>
                    <p:blipFill>
                      <a:blip r:embed="rId6"/>
                      <a:stretch>
                        <a:fillRect/>
                      </a:stretch>
                    </p:blipFill>
                    <p:spPr>
                      <a:xfrm>
                        <a:off x="1187450" y="2134870"/>
                        <a:ext cx="245110" cy="32702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5220335" y="2183130"/>
          <a:ext cx="224790" cy="266065"/>
        </p:xfrm>
        <a:graphic>
          <a:graphicData uri="http://schemas.openxmlformats.org/presentationml/2006/ole">
            <mc:AlternateContent xmlns:mc="http://schemas.openxmlformats.org/markup-compatibility/2006">
              <mc:Choice xmlns:v="urn:schemas-microsoft-com:vml" Requires="v">
                <p:oleObj spid="_x0000_s2" name="" r:id="rId7" imgW="139700" imgH="165100" progId="Equation.KSEE3">
                  <p:embed/>
                </p:oleObj>
              </mc:Choice>
              <mc:Fallback>
                <p:oleObj name="" r:id="rId7" imgW="139700" imgH="165100" progId="Equation.KSEE3">
                  <p:embed/>
                  <p:pic>
                    <p:nvPicPr>
                      <p:cNvPr id="0" name="图片 1031"/>
                      <p:cNvPicPr/>
                      <p:nvPr/>
                    </p:nvPicPr>
                    <p:blipFill>
                      <a:blip r:embed="rId8"/>
                      <a:stretch>
                        <a:fillRect/>
                      </a:stretch>
                    </p:blipFill>
                    <p:spPr>
                      <a:xfrm>
                        <a:off x="5220335" y="2183130"/>
                        <a:ext cx="224790" cy="266065"/>
                      </a:xfrm>
                      <a:prstGeom prst="rect">
                        <a:avLst/>
                      </a:prstGeom>
                    </p:spPr>
                  </p:pic>
                </p:oleObj>
              </mc:Fallback>
            </mc:AlternateContent>
          </a:graphicData>
        </a:graphic>
      </p:graphicFrame>
      <p:sp>
        <p:nvSpPr>
          <p:cNvPr id="21" name="文本框 20"/>
          <p:cNvSpPr txBox="1"/>
          <p:nvPr/>
        </p:nvSpPr>
        <p:spPr>
          <a:xfrm>
            <a:off x="1115695" y="1517015"/>
            <a:ext cx="3455670" cy="368300"/>
          </a:xfrm>
          <a:prstGeom prst="rect">
            <a:avLst/>
          </a:prstGeom>
          <a:noFill/>
        </p:spPr>
        <p:txBody>
          <a:bodyPr wrap="square" rtlCol="0" anchor="t">
            <a:spAutoFit/>
          </a:bodyPr>
          <a:p>
            <a:r>
              <a:rPr lang="zh-CN" altLang="en-US"/>
              <a:t>全局解释性</a:t>
            </a:r>
            <a:r>
              <a:rPr lang="en-US" altLang="zh-CN"/>
              <a:t> VS </a:t>
            </a:r>
            <a:r>
              <a:rPr lang="zh-CN" altLang="en-US">
                <a:solidFill>
                  <a:srgbClr val="FF0000"/>
                </a:solidFill>
              </a:rPr>
              <a:t>局部解释性</a:t>
            </a:r>
            <a:endParaRPr lang="zh-CN" altLang="en-US">
              <a:solidFill>
                <a:srgbClr val="FF0000"/>
              </a:solidFill>
            </a:endParaRPr>
          </a:p>
        </p:txBody>
      </p:sp>
      <p:graphicFrame>
        <p:nvGraphicFramePr>
          <p:cNvPr id="22" name="对象 21">
            <a:hlinkClick r:id="" action="ppaction://ole?verb="/>
          </p:cNvPr>
          <p:cNvGraphicFramePr>
            <a:graphicFrameLocks noChangeAspect="1"/>
          </p:cNvGraphicFramePr>
          <p:nvPr/>
        </p:nvGraphicFramePr>
        <p:xfrm>
          <a:off x="1187450" y="3239770"/>
          <a:ext cx="741680" cy="345440"/>
        </p:xfrm>
        <a:graphic>
          <a:graphicData uri="http://schemas.openxmlformats.org/presentationml/2006/ole">
            <mc:AlternateContent xmlns:mc="http://schemas.openxmlformats.org/markup-compatibility/2006">
              <mc:Choice xmlns:v="urn:schemas-microsoft-com:vml" Requires="v">
                <p:oleObj spid="_x0000_s1033" name="" r:id="rId9" imgW="381000" imgH="177165" progId="Equation.KSEE3">
                  <p:embed/>
                </p:oleObj>
              </mc:Choice>
              <mc:Fallback>
                <p:oleObj name="" r:id="rId9" imgW="381000" imgH="177165" progId="Equation.KSEE3">
                  <p:embed/>
                  <p:pic>
                    <p:nvPicPr>
                      <p:cNvPr id="0" name="图片 1032"/>
                      <p:cNvPicPr/>
                      <p:nvPr/>
                    </p:nvPicPr>
                    <p:blipFill>
                      <a:blip r:embed="rId10"/>
                      <a:stretch>
                        <a:fillRect/>
                      </a:stretch>
                    </p:blipFill>
                    <p:spPr>
                      <a:xfrm>
                        <a:off x="1187450" y="3239770"/>
                        <a:ext cx="741680" cy="34544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4932045" y="3250565"/>
          <a:ext cx="1876425" cy="397510"/>
        </p:xfrm>
        <a:graphic>
          <a:graphicData uri="http://schemas.openxmlformats.org/presentationml/2006/ole">
            <mc:AlternateContent xmlns:mc="http://schemas.openxmlformats.org/markup-compatibility/2006">
              <mc:Choice xmlns:v="urn:schemas-microsoft-com:vml" Requires="v">
                <p:oleObj spid="_x0000_s1034" name="" r:id="rId11" imgW="1079500" imgH="228600" progId="Equation.KSEE3">
                  <p:embed/>
                </p:oleObj>
              </mc:Choice>
              <mc:Fallback>
                <p:oleObj name="" r:id="rId11" imgW="1079500" imgH="228600" progId="Equation.KSEE3">
                  <p:embed/>
                  <p:pic>
                    <p:nvPicPr>
                      <p:cNvPr id="0" name="图片 1033"/>
                      <p:cNvPicPr/>
                      <p:nvPr/>
                    </p:nvPicPr>
                    <p:blipFill>
                      <a:blip r:embed="rId12"/>
                      <a:stretch>
                        <a:fillRect/>
                      </a:stretch>
                    </p:blipFill>
                    <p:spPr>
                      <a:xfrm>
                        <a:off x="4932045" y="3250565"/>
                        <a:ext cx="1876425" cy="397510"/>
                      </a:xfrm>
                      <a:prstGeom prst="rect">
                        <a:avLst/>
                      </a:prstGeom>
                    </p:spPr>
                  </p:pic>
                </p:oleObj>
              </mc:Fallback>
            </mc:AlternateContent>
          </a:graphicData>
        </a:graphic>
      </p:graphicFrame>
      <p:pic>
        <p:nvPicPr>
          <p:cNvPr id="24" name="图片 23"/>
          <p:cNvPicPr>
            <a:picLocks noChangeAspect="1"/>
          </p:cNvPicPr>
          <p:nvPr/>
        </p:nvPicPr>
        <p:blipFill>
          <a:blip r:embed="rId13"/>
          <a:stretch>
            <a:fillRect/>
          </a:stretch>
        </p:blipFill>
        <p:spPr>
          <a:xfrm>
            <a:off x="1109980" y="4004945"/>
            <a:ext cx="6618605" cy="144399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en-US" altLang="zh-CN" sz="2400" dirty="0"/>
              <a:t>LIME(Local Interpretable Model-Agnostic Explanations)</a:t>
            </a:r>
            <a:endParaRPr lang="zh-CN" altLang="en-US" sz="2400" dirty="0"/>
          </a:p>
        </p:txBody>
      </p:sp>
      <p:graphicFrame>
        <p:nvGraphicFramePr>
          <p:cNvPr id="15" name="对象 14">
            <a:hlinkClick r:id="" action="ppaction://ole?verb="/>
          </p:cNvPr>
          <p:cNvGraphicFramePr>
            <a:graphicFrameLocks noChangeAspect="1"/>
          </p:cNvGraphicFramePr>
          <p:nvPr/>
        </p:nvGraphicFramePr>
        <p:xfrm>
          <a:off x="1259205" y="2051685"/>
          <a:ext cx="1026795" cy="348615"/>
        </p:xfrm>
        <a:graphic>
          <a:graphicData uri="http://schemas.openxmlformats.org/presentationml/2006/ole">
            <mc:AlternateContent xmlns:mc="http://schemas.openxmlformats.org/markup-compatibility/2006">
              <mc:Choice xmlns:v="urn:schemas-microsoft-com:vml" Requires="v">
                <p:oleObj spid="_x0000_s1029" name="" r:id="rId1" imgW="584200" imgH="203200" progId="Equation.KSEE3">
                  <p:embed/>
                </p:oleObj>
              </mc:Choice>
              <mc:Fallback>
                <p:oleObj name="" r:id="rId1" imgW="584200" imgH="203200" progId="Equation.KSEE3">
                  <p:embed/>
                  <p:pic>
                    <p:nvPicPr>
                      <p:cNvPr id="0" name="图片 1028"/>
                      <p:cNvPicPr/>
                      <p:nvPr/>
                    </p:nvPicPr>
                    <p:blipFill>
                      <a:blip r:embed="rId2"/>
                      <a:stretch>
                        <a:fillRect/>
                      </a:stretch>
                    </p:blipFill>
                    <p:spPr>
                      <a:xfrm>
                        <a:off x="1259205" y="2051685"/>
                        <a:ext cx="1026795" cy="34861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4067810" y="2032000"/>
          <a:ext cx="292100" cy="339725"/>
        </p:xfrm>
        <a:graphic>
          <a:graphicData uri="http://schemas.openxmlformats.org/presentationml/2006/ole">
            <mc:AlternateContent xmlns:mc="http://schemas.openxmlformats.org/markup-compatibility/2006">
              <mc:Choice xmlns:v="urn:schemas-microsoft-com:vml" Requires="v">
                <p:oleObj spid="_x0000_s1031" name="" r:id="rId3" imgW="152400" imgH="177165" progId="Equation.KSEE3">
                  <p:embed/>
                </p:oleObj>
              </mc:Choice>
              <mc:Fallback>
                <p:oleObj name="" r:id="rId3" imgW="152400" imgH="177165" progId="Equation.KSEE3">
                  <p:embed/>
                  <p:pic>
                    <p:nvPicPr>
                      <p:cNvPr id="0" name="图片 1030"/>
                      <p:cNvPicPr/>
                      <p:nvPr/>
                    </p:nvPicPr>
                    <p:blipFill>
                      <a:blip r:embed="rId4"/>
                      <a:stretch>
                        <a:fillRect/>
                      </a:stretch>
                    </p:blipFill>
                    <p:spPr>
                      <a:xfrm>
                        <a:off x="4067810" y="2032000"/>
                        <a:ext cx="292100" cy="339725"/>
                      </a:xfrm>
                      <a:prstGeom prst="rect">
                        <a:avLst/>
                      </a:prstGeom>
                    </p:spPr>
                  </p:pic>
                </p:oleObj>
              </mc:Fallback>
            </mc:AlternateContent>
          </a:graphicData>
        </a:graphic>
      </p:graphicFrame>
      <p:sp>
        <p:nvSpPr>
          <p:cNvPr id="21" name="文本框 20"/>
          <p:cNvSpPr txBox="1"/>
          <p:nvPr/>
        </p:nvSpPr>
        <p:spPr>
          <a:xfrm>
            <a:off x="1115695" y="1517015"/>
            <a:ext cx="6331585" cy="368300"/>
          </a:xfrm>
          <a:prstGeom prst="rect">
            <a:avLst/>
          </a:prstGeom>
          <a:noFill/>
        </p:spPr>
        <p:txBody>
          <a:bodyPr wrap="square" rtlCol="0" anchor="t">
            <a:spAutoFit/>
          </a:bodyPr>
          <a:p>
            <a:r>
              <a:t>根据围绕给定预测的局部近似模型来解释单个模型的预测</a:t>
            </a:r>
          </a:p>
        </p:txBody>
      </p:sp>
      <p:sp>
        <p:nvSpPr>
          <p:cNvPr id="3" name="文本框 2"/>
          <p:cNvSpPr txBox="1"/>
          <p:nvPr/>
        </p:nvSpPr>
        <p:spPr>
          <a:xfrm>
            <a:off x="2411730" y="2032000"/>
            <a:ext cx="6197600" cy="368300"/>
          </a:xfrm>
          <a:prstGeom prst="rect">
            <a:avLst/>
          </a:prstGeom>
          <a:noFill/>
        </p:spPr>
        <p:txBody>
          <a:bodyPr wrap="square" rtlCol="0" anchor="t">
            <a:spAutoFit/>
          </a:bodyPr>
          <a:p>
            <a:r>
              <a:rPr lang="zh-CN" altLang="en-US"/>
              <a:t>将</a:t>
            </a:r>
            <a:r>
              <a:rPr lang="zh-CN" altLang="en-US">
                <a:sym typeface="+mn-ea"/>
              </a:rPr>
              <a:t>可解释性输入</a:t>
            </a:r>
            <a:r>
              <a:rPr lang="en-US" altLang="zh-CN">
                <a:sym typeface="+mn-ea"/>
              </a:rPr>
              <a:t>    </a:t>
            </a:r>
            <a:r>
              <a:rPr lang="zh-CN" altLang="en-US"/>
              <a:t>二进制矢量转换为原始输入空间</a:t>
            </a:r>
            <a:endParaRPr lang="zh-CN" altLang="en-US"/>
          </a:p>
        </p:txBody>
      </p:sp>
      <p:sp>
        <p:nvSpPr>
          <p:cNvPr id="4" name="文本框 3"/>
          <p:cNvSpPr txBox="1"/>
          <p:nvPr/>
        </p:nvSpPr>
        <p:spPr>
          <a:xfrm>
            <a:off x="4859655" y="2492375"/>
            <a:ext cx="3231515" cy="368300"/>
          </a:xfrm>
          <a:prstGeom prst="rect">
            <a:avLst/>
          </a:prstGeom>
          <a:noFill/>
        </p:spPr>
        <p:txBody>
          <a:bodyPr wrap="square" rtlCol="0" anchor="t">
            <a:spAutoFit/>
          </a:bodyPr>
          <a:p>
            <a:r>
              <a:rPr lang="en-US" altLang="zh-CN" i="1"/>
              <a:t>eg </a:t>
            </a:r>
            <a:r>
              <a:rPr lang="en-US" altLang="zh-CN"/>
              <a:t>词袋法文本特征</a:t>
            </a:r>
            <a:r>
              <a:rPr lang="zh-CN" altLang="en-US"/>
              <a:t>、图像</a:t>
            </a:r>
            <a:endParaRPr lang="zh-CN" altLang="en-US"/>
          </a:p>
        </p:txBody>
      </p:sp>
      <p:pic>
        <p:nvPicPr>
          <p:cNvPr id="7" name="图片 6"/>
          <p:cNvPicPr>
            <a:picLocks noChangeAspect="1"/>
          </p:cNvPicPr>
          <p:nvPr/>
        </p:nvPicPr>
        <p:blipFill>
          <a:blip r:embed="rId5"/>
          <a:stretch>
            <a:fillRect/>
          </a:stretch>
        </p:blipFill>
        <p:spPr>
          <a:xfrm>
            <a:off x="1191260" y="3140710"/>
            <a:ext cx="6256020" cy="1363980"/>
          </a:xfrm>
          <a:prstGeom prst="rect">
            <a:avLst/>
          </a:prstGeom>
        </p:spPr>
      </p:pic>
      <p:sp>
        <p:nvSpPr>
          <p:cNvPr id="8" name="文本框 7"/>
          <p:cNvSpPr txBox="1"/>
          <p:nvPr/>
        </p:nvSpPr>
        <p:spPr>
          <a:xfrm>
            <a:off x="1115060" y="4580890"/>
            <a:ext cx="6096000" cy="368300"/>
          </a:xfrm>
          <a:prstGeom prst="rect">
            <a:avLst/>
          </a:prstGeom>
          <a:noFill/>
        </p:spPr>
        <p:txBody>
          <a:bodyPr wrap="square" rtlCol="0" anchor="t">
            <a:spAutoFit/>
          </a:bodyPr>
          <a:p>
            <a:r>
              <a:rPr lang="zh-CN" altLang="en-US"/>
              <a:t>输入是一个样本点</a:t>
            </a:r>
            <a:r>
              <a:rPr lang="en-US" altLang="zh-CN"/>
              <a:t>    </a:t>
            </a:r>
            <a:r>
              <a:rPr lang="zh-CN" altLang="en-US"/>
              <a:t>，输出是一个简单的可解释模型</a:t>
            </a:r>
            <a:endParaRPr lang="zh-CN" altLang="en-US"/>
          </a:p>
        </p:txBody>
      </p:sp>
      <p:sp>
        <p:nvSpPr>
          <p:cNvPr id="10" name="文本框 9"/>
          <p:cNvSpPr txBox="1"/>
          <p:nvPr/>
        </p:nvSpPr>
        <p:spPr>
          <a:xfrm>
            <a:off x="1115060" y="5012690"/>
            <a:ext cx="6042025" cy="368300"/>
          </a:xfrm>
          <a:prstGeom prst="rect">
            <a:avLst/>
          </a:prstGeom>
          <a:noFill/>
        </p:spPr>
        <p:txBody>
          <a:bodyPr wrap="square" rtlCol="0" anchor="t">
            <a:spAutoFit/>
          </a:bodyPr>
          <a:p>
            <a:r>
              <a:rPr lang="zh-CN" altLang="en-US"/>
              <a:t>可解释模型的复杂度尽量小（可解释性</a:t>
            </a:r>
            <a:r>
              <a:rPr lang="zh-CN" altLang="en-US"/>
              <a:t>良好）</a:t>
            </a:r>
            <a:endParaRPr lang="zh-CN" altLang="en-US"/>
          </a:p>
        </p:txBody>
      </p:sp>
      <p:sp>
        <p:nvSpPr>
          <p:cNvPr id="12" name="文本框 11"/>
          <p:cNvSpPr txBox="1"/>
          <p:nvPr/>
        </p:nvSpPr>
        <p:spPr>
          <a:xfrm>
            <a:off x="1115060" y="5445125"/>
            <a:ext cx="6443980" cy="368300"/>
          </a:xfrm>
          <a:prstGeom prst="rect">
            <a:avLst/>
          </a:prstGeom>
          <a:noFill/>
        </p:spPr>
        <p:txBody>
          <a:bodyPr wrap="none" rtlCol="0">
            <a:spAutoFit/>
          </a:bodyPr>
          <a:p>
            <a:pPr algn="l"/>
            <a:r>
              <a:rPr lang="zh-CN" altLang="en-US">
                <a:sym typeface="+mn-ea"/>
              </a:rPr>
              <a:t>可解释模型在输入样本</a:t>
            </a:r>
            <a:r>
              <a:rPr lang="en-US" altLang="zh-CN">
                <a:sym typeface="+mn-ea"/>
              </a:rPr>
              <a:t>     </a:t>
            </a:r>
            <a:r>
              <a:rPr lang="zh-CN" altLang="en-US">
                <a:sym typeface="+mn-ea"/>
              </a:rPr>
              <a:t>附近与复杂模型的预测效果尽量相同</a:t>
            </a:r>
            <a:endParaRPr lang="zh-CN" altLang="en-US"/>
          </a:p>
        </p:txBody>
      </p:sp>
      <p:graphicFrame>
        <p:nvGraphicFramePr>
          <p:cNvPr id="13" name="对象 12">
            <a:hlinkClick r:id="" action="ppaction://ole?verb="/>
          </p:cNvPr>
          <p:cNvGraphicFramePr>
            <a:graphicFrameLocks noChangeAspect="1"/>
          </p:cNvGraphicFramePr>
          <p:nvPr/>
        </p:nvGraphicFramePr>
        <p:xfrm>
          <a:off x="3059430" y="4580890"/>
          <a:ext cx="292100" cy="339725"/>
        </p:xfrm>
        <a:graphic>
          <a:graphicData uri="http://schemas.openxmlformats.org/presentationml/2006/ole">
            <mc:AlternateContent xmlns:mc="http://schemas.openxmlformats.org/markup-compatibility/2006">
              <mc:Choice xmlns:v="urn:schemas-microsoft-com:vml" Requires="v">
                <p:oleObj spid="_x0000_s14" name="" r:id="rId6" imgW="152400" imgH="177165" progId="Equation.KSEE3">
                  <p:embed/>
                </p:oleObj>
              </mc:Choice>
              <mc:Fallback>
                <p:oleObj name="" r:id="rId6" imgW="152400" imgH="177165" progId="Equation.KSEE3">
                  <p:embed/>
                  <p:pic>
                    <p:nvPicPr>
                      <p:cNvPr id="0" name="图片 1030"/>
                      <p:cNvPicPr/>
                      <p:nvPr/>
                    </p:nvPicPr>
                    <p:blipFill>
                      <a:blip r:embed="rId4"/>
                      <a:stretch>
                        <a:fillRect/>
                      </a:stretch>
                    </p:blipFill>
                    <p:spPr>
                      <a:xfrm>
                        <a:off x="3059430" y="4580890"/>
                        <a:ext cx="292100" cy="33972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6515735" y="4612640"/>
          <a:ext cx="224790" cy="266065"/>
        </p:xfrm>
        <a:graphic>
          <a:graphicData uri="http://schemas.openxmlformats.org/presentationml/2006/ole">
            <mc:AlternateContent xmlns:mc="http://schemas.openxmlformats.org/markup-compatibility/2006">
              <mc:Choice xmlns:v="urn:schemas-microsoft-com:vml" Requires="v">
                <p:oleObj spid="_x0000_s20" name="" r:id="rId7" imgW="139700" imgH="165100" progId="Equation.KSEE3">
                  <p:embed/>
                </p:oleObj>
              </mc:Choice>
              <mc:Fallback>
                <p:oleObj name="" r:id="rId7" imgW="139700" imgH="165100" progId="Equation.KSEE3">
                  <p:embed/>
                  <p:pic>
                    <p:nvPicPr>
                      <p:cNvPr id="0" name="图片 1031"/>
                      <p:cNvPicPr/>
                      <p:nvPr/>
                    </p:nvPicPr>
                    <p:blipFill>
                      <a:blip r:embed="rId8"/>
                      <a:stretch>
                        <a:fillRect/>
                      </a:stretch>
                    </p:blipFill>
                    <p:spPr>
                      <a:xfrm>
                        <a:off x="6515735" y="4612640"/>
                        <a:ext cx="224790" cy="26606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3491230" y="5445125"/>
          <a:ext cx="292100" cy="339725"/>
        </p:xfrm>
        <a:graphic>
          <a:graphicData uri="http://schemas.openxmlformats.org/presentationml/2006/ole">
            <mc:AlternateContent xmlns:mc="http://schemas.openxmlformats.org/markup-compatibility/2006">
              <mc:Choice xmlns:v="urn:schemas-microsoft-com:vml" Requires="v">
                <p:oleObj spid="_x0000_s26" name="" r:id="rId9" imgW="152400" imgH="177165" progId="Equation.KSEE3">
                  <p:embed/>
                </p:oleObj>
              </mc:Choice>
              <mc:Fallback>
                <p:oleObj name="" r:id="rId9" imgW="152400" imgH="177165" progId="Equation.KSEE3">
                  <p:embed/>
                  <p:pic>
                    <p:nvPicPr>
                      <p:cNvPr id="0" name="图片 1030"/>
                      <p:cNvPicPr/>
                      <p:nvPr/>
                    </p:nvPicPr>
                    <p:blipFill>
                      <a:blip r:embed="rId4"/>
                      <a:stretch>
                        <a:fillRect/>
                      </a:stretch>
                    </p:blipFill>
                    <p:spPr>
                      <a:xfrm>
                        <a:off x="3491230" y="5445125"/>
                        <a:ext cx="292100" cy="3397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en-US" altLang="zh-CN" sz="2400" dirty="0"/>
              <a:t> DeepLIFT</a:t>
            </a:r>
            <a:endParaRPr lang="en-US" altLang="zh-CN" sz="2400" dirty="0"/>
          </a:p>
        </p:txBody>
      </p:sp>
      <p:graphicFrame>
        <p:nvGraphicFramePr>
          <p:cNvPr id="17" name="对象 16">
            <a:hlinkClick r:id="" action="ppaction://ole?verb="/>
          </p:cNvPr>
          <p:cNvGraphicFramePr>
            <a:graphicFrameLocks noChangeAspect="1"/>
          </p:cNvGraphicFramePr>
          <p:nvPr/>
        </p:nvGraphicFramePr>
        <p:xfrm>
          <a:off x="3636010" y="2023428"/>
          <a:ext cx="292100" cy="414020"/>
        </p:xfrm>
        <a:graphic>
          <a:graphicData uri="http://schemas.openxmlformats.org/presentationml/2006/ole">
            <mc:AlternateContent xmlns:mc="http://schemas.openxmlformats.org/markup-compatibility/2006">
              <mc:Choice xmlns:v="urn:schemas-microsoft-com:vml" Requires="v">
                <p:oleObj spid="_x0000_s1031" name="" r:id="rId1" imgW="152400" imgH="215900" progId="Equation.KSEE3">
                  <p:embed/>
                </p:oleObj>
              </mc:Choice>
              <mc:Fallback>
                <p:oleObj name="" r:id="rId1" imgW="152400" imgH="215900" progId="Equation.KSEE3">
                  <p:embed/>
                  <p:pic>
                    <p:nvPicPr>
                      <p:cNvPr id="0" name="图片 1030"/>
                      <p:cNvPicPr/>
                      <p:nvPr/>
                    </p:nvPicPr>
                    <p:blipFill>
                      <a:blip r:embed="rId2"/>
                      <a:stretch>
                        <a:fillRect/>
                      </a:stretch>
                    </p:blipFill>
                    <p:spPr>
                      <a:xfrm>
                        <a:off x="3636010" y="2023428"/>
                        <a:ext cx="292100" cy="414020"/>
                      </a:xfrm>
                      <a:prstGeom prst="rect">
                        <a:avLst/>
                      </a:prstGeom>
                    </p:spPr>
                  </p:pic>
                </p:oleObj>
              </mc:Fallback>
            </mc:AlternateContent>
          </a:graphicData>
        </a:graphic>
      </p:graphicFrame>
      <p:sp>
        <p:nvSpPr>
          <p:cNvPr id="21" name="文本框 20"/>
          <p:cNvSpPr txBox="1"/>
          <p:nvPr/>
        </p:nvSpPr>
        <p:spPr>
          <a:xfrm>
            <a:off x="1115695" y="2060575"/>
            <a:ext cx="2554605" cy="368300"/>
          </a:xfrm>
          <a:prstGeom prst="rect">
            <a:avLst/>
          </a:prstGeom>
          <a:noFill/>
        </p:spPr>
        <p:txBody>
          <a:bodyPr wrap="square" rtlCol="0" anchor="t">
            <a:spAutoFit/>
          </a:bodyPr>
          <a:p>
            <a:r>
              <a:rPr lang="zh-CN"/>
              <a:t>将</a:t>
            </a:r>
            <a:r>
              <a:rPr lang="en-US" altLang="zh-CN"/>
              <a:t>            </a:t>
            </a:r>
            <a:r>
              <a:rPr lang="zh-CN"/>
              <a:t>赋予每个输入</a:t>
            </a:r>
            <a:endParaRPr lang="zh-CN"/>
          </a:p>
        </p:txBody>
      </p:sp>
      <p:sp>
        <p:nvSpPr>
          <p:cNvPr id="3" name="文本框 2"/>
          <p:cNvSpPr txBox="1"/>
          <p:nvPr/>
        </p:nvSpPr>
        <p:spPr>
          <a:xfrm>
            <a:off x="1157605" y="1556385"/>
            <a:ext cx="6197600" cy="368300"/>
          </a:xfrm>
          <a:prstGeom prst="rect">
            <a:avLst/>
          </a:prstGeom>
          <a:noFill/>
        </p:spPr>
        <p:txBody>
          <a:bodyPr wrap="square" rtlCol="0" anchor="t">
            <a:spAutoFit/>
          </a:bodyPr>
          <a:p>
            <a:r>
              <a:t>一种用于深度学习的递归预测解释方法</a:t>
            </a:r>
          </a:p>
        </p:txBody>
      </p:sp>
      <p:sp>
        <p:nvSpPr>
          <p:cNvPr id="4" name="文本框 3"/>
          <p:cNvSpPr txBox="1"/>
          <p:nvPr/>
        </p:nvSpPr>
        <p:spPr>
          <a:xfrm>
            <a:off x="1115695" y="2492375"/>
            <a:ext cx="7246620" cy="922020"/>
          </a:xfrm>
          <a:prstGeom prst="rect">
            <a:avLst/>
          </a:prstGeom>
          <a:noFill/>
        </p:spPr>
        <p:txBody>
          <a:bodyPr wrap="square" rtlCol="0" anchor="t">
            <a:spAutoFit/>
          </a:bodyPr>
          <a:p>
            <a:r>
              <a:t>将每个神经元的激活与它的 "参考激活 "进行比较，并根据差异给每个输入分配一个重要性分数</a:t>
            </a:r>
          </a:p>
          <a:p/>
        </p:txBody>
      </p:sp>
      <p:pic>
        <p:nvPicPr>
          <p:cNvPr id="2" name="图片 1"/>
          <p:cNvPicPr>
            <a:picLocks noChangeAspect="1"/>
          </p:cNvPicPr>
          <p:nvPr/>
        </p:nvPicPr>
        <p:blipFill>
          <a:blip r:embed="rId3"/>
          <a:stretch>
            <a:fillRect/>
          </a:stretch>
        </p:blipFill>
        <p:spPr>
          <a:xfrm>
            <a:off x="1475740" y="2111375"/>
            <a:ext cx="703580" cy="266700"/>
          </a:xfrm>
          <a:prstGeom prst="rect">
            <a:avLst/>
          </a:prstGeom>
        </p:spPr>
      </p:pic>
      <p:pic>
        <p:nvPicPr>
          <p:cNvPr id="5" name="图片 4"/>
          <p:cNvPicPr>
            <a:picLocks noChangeAspect="1"/>
          </p:cNvPicPr>
          <p:nvPr/>
        </p:nvPicPr>
        <p:blipFill>
          <a:blip r:embed="rId4"/>
          <a:stretch>
            <a:fillRect/>
          </a:stretch>
        </p:blipFill>
        <p:spPr>
          <a:xfrm>
            <a:off x="1187450" y="4482465"/>
            <a:ext cx="6263640" cy="1478280"/>
          </a:xfrm>
          <a:prstGeom prst="rect">
            <a:avLst/>
          </a:prstGeom>
        </p:spPr>
      </p:pic>
      <p:sp>
        <p:nvSpPr>
          <p:cNvPr id="6" name="文本框 5"/>
          <p:cNvSpPr txBox="1"/>
          <p:nvPr/>
        </p:nvSpPr>
        <p:spPr>
          <a:xfrm>
            <a:off x="1187450" y="3982085"/>
            <a:ext cx="6812280" cy="368300"/>
          </a:xfrm>
          <a:prstGeom prst="rect">
            <a:avLst/>
          </a:prstGeom>
          <a:noFill/>
        </p:spPr>
        <p:txBody>
          <a:bodyPr wrap="none" rtlCol="0">
            <a:spAutoFit/>
          </a:bodyPr>
          <a:p>
            <a:pPr algn="l"/>
            <a:r>
              <a:rPr>
                <a:sym typeface="+mn-ea"/>
              </a:rPr>
              <a:t>参考值由用户选择的，它代表了该特征的一个典型的无信息背景值</a:t>
            </a:r>
            <a:endParaRPr lang="zh-CN" altLang="en-US"/>
          </a:p>
        </p:txBody>
      </p:sp>
      <p:sp>
        <p:nvSpPr>
          <p:cNvPr id="9" name="文本框 8"/>
          <p:cNvSpPr txBox="1"/>
          <p:nvPr/>
        </p:nvSpPr>
        <p:spPr>
          <a:xfrm>
            <a:off x="1115695" y="3212465"/>
            <a:ext cx="7247255" cy="645160"/>
          </a:xfrm>
          <a:prstGeom prst="rect">
            <a:avLst/>
          </a:prstGeom>
          <a:noFill/>
        </p:spPr>
        <p:txBody>
          <a:bodyPr wrap="square" rtlCol="0">
            <a:spAutoFit/>
          </a:bodyPr>
          <a:p>
            <a:pPr algn="l"/>
            <a:r>
              <a:rPr>
                <a:sym typeface="+mn-ea"/>
              </a:rPr>
              <a:t>映射将二进制值转换为原始输入，其中1表示一个输入采用其原始</a:t>
            </a:r>
            <a:r>
              <a:rPr lang="zh-CN">
                <a:sym typeface="+mn-ea"/>
              </a:rPr>
              <a:t>值</a:t>
            </a:r>
            <a:r>
              <a:rPr>
                <a:sym typeface="+mn-ea"/>
              </a:rPr>
              <a:t>，0表示它采用参考值</a:t>
            </a:r>
            <a:endParaRPr lang="zh-CN" altLang="en-US"/>
          </a:p>
        </p:txBody>
      </p:sp>
      <p:sp>
        <p:nvSpPr>
          <p:cNvPr id="11" name="文本框 10"/>
          <p:cNvSpPr txBox="1"/>
          <p:nvPr/>
        </p:nvSpPr>
        <p:spPr>
          <a:xfrm>
            <a:off x="0" y="6092825"/>
            <a:ext cx="8804275" cy="368300"/>
          </a:xfrm>
          <a:prstGeom prst="rect">
            <a:avLst/>
          </a:prstGeom>
          <a:noFill/>
        </p:spPr>
        <p:txBody>
          <a:bodyPr wrap="square" rtlCol="0" anchor="t">
            <a:spAutoFit/>
          </a:bodyPr>
          <a:p>
            <a:r>
              <a:rPr sz="1800"/>
              <a:t>Layer-Wise Relevance Propagation</a:t>
            </a:r>
            <a:r>
              <a:rPr lang="en-US" sz="1800"/>
              <a:t>-----</a:t>
            </a:r>
            <a:r>
              <a:t>所有神经元的参考激活值固定为零</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en-US" altLang="zh-CN" sz="2400" dirty="0"/>
              <a:t> Classic Shapley Value Estimation</a:t>
            </a:r>
            <a:endParaRPr lang="en-US" altLang="zh-CN" sz="2400" dirty="0"/>
          </a:p>
        </p:txBody>
      </p:sp>
      <p:sp>
        <p:nvSpPr>
          <p:cNvPr id="9" name="文本框 8"/>
          <p:cNvSpPr txBox="1"/>
          <p:nvPr/>
        </p:nvSpPr>
        <p:spPr>
          <a:xfrm>
            <a:off x="1115695" y="1637030"/>
            <a:ext cx="7247255" cy="368300"/>
          </a:xfrm>
          <a:prstGeom prst="rect">
            <a:avLst/>
          </a:prstGeom>
          <a:noFill/>
        </p:spPr>
        <p:txBody>
          <a:bodyPr wrap="square" rtlCol="0">
            <a:spAutoFit/>
          </a:bodyPr>
          <a:p>
            <a:pPr algn="l"/>
            <a:r>
              <a:rPr lang="zh-CN" altLang="en-US">
                <a:sym typeface="+mn-ea"/>
              </a:rPr>
              <a:t>Shapley</a:t>
            </a:r>
            <a:r>
              <a:rPr>
                <a:sym typeface="+mn-ea"/>
              </a:rPr>
              <a:t>回归值</a:t>
            </a:r>
            <a:r>
              <a:rPr lang="zh-CN">
                <a:sym typeface="+mn-ea"/>
              </a:rPr>
              <a:t>：</a:t>
            </a:r>
            <a:endParaRPr lang="zh-CN">
              <a:sym typeface="+mn-ea"/>
            </a:endParaRPr>
          </a:p>
        </p:txBody>
      </p:sp>
      <p:pic>
        <p:nvPicPr>
          <p:cNvPr id="8" name="图片 7"/>
          <p:cNvPicPr>
            <a:picLocks noChangeAspect="1"/>
          </p:cNvPicPr>
          <p:nvPr/>
        </p:nvPicPr>
        <p:blipFill>
          <a:blip r:embed="rId1"/>
          <a:stretch>
            <a:fillRect/>
          </a:stretch>
        </p:blipFill>
        <p:spPr>
          <a:xfrm>
            <a:off x="1248410" y="2132330"/>
            <a:ext cx="6646545" cy="1379220"/>
          </a:xfrm>
          <a:prstGeom prst="rect">
            <a:avLst/>
          </a:prstGeom>
        </p:spPr>
      </p:pic>
      <p:sp>
        <p:nvSpPr>
          <p:cNvPr id="10" name="文本框 9"/>
          <p:cNvSpPr txBox="1"/>
          <p:nvPr/>
        </p:nvSpPr>
        <p:spPr>
          <a:xfrm>
            <a:off x="1188085" y="3789045"/>
            <a:ext cx="6706870" cy="922020"/>
          </a:xfrm>
          <a:prstGeom prst="rect">
            <a:avLst/>
          </a:prstGeom>
          <a:noFill/>
        </p:spPr>
        <p:txBody>
          <a:bodyPr wrap="square" rtlCol="0" anchor="t">
            <a:spAutoFit/>
          </a:bodyPr>
          <a:p>
            <a:r>
              <a:rPr lang="zh-CN" altLang="en-US"/>
              <a:t>Shapley抽样值：是为了解释任何模型</a:t>
            </a:r>
            <a:endParaRPr lang="zh-CN" altLang="en-US"/>
          </a:p>
          <a:p>
            <a:r>
              <a:rPr lang="zh-CN" altLang="en-US"/>
              <a:t>蒙特卡洛采样近似地求解，近似于从模型中删除一个变量的效果这消除了重新训练模型的需要，并允许计算少于2</a:t>
            </a:r>
            <a:r>
              <a:rPr lang="zh-CN" altLang="en-US" baseline="30000">
                <a:sym typeface="+mn-ea"/>
              </a:rPr>
              <a:t>|F|</a:t>
            </a:r>
            <a:r>
              <a:rPr lang="zh-CN" altLang="en-US"/>
              <a:t>差异的</a:t>
            </a:r>
            <a:endParaRPr lang="zh-CN" altLang="en-US"/>
          </a:p>
        </p:txBody>
      </p:sp>
      <p:sp>
        <p:nvSpPr>
          <p:cNvPr id="12" name="文本框 11"/>
          <p:cNvSpPr txBox="1"/>
          <p:nvPr/>
        </p:nvSpPr>
        <p:spPr>
          <a:xfrm>
            <a:off x="1188085" y="5085080"/>
            <a:ext cx="6446520" cy="922020"/>
          </a:xfrm>
          <a:prstGeom prst="rect">
            <a:avLst/>
          </a:prstGeom>
          <a:noFill/>
        </p:spPr>
        <p:txBody>
          <a:bodyPr wrap="square" rtlCol="0" anchor="t">
            <a:spAutoFit/>
          </a:bodyPr>
          <a:p>
            <a:r>
              <a:rPr lang="zh-CN" altLang="en-US"/>
              <a:t>定量输入影响是一个更广泛的框架，解决的不仅仅是特征属性它独立地提出了一个近似于Shapley值的采样方法，该方法几乎与Shapley采样值相同</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标题 6"/>
          <p:cNvSpPr>
            <a:spLocks noGrp="1"/>
          </p:cNvSpPr>
          <p:nvPr>
            <p:ph type="title"/>
          </p:nvPr>
        </p:nvSpPr>
        <p:spPr>
          <a:xfrm>
            <a:off x="-36512" y="836930"/>
            <a:ext cx="8229600" cy="792163"/>
          </a:xfrm>
        </p:spPr>
        <p:txBody>
          <a:bodyPr vert="horz" wrap="square" lIns="91440" tIns="45720" rIns="91440" bIns="45720" anchor="ctr"/>
          <a:p>
            <a:pPr algn="l" eaLnBrk="1" hangingPunct="1"/>
            <a:r>
              <a:rPr lang="zh-CN" altLang="en-US" sz="2400" dirty="0"/>
              <a:t>理想属性</a:t>
            </a:r>
            <a:endParaRPr lang="zh-CN" altLang="en-US" sz="2400" dirty="0"/>
          </a:p>
        </p:txBody>
      </p:sp>
      <p:pic>
        <p:nvPicPr>
          <p:cNvPr id="2" name="图片 1"/>
          <p:cNvPicPr>
            <a:picLocks noChangeAspect="1"/>
          </p:cNvPicPr>
          <p:nvPr/>
        </p:nvPicPr>
        <p:blipFill>
          <a:blip r:embed="rId1"/>
          <a:stretch>
            <a:fillRect/>
          </a:stretch>
        </p:blipFill>
        <p:spPr>
          <a:xfrm>
            <a:off x="1115695" y="1484630"/>
            <a:ext cx="6731635" cy="3428365"/>
          </a:xfrm>
          <a:prstGeom prst="rect">
            <a:avLst/>
          </a:prstGeom>
        </p:spPr>
      </p:pic>
      <p:pic>
        <p:nvPicPr>
          <p:cNvPr id="3" name="图片 2"/>
          <p:cNvPicPr>
            <a:picLocks noChangeAspect="1"/>
          </p:cNvPicPr>
          <p:nvPr/>
        </p:nvPicPr>
        <p:blipFill>
          <a:blip r:embed="rId2"/>
          <a:stretch>
            <a:fillRect/>
          </a:stretch>
        </p:blipFill>
        <p:spPr>
          <a:xfrm>
            <a:off x="1214120" y="4940935"/>
            <a:ext cx="6716395" cy="126746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2712,&quot;width&quot;:7020}"/>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2724</Words>
  <Application>WPS 演示</Application>
  <PresentationFormat>全屏显示(4:3)</PresentationFormat>
  <Paragraphs>216</Paragraphs>
  <Slides>28</Slides>
  <Notes>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12</vt:i4>
      </vt:variant>
      <vt:variant>
        <vt:lpstr>幻灯片标题</vt:lpstr>
      </vt:variant>
      <vt:variant>
        <vt:i4>28</vt:i4>
      </vt:variant>
    </vt:vector>
  </HeadingPairs>
  <TitlesOfParts>
    <vt:vector size="50" baseType="lpstr">
      <vt:lpstr>Arial</vt:lpstr>
      <vt:lpstr>宋体</vt:lpstr>
      <vt:lpstr>Wingdings</vt:lpstr>
      <vt:lpstr>微软雅黑</vt:lpstr>
      <vt:lpstr>华文楷体</vt:lpstr>
      <vt:lpstr>Calibri</vt:lpstr>
      <vt:lpstr>Arial Unicode MS</vt:lpstr>
      <vt:lpstr>等线</vt:lpstr>
      <vt:lpstr>华文新魏</vt:lpstr>
      <vt:lpstr>默认设计模板</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背景</vt:lpstr>
      <vt:lpstr>问题和创新</vt:lpstr>
      <vt:lpstr>加性特征归因方法</vt:lpstr>
      <vt:lpstr>加性特征归因方法</vt:lpstr>
      <vt:lpstr>LIME(Local Interpretable Model-Agnostic Explanations)</vt:lpstr>
      <vt:lpstr> DeepLIFT</vt:lpstr>
      <vt:lpstr> Classic Shapley Value Estimation</vt:lpstr>
      <vt:lpstr>理想属性</vt:lpstr>
      <vt:lpstr>SHAP</vt:lpstr>
      <vt:lpstr>SHAP计算</vt:lpstr>
      <vt:lpstr>SHAP计算</vt:lpstr>
      <vt:lpstr>实验</vt:lpstr>
      <vt:lpstr>实验</vt:lpstr>
      <vt:lpstr>实验</vt:lpstr>
      <vt:lpstr>PowerPoint 演示文稿</vt:lpstr>
      <vt:lpstr>背景</vt:lpstr>
      <vt:lpstr>留一法（leave-one-out（LOO））</vt:lpstr>
      <vt:lpstr>数据估值的公平属性</vt:lpstr>
      <vt:lpstr>数据shapley值</vt:lpstr>
      <vt:lpstr>如何判断数据样本的价值</vt:lpstr>
      <vt:lpstr>近似shapley值</vt:lpstr>
      <vt:lpstr>近似shapley值</vt:lpstr>
      <vt:lpstr>实验</vt:lpstr>
      <vt:lpstr>实验</vt:lpstr>
      <vt:lpstr>实验</vt:lpstr>
      <vt:lpstr>实验</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华东师范大学生命科学学院</dc:title>
  <dc:creator>liuhuan</dc:creator>
  <cp:lastModifiedBy>沫忆ぅ</cp:lastModifiedBy>
  <cp:revision>259</cp:revision>
  <dcterms:created xsi:type="dcterms:W3CDTF">2011-06-14T05:49:00Z</dcterms:created>
  <dcterms:modified xsi:type="dcterms:W3CDTF">2022-04-25T13:16:48Z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95BF365E402A47648C474E50ED50F604</vt:lpwstr>
  </property>
  <property fmtid="{D5CDD505-2E9C-101B-9397-08002B2CF9AE}" pid="4" name="commondata">
    <vt:lpwstr>eyJoZGlkIjoiNzgwNGRkM2NjYzQwZmUyYzQzYjc1NGNhZDRiNGJhMjUifQ==</vt:lpwstr>
  </property>
</Properties>
</file>