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0" r:id="rId3"/>
    <p:sldId id="257" r:id="rId4"/>
    <p:sldId id="258" r:id="rId5"/>
    <p:sldId id="259" r:id="rId6"/>
    <p:sldId id="262" r:id="rId7"/>
    <p:sldId id="260" r:id="rId8"/>
    <p:sldId id="263" r:id="rId9"/>
    <p:sldId id="261" r:id="rId10"/>
    <p:sldId id="264" r:id="rId11"/>
    <p:sldId id="265" r:id="rId12"/>
    <p:sldId id="266" r:id="rId13"/>
    <p:sldId id="267" r:id="rId14"/>
    <p:sldId id="268" r:id="rId15"/>
    <p:sldId id="269" r:id="rId16"/>
    <p:sldId id="272" r:id="rId17"/>
    <p:sldId id="271" r:id="rId18"/>
    <p:sldId id="273" r:id="rId19"/>
    <p:sldId id="274" r:id="rId20"/>
    <p:sldId id="276" r:id="rId21"/>
    <p:sldId id="277" r:id="rId22"/>
    <p:sldId id="278" r:id="rId23"/>
    <p:sldId id="279" r:id="rId24"/>
    <p:sldId id="275"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04" autoAdjust="0"/>
  </p:normalViewPr>
  <p:slideViewPr>
    <p:cSldViewPr snapToGrid="0">
      <p:cViewPr varScale="1">
        <p:scale>
          <a:sx n="52" d="100"/>
          <a:sy n="52" d="100"/>
        </p:scale>
        <p:origin x="15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BE869-4BFF-48BD-9DA9-63A6228F7758}"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83F-4B19-4350-8AAA-23FFB76CC736}" type="slidenum">
              <a:rPr lang="zh-CN" altLang="en-US" smtClean="0"/>
              <a:t>‹#›</a:t>
            </a:fld>
            <a:endParaRPr lang="zh-CN" altLang="en-US"/>
          </a:p>
        </p:txBody>
      </p:sp>
    </p:spTree>
    <p:extLst>
      <p:ext uri="{BB962C8B-B14F-4D97-AF65-F5344CB8AC3E}">
        <p14:creationId xmlns:p14="http://schemas.microsoft.com/office/powerpoint/2010/main" val="265851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例如，在药物发现中，查看分子时</a:t>
            </a:r>
            <a:r>
              <a:rPr lang="zh-CN" altLang="en-US" baseline="0" dirty="0" smtClean="0"/>
              <a:t> </a:t>
            </a:r>
            <a:r>
              <a:rPr lang="zh-CN" altLang="en-US" dirty="0" smtClean="0"/>
              <a:t>以原子为节点、以化学键为边的图，生物化学家有兴趣识别主要代表分子某些特性的子图，即官能团</a:t>
            </a:r>
            <a:r>
              <a:rPr lang="en-US" altLang="zh-CN" dirty="0" smtClean="0"/>
              <a:t>[17, 11]</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a:t>
            </a:fld>
            <a:endParaRPr lang="zh-CN" altLang="en-US"/>
          </a:p>
        </p:txBody>
      </p:sp>
    </p:spTree>
    <p:extLst>
      <p:ext uri="{BB962C8B-B14F-4D97-AF65-F5344CB8AC3E}">
        <p14:creationId xmlns:p14="http://schemas.microsoft.com/office/powerpoint/2010/main" val="302921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子图生成器由一个二层的图神经网络和一个二层的全联接网络组成，图神经网络首先得到每个节点的表征，随后全联接网络通过输出节点分配矩阵判断该节点是否属于信息瓶颈子图。</a:t>
            </a:r>
          </a:p>
          <a:p>
            <a:endParaRPr lang="en-US" altLang="zh-CN" dirty="0" smtClean="0"/>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为了使子图更加紧凑并且稳定连续化松弛带来的训练不稳定问题，我们提出了连接损失目标函数。该目标函数可以使节点分配矩阵中的元素趋近于 </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，从而使训练更加稳定，同时也能约束相邻的节点尽可能同时位于信息瓶颈子图内</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11</a:t>
            </a:fld>
            <a:endParaRPr lang="zh-CN" altLang="en-US"/>
          </a:p>
        </p:txBody>
      </p:sp>
    </p:spTree>
    <p:extLst>
      <p:ext uri="{BB962C8B-B14F-4D97-AF65-F5344CB8AC3E}">
        <p14:creationId xmlns:p14="http://schemas.microsoft.com/office/powerpoint/2010/main" val="126703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15</a:t>
            </a:fld>
            <a:endParaRPr lang="zh-CN" altLang="en-US"/>
          </a:p>
        </p:txBody>
      </p:sp>
    </p:spTree>
    <p:extLst>
      <p:ext uri="{BB962C8B-B14F-4D97-AF65-F5344CB8AC3E}">
        <p14:creationId xmlns:p14="http://schemas.microsoft.com/office/powerpoint/2010/main" val="3799251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16</a:t>
            </a:fld>
            <a:endParaRPr lang="zh-CN" altLang="en-US"/>
          </a:p>
        </p:txBody>
      </p:sp>
    </p:spTree>
    <p:extLst>
      <p:ext uri="{BB962C8B-B14F-4D97-AF65-F5344CB8AC3E}">
        <p14:creationId xmlns:p14="http://schemas.microsoft.com/office/powerpoint/2010/main" val="282758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European medical AI requires human oversight </a:t>
            </a:r>
            <a:r>
              <a:rPr lang="en-US" altLang="zh-CN" sz="1200" b="0" i="1" kern="1200" dirty="0" smtClean="0">
                <a:solidFill>
                  <a:schemeClr val="tx1"/>
                </a:solidFill>
                <a:effectLst/>
                <a:latin typeface="+mn-lt"/>
                <a:ea typeface="+mn-ea"/>
                <a:cs typeface="+mn-cs"/>
              </a:rPr>
              <a:t>and</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explainability</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17</a:t>
            </a:fld>
            <a:endParaRPr lang="zh-CN" altLang="en-US"/>
          </a:p>
        </p:txBody>
      </p:sp>
    </p:spTree>
    <p:extLst>
      <p:ext uri="{BB962C8B-B14F-4D97-AF65-F5344CB8AC3E}">
        <p14:creationId xmlns:p14="http://schemas.microsoft.com/office/powerpoint/2010/main" val="245782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每个病人由</a:t>
            </a:r>
            <a:r>
              <a:rPr lang="en-US" altLang="zh-CN" dirty="0" smtClean="0"/>
              <a:t>PPI</a:t>
            </a:r>
            <a:r>
              <a:rPr lang="zh-CN" altLang="en-US" dirty="0" smtClean="0"/>
              <a:t>网络的图拓扑结构表示，每个人病人的结构是一样的 但是节点的属性不同，是来自他们的</a:t>
            </a:r>
            <a:r>
              <a:rPr lang="en-US" altLang="zh-CN" dirty="0" smtClean="0"/>
              <a:t>mRNA</a:t>
            </a:r>
            <a:r>
              <a:rPr lang="zh-CN" altLang="en-US" dirty="0" smtClean="0"/>
              <a:t>和</a:t>
            </a:r>
            <a:r>
              <a:rPr lang="en-US" altLang="zh-CN" dirty="0" smtClean="0"/>
              <a:t>DNA</a:t>
            </a:r>
            <a:r>
              <a:rPr lang="zh-CN" altLang="en-US" dirty="0" smtClean="0"/>
              <a:t>的表达</a:t>
            </a:r>
            <a:endParaRPr lang="en-US" altLang="zh-CN" dirty="0" smtClean="0"/>
          </a:p>
          <a:p>
            <a:endParaRPr lang="en-US" altLang="zh-CN" dirty="0" smtClean="0"/>
          </a:p>
          <a:p>
            <a:r>
              <a:rPr lang="zh-CN" altLang="en-US" dirty="0" smtClean="0"/>
              <a:t>接下来，将患者分为癌症特异性组和随机癌症组</a:t>
            </a:r>
            <a:endParaRPr lang="en-US" altLang="zh-CN" dirty="0" smtClean="0"/>
          </a:p>
          <a:p>
            <a:endParaRPr lang="en-US" altLang="zh-CN" dirty="0" smtClean="0"/>
          </a:p>
          <a:p>
            <a:r>
              <a:rPr lang="zh-CN" altLang="en-US" dirty="0" smtClean="0"/>
              <a:t>为了揭示 </a:t>
            </a:r>
            <a:r>
              <a:rPr lang="en-US" altLang="zh-CN" dirty="0" smtClean="0"/>
              <a:t>GNN </a:t>
            </a:r>
            <a:r>
              <a:rPr lang="zh-CN" altLang="en-US" dirty="0" smtClean="0"/>
              <a:t>是如何做决定的，作者使用 </a:t>
            </a:r>
            <a:r>
              <a:rPr lang="en-US" altLang="zh-CN" dirty="0" err="1" smtClean="0"/>
              <a:t>GNNexplainer</a:t>
            </a:r>
            <a:r>
              <a:rPr lang="en-US" altLang="zh-CN" dirty="0" smtClean="0"/>
              <a:t> </a:t>
            </a:r>
            <a:r>
              <a:rPr lang="zh-CN" altLang="en-US" dirty="0" smtClean="0"/>
              <a:t>的优化版本，通过优化节点特征掩码</a:t>
            </a:r>
            <a:r>
              <a:rPr lang="zh-CN" altLang="en-US" baseline="0" dirty="0" smtClean="0"/>
              <a:t> </a:t>
            </a:r>
            <a:r>
              <a:rPr lang="zh-CN" altLang="en-US" dirty="0" smtClean="0"/>
              <a:t>来自获得节点重要性值，并为边计算相关分数。将这些值作为边权重分配给 </a:t>
            </a:r>
            <a:r>
              <a:rPr lang="en-US" altLang="zh-CN" dirty="0" smtClean="0"/>
              <a:t>PPI</a:t>
            </a:r>
            <a:r>
              <a:rPr lang="zh-CN" altLang="en-US" dirty="0" smtClean="0"/>
              <a:t>网络并应用加权社区检测算法。检测到的具有高边重要性分数的社区代表潜在的疾病子网络。</a:t>
            </a:r>
            <a:endParaRPr lang="en-US" altLang="zh-CN" dirty="0" smtClean="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19</a:t>
            </a:fld>
            <a:endParaRPr lang="zh-CN" altLang="en-US"/>
          </a:p>
        </p:txBody>
      </p:sp>
    </p:spTree>
    <p:extLst>
      <p:ext uri="{BB962C8B-B14F-4D97-AF65-F5344CB8AC3E}">
        <p14:creationId xmlns:p14="http://schemas.microsoft.com/office/powerpoint/2010/main" val="2873089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模型的结构有</a:t>
            </a:r>
            <a:r>
              <a:rPr lang="en-US" altLang="zh-CN" dirty="0" smtClean="0"/>
              <a:t>5</a:t>
            </a:r>
            <a:r>
              <a:rPr lang="zh-CN" altLang="en-US" dirty="0" smtClean="0"/>
              <a:t>个多层感知器 </a:t>
            </a:r>
            <a:r>
              <a:rPr lang="en-US" altLang="zh-CN" dirty="0" smtClean="0"/>
              <a:t>(MLP)</a:t>
            </a:r>
            <a:r>
              <a:rPr lang="zh-CN" altLang="en-US" dirty="0" smtClean="0"/>
              <a:t>。 </a:t>
            </a:r>
            <a:r>
              <a:rPr lang="en-US" altLang="zh-CN" dirty="0" smtClean="0"/>
              <a:t>MLP</a:t>
            </a:r>
            <a:r>
              <a:rPr lang="zh-CN" altLang="en-US" dirty="0" smtClean="0"/>
              <a:t>由三层组成，其中两层是全连接层和批量标准化层。 在这些之后，有五个全连接层，在全连接层中，每个神经元连接到之前和之后层中的所有神经元层</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20</a:t>
            </a:fld>
            <a:endParaRPr lang="zh-CN" altLang="en-US"/>
          </a:p>
        </p:txBody>
      </p:sp>
    </p:spTree>
    <p:extLst>
      <p:ext uri="{BB962C8B-B14F-4D97-AF65-F5344CB8AC3E}">
        <p14:creationId xmlns:p14="http://schemas.microsoft.com/office/powerpoint/2010/main" val="130974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21</a:t>
            </a:fld>
            <a:endParaRPr lang="zh-CN" altLang="en-US"/>
          </a:p>
        </p:txBody>
      </p:sp>
    </p:spTree>
    <p:extLst>
      <p:ext uri="{BB962C8B-B14F-4D97-AF65-F5344CB8AC3E}">
        <p14:creationId xmlns:p14="http://schemas.microsoft.com/office/powerpoint/2010/main" val="1188114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聚焦于处理局部的解释（即重要的子图结构和节点特征），进而解释了为什么 </a:t>
            </a:r>
            <a:r>
              <a:rPr lang="en-US" altLang="zh-CN" sz="1200" b="0" i="0" kern="1200" dirty="0" smtClean="0">
                <a:solidFill>
                  <a:schemeClr val="tx1"/>
                </a:solidFill>
                <a:effectLst/>
                <a:latin typeface="+mn-lt"/>
                <a:ea typeface="+mn-ea"/>
                <a:cs typeface="+mn-cs"/>
              </a:rPr>
              <a:t>GNN </a:t>
            </a:r>
            <a:r>
              <a:rPr lang="zh-CN" altLang="en-US" sz="1200" b="0" i="0" kern="1200" dirty="0" smtClean="0">
                <a:solidFill>
                  <a:schemeClr val="tx1"/>
                </a:solidFill>
                <a:effectLst/>
                <a:latin typeface="+mn-lt"/>
                <a:ea typeface="+mn-ea"/>
                <a:cs typeface="+mn-cs"/>
              </a:rPr>
              <a:t>模型会对单个实例（如节点或图）进行预测。因此生成的解释是</a:t>
            </a:r>
            <a:r>
              <a:rPr lang="zh-CN" altLang="en-US" sz="1200" b="1" i="0" kern="1200" dirty="0" smtClean="0">
                <a:solidFill>
                  <a:schemeClr val="tx1"/>
                </a:solidFill>
                <a:effectLst/>
                <a:latin typeface="+mn-lt"/>
                <a:ea typeface="+mn-ea"/>
                <a:cs typeface="+mn-cs"/>
              </a:rPr>
              <a:t>为每个实例单独设计的</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不足以提供对所学 </a:t>
            </a:r>
            <a:r>
              <a:rPr lang="en-US" altLang="zh-CN" sz="1200" b="1" i="0" kern="1200" dirty="0" smtClean="0">
                <a:solidFill>
                  <a:schemeClr val="tx1"/>
                </a:solidFill>
                <a:effectLst/>
                <a:latin typeface="+mn-lt"/>
                <a:ea typeface="+mn-ea"/>
                <a:cs typeface="+mn-cs"/>
              </a:rPr>
              <a:t>GNN </a:t>
            </a:r>
            <a:r>
              <a:rPr lang="zh-CN" altLang="en-US" sz="1200" b="1" i="0" kern="1200" dirty="0" smtClean="0">
                <a:solidFill>
                  <a:schemeClr val="tx1"/>
                </a:solidFill>
                <a:effectLst/>
                <a:latin typeface="+mn-lt"/>
                <a:ea typeface="+mn-ea"/>
                <a:cs typeface="+mn-cs"/>
              </a:rPr>
              <a:t>模型的全局理解</a:t>
            </a:r>
            <a:r>
              <a:rPr lang="zh-CN" altLang="en-US" sz="1200" b="0" i="0" kern="1200" dirty="0" smtClean="0">
                <a:solidFill>
                  <a:schemeClr val="tx1"/>
                </a:solidFill>
                <a:effectLst/>
                <a:latin typeface="+mn-lt"/>
                <a:ea typeface="+mn-ea"/>
                <a:cs typeface="+mn-cs"/>
              </a:rPr>
              <a:t>，导致其</a:t>
            </a:r>
            <a:r>
              <a:rPr lang="zh-CN" altLang="en-US" sz="1200" b="1" i="0" kern="1200" dirty="0" smtClean="0">
                <a:solidFill>
                  <a:schemeClr val="tx1"/>
                </a:solidFill>
                <a:effectLst/>
                <a:latin typeface="+mn-lt"/>
                <a:ea typeface="+mn-ea"/>
                <a:cs typeface="+mn-cs"/>
              </a:rPr>
              <a:t>缺乏通用</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dirty="0" err="1" smtClean="0"/>
              <a:t>PGExplainer</a:t>
            </a:r>
            <a:r>
              <a:rPr lang="zh-CN" altLang="en-US" sz="1200" b="0" i="0" kern="1200" dirty="0" smtClean="0">
                <a:solidFill>
                  <a:schemeClr val="tx1"/>
                </a:solidFill>
                <a:effectLst/>
                <a:latin typeface="+mn-lt"/>
                <a:ea typeface="+mn-ea"/>
                <a:cs typeface="+mn-cs"/>
              </a:rPr>
              <a:t>使用了图数据的</a:t>
            </a:r>
            <a:r>
              <a:rPr lang="zh-CN" altLang="en-US" sz="1200" b="1" i="0" kern="1200" dirty="0" smtClean="0">
                <a:solidFill>
                  <a:schemeClr val="tx1"/>
                </a:solidFill>
                <a:effectLst/>
                <a:latin typeface="+mn-lt"/>
                <a:ea typeface="+mn-ea"/>
                <a:cs typeface="+mn-cs"/>
              </a:rPr>
              <a:t>生成概率模型</a:t>
            </a:r>
            <a:r>
              <a:rPr lang="zh-CN" altLang="en-US" sz="1200" b="0" i="0" kern="1200" dirty="0" smtClean="0">
                <a:solidFill>
                  <a:schemeClr val="tx1"/>
                </a:solidFill>
                <a:effectLst/>
                <a:latin typeface="+mn-lt"/>
                <a:ea typeface="+mn-ea"/>
                <a:cs typeface="+mn-cs"/>
              </a:rPr>
              <a:t>，生成模型能够从观察到的图数据中学习简洁的潜在结构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PGExplainer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揭示这些</a:t>
            </a:r>
            <a:r>
              <a:rPr lang="zh-CN" altLang="en-US" sz="1200" b="1" i="0" kern="1200" dirty="0" smtClean="0">
                <a:solidFill>
                  <a:schemeClr val="tx1"/>
                </a:solidFill>
                <a:effectLst/>
                <a:latin typeface="+mn-lt"/>
                <a:ea typeface="+mn-ea"/>
                <a:cs typeface="+mn-cs"/>
              </a:rPr>
              <a:t>潜在结构</a:t>
            </a:r>
            <a:r>
              <a:rPr lang="zh-CN" altLang="en-US" sz="1200" b="0" i="0" kern="1200" dirty="0" smtClean="0">
                <a:solidFill>
                  <a:schemeClr val="tx1"/>
                </a:solidFill>
                <a:effectLst/>
                <a:latin typeface="+mn-lt"/>
                <a:ea typeface="+mn-ea"/>
                <a:cs typeface="+mn-cs"/>
              </a:rPr>
              <a:t>并作为</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模型的解释</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PGExplainer</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以 </a:t>
            </a:r>
            <a:r>
              <a:rPr lang="en-US" altLang="zh-CN" sz="1200" b="1" i="0" kern="1200" dirty="0" smtClean="0">
                <a:solidFill>
                  <a:schemeClr val="tx1"/>
                </a:solidFill>
                <a:effectLst/>
                <a:latin typeface="+mn-lt"/>
                <a:ea typeface="+mn-ea"/>
                <a:cs typeface="+mn-cs"/>
              </a:rPr>
              <a:t>GNN </a:t>
            </a:r>
            <a:r>
              <a:rPr lang="zh-CN" altLang="en-US" sz="1200" b="1" i="0" kern="1200" dirty="0" smtClean="0">
                <a:solidFill>
                  <a:schemeClr val="tx1"/>
                </a:solidFill>
                <a:effectLst/>
                <a:latin typeface="+mn-lt"/>
                <a:ea typeface="+mn-ea"/>
                <a:cs typeface="+mn-cs"/>
              </a:rPr>
              <a:t>模型的全局视角为每个实例提供模型级解释</a:t>
            </a:r>
            <a:r>
              <a:rPr lang="zh-CN" altLang="en-US" sz="1200" b="0" i="0" kern="1200" dirty="0" smtClean="0">
                <a:solidFill>
                  <a:schemeClr val="tx1"/>
                </a:solidFill>
                <a:effectLst/>
                <a:latin typeface="+mn-lt"/>
                <a:ea typeface="+mn-ea"/>
                <a:cs typeface="+mn-cs"/>
              </a:rPr>
              <a:t>。但是他的不足必须包含</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22</a:t>
            </a:fld>
            <a:endParaRPr lang="zh-CN" altLang="en-US"/>
          </a:p>
        </p:txBody>
      </p:sp>
    </p:spTree>
    <p:extLst>
      <p:ext uri="{BB962C8B-B14F-4D97-AF65-F5344CB8AC3E}">
        <p14:creationId xmlns:p14="http://schemas.microsoft.com/office/powerpoint/2010/main" val="263054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23</a:t>
            </a:fld>
            <a:endParaRPr lang="zh-CN" altLang="en-US"/>
          </a:p>
        </p:txBody>
      </p:sp>
    </p:spTree>
    <p:extLst>
      <p:ext uri="{BB962C8B-B14F-4D97-AF65-F5344CB8AC3E}">
        <p14:creationId xmlns:p14="http://schemas.microsoft.com/office/powerpoint/2010/main" val="219819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24</a:t>
            </a:fld>
            <a:endParaRPr lang="zh-CN" altLang="en-US"/>
          </a:p>
        </p:txBody>
      </p:sp>
    </p:spTree>
    <p:extLst>
      <p:ext uri="{BB962C8B-B14F-4D97-AF65-F5344CB8AC3E}">
        <p14:creationId xmlns:p14="http://schemas.microsoft.com/office/powerpoint/2010/main" val="168897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在最近的文献中，人们对在图分类中采用图神经网络 </a:t>
            </a:r>
            <a:r>
              <a:rPr lang="en-US" altLang="zh-CN" dirty="0" smtClean="0"/>
              <a:t>(GNN) </a:t>
            </a:r>
            <a:r>
              <a:rPr lang="zh-CN" altLang="en-US" dirty="0" smtClean="0"/>
              <a:t>产生了浓厚的兴趣。 核心思想是将所有节点信息聚合为图表示。 一个典型的实现是</a:t>
            </a:r>
            <a:r>
              <a:rPr lang="en-US" altLang="zh-CN" dirty="0" smtClean="0"/>
              <a:t>mean</a:t>
            </a:r>
            <a:r>
              <a:rPr lang="zh-CN" altLang="en-US" dirty="0" smtClean="0"/>
              <a:t>、</a:t>
            </a:r>
            <a:r>
              <a:rPr lang="en-US" altLang="zh-CN" dirty="0" smtClean="0"/>
              <a:t>sum</a:t>
            </a:r>
            <a:r>
              <a:rPr lang="zh-CN" altLang="en-US" dirty="0" smtClean="0"/>
              <a:t>聚合 。 另一种方法是利用图的层次结构，池化聚合 。 在处理冗余和嘈杂的图数据，这些方法可能会导致</a:t>
            </a:r>
            <a:r>
              <a:rPr lang="en-US" altLang="zh-CN" dirty="0" smtClean="0"/>
              <a:t>sub-optimal</a:t>
            </a:r>
            <a:r>
              <a:rPr lang="zh-CN" altLang="en-US" dirty="0" smtClean="0"/>
              <a:t>的图表表示。</a:t>
            </a:r>
            <a:endParaRPr lang="en-US" altLang="zh-CN" dirty="0" smtClean="0"/>
          </a:p>
          <a:p>
            <a:endParaRPr lang="en-US" altLang="zh-CN" dirty="0" smtClean="0"/>
          </a:p>
          <a:p>
            <a:r>
              <a:rPr lang="zh-CN" altLang="en-US" dirty="0" smtClean="0"/>
              <a:t>信息瓶颈（</a:t>
            </a:r>
            <a:r>
              <a:rPr lang="en-US" altLang="zh-CN" dirty="0" smtClean="0"/>
              <a:t>IB</a:t>
            </a:r>
            <a:r>
              <a:rPr lang="zh-CN" altLang="en-US" dirty="0" smtClean="0"/>
              <a:t>），最初提出用于信号处理，尝试找到输入信号的短代码，但保留代码的最大信息。 如今，</a:t>
            </a:r>
            <a:r>
              <a:rPr lang="en-US" altLang="zh-CN" dirty="0" smtClean="0"/>
              <a:t>IB </a:t>
            </a:r>
            <a:r>
              <a:rPr lang="zh-CN" altLang="en-US" dirty="0" smtClean="0"/>
              <a:t>和 </a:t>
            </a:r>
            <a:r>
              <a:rPr lang="en-US" altLang="zh-CN" dirty="0" smtClean="0"/>
              <a:t>VIB </a:t>
            </a:r>
            <a:r>
              <a:rPr lang="zh-CN" altLang="en-US" dirty="0" smtClean="0"/>
              <a:t>广泛用于计算机视觉 </a:t>
            </a:r>
            <a:r>
              <a:rPr lang="en-US" altLang="zh-CN" dirty="0" smtClean="0"/>
              <a:t>[24, 23]</a:t>
            </a:r>
            <a:r>
              <a:rPr lang="zh-CN" altLang="en-US" dirty="0" smtClean="0"/>
              <a:t>，强化学习 </a:t>
            </a:r>
            <a:r>
              <a:rPr lang="en-US" altLang="zh-CN" dirty="0" smtClean="0"/>
              <a:t>[13, 15]</a:t>
            </a:r>
            <a:r>
              <a:rPr lang="zh-CN" altLang="en-US" dirty="0" smtClean="0"/>
              <a:t>、自然语言处理 </a:t>
            </a:r>
            <a:r>
              <a:rPr lang="en-US" altLang="zh-CN" dirty="0" smtClean="0"/>
              <a:t>[31] </a:t>
            </a:r>
            <a:r>
              <a:rPr lang="zh-CN" altLang="en-US" dirty="0" smtClean="0"/>
              <a:t>等场景中去学习紧凑而有意义的表示。 然而，</a:t>
            </a:r>
            <a:r>
              <a:rPr lang="en-US" altLang="zh-CN" dirty="0" smtClean="0"/>
              <a:t>IB </a:t>
            </a:r>
            <a:r>
              <a:rPr lang="zh-CN" altLang="en-US" dirty="0" smtClean="0"/>
              <a:t>对不规则图的研究较少，因为互信息的难处理性。</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3</a:t>
            </a:fld>
            <a:endParaRPr lang="zh-CN" altLang="en-US"/>
          </a:p>
        </p:txBody>
      </p:sp>
    </p:spTree>
    <p:extLst>
      <p:ext uri="{BB962C8B-B14F-4D97-AF65-F5344CB8AC3E}">
        <p14:creationId xmlns:p14="http://schemas.microsoft.com/office/powerpoint/2010/main" val="2200920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25</a:t>
            </a:fld>
            <a:endParaRPr lang="zh-CN" altLang="en-US"/>
          </a:p>
        </p:txBody>
      </p:sp>
    </p:spTree>
    <p:extLst>
      <p:ext uri="{BB962C8B-B14F-4D97-AF65-F5344CB8AC3E}">
        <p14:creationId xmlns:p14="http://schemas.microsoft.com/office/powerpoint/2010/main" val="18352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对于输入的信号</a:t>
            </a:r>
            <a:r>
              <a:rPr lang="en-US" altLang="zh-CN" dirty="0" smtClean="0"/>
              <a:t>X</a:t>
            </a:r>
            <a:r>
              <a:rPr lang="zh-CN" altLang="en-US" baseline="0" dirty="0" smtClean="0"/>
              <a:t> 和输入的标签</a:t>
            </a:r>
            <a:r>
              <a:rPr lang="en-US" altLang="zh-CN" baseline="0" dirty="0" smtClean="0"/>
              <a:t>Y  </a:t>
            </a:r>
            <a:r>
              <a:rPr lang="en-US" altLang="zh-CN" dirty="0" smtClean="0"/>
              <a:t>β refers to a hyper-parameter trading off </a:t>
            </a:r>
            <a:r>
              <a:rPr lang="en-US" altLang="zh-CN" dirty="0" err="1" smtClean="0"/>
              <a:t>informativeness</a:t>
            </a:r>
            <a:r>
              <a:rPr lang="en-US" altLang="zh-CN" dirty="0" smtClean="0"/>
              <a:t> and compression</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4</a:t>
            </a:fld>
            <a:endParaRPr lang="zh-CN" altLang="en-US"/>
          </a:p>
        </p:txBody>
      </p:sp>
    </p:spTree>
    <p:extLst>
      <p:ext uri="{BB962C8B-B14F-4D97-AF65-F5344CB8AC3E}">
        <p14:creationId xmlns:p14="http://schemas.microsoft.com/office/powerpoint/2010/main" val="189067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5</a:t>
            </a:fld>
            <a:endParaRPr lang="zh-CN" altLang="en-US"/>
          </a:p>
        </p:txBody>
      </p:sp>
    </p:spTree>
    <p:extLst>
      <p:ext uri="{BB962C8B-B14F-4D97-AF65-F5344CB8AC3E}">
        <p14:creationId xmlns:p14="http://schemas.microsoft.com/office/powerpoint/2010/main" val="53642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由于互信息难以计算以及图数据的离散性，这个目标函数难以优化</a:t>
            </a:r>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6</a:t>
            </a:fld>
            <a:endParaRPr lang="zh-CN" altLang="en-US"/>
          </a:p>
        </p:txBody>
      </p:sp>
    </p:spTree>
    <p:extLst>
      <p:ext uri="{BB962C8B-B14F-4D97-AF65-F5344CB8AC3E}">
        <p14:creationId xmlns:p14="http://schemas.microsoft.com/office/powerpoint/2010/main" val="133644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7</a:t>
            </a:fld>
            <a:endParaRPr lang="zh-CN" altLang="en-US"/>
          </a:p>
        </p:txBody>
      </p:sp>
    </p:spTree>
    <p:extLst>
      <p:ext uri="{BB962C8B-B14F-4D97-AF65-F5344CB8AC3E}">
        <p14:creationId xmlns:p14="http://schemas.microsoft.com/office/powerpoint/2010/main" val="182182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8</a:t>
            </a:fld>
            <a:endParaRPr lang="zh-CN" altLang="en-US"/>
          </a:p>
        </p:txBody>
      </p:sp>
    </p:spTree>
    <p:extLst>
      <p:ext uri="{BB962C8B-B14F-4D97-AF65-F5344CB8AC3E}">
        <p14:creationId xmlns:p14="http://schemas.microsoft.com/office/powerpoint/2010/main" val="160857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具体的，在内层优化中，我们首先利用图神经网络得到原图与子图的表征，而后训练参数网络最大化互信息的 </a:t>
            </a:r>
            <a:r>
              <a:rPr lang="en-US" altLang="zh-CN" dirty="0" err="1" smtClean="0"/>
              <a:t>Donsker-varadhan</a:t>
            </a:r>
            <a:r>
              <a:rPr lang="en-US" altLang="zh-CN" dirty="0" smtClean="0"/>
              <a:t> </a:t>
            </a:r>
            <a:r>
              <a:rPr lang="zh-CN" altLang="en-US" dirty="0" smtClean="0"/>
              <a:t>表示形式估计当前训练步数中原图与子图的互信息，随后在外层优化中优化子图最小化子图和原图的互信息。</a:t>
            </a:r>
          </a:p>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9</a:t>
            </a:fld>
            <a:endParaRPr lang="zh-CN" altLang="en-US"/>
          </a:p>
        </p:txBody>
      </p:sp>
    </p:spTree>
    <p:extLst>
      <p:ext uri="{BB962C8B-B14F-4D97-AF65-F5344CB8AC3E}">
        <p14:creationId xmlns:p14="http://schemas.microsoft.com/office/powerpoint/2010/main" val="159239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具体的，在内层优化中，我们首先利用图神经网络得到原图与子图的表征，而后训练参数网络最大化互信息的 </a:t>
            </a:r>
            <a:r>
              <a:rPr lang="en-US" altLang="zh-CN" dirty="0" err="1" smtClean="0"/>
              <a:t>Donsker-varadhan</a:t>
            </a:r>
            <a:r>
              <a:rPr lang="en-US" altLang="zh-CN" dirty="0" smtClean="0"/>
              <a:t> </a:t>
            </a:r>
            <a:r>
              <a:rPr lang="zh-CN" altLang="en-US" dirty="0" smtClean="0"/>
              <a:t>表示形式估计当前训练步数中原图与子图的互信息，随后在外层优化中优化子图最小化子图和原图的互信息。</a:t>
            </a:r>
          </a:p>
          <a:p>
            <a:endParaRPr lang="zh-CN" altLang="en-US" dirty="0"/>
          </a:p>
        </p:txBody>
      </p:sp>
      <p:sp>
        <p:nvSpPr>
          <p:cNvPr id="4" name="灯片编号占位符 3"/>
          <p:cNvSpPr>
            <a:spLocks noGrp="1"/>
          </p:cNvSpPr>
          <p:nvPr>
            <p:ph type="sldNum" sz="quarter" idx="10"/>
          </p:nvPr>
        </p:nvSpPr>
        <p:spPr/>
        <p:txBody>
          <a:bodyPr/>
          <a:lstStyle/>
          <a:p>
            <a:fld id="{7DD4183F-4B19-4350-8AAA-23FFB76CC736}" type="slidenum">
              <a:rPr lang="zh-CN" altLang="en-US" smtClean="0"/>
              <a:t>10</a:t>
            </a:fld>
            <a:endParaRPr lang="zh-CN" altLang="en-US"/>
          </a:p>
        </p:txBody>
      </p:sp>
    </p:spTree>
    <p:extLst>
      <p:ext uri="{BB962C8B-B14F-4D97-AF65-F5344CB8AC3E}">
        <p14:creationId xmlns:p14="http://schemas.microsoft.com/office/powerpoint/2010/main" val="1304766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243320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10010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356673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34263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265030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115051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187546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279655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130216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205907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AEDCCB-A71A-453A-9FF5-320ED96F181B}" type="datetimeFigureOut">
              <a:rPr lang="zh-CN" altLang="en-US" smtClean="0"/>
              <a:t>2022/5/23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34911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EDCCB-A71A-453A-9FF5-320ED96F181B}" type="datetimeFigureOut">
              <a:rPr lang="zh-CN" altLang="en-US" smtClean="0"/>
              <a:t>2022/5/23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04C8C-5B66-4E96-8C73-A9F7E686E1F7}" type="slidenum">
              <a:rPr lang="zh-CN" altLang="en-US" smtClean="0"/>
              <a:t>‹#›</a:t>
            </a:fld>
            <a:endParaRPr lang="zh-CN" altLang="en-US"/>
          </a:p>
        </p:txBody>
      </p:sp>
    </p:spTree>
    <p:extLst>
      <p:ext uri="{BB962C8B-B14F-4D97-AF65-F5344CB8AC3E}">
        <p14:creationId xmlns:p14="http://schemas.microsoft.com/office/powerpoint/2010/main" val="77413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1857" y="982877"/>
            <a:ext cx="9588285" cy="2687635"/>
          </a:xfrm>
        </p:spPr>
        <p:txBody>
          <a:bodyPr>
            <a:normAutofit/>
          </a:bodyPr>
          <a:lstStyle/>
          <a:p>
            <a:r>
              <a:rPr lang="en-US" altLang="zh-CN" dirty="0"/>
              <a:t>Graph Information Bottleneck for Subgraph Recognition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618" y="3809998"/>
            <a:ext cx="9766764" cy="1947122"/>
          </a:xfrm>
          <a:prstGeom prst="rect">
            <a:avLst/>
          </a:prstGeom>
        </p:spPr>
      </p:pic>
    </p:spTree>
    <p:extLst>
      <p:ext uri="{BB962C8B-B14F-4D97-AF65-F5344CB8AC3E}">
        <p14:creationId xmlns:p14="http://schemas.microsoft.com/office/powerpoint/2010/main" val="197754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优化方法</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zh-CN" altLang="en-US" dirty="0" smtClean="0"/>
              <a:t>采用 </a:t>
            </a:r>
            <a:r>
              <a:rPr lang="en-US" altLang="zh-CN" dirty="0" smtClean="0"/>
              <a:t>bi-level </a:t>
            </a:r>
            <a:r>
              <a:rPr lang="zh-CN" altLang="en-US" dirty="0"/>
              <a:t>的优化策略，在内层优化过程中训练参数网络估计子图和原图的互信息，在外层通过更新子图最小化子图和原图的</a:t>
            </a:r>
            <a:r>
              <a:rPr lang="zh-CN" altLang="en-US" dirty="0" smtClean="0"/>
              <a:t>互信息</a:t>
            </a:r>
            <a:endParaRPr lang="en-US" altLang="zh-CN" dirty="0" smtClean="0"/>
          </a:p>
          <a:p>
            <a:endParaRPr lang="en-US" altLang="zh-CN" dirty="0"/>
          </a:p>
          <a:p>
            <a:r>
              <a:rPr lang="zh-CN" altLang="en-US" dirty="0"/>
              <a:t>因此，图信息瓶颈的优化目标为：</a:t>
            </a:r>
          </a:p>
        </p:txBody>
      </p:sp>
      <p:pic>
        <p:nvPicPr>
          <p:cNvPr id="7170" name="Picture 2" descr="https://static001.geekbang.org/infoq/ca/cae09ddd4f141b146fea3371916dcc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927" y="4162856"/>
            <a:ext cx="94488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62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连续化</a:t>
            </a:r>
            <a:r>
              <a:rPr lang="zh-CN" altLang="en-US" b="1" dirty="0" smtClean="0"/>
              <a:t>松弛</a:t>
            </a:r>
            <a:endParaRPr lang="zh-CN" altLang="en-US" dirty="0"/>
          </a:p>
        </p:txBody>
      </p:sp>
      <p:sp>
        <p:nvSpPr>
          <p:cNvPr id="3" name="内容占位符 2"/>
          <p:cNvSpPr>
            <a:spLocks noGrp="1"/>
          </p:cNvSpPr>
          <p:nvPr>
            <p:ph idx="1"/>
          </p:nvPr>
        </p:nvSpPr>
        <p:spPr/>
        <p:txBody>
          <a:bodyPr/>
          <a:lstStyle/>
          <a:p>
            <a:r>
              <a:rPr lang="zh-CN" altLang="en-US" dirty="0"/>
              <a:t>由于子图识别需要选择性删除原图的节点，而节点的删除操作为离散变量，难以直接通过梯度的方式进行优化，</a:t>
            </a:r>
            <a:r>
              <a:rPr lang="zh-CN" altLang="en-US" dirty="0" smtClean="0"/>
              <a:t>因此设计</a:t>
            </a:r>
            <a:r>
              <a:rPr lang="zh-CN" altLang="en-US" dirty="0"/>
              <a:t>了子图生成器并提出了连续化松弛方法。从而能够利用梯度方法优化图信息瓶颈目标函数</a:t>
            </a:r>
            <a:r>
              <a:rPr lang="zh-CN" altLang="en-US" dirty="0" smtClean="0"/>
              <a:t>。</a:t>
            </a:r>
            <a:endParaRPr lang="zh-CN" altLang="en-US" dirty="0"/>
          </a:p>
        </p:txBody>
      </p:sp>
      <p:pic>
        <p:nvPicPr>
          <p:cNvPr id="8194" name="Picture 2" descr="https://static001.geekbang.org/infoq/06/06213e758e91023c8eebf386e68a115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28" y="3637420"/>
            <a:ext cx="8966144" cy="24310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static001.geekbang.org/infoq/5b/5b10001c0aa834d92ef10d7eab66c20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615" y="6311900"/>
            <a:ext cx="3179921" cy="32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131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a:t>
            </a:r>
            <a:r>
              <a:rPr lang="zh-CN" altLang="en-US" b="1" dirty="0" smtClean="0"/>
              <a:t>结果</a:t>
            </a:r>
            <a:endParaRPr lang="zh-CN" altLang="en-US" dirty="0"/>
          </a:p>
        </p:txBody>
      </p:sp>
      <p:sp>
        <p:nvSpPr>
          <p:cNvPr id="3" name="内容占位符 2"/>
          <p:cNvSpPr>
            <a:spLocks noGrp="1"/>
          </p:cNvSpPr>
          <p:nvPr>
            <p:ph idx="1"/>
          </p:nvPr>
        </p:nvSpPr>
        <p:spPr/>
        <p:txBody>
          <a:bodyPr/>
          <a:lstStyle/>
          <a:p>
            <a:r>
              <a:rPr lang="zh-CN" altLang="en-US" dirty="0"/>
              <a:t>在四个图分类数据集上进行了图分类实验</a:t>
            </a:r>
            <a:r>
              <a:rPr lang="zh-CN" altLang="en-US" dirty="0" smtClean="0"/>
              <a:t>，</a:t>
            </a:r>
            <a:r>
              <a:rPr lang="en-US" altLang="zh-CN" dirty="0" smtClean="0"/>
              <a:t>GIB </a:t>
            </a:r>
            <a:r>
              <a:rPr lang="zh-CN" altLang="en-US" dirty="0"/>
              <a:t>能够有效的提高 </a:t>
            </a:r>
            <a:r>
              <a:rPr lang="en-US" altLang="zh-CN" dirty="0"/>
              <a:t>baseline </a:t>
            </a:r>
            <a:r>
              <a:rPr lang="zh-CN" altLang="en-US" dirty="0"/>
              <a:t>的分类效果。</a:t>
            </a:r>
          </a:p>
        </p:txBody>
      </p:sp>
      <p:pic>
        <p:nvPicPr>
          <p:cNvPr id="9218" name="Picture 2" descr="https://static001.geekbang.org/infoq/f7/f7f02177160b44fd4025ed99093a3d08.png"/>
          <p:cNvPicPr>
            <a:picLocks noChangeAspect="1" noChangeArrowheads="1"/>
          </p:cNvPicPr>
          <p:nvPr/>
        </p:nvPicPr>
        <p:blipFill rotWithShape="1">
          <a:blip r:embed="rId2">
            <a:extLst>
              <a:ext uri="{28A0092B-C50C-407E-A947-70E740481C1C}">
                <a14:useLocalDpi xmlns:a14="http://schemas.microsoft.com/office/drawing/2010/main" val="0"/>
              </a:ext>
            </a:extLst>
          </a:blip>
          <a:srcRect t="14168"/>
          <a:stretch/>
        </p:blipFill>
        <p:spPr bwMode="auto">
          <a:xfrm>
            <a:off x="1946845" y="2805193"/>
            <a:ext cx="7930041" cy="394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760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a:t>
            </a:r>
            <a:r>
              <a:rPr lang="zh-CN" altLang="en-US" b="1" dirty="0" smtClean="0"/>
              <a:t>结果</a:t>
            </a:r>
            <a:endParaRPr lang="zh-CN" altLang="en-US" dirty="0"/>
          </a:p>
        </p:txBody>
      </p:sp>
      <p:sp>
        <p:nvSpPr>
          <p:cNvPr id="3" name="内容占位符 2"/>
          <p:cNvSpPr>
            <a:spLocks noGrp="1"/>
          </p:cNvSpPr>
          <p:nvPr>
            <p:ph idx="1"/>
          </p:nvPr>
        </p:nvSpPr>
        <p:spPr/>
        <p:txBody>
          <a:bodyPr/>
          <a:lstStyle/>
          <a:p>
            <a:r>
              <a:rPr lang="zh-CN" altLang="en-US" dirty="0" smtClean="0"/>
              <a:t>在 </a:t>
            </a:r>
            <a:r>
              <a:rPr lang="en-US" altLang="zh-CN" dirty="0"/>
              <a:t>zinc250k </a:t>
            </a:r>
            <a:r>
              <a:rPr lang="zh-CN" altLang="en-US" dirty="0"/>
              <a:t>数据集上进行了图解释实验，即寻找最能体现分子某种属性的子结构，相比于基于注意力机制的方法，</a:t>
            </a:r>
            <a:r>
              <a:rPr lang="en-US" altLang="zh-CN" dirty="0"/>
              <a:t>GIB </a:t>
            </a:r>
            <a:r>
              <a:rPr lang="zh-CN" altLang="en-US" dirty="0"/>
              <a:t>能够更准确的识别决定分子属性的子结构。</a:t>
            </a:r>
          </a:p>
        </p:txBody>
      </p:sp>
      <p:pic>
        <p:nvPicPr>
          <p:cNvPr id="10242" name="Picture 2" descr="https://static001.geekbang.org/infoq/95/95180341b15e1d50b6edef1d774711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50" y="3100495"/>
            <a:ext cx="9282193" cy="358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3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实验结果</a:t>
            </a:r>
            <a:endParaRPr lang="zh-CN" altLang="en-US" dirty="0"/>
          </a:p>
        </p:txBody>
      </p:sp>
      <p:pic>
        <p:nvPicPr>
          <p:cNvPr id="11266" name="Picture 2" descr="https://static001.geekbang.org/infoq/ca/cabb7b1949f4c62e0fa4e786c6edb17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1779"/>
            <a:ext cx="10515600" cy="426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632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实验结果</a:t>
            </a:r>
            <a:endParaRPr lang="zh-CN" altLang="en-US" dirty="0"/>
          </a:p>
        </p:txBody>
      </p:sp>
      <p:sp>
        <p:nvSpPr>
          <p:cNvPr id="3" name="内容占位符 2"/>
          <p:cNvSpPr>
            <a:spLocks noGrp="1"/>
          </p:cNvSpPr>
          <p:nvPr>
            <p:ph idx="1"/>
          </p:nvPr>
        </p:nvSpPr>
        <p:spPr/>
        <p:txBody>
          <a:bodyPr/>
          <a:lstStyle/>
          <a:p>
            <a:r>
              <a:rPr lang="zh-CN" altLang="en-US" dirty="0"/>
              <a:t>图去噪实验，</a:t>
            </a:r>
            <a:r>
              <a:rPr lang="en-US" altLang="zh-CN" dirty="0"/>
              <a:t>GIB </a:t>
            </a:r>
            <a:r>
              <a:rPr lang="zh-CN" altLang="en-US" dirty="0"/>
              <a:t>能有效的去除图数据中人为添加的噪声边。</a:t>
            </a:r>
          </a:p>
        </p:txBody>
      </p:sp>
      <p:pic>
        <p:nvPicPr>
          <p:cNvPr id="12290" name="Picture 2" descr="https://static001.geekbang.org/infoq/23/230c56a739af52f94ebcd148f7e651b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695" y="2313660"/>
            <a:ext cx="8124610" cy="442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68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2827" y="1122363"/>
            <a:ext cx="10106346" cy="2387600"/>
          </a:xfrm>
        </p:spPr>
        <p:txBody>
          <a:bodyPr>
            <a:normAutofit/>
          </a:bodyPr>
          <a:lstStyle/>
          <a:p>
            <a:r>
              <a:rPr lang="en-US" altLang="zh-CN" sz="4000" dirty="0"/>
              <a:t>GNN-</a:t>
            </a:r>
            <a:r>
              <a:rPr lang="en-US" altLang="zh-CN" sz="4000" dirty="0" err="1"/>
              <a:t>SubNet</a:t>
            </a:r>
            <a:r>
              <a:rPr lang="en-US" altLang="zh-CN" sz="4000" dirty="0"/>
              <a:t>: disease subnetwork detection with explainable Graph Neural Networks</a:t>
            </a:r>
            <a:endParaRPr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83901"/>
            <a:ext cx="9337227" cy="1270984"/>
          </a:xfrm>
          <a:prstGeom prst="rect">
            <a:avLst/>
          </a:prstGeom>
        </p:spPr>
      </p:pic>
    </p:spTree>
    <p:extLst>
      <p:ext uri="{BB962C8B-B14F-4D97-AF65-F5344CB8AC3E}">
        <p14:creationId xmlns:p14="http://schemas.microsoft.com/office/powerpoint/2010/main" val="3563123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a:xfrm>
            <a:off x="838200" y="1860331"/>
            <a:ext cx="10515600" cy="4351338"/>
          </a:xfrm>
        </p:spPr>
        <p:txBody>
          <a:bodyPr/>
          <a:lstStyle/>
          <a:p>
            <a:r>
              <a:rPr lang="en-US" altLang="zh-CN" dirty="0" smtClean="0"/>
              <a:t>GNNS</a:t>
            </a:r>
            <a:r>
              <a:rPr lang="zh-CN" altLang="en-US" dirty="0"/>
              <a:t>已经</a:t>
            </a:r>
            <a:r>
              <a:rPr lang="zh-CN" altLang="en-US" dirty="0" smtClean="0"/>
              <a:t>在生物学研究中被成功的应用，例如蛋白质</a:t>
            </a:r>
            <a:r>
              <a:rPr lang="en-US" altLang="zh-CN" dirty="0" smtClean="0"/>
              <a:t>-</a:t>
            </a:r>
            <a:r>
              <a:rPr lang="zh-CN" altLang="en-US" dirty="0" smtClean="0"/>
              <a:t>药物作用网络中的靶标发现</a:t>
            </a:r>
            <a:endParaRPr lang="en-US" altLang="zh-CN" dirty="0" smtClean="0"/>
          </a:p>
          <a:p>
            <a:r>
              <a:rPr lang="en-US" altLang="zh-CN" dirty="0" smtClean="0"/>
              <a:t>GNNS</a:t>
            </a:r>
            <a:r>
              <a:rPr lang="zh-CN" altLang="en-US" dirty="0" smtClean="0"/>
              <a:t>的一个优点是支持集成</a:t>
            </a:r>
            <a:r>
              <a:rPr lang="en-US" altLang="zh-CN" dirty="0" smtClean="0"/>
              <a:t>KG</a:t>
            </a:r>
            <a:r>
              <a:rPr lang="zh-CN" altLang="en-US" dirty="0" smtClean="0"/>
              <a:t>，例如</a:t>
            </a:r>
            <a:r>
              <a:rPr lang="en-US" altLang="zh-CN" dirty="0" smtClean="0"/>
              <a:t>PPI</a:t>
            </a:r>
            <a:r>
              <a:rPr lang="zh-CN" altLang="en-US" dirty="0" smtClean="0"/>
              <a:t>进入算法的</a:t>
            </a:r>
            <a:r>
              <a:rPr lang="en-US" altLang="zh-CN" dirty="0" smtClean="0"/>
              <a:t>pipeline</a:t>
            </a:r>
            <a:endParaRPr lang="en-US" altLang="zh-CN" dirty="0"/>
          </a:p>
          <a:p>
            <a:r>
              <a:rPr lang="zh-CN" altLang="en-US" dirty="0" smtClean="0"/>
              <a:t>监管要求</a:t>
            </a:r>
            <a:r>
              <a:rPr lang="en-US" altLang="zh-CN" dirty="0" smtClean="0"/>
              <a:t>medical AI</a:t>
            </a:r>
            <a:r>
              <a:rPr lang="zh-CN" altLang="en-US" dirty="0" smtClean="0"/>
              <a:t>是可解释的</a:t>
            </a:r>
            <a:endParaRPr lang="en-US" altLang="zh-CN" dirty="0" smtClean="0"/>
          </a:p>
          <a:p>
            <a:endParaRPr lang="en-US" altLang="zh-CN" dirty="0" smtClean="0"/>
          </a:p>
          <a:p>
            <a:r>
              <a:rPr lang="en-US" altLang="zh-CN" dirty="0"/>
              <a:t>T</a:t>
            </a:r>
            <a:r>
              <a:rPr lang="en-US" altLang="zh-CN" dirty="0" smtClean="0"/>
              <a:t>he </a:t>
            </a:r>
            <a:r>
              <a:rPr lang="en-US" altLang="zh-CN" dirty="0"/>
              <a:t>first work that uses explainable AI for disease subnetwork </a:t>
            </a:r>
            <a:r>
              <a:rPr lang="en-US" altLang="zh-CN" dirty="0" smtClean="0"/>
              <a:t>discovery with the integration of PPI networks</a:t>
            </a:r>
            <a:endParaRPr lang="zh-CN" altLang="en-US" dirty="0"/>
          </a:p>
        </p:txBody>
      </p:sp>
      <p:sp>
        <p:nvSpPr>
          <p:cNvPr id="4" name="矩形 3"/>
          <p:cNvSpPr/>
          <p:nvPr/>
        </p:nvSpPr>
        <p:spPr>
          <a:xfrm>
            <a:off x="838200" y="6211669"/>
            <a:ext cx="10925014" cy="646331"/>
          </a:xfrm>
          <a:prstGeom prst="rect">
            <a:avLst/>
          </a:prstGeom>
        </p:spPr>
        <p:txBody>
          <a:bodyPr wrap="square">
            <a:spAutoFit/>
          </a:bodyPr>
          <a:lstStyle/>
          <a:p>
            <a:r>
              <a:rPr lang="en-US" altLang="zh-CN" dirty="0"/>
              <a:t>K. </a:t>
            </a:r>
            <a:r>
              <a:rPr lang="en-US" altLang="zh-CN" dirty="0" err="1"/>
              <a:t>Stoeger</a:t>
            </a:r>
            <a:r>
              <a:rPr lang="en-US" altLang="zh-CN" dirty="0"/>
              <a:t>, D. </a:t>
            </a:r>
            <a:r>
              <a:rPr lang="en-US" altLang="zh-CN" dirty="0" err="1"/>
              <a:t>Schneeberger</a:t>
            </a:r>
            <a:r>
              <a:rPr lang="en-US" altLang="zh-CN" dirty="0"/>
              <a:t>, and A. </a:t>
            </a:r>
            <a:r>
              <a:rPr lang="en-US" altLang="zh-CN" dirty="0" err="1"/>
              <a:t>Holzinger</a:t>
            </a:r>
            <a:r>
              <a:rPr lang="en-US" altLang="zh-CN" dirty="0"/>
              <a:t>, “Medical artificial intelligence: The </a:t>
            </a:r>
            <a:r>
              <a:rPr lang="en-US" altLang="zh-CN" dirty="0" err="1"/>
              <a:t>european</a:t>
            </a:r>
            <a:r>
              <a:rPr lang="en-US" altLang="zh-CN" dirty="0"/>
              <a:t> legal perspective,” Communications of the ACM, vol. 64, no. 11, pp. 34–36, 2021.</a:t>
            </a:r>
            <a:endParaRPr lang="zh-CN" altLang="en-US" dirty="0"/>
          </a:p>
        </p:txBody>
      </p:sp>
    </p:spTree>
    <p:extLst>
      <p:ext uri="{BB962C8B-B14F-4D97-AF65-F5344CB8AC3E}">
        <p14:creationId xmlns:p14="http://schemas.microsoft.com/office/powerpoint/2010/main" val="3022608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相关工作</a:t>
            </a:r>
            <a:endParaRPr lang="zh-CN" altLang="en-US" dirty="0"/>
          </a:p>
        </p:txBody>
      </p:sp>
      <p:sp>
        <p:nvSpPr>
          <p:cNvPr id="3" name="内容占位符 2"/>
          <p:cNvSpPr>
            <a:spLocks noGrp="1"/>
          </p:cNvSpPr>
          <p:nvPr>
            <p:ph idx="1"/>
          </p:nvPr>
        </p:nvSpPr>
        <p:spPr/>
        <p:txBody>
          <a:bodyPr/>
          <a:lstStyle/>
          <a:p>
            <a:r>
              <a:rPr lang="en-US" altLang="zh-CN" dirty="0"/>
              <a:t>Most existing methods for disease subnetwork detection rely on </a:t>
            </a:r>
            <a:r>
              <a:rPr lang="en-US" altLang="zh-CN" dirty="0" smtClean="0"/>
              <a:t>unsupervised </a:t>
            </a:r>
            <a:r>
              <a:rPr lang="en-US" altLang="zh-CN" dirty="0"/>
              <a:t>clustering and/or community detection algorithms to detect modules with correlated node features. </a:t>
            </a:r>
            <a:endParaRPr lang="zh-CN" altLang="en-US" dirty="0"/>
          </a:p>
        </p:txBody>
      </p:sp>
    </p:spTree>
    <p:extLst>
      <p:ext uri="{BB962C8B-B14F-4D97-AF65-F5344CB8AC3E}">
        <p14:creationId xmlns:p14="http://schemas.microsoft.com/office/powerpoint/2010/main" val="3311262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7259" y="410547"/>
            <a:ext cx="8387423" cy="6064900"/>
          </a:xfrm>
        </p:spPr>
      </p:pic>
      <p:sp>
        <p:nvSpPr>
          <p:cNvPr id="2" name="文本框 1"/>
          <p:cNvSpPr txBox="1"/>
          <p:nvPr/>
        </p:nvSpPr>
        <p:spPr>
          <a:xfrm>
            <a:off x="-37322" y="3039831"/>
            <a:ext cx="1951175" cy="1323439"/>
          </a:xfrm>
          <a:prstGeom prst="rect">
            <a:avLst/>
          </a:prstGeom>
          <a:noFill/>
        </p:spPr>
        <p:txBody>
          <a:bodyPr wrap="none" rtlCol="0">
            <a:spAutoFit/>
          </a:bodyPr>
          <a:lstStyle/>
          <a:p>
            <a:r>
              <a:rPr lang="en-US" altLang="zh-CN" sz="2000" dirty="0" smtClean="0"/>
              <a:t>Same topology</a:t>
            </a:r>
          </a:p>
          <a:p>
            <a:endParaRPr lang="en-US" altLang="zh-CN" sz="2000" dirty="0" smtClean="0"/>
          </a:p>
          <a:p>
            <a:r>
              <a:rPr lang="en-US" altLang="zh-CN" sz="2000" dirty="0" smtClean="0"/>
              <a:t>Patient-specific </a:t>
            </a:r>
          </a:p>
          <a:p>
            <a:r>
              <a:rPr lang="en-US" altLang="zh-CN" sz="2000" dirty="0" smtClean="0"/>
              <a:t>feature</a:t>
            </a:r>
            <a:endParaRPr lang="zh-CN" altLang="en-US" sz="2000" dirty="0"/>
          </a:p>
        </p:txBody>
      </p:sp>
      <p:sp>
        <p:nvSpPr>
          <p:cNvPr id="3" name="矩形 2"/>
          <p:cNvSpPr/>
          <p:nvPr/>
        </p:nvSpPr>
        <p:spPr>
          <a:xfrm>
            <a:off x="10104682" y="3347607"/>
            <a:ext cx="2222500" cy="707886"/>
          </a:xfrm>
          <a:prstGeom prst="rect">
            <a:avLst/>
          </a:prstGeom>
        </p:spPr>
        <p:txBody>
          <a:bodyPr wrap="square">
            <a:spAutoFit/>
          </a:bodyPr>
          <a:lstStyle/>
          <a:p>
            <a:r>
              <a:rPr lang="en-US" altLang="zh-CN" sz="2000" dirty="0"/>
              <a:t>model-wide </a:t>
            </a:r>
            <a:r>
              <a:rPr lang="en-US" altLang="zh-CN" sz="2000" dirty="0" smtClean="0"/>
              <a:t>node</a:t>
            </a:r>
          </a:p>
          <a:p>
            <a:r>
              <a:rPr lang="en-US" altLang="zh-CN" sz="2000" dirty="0" smtClean="0"/>
              <a:t> </a:t>
            </a:r>
            <a:r>
              <a:rPr lang="en-US" altLang="zh-CN" sz="2000" dirty="0"/>
              <a:t>feature mask</a:t>
            </a:r>
            <a:endParaRPr lang="zh-CN" altLang="en-US" sz="2000" dirty="0"/>
          </a:p>
        </p:txBody>
      </p:sp>
    </p:spTree>
    <p:extLst>
      <p:ext uri="{BB962C8B-B14F-4D97-AF65-F5344CB8AC3E}">
        <p14:creationId xmlns:p14="http://schemas.microsoft.com/office/powerpoint/2010/main" val="241097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smtClean="0"/>
              <a:t>对图的标签或属性进行分类是深度学习中的一个基本问题在许多领域都有应用，例如生物化学和社交网络分析。</a:t>
            </a:r>
            <a:endParaRPr lang="en-US" altLang="zh-CN" dirty="0" smtClean="0"/>
          </a:p>
          <a:p>
            <a:pPr>
              <a:lnSpc>
                <a:spcPct val="150000"/>
              </a:lnSpc>
            </a:pPr>
            <a:r>
              <a:rPr lang="zh-CN" altLang="en-US" dirty="0" smtClean="0"/>
              <a:t>然而，真实世界的图中可能包含冗余、噪声信息，这</a:t>
            </a:r>
            <a:r>
              <a:rPr lang="zh-CN" altLang="en-US" dirty="0"/>
              <a:t>给</a:t>
            </a:r>
            <a:r>
              <a:rPr lang="zh-CN" altLang="en-US" dirty="0" smtClean="0"/>
              <a:t>图分类任务带来了巨大的负面影响。</a:t>
            </a:r>
            <a:endParaRPr lang="en-US" altLang="zh-CN" dirty="0" smtClean="0"/>
          </a:p>
          <a:p>
            <a:pPr>
              <a:lnSpc>
                <a:spcPct val="150000"/>
              </a:lnSpc>
            </a:pPr>
            <a:r>
              <a:rPr lang="zh-CN" altLang="en-US" dirty="0" smtClean="0"/>
              <a:t>现有的工作利用</a:t>
            </a:r>
            <a:r>
              <a:rPr lang="en-US" altLang="zh-CN" dirty="0" smtClean="0"/>
              <a:t>self-attentive aggregation</a:t>
            </a:r>
            <a:r>
              <a:rPr lang="zh-CN" altLang="en-US" dirty="0" smtClean="0"/>
              <a:t>等技术能在</a:t>
            </a:r>
            <a:r>
              <a:rPr lang="en-US" altLang="zh-CN" dirty="0" smtClean="0"/>
              <a:t>node level</a:t>
            </a:r>
            <a:r>
              <a:rPr lang="zh-CN" altLang="en-US" dirty="0" smtClean="0"/>
              <a:t>发现重要的子结构，但是忽略了</a:t>
            </a:r>
            <a:r>
              <a:rPr lang="en-US" altLang="zh-CN" dirty="0" smtClean="0"/>
              <a:t>subgraph level</a:t>
            </a:r>
            <a:r>
              <a:rPr lang="zh-CN" altLang="en-US" dirty="0" smtClean="0"/>
              <a:t>的拓扑信息。</a:t>
            </a:r>
            <a:endParaRPr lang="en-US" altLang="zh-CN" dirty="0" smtClean="0"/>
          </a:p>
          <a:p>
            <a:pPr>
              <a:lnSpc>
                <a:spcPct val="150000"/>
              </a:lnSpc>
            </a:pPr>
            <a:r>
              <a:rPr lang="zh-CN" altLang="en-US" dirty="0" smtClean="0"/>
              <a:t>因此需要在图数据中高效地识别最能影响图属性</a:t>
            </a:r>
            <a:r>
              <a:rPr lang="en-US" altLang="zh-CN" dirty="0" smtClean="0"/>
              <a:t>/</a:t>
            </a:r>
            <a:r>
              <a:rPr lang="zh-CN" altLang="en-US" dirty="0" smtClean="0"/>
              <a:t>类别的子结构，同时滤除冗余和噪声信息，又称为</a:t>
            </a:r>
            <a:r>
              <a:rPr lang="zh-CN" altLang="en-US" b="1" dirty="0" smtClean="0"/>
              <a:t>子图识别问题</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572984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GIN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774" y="1914696"/>
            <a:ext cx="11412451" cy="2638642"/>
          </a:xfrm>
        </p:spPr>
      </p:pic>
      <p:sp>
        <p:nvSpPr>
          <p:cNvPr id="6" name="文本框 5"/>
          <p:cNvSpPr txBox="1"/>
          <p:nvPr/>
        </p:nvSpPr>
        <p:spPr>
          <a:xfrm>
            <a:off x="2670222" y="5131838"/>
            <a:ext cx="6851556" cy="584775"/>
          </a:xfrm>
          <a:prstGeom prst="rect">
            <a:avLst/>
          </a:prstGeom>
          <a:noFill/>
        </p:spPr>
        <p:txBody>
          <a:bodyPr wrap="none" rtlCol="0">
            <a:spAutoFit/>
          </a:bodyPr>
          <a:lstStyle/>
          <a:p>
            <a:r>
              <a:rPr lang="en-US" altLang="zh-CN" sz="3200" dirty="0" smtClean="0"/>
              <a:t>Sum() is better than Mean() and Max()</a:t>
            </a:r>
            <a:endParaRPr lang="zh-CN" altLang="en-US" sz="3200" dirty="0"/>
          </a:p>
        </p:txBody>
      </p:sp>
    </p:spTree>
    <p:extLst>
      <p:ext uri="{BB962C8B-B14F-4D97-AF65-F5344CB8AC3E}">
        <p14:creationId xmlns:p14="http://schemas.microsoft.com/office/powerpoint/2010/main" val="104521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GNNExplainer</a:t>
            </a:r>
            <a:endParaRPr lang="zh-CN" altLang="en-US" dirty="0"/>
          </a:p>
        </p:txBody>
      </p:sp>
      <p:sp>
        <p:nvSpPr>
          <p:cNvPr id="3" name="内容占位符 2"/>
          <p:cNvSpPr>
            <a:spLocks noGrp="1"/>
          </p:cNvSpPr>
          <p:nvPr>
            <p:ph idx="1"/>
          </p:nvPr>
        </p:nvSpPr>
        <p:spPr>
          <a:xfrm>
            <a:off x="838199" y="1825625"/>
            <a:ext cx="10694437" cy="4407224"/>
          </a:xfrm>
        </p:spPr>
        <p:txBody>
          <a:bodyPr/>
          <a:lstStyle/>
          <a:p>
            <a:r>
              <a:rPr lang="zh-CN" altLang="en-US" dirty="0"/>
              <a:t>实例</a:t>
            </a:r>
            <a:r>
              <a:rPr lang="zh-CN" altLang="en-US" dirty="0" smtClean="0"/>
              <a:t>级解释 </a:t>
            </a:r>
            <a:r>
              <a:rPr lang="en-US" altLang="zh-CN" dirty="0" smtClean="0"/>
              <a:t>-&gt; </a:t>
            </a:r>
            <a:r>
              <a:rPr lang="zh-CN" altLang="en-US" dirty="0" smtClean="0"/>
              <a:t>基于扰动的方法</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07" y="2552396"/>
            <a:ext cx="9912385" cy="4109661"/>
          </a:xfrm>
          <a:prstGeom prst="rect">
            <a:avLst/>
          </a:prstGeom>
        </p:spPr>
      </p:pic>
      <p:sp>
        <p:nvSpPr>
          <p:cNvPr id="4" name="矩形 3"/>
          <p:cNvSpPr/>
          <p:nvPr/>
        </p:nvSpPr>
        <p:spPr>
          <a:xfrm>
            <a:off x="3228392" y="5449077"/>
            <a:ext cx="1642187" cy="26125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79694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GNNExplainer</a:t>
            </a:r>
            <a:r>
              <a:rPr lang="zh-CN" altLang="en-US" dirty="0" smtClean="0"/>
              <a:t>框架</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6123"/>
            <a:ext cx="10585672" cy="3926341"/>
          </a:xfrm>
        </p:spPr>
      </p:pic>
    </p:spTree>
    <p:extLst>
      <p:ext uri="{BB962C8B-B14F-4D97-AF65-F5344CB8AC3E}">
        <p14:creationId xmlns:p14="http://schemas.microsoft.com/office/powerpoint/2010/main" val="2634445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2987" y="573989"/>
            <a:ext cx="5546996" cy="6284011"/>
          </a:xfrm>
        </p:spPr>
      </p:pic>
      <p:sp>
        <p:nvSpPr>
          <p:cNvPr id="4" name="AutoShape 2" descr="[公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公式]"/>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04106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0561" y="654374"/>
            <a:ext cx="5928520" cy="6203626"/>
          </a:xfrm>
        </p:spPr>
      </p:pic>
    </p:spTree>
    <p:extLst>
      <p:ext uri="{BB962C8B-B14F-4D97-AF65-F5344CB8AC3E}">
        <p14:creationId xmlns:p14="http://schemas.microsoft.com/office/powerpoint/2010/main" val="3831125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7911" y="617419"/>
            <a:ext cx="6277117" cy="6063299"/>
          </a:xfrm>
        </p:spPr>
      </p:pic>
    </p:spTree>
    <p:extLst>
      <p:ext uri="{BB962C8B-B14F-4D97-AF65-F5344CB8AC3E}">
        <p14:creationId xmlns:p14="http://schemas.microsoft.com/office/powerpoint/2010/main" val="20892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相关工作</a:t>
            </a:r>
          </a:p>
        </p:txBody>
      </p:sp>
      <p:sp>
        <p:nvSpPr>
          <p:cNvPr id="3" name="内容占位符 2"/>
          <p:cNvSpPr>
            <a:spLocks noGrp="1"/>
          </p:cNvSpPr>
          <p:nvPr>
            <p:ph idx="1"/>
          </p:nvPr>
        </p:nvSpPr>
        <p:spPr/>
        <p:txBody>
          <a:bodyPr>
            <a:normAutofit lnSpcReduction="10000"/>
          </a:bodyPr>
          <a:lstStyle/>
          <a:p>
            <a:pPr>
              <a:lnSpc>
                <a:spcPct val="150000"/>
              </a:lnSpc>
            </a:pPr>
            <a:r>
              <a:rPr lang="en-US" altLang="zh-CN" sz="2400" b="1" dirty="0" smtClean="0"/>
              <a:t>Graph Classification</a:t>
            </a:r>
            <a:endParaRPr lang="en-US" altLang="zh-CN" sz="2400" dirty="0" smtClean="0"/>
          </a:p>
          <a:p>
            <a:pPr lvl="1">
              <a:lnSpc>
                <a:spcPct val="150000"/>
              </a:lnSpc>
              <a:buFont typeface="Wingdings" panose="05000000000000000000" pitchFamily="2" charset="2"/>
              <a:buChar char="Ø"/>
            </a:pPr>
            <a:r>
              <a:rPr lang="en-US" altLang="zh-CN" sz="2000" dirty="0" smtClean="0"/>
              <a:t>    </a:t>
            </a:r>
            <a:r>
              <a:rPr lang="en-US" altLang="zh-CN" dirty="0"/>
              <a:t>mean/sum aggregation </a:t>
            </a:r>
            <a:r>
              <a:rPr lang="en-US" altLang="zh-CN" sz="1600" dirty="0" smtClean="0"/>
              <a:t>(ICLR17,ICLR19)</a:t>
            </a:r>
            <a:endParaRPr lang="en-US" altLang="zh-CN" sz="1600" dirty="0"/>
          </a:p>
          <a:p>
            <a:pPr lvl="1">
              <a:lnSpc>
                <a:spcPct val="150000"/>
              </a:lnSpc>
              <a:buFont typeface="Wingdings" panose="05000000000000000000" pitchFamily="2" charset="2"/>
              <a:buChar char="Ø"/>
            </a:pPr>
            <a:r>
              <a:rPr lang="en-US" altLang="zh-CN" sz="1600" dirty="0" smtClean="0"/>
              <a:t>   </a:t>
            </a:r>
            <a:r>
              <a:rPr lang="en-US" altLang="zh-CN" sz="2400" dirty="0" smtClean="0"/>
              <a:t> pooling aggregation </a:t>
            </a:r>
            <a:r>
              <a:rPr lang="en-US" altLang="zh-CN" sz="1600" dirty="0" smtClean="0"/>
              <a:t>(NIPS18,AAAI18,ICML19,ICML20)</a:t>
            </a:r>
          </a:p>
          <a:p>
            <a:pPr>
              <a:lnSpc>
                <a:spcPct val="150000"/>
              </a:lnSpc>
            </a:pPr>
            <a:r>
              <a:rPr lang="en-US" altLang="zh-CN" sz="2400" b="1" dirty="0" smtClean="0"/>
              <a:t>Information Bottleneck </a:t>
            </a:r>
          </a:p>
          <a:p>
            <a:pPr marL="0" indent="0">
              <a:lnSpc>
                <a:spcPct val="150000"/>
              </a:lnSpc>
              <a:buNone/>
            </a:pPr>
            <a:r>
              <a:rPr lang="en-US" altLang="zh-CN" sz="2400" dirty="0" smtClean="0"/>
              <a:t>    </a:t>
            </a:r>
            <a:r>
              <a:rPr lang="zh-CN" altLang="en-US" sz="2400" dirty="0" smtClean="0"/>
              <a:t>最初用于信号处理问题</a:t>
            </a:r>
            <a:endParaRPr lang="en-US" altLang="zh-CN" sz="2400" dirty="0" smtClean="0"/>
          </a:p>
          <a:p>
            <a:pPr marL="0" indent="0">
              <a:lnSpc>
                <a:spcPct val="150000"/>
              </a:lnSpc>
              <a:buNone/>
            </a:pPr>
            <a:r>
              <a:rPr lang="en-US" altLang="zh-CN" sz="2400" b="1" dirty="0" smtClean="0"/>
              <a:t>    </a:t>
            </a:r>
            <a:r>
              <a:rPr lang="zh-CN" altLang="en-US" sz="2400" dirty="0"/>
              <a:t>目前</a:t>
            </a:r>
            <a:r>
              <a:rPr lang="en-US" altLang="zh-CN" sz="2400" dirty="0" smtClean="0"/>
              <a:t>IB and VIB </a:t>
            </a:r>
            <a:r>
              <a:rPr lang="zh-CN" altLang="en-US" sz="2400" dirty="0" smtClean="0"/>
              <a:t>被广泛应用于</a:t>
            </a:r>
            <a:r>
              <a:rPr lang="en-US" altLang="zh-CN" sz="2400" dirty="0" smtClean="0"/>
              <a:t>CV</a:t>
            </a:r>
            <a:r>
              <a:rPr lang="zh-CN" altLang="en-US" sz="2400" dirty="0" smtClean="0"/>
              <a:t>，</a:t>
            </a:r>
            <a:r>
              <a:rPr lang="en-US" altLang="zh-CN" sz="2400" dirty="0" smtClean="0"/>
              <a:t>RL</a:t>
            </a:r>
            <a:r>
              <a:rPr lang="zh-CN" altLang="en-US" sz="2400" dirty="0" smtClean="0"/>
              <a:t>，</a:t>
            </a:r>
            <a:r>
              <a:rPr lang="en-US" altLang="zh-CN" sz="2400" dirty="0" smtClean="0"/>
              <a:t>NLP</a:t>
            </a:r>
            <a:r>
              <a:rPr lang="zh-CN" altLang="en-US" sz="2400" dirty="0" smtClean="0"/>
              <a:t>等领域</a:t>
            </a:r>
            <a:endParaRPr lang="en-US" altLang="zh-CN" sz="2400" dirty="0" smtClean="0"/>
          </a:p>
          <a:p>
            <a:pPr marL="0" indent="0">
              <a:lnSpc>
                <a:spcPct val="150000"/>
              </a:lnSpc>
              <a:buNone/>
            </a:pPr>
            <a:r>
              <a:rPr lang="en-US" altLang="zh-CN" sz="2400" b="1" dirty="0" smtClean="0"/>
              <a:t>    </a:t>
            </a:r>
          </a:p>
        </p:txBody>
      </p:sp>
      <p:sp>
        <p:nvSpPr>
          <p:cNvPr id="6" name="文本框 5"/>
          <p:cNvSpPr txBox="1"/>
          <p:nvPr/>
        </p:nvSpPr>
        <p:spPr>
          <a:xfrm>
            <a:off x="8447235" y="2680145"/>
            <a:ext cx="2906565" cy="830997"/>
          </a:xfrm>
          <a:prstGeom prst="rect">
            <a:avLst/>
          </a:prstGeom>
          <a:noFill/>
        </p:spPr>
        <p:txBody>
          <a:bodyPr wrap="none" rtlCol="0">
            <a:spAutoFit/>
          </a:bodyPr>
          <a:lstStyle/>
          <a:p>
            <a:r>
              <a:rPr lang="en-US" altLang="zh-CN" sz="2400" b="1" dirty="0">
                <a:solidFill>
                  <a:srgbClr val="FF0000"/>
                </a:solidFill>
              </a:rPr>
              <a:t>sub-optimal graph </a:t>
            </a:r>
            <a:endParaRPr lang="en-US" altLang="zh-CN" sz="2400" b="1" dirty="0" smtClean="0">
              <a:solidFill>
                <a:srgbClr val="FF0000"/>
              </a:solidFill>
            </a:endParaRPr>
          </a:p>
          <a:p>
            <a:pPr algn="ctr"/>
            <a:r>
              <a:rPr lang="en-US" altLang="zh-CN" sz="2400" b="1" dirty="0" smtClean="0">
                <a:solidFill>
                  <a:srgbClr val="FF0000"/>
                </a:solidFill>
              </a:rPr>
              <a:t>representation</a:t>
            </a:r>
            <a:endParaRPr lang="en-US" altLang="zh-CN" sz="2400" b="1" dirty="0">
              <a:solidFill>
                <a:srgbClr val="FF0000"/>
              </a:solidFill>
            </a:endParaRPr>
          </a:p>
        </p:txBody>
      </p:sp>
      <p:sp>
        <p:nvSpPr>
          <p:cNvPr id="7" name="矩形 6"/>
          <p:cNvSpPr/>
          <p:nvPr/>
        </p:nvSpPr>
        <p:spPr>
          <a:xfrm>
            <a:off x="8073735" y="4365662"/>
            <a:ext cx="3653564" cy="830997"/>
          </a:xfrm>
          <a:prstGeom prst="rect">
            <a:avLst/>
          </a:prstGeom>
        </p:spPr>
        <p:txBody>
          <a:bodyPr wrap="none">
            <a:spAutoFit/>
          </a:bodyPr>
          <a:lstStyle/>
          <a:p>
            <a:pPr algn="ctr"/>
            <a:r>
              <a:rPr lang="en-US" altLang="zh-CN" sz="2400" b="1" dirty="0">
                <a:solidFill>
                  <a:srgbClr val="FF0000"/>
                </a:solidFill>
              </a:rPr>
              <a:t>c</a:t>
            </a:r>
            <a:r>
              <a:rPr lang="en-US" altLang="zh-CN" sz="2400" b="1" dirty="0" smtClean="0">
                <a:solidFill>
                  <a:srgbClr val="FF0000"/>
                </a:solidFill>
              </a:rPr>
              <a:t>hallenging for irregular </a:t>
            </a:r>
          </a:p>
          <a:p>
            <a:pPr algn="ctr"/>
            <a:r>
              <a:rPr lang="en-US" altLang="zh-CN" sz="2400" b="1" dirty="0" smtClean="0">
                <a:solidFill>
                  <a:srgbClr val="FF0000"/>
                </a:solidFill>
              </a:rPr>
              <a:t>graph data </a:t>
            </a:r>
            <a:endParaRPr lang="en-US" altLang="zh-CN" sz="2400" b="1" dirty="0">
              <a:solidFill>
                <a:srgbClr val="FF0000"/>
              </a:solidFill>
            </a:endParaRPr>
          </a:p>
        </p:txBody>
      </p:sp>
    </p:spTree>
    <p:extLst>
      <p:ext uri="{BB962C8B-B14F-4D97-AF65-F5344CB8AC3E}">
        <p14:creationId xmlns:p14="http://schemas.microsoft.com/office/powerpoint/2010/main" val="412433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信息瓶颈理论（</a:t>
            </a:r>
            <a:r>
              <a:rPr lang="en-US" altLang="zh-CN" dirty="0" smtClean="0"/>
              <a:t>IB</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信息瓶颈理论在学习数据的表征时，通过最小化表征与原始数据的互信息，同时最大化表征与数据标签的互信息，能够得到与噪声无关的预测性表征。</a:t>
            </a:r>
          </a:p>
        </p:txBody>
      </p:sp>
      <p:pic>
        <p:nvPicPr>
          <p:cNvPr id="1028" name="Picture 4" descr="https://static001.geekbang.org/infoq/ad/adceb397899c3859e4cb166112ca67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809" y="4195717"/>
            <a:ext cx="9363764" cy="21161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chemeClr val="tx1"/>
                </a:solidFill>
                <a:effectLst/>
                <a:latin typeface="Arial" panose="020B0604020202020204" pitchFamily="34" charset="0"/>
              </a:rPr>
              <a:t/>
            </a:r>
            <a:br>
              <a:rPr kumimoji="0" lang="zh-CN" altLang="zh-CN" sz="12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42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图信息</a:t>
            </a:r>
            <a:r>
              <a:rPr lang="zh-CN" altLang="en-US" dirty="0" smtClean="0"/>
              <a:t>瓶颈理论（</a:t>
            </a:r>
            <a:r>
              <a:rPr lang="en-US" altLang="zh-CN" dirty="0" smtClean="0"/>
              <a:t>GIB</a:t>
            </a:r>
            <a:r>
              <a:rPr lang="zh-CN" altLang="en-US" dirty="0" smtClean="0"/>
              <a:t>）</a:t>
            </a:r>
            <a:endParaRPr lang="zh-CN" altLang="en-US" dirty="0"/>
          </a:p>
        </p:txBody>
      </p:sp>
      <p:pic>
        <p:nvPicPr>
          <p:cNvPr id="2050" name="Picture 2" descr="https://static001.geekbang.org/infoq/8a/8ae10681247d489def1fc9117c84e7d3.p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325"/>
          <a:stretch/>
        </p:blipFill>
        <p:spPr bwMode="auto">
          <a:xfrm>
            <a:off x="1677239" y="3289749"/>
            <a:ext cx="8837521" cy="3281532"/>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t>图信息瓶颈最小化输入图与子图的互信息，同时最大化子图与原图标签的互信息，从而得到滤除噪声与冗余信息且最能影响原图属性的子图</a:t>
            </a:r>
            <a:r>
              <a:rPr lang="zh-CN" altLang="en-US" sz="2400" dirty="0" smtClean="0"/>
              <a:t>。这种子图被定义</a:t>
            </a:r>
            <a:r>
              <a:rPr lang="zh-CN" altLang="en-US" sz="2400" dirty="0"/>
              <a:t>为信息瓶颈子图。</a:t>
            </a:r>
          </a:p>
        </p:txBody>
      </p:sp>
      <p:sp>
        <p:nvSpPr>
          <p:cNvPr id="7" name="矩形 6"/>
          <p:cNvSpPr/>
          <p:nvPr/>
        </p:nvSpPr>
        <p:spPr>
          <a:xfrm>
            <a:off x="838200" y="6550223"/>
            <a:ext cx="12791268" cy="307777"/>
          </a:xfrm>
          <a:prstGeom prst="rect">
            <a:avLst/>
          </a:prstGeom>
        </p:spPr>
        <p:txBody>
          <a:bodyPr wrap="square">
            <a:spAutoFit/>
          </a:bodyPr>
          <a:lstStyle/>
          <a:p>
            <a:r>
              <a:rPr lang="en-US" altLang="zh-CN" sz="1400" b="0" i="1" dirty="0" err="1" smtClean="0">
                <a:solidFill>
                  <a:srgbClr val="494949"/>
                </a:solidFill>
                <a:effectLst/>
                <a:latin typeface="+mn-ea"/>
              </a:rPr>
              <a:t>Tailin</a:t>
            </a:r>
            <a:r>
              <a:rPr lang="en-US" altLang="zh-CN" sz="1400" b="0" i="1" dirty="0" smtClean="0">
                <a:solidFill>
                  <a:srgbClr val="494949"/>
                </a:solidFill>
                <a:effectLst/>
                <a:latin typeface="+mn-ea"/>
              </a:rPr>
              <a:t> Wu, </a:t>
            </a:r>
            <a:r>
              <a:rPr lang="en-US" altLang="zh-CN" sz="1400" b="0" i="1" dirty="0" err="1" smtClean="0">
                <a:solidFill>
                  <a:srgbClr val="494949"/>
                </a:solidFill>
                <a:effectLst/>
                <a:latin typeface="+mn-ea"/>
              </a:rPr>
              <a:t>Hongyu</a:t>
            </a:r>
            <a:r>
              <a:rPr lang="en-US" altLang="zh-CN" sz="1400" b="0" i="1" dirty="0" smtClean="0">
                <a:solidFill>
                  <a:srgbClr val="494949"/>
                </a:solidFill>
                <a:effectLst/>
                <a:latin typeface="+mn-ea"/>
              </a:rPr>
              <a:t> Ren, Pan Li, Jure </a:t>
            </a:r>
            <a:r>
              <a:rPr lang="en-US" altLang="zh-CN" sz="1400" b="0" i="1" dirty="0" err="1" smtClean="0">
                <a:solidFill>
                  <a:srgbClr val="494949"/>
                </a:solidFill>
                <a:effectLst/>
                <a:latin typeface="+mn-ea"/>
              </a:rPr>
              <a:t>Leskovec</a:t>
            </a:r>
            <a:r>
              <a:rPr lang="en-US" altLang="zh-CN" sz="1400" b="0" i="1" dirty="0" smtClean="0">
                <a:solidFill>
                  <a:srgbClr val="494949"/>
                </a:solidFill>
                <a:effectLst/>
                <a:latin typeface="+mn-ea"/>
              </a:rPr>
              <a:t>. </a:t>
            </a:r>
            <a:r>
              <a:rPr lang="en-US" altLang="zh-CN" sz="1400" b="0" i="0" dirty="0" smtClean="0">
                <a:solidFill>
                  <a:srgbClr val="494949"/>
                </a:solidFill>
                <a:effectLst/>
                <a:latin typeface="+mn-ea"/>
              </a:rPr>
              <a:t>Graph Information Bottleneck. </a:t>
            </a:r>
            <a:r>
              <a:rPr lang="en-US" altLang="zh-CN" sz="1400" b="0" i="1" dirty="0" smtClean="0">
                <a:solidFill>
                  <a:srgbClr val="494949"/>
                </a:solidFill>
                <a:effectLst/>
                <a:latin typeface="+mn-ea"/>
              </a:rPr>
              <a:t> In NIPS 2020.</a:t>
            </a:r>
            <a:endParaRPr lang="zh-CN" altLang="en-US" sz="1400" dirty="0">
              <a:latin typeface="+mn-ea"/>
            </a:endParaRPr>
          </a:p>
        </p:txBody>
      </p:sp>
    </p:spTree>
    <p:extLst>
      <p:ext uri="{BB962C8B-B14F-4D97-AF65-F5344CB8AC3E}">
        <p14:creationId xmlns:p14="http://schemas.microsoft.com/office/powerpoint/2010/main" val="1357965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tatic001.geekbang.org/infoq/8a/8ae10681247d489def1fc9117c84e7d3.png"/>
          <p:cNvPicPr>
            <a:picLocks noChangeAspect="1" noChangeArrowheads="1"/>
          </p:cNvPicPr>
          <p:nvPr/>
        </p:nvPicPr>
        <p:blipFill rotWithShape="1">
          <a:blip r:embed="rId3">
            <a:extLst>
              <a:ext uri="{28A0092B-C50C-407E-A947-70E740481C1C}">
                <a14:useLocalDpi xmlns:a14="http://schemas.microsoft.com/office/drawing/2010/main" val="0"/>
              </a:ext>
            </a:extLst>
          </a:blip>
          <a:srcRect r="45760" b="80670"/>
          <a:stretch/>
        </p:blipFill>
        <p:spPr bwMode="auto">
          <a:xfrm>
            <a:off x="2373041" y="1091785"/>
            <a:ext cx="7569904" cy="1046981"/>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900193" y="27910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400" dirty="0"/>
          </a:p>
        </p:txBody>
      </p:sp>
      <p:sp>
        <p:nvSpPr>
          <p:cNvPr id="8" name="内容占位符 2"/>
          <p:cNvSpPr txBox="1">
            <a:spLocks/>
          </p:cNvSpPr>
          <p:nvPr/>
        </p:nvSpPr>
        <p:spPr>
          <a:xfrm>
            <a:off x="1086173" y="23726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smtClean="0"/>
              <a:t>优点</a:t>
            </a:r>
            <a:endParaRPr lang="en-US" altLang="zh-CN" sz="2400" b="1" dirty="0" smtClean="0"/>
          </a:p>
          <a:p>
            <a:pPr marL="0" indent="0">
              <a:lnSpc>
                <a:spcPct val="150000"/>
              </a:lnSpc>
              <a:buNone/>
            </a:pPr>
            <a:r>
              <a:rPr lang="en-US" altLang="zh-CN" sz="2200" dirty="0" smtClean="0"/>
              <a:t>IB-subgraph enjoys various pleasant properties such as improvement of graph classification, graph interpretation, and graph </a:t>
            </a:r>
            <a:r>
              <a:rPr lang="en-US" altLang="zh-CN" sz="2200" dirty="0" err="1" smtClean="0"/>
              <a:t>denoising</a:t>
            </a:r>
            <a:endParaRPr lang="en-US" altLang="zh-CN" sz="2200" dirty="0"/>
          </a:p>
          <a:p>
            <a:pPr>
              <a:lnSpc>
                <a:spcPct val="150000"/>
              </a:lnSpc>
            </a:pPr>
            <a:r>
              <a:rPr lang="zh-CN" altLang="en-US" sz="2400" b="1" dirty="0" smtClean="0"/>
              <a:t>缺点</a:t>
            </a:r>
            <a:endParaRPr lang="en-US" altLang="zh-CN" sz="2400" b="1" dirty="0" smtClean="0"/>
          </a:p>
          <a:p>
            <a:pPr marL="0" indent="0">
              <a:lnSpc>
                <a:spcPct val="150000"/>
              </a:lnSpc>
              <a:buNone/>
            </a:pPr>
            <a:r>
              <a:rPr lang="zh-CN" altLang="en-US" sz="2200" dirty="0" smtClean="0"/>
              <a:t>目标函数难以优化</a:t>
            </a:r>
            <a:endParaRPr lang="en-US" altLang="zh-CN" sz="2200" dirty="0" smtClean="0"/>
          </a:p>
          <a:p>
            <a:pPr lvl="1">
              <a:lnSpc>
                <a:spcPct val="150000"/>
              </a:lnSpc>
              <a:buFont typeface="Wingdings" panose="05000000000000000000" pitchFamily="2" charset="2"/>
              <a:buChar char="Ø"/>
            </a:pPr>
            <a:r>
              <a:rPr lang="en-US" altLang="zh-CN" sz="2000" dirty="0" smtClean="0"/>
              <a:t>Intractability of mutual information </a:t>
            </a:r>
          </a:p>
          <a:p>
            <a:pPr lvl="1">
              <a:lnSpc>
                <a:spcPct val="150000"/>
              </a:lnSpc>
              <a:buFont typeface="Wingdings" panose="05000000000000000000" pitchFamily="2" charset="2"/>
              <a:buChar char="Ø"/>
            </a:pPr>
            <a:r>
              <a:rPr lang="en-US" altLang="zh-CN" sz="2000" dirty="0" smtClean="0"/>
              <a:t>The discrete nature of irregular graph data</a:t>
            </a:r>
            <a:endParaRPr lang="zh-CN" altLang="en-US" sz="2000" dirty="0"/>
          </a:p>
        </p:txBody>
      </p:sp>
    </p:spTree>
    <p:extLst>
      <p:ext uri="{BB962C8B-B14F-4D97-AF65-F5344CB8AC3E}">
        <p14:creationId xmlns:p14="http://schemas.microsoft.com/office/powerpoint/2010/main" val="1485881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优化</a:t>
            </a:r>
            <a:r>
              <a:rPr lang="zh-CN" altLang="en-US" b="1" dirty="0" smtClean="0"/>
              <a:t>方法</a:t>
            </a:r>
            <a:endParaRPr lang="zh-CN" altLang="en-US" dirty="0"/>
          </a:p>
        </p:txBody>
      </p:sp>
      <p:sp>
        <p:nvSpPr>
          <p:cNvPr id="3" name="内容占位符 2"/>
          <p:cNvSpPr>
            <a:spLocks noGrp="1"/>
          </p:cNvSpPr>
          <p:nvPr>
            <p:ph idx="1"/>
          </p:nvPr>
        </p:nvSpPr>
        <p:spPr/>
        <p:txBody>
          <a:bodyPr/>
          <a:lstStyle/>
          <a:p>
            <a:pPr latinLnBrk="1"/>
            <a:r>
              <a:rPr lang="zh-CN" altLang="en-US" dirty="0" smtClean="0"/>
              <a:t>对于</a:t>
            </a:r>
            <a:r>
              <a:rPr lang="zh-CN" altLang="en-US" dirty="0"/>
              <a:t>目标函数中的第一项</a:t>
            </a:r>
            <a:r>
              <a:rPr lang="zh-CN" altLang="en-US" dirty="0" smtClean="0"/>
              <a:t>，通过</a:t>
            </a:r>
            <a:r>
              <a:rPr lang="zh-CN" altLang="en-US" dirty="0"/>
              <a:t>寻找互信息的下界，将互信息的最大化问题转化为分类损失最小化问题：</a:t>
            </a:r>
          </a:p>
          <a:p>
            <a:pPr marL="0" indent="0" latinLnBrk="1">
              <a:buNone/>
            </a:pPr>
            <a:r>
              <a:rPr lang="zh-CN" altLang="en-US" dirty="0"/>
              <a:t> </a:t>
            </a:r>
          </a:p>
          <a:p>
            <a:endParaRPr lang="zh-CN" altLang="en-US" dirty="0"/>
          </a:p>
        </p:txBody>
      </p:sp>
      <p:pic>
        <p:nvPicPr>
          <p:cNvPr id="3074" name="Picture 2" descr="https://static001.geekbang.org/infoq/dd/dd70067ec7ba40f3953c8fda2db0ca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470" y="3067376"/>
            <a:ext cx="8195060" cy="3109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31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优化</a:t>
            </a:r>
            <a:r>
              <a:rPr lang="zh-CN" altLang="en-US" b="1" dirty="0" smtClean="0"/>
              <a:t>方法</a:t>
            </a:r>
            <a:endParaRPr lang="zh-CN" altLang="en-US" dirty="0"/>
          </a:p>
        </p:txBody>
      </p:sp>
      <p:sp>
        <p:nvSpPr>
          <p:cNvPr id="3" name="内容占位符 2"/>
          <p:cNvSpPr>
            <a:spLocks noGrp="1"/>
          </p:cNvSpPr>
          <p:nvPr>
            <p:ph idx="1"/>
          </p:nvPr>
        </p:nvSpPr>
        <p:spPr/>
        <p:txBody>
          <a:bodyPr/>
          <a:lstStyle/>
          <a:p>
            <a:pPr latinLnBrk="1"/>
            <a:r>
              <a:rPr lang="zh-CN" altLang="en-US" dirty="0"/>
              <a:t>对于目标函数中的第二项</a:t>
            </a:r>
            <a:r>
              <a:rPr lang="zh-CN" altLang="en-US" dirty="0" smtClean="0"/>
              <a:t>，需要</a:t>
            </a:r>
            <a:r>
              <a:rPr lang="zh-CN" altLang="en-US" dirty="0"/>
              <a:t>最小化子图与原图的互信息，</a:t>
            </a:r>
            <a:r>
              <a:rPr lang="en-US" altLang="zh-CN" dirty="0"/>
              <a:t>[1]</a:t>
            </a:r>
            <a:r>
              <a:rPr lang="zh-CN" altLang="en-US" dirty="0"/>
              <a:t>在表征学习中通过变分的方式寻找到互信息的一个上界</a:t>
            </a:r>
            <a:r>
              <a:rPr lang="zh-CN" altLang="en-US" dirty="0" smtClean="0"/>
              <a:t>：</a:t>
            </a:r>
            <a:endParaRPr lang="en-US" altLang="zh-CN" dirty="0" smtClean="0"/>
          </a:p>
          <a:p>
            <a:pPr latinLnBrk="1"/>
            <a:endParaRPr lang="en-US" altLang="zh-CN" dirty="0"/>
          </a:p>
          <a:p>
            <a:pPr marL="0" indent="0" latinLnBrk="1">
              <a:buNone/>
            </a:pPr>
            <a:endParaRPr lang="en-US" altLang="zh-CN" dirty="0"/>
          </a:p>
          <a:p>
            <a:pPr latinLnBrk="1"/>
            <a:r>
              <a:rPr lang="zh-CN" altLang="en-US" dirty="0"/>
              <a:t>然而，该方法需要</a:t>
            </a:r>
            <a:r>
              <a:rPr lang="zh-CN" altLang="en-US" dirty="0" smtClean="0"/>
              <a:t>假设先验分布</a:t>
            </a:r>
            <a:r>
              <a:rPr lang="zh-CN" altLang="en-US" dirty="0"/>
              <a:t>，例如</a:t>
            </a:r>
            <a:r>
              <a:rPr lang="en-US" altLang="zh-CN" dirty="0"/>
              <a:t>[1]</a:t>
            </a:r>
            <a:r>
              <a:rPr lang="zh-CN" altLang="en-US" dirty="0"/>
              <a:t>中</a:t>
            </a:r>
            <a:r>
              <a:rPr lang="zh-CN" altLang="en-US" dirty="0" smtClean="0"/>
              <a:t>假设的</a:t>
            </a:r>
            <a:r>
              <a:rPr lang="zh-CN" altLang="en-US" dirty="0"/>
              <a:t>先验分布为标准正态分布。然而，在子图识别场景中</a:t>
            </a:r>
            <a:r>
              <a:rPr lang="zh-CN" altLang="en-US" dirty="0" smtClean="0"/>
              <a:t>，难以</a:t>
            </a:r>
            <a:r>
              <a:rPr lang="zh-CN" altLang="en-US" dirty="0"/>
              <a:t>对子图的先验分布给出合理的</a:t>
            </a:r>
            <a:r>
              <a:rPr lang="zh-CN" altLang="en-US" dirty="0" smtClean="0"/>
              <a:t>假设。</a:t>
            </a:r>
            <a:r>
              <a:rPr lang="zh-CN" altLang="en-US" dirty="0"/>
              <a:t> </a:t>
            </a:r>
          </a:p>
          <a:p>
            <a:endParaRPr lang="zh-CN" altLang="en-US" dirty="0"/>
          </a:p>
        </p:txBody>
      </p:sp>
      <p:pic>
        <p:nvPicPr>
          <p:cNvPr id="5122" name="Picture 2" descr="https://static001.geekbang.org/infoq/63/6339ca056068902f23c6f9bf3a794e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864983"/>
            <a:ext cx="8305800" cy="4381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82466" y="6294919"/>
            <a:ext cx="10227068" cy="523220"/>
          </a:xfrm>
          <a:prstGeom prst="rect">
            <a:avLst/>
          </a:prstGeom>
        </p:spPr>
        <p:txBody>
          <a:bodyPr wrap="square">
            <a:spAutoFit/>
          </a:bodyPr>
          <a:lstStyle/>
          <a:p>
            <a:r>
              <a:rPr lang="en-US" altLang="zh-CN" sz="1400" i="1" dirty="0" smtClean="0">
                <a:solidFill>
                  <a:srgbClr val="494949"/>
                </a:solidFill>
                <a:latin typeface="+mn-ea"/>
              </a:rPr>
              <a:t>[1] Alexander </a:t>
            </a:r>
            <a:r>
              <a:rPr lang="en-US" altLang="zh-CN" sz="1400" i="1" dirty="0">
                <a:solidFill>
                  <a:srgbClr val="494949"/>
                </a:solidFill>
                <a:latin typeface="+mn-ea"/>
              </a:rPr>
              <a:t>A. </a:t>
            </a:r>
            <a:r>
              <a:rPr lang="en-US" altLang="zh-CN" sz="1400" i="1" dirty="0" err="1">
                <a:solidFill>
                  <a:srgbClr val="494949"/>
                </a:solidFill>
                <a:latin typeface="+mn-ea"/>
              </a:rPr>
              <a:t>Alemi</a:t>
            </a:r>
            <a:r>
              <a:rPr lang="en-US" altLang="zh-CN" sz="1400" i="1" dirty="0">
                <a:solidFill>
                  <a:srgbClr val="494949"/>
                </a:solidFill>
                <a:latin typeface="+mn-ea"/>
              </a:rPr>
              <a:t>, Ian Fischer, Joshua V. Dillon, and Kevin Murphy. Deep </a:t>
            </a:r>
            <a:r>
              <a:rPr lang="en-US" altLang="zh-CN" sz="1400" i="1" dirty="0" err="1">
                <a:solidFill>
                  <a:srgbClr val="494949"/>
                </a:solidFill>
                <a:latin typeface="+mn-ea"/>
              </a:rPr>
              <a:t>variational</a:t>
            </a:r>
            <a:r>
              <a:rPr lang="en-US" altLang="zh-CN" sz="1400" i="1" dirty="0">
                <a:solidFill>
                  <a:srgbClr val="494949"/>
                </a:solidFill>
                <a:latin typeface="+mn-ea"/>
              </a:rPr>
              <a:t> information bottleneck. In The International Conference on Representation Learning, 2017. </a:t>
            </a:r>
            <a:endParaRPr lang="zh-CN" altLang="en-US" sz="1400" i="1" dirty="0">
              <a:solidFill>
                <a:srgbClr val="494949"/>
              </a:solidFill>
              <a:latin typeface="+mn-ea"/>
            </a:endParaRPr>
          </a:p>
        </p:txBody>
      </p:sp>
    </p:spTree>
    <p:extLst>
      <p:ext uri="{BB962C8B-B14F-4D97-AF65-F5344CB8AC3E}">
        <p14:creationId xmlns:p14="http://schemas.microsoft.com/office/powerpoint/2010/main" val="271114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优化方法</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zh-CN" altLang="en-US" dirty="0" smtClean="0"/>
              <a:t>采用 </a:t>
            </a:r>
            <a:r>
              <a:rPr lang="en-US" altLang="zh-CN" dirty="0" smtClean="0"/>
              <a:t>bi-level </a:t>
            </a:r>
            <a:r>
              <a:rPr lang="zh-CN" altLang="en-US" dirty="0"/>
              <a:t>的优化策略，在内层优化过程中训练参数网络估计子图和原图的互信息，在外层通过更新子图最小化子图和原图的互信息</a:t>
            </a:r>
            <a:r>
              <a:rPr lang="zh-CN" altLang="en-US" dirty="0" smtClean="0"/>
              <a:t>。</a:t>
            </a:r>
            <a:endParaRPr lang="zh-CN" altLang="en-US" dirty="0"/>
          </a:p>
        </p:txBody>
      </p:sp>
      <p:pic>
        <p:nvPicPr>
          <p:cNvPr id="4100" name="Picture 4" descr="https://static001.geekbang.org/infoq/7c/7c5f640182cbbf2a5a060d22bacf83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87" y="2589354"/>
            <a:ext cx="6600171" cy="419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698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1570</Words>
  <Application>Microsoft Office PowerPoint</Application>
  <PresentationFormat>宽屏</PresentationFormat>
  <Paragraphs>120</Paragraphs>
  <Slides>25</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Wingdings</vt:lpstr>
      <vt:lpstr>Office 主题​​</vt:lpstr>
      <vt:lpstr>Graph Information Bottleneck for Subgraph Recognition</vt:lpstr>
      <vt:lpstr>背景</vt:lpstr>
      <vt:lpstr>相关工作</vt:lpstr>
      <vt:lpstr>信息瓶颈理论（IB）</vt:lpstr>
      <vt:lpstr>图信息瓶颈理论（GIB）</vt:lpstr>
      <vt:lpstr>PowerPoint 演示文稿</vt:lpstr>
      <vt:lpstr>优化方法</vt:lpstr>
      <vt:lpstr>优化方法</vt:lpstr>
      <vt:lpstr>优化方法</vt:lpstr>
      <vt:lpstr>优化方法</vt:lpstr>
      <vt:lpstr>连续化松弛</vt:lpstr>
      <vt:lpstr>实验结果</vt:lpstr>
      <vt:lpstr>实验结果</vt:lpstr>
      <vt:lpstr>实验结果</vt:lpstr>
      <vt:lpstr>实验结果</vt:lpstr>
      <vt:lpstr>GNN-SubNet: disease subnetwork detection with explainable Graph Neural Networks</vt:lpstr>
      <vt:lpstr>背景</vt:lpstr>
      <vt:lpstr>相关工作</vt:lpstr>
      <vt:lpstr>PowerPoint 演示文稿</vt:lpstr>
      <vt:lpstr>Why GIN</vt:lpstr>
      <vt:lpstr>GNNExplainer</vt:lpstr>
      <vt:lpstr>GNNExplainer框架</vt:lpstr>
      <vt:lpstr>实验结果</vt:lpstr>
      <vt:lpstr>实验结果</vt:lpstr>
      <vt:lpstr>实验结果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Information Bottleneck for Subgraph Recognition</dc:title>
  <dc:creator>靖东 李</dc:creator>
  <cp:lastModifiedBy>靖东 李</cp:lastModifiedBy>
  <cp:revision>89</cp:revision>
  <dcterms:created xsi:type="dcterms:W3CDTF">2022-05-20T05:30:01Z</dcterms:created>
  <dcterms:modified xsi:type="dcterms:W3CDTF">2022-05-23T10:00:29Z</dcterms:modified>
</cp:coreProperties>
</file>