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84" r:id="rId4"/>
    <p:sldId id="286" r:id="rId5"/>
    <p:sldId id="285" r:id="rId6"/>
    <p:sldId id="291" r:id="rId7"/>
    <p:sldId id="287" r:id="rId8"/>
    <p:sldId id="289" r:id="rId9"/>
    <p:sldId id="290" r:id="rId10"/>
    <p:sldId id="298" r:id="rId11"/>
    <p:sldId id="299" r:id="rId12"/>
    <p:sldId id="292" r:id="rId13"/>
    <p:sldId id="293" r:id="rId14"/>
    <p:sldId id="294" r:id="rId15"/>
    <p:sldId id="295" r:id="rId16"/>
    <p:sldId id="296" r:id="rId17"/>
    <p:sldId id="305" r:id="rId18"/>
    <p:sldId id="297" r:id="rId19"/>
    <p:sldId id="301" r:id="rId20"/>
    <p:sldId id="302" r:id="rId21"/>
    <p:sldId id="303" r:id="rId22"/>
    <p:sldId id="27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74CFA-8474-486E-909B-4A0976131287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AFC79-914A-49E1-8A91-6645961D5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8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69EA861E-4EBC-43FA-A4F8-8C31D7C305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74F0EC12-CEC0-4A74-BECF-83E26D58EB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2E3C3561-B0B9-45EA-9874-7C990CCBC9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16F62C7-66AB-465D-B9AE-5EA504930C3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33793-D290-4905-A1D9-4BE3FA002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011F2C-2C3C-4852-B46E-2088450BC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E53AF-1A2C-4422-A403-3D4C1E5E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2B6D-D5B7-49A0-94D1-E3E8DEAADFC0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69B941-DCD1-4564-A7D5-DFE97349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DEFAE9-BEAB-4D15-9152-C31AD768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CFC69-12DA-4952-A2BB-7D6BB46E7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447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62115-551B-4D96-B96B-859306FF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3EE706-7E99-4F67-8068-586A13844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9ADB3-0E3C-4D7A-8037-DF812684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2B6D-D5B7-49A0-94D1-E3E8DEAADFC0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70AF4-9B72-4AF3-ACD2-4E28AEAE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1151A-F095-473D-AE1C-0BEF8200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CFC69-12DA-4952-A2BB-7D6BB46E7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49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B6B6CF-66DE-4F3D-B557-898D3372E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979F2-A9AB-4FD0-BC6C-8AECB1C85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5D3806-BA79-4491-A163-CAA2F34BA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2B6D-D5B7-49A0-94D1-E3E8DEAADFC0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CCEAE-7CA9-4969-85B7-C2F65810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8F0188-DF62-4CDA-8B46-63D6B7EB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CFC69-12DA-4952-A2BB-7D6BB46E7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910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</p:spPr>
        <p:txBody>
          <a:bodyPr/>
          <a:lstStyle/>
          <a:p>
            <a:r>
              <a:rPr lang="en-US" noProof="0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</p:spPr>
        <p:txBody>
          <a:bodyPr/>
          <a:lstStyle/>
          <a:p>
            <a:pPr lvl="0"/>
            <a:r>
              <a:rPr lang="en-US" noProof="0"/>
              <a:t>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BF3429FE-86C8-4AB6-929B-28F2E868BBA8}"/>
              </a:ext>
            </a:extLst>
          </p:cNvPr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16347099-A8C2-4F4C-A6DA-47C7401AD820}"/>
              </a:ext>
            </a:extLst>
          </p:cNvPr>
          <p:cNvSpPr>
            <a:spLocks noGrp="1" noChangeArrowheads="1"/>
          </p:cNvSpPr>
          <p:nvPr>
            <p:ph type="dt" sz="half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72304-7B37-4F78-8AD2-C566BADFF7D1}" type="datetime1">
              <a:rPr lang="en-US" altLang="zh-CN"/>
              <a:pPr>
                <a:defRPr/>
              </a:pPr>
              <a:t>5/30/2022</a:t>
            </a:fld>
            <a:endParaRPr lang="en-US" altLang="zh-CN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B0F57FB0-A693-4C2D-AA62-AB4F0622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65B2F-BD2A-42E5-B4A1-F0CFA5B7E1A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1037446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C7E31-B13D-4EC4-B5DA-0D338246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0851F-2346-4E5D-BAEE-002E8880B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2A275-7446-4817-BF5C-1B48DF13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2B6D-D5B7-49A0-94D1-E3E8DEAADFC0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BE4301-717E-4466-B9FE-DBCBB7F7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49815-FB40-4735-AFA8-9D7E63D8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CFC69-12DA-4952-A2BB-7D6BB46E7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2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8AFA1-7F34-4543-B2EE-EE977266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9AD2A4-F4FC-41E4-A229-C9A596068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3CDCE6-B617-481C-8888-FE4AC330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2B6D-D5B7-49A0-94D1-E3E8DEAADFC0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3F77E-166A-4431-A373-8C262997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4B085-BE43-40B0-BF10-8B85E8BA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CFC69-12DA-4952-A2BB-7D6BB46E7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55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41842-2774-41BE-8316-0AB45F0F8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64CCF5-77AB-4ABD-91A6-5657C1D5D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A73DD6-41F1-44CD-9443-803AD4244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0DCA7A-BFD0-40E0-9FB0-22319497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2B6D-D5B7-49A0-94D1-E3E8DEAADFC0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E21ACA-9A60-4B52-A8FC-8AC954BA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2F4F18-F2B9-4AC8-A087-659C80D8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CFC69-12DA-4952-A2BB-7D6BB46E7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58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83B76-EB4D-4207-BE20-9C06A4C5B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2662C4-2FDA-4555-B5E1-04045DB15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61F76D-06CA-422E-8EAE-3EC990DC3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638670-6D94-433D-A404-DB25AFA5C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60E446-6478-43FB-AF7B-AE3B4F2DB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A919BC-05A6-4DFF-9FCF-98B1E47F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2B6D-D5B7-49A0-94D1-E3E8DEAADFC0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736E20-7696-4136-8C1C-8660DB925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FBE6B4-BDC7-4E93-85EB-FC84D82A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CFC69-12DA-4952-A2BB-7D6BB46E7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7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72631-785C-49C5-90E5-4CBE2ECE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09CC53-AD10-4109-950B-E76A2E03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2B6D-D5B7-49A0-94D1-E3E8DEAADFC0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2FD143-D8F1-471B-9AE2-6E3C8D6F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5E4BA4-821A-4D46-9F7E-696DDD60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CFC69-12DA-4952-A2BB-7D6BB46E7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87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2EB197-DC87-4D3D-9193-32D3C30D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2B6D-D5B7-49A0-94D1-E3E8DEAADFC0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FA749A-9AA9-4174-B9D2-890032B6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41AB96-EAC8-4B63-A16D-98421D37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CFC69-12DA-4952-A2BB-7D6BB46E7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371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A58EB-2323-4B69-B5EF-F1BD5D01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823A19-0B93-42A8-9FFC-6B239D071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7B07DA-A512-41D9-A0F6-43BF50454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014AD8-296B-4F4B-B099-54164AF21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2B6D-D5B7-49A0-94D1-E3E8DEAADFC0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9CB6D-FFAA-46CB-A052-A4BCCA83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634610-585C-4737-A338-91C1E7F3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CFC69-12DA-4952-A2BB-7D6BB46E7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43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3ED72-5867-4427-AE69-F057A968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2BEAC0-116A-4172-AAD0-B01AF26D8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33538E-A294-45E3-827F-187B01243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9F4812-7C15-46B7-A71E-9D3FC5082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2B6D-D5B7-49A0-94D1-E3E8DEAADFC0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C224C6-FA54-44FA-B780-684EE07D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0F5F60-1D21-45EA-9BE8-053E5335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CFC69-12DA-4952-A2BB-7D6BB46E7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0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611E02-E1EE-442E-A761-81AFF38A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B233E7-794C-4B5C-B627-2F8B87A54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F50F43-809F-4F05-A798-AF1AF5CEC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32B6D-D5B7-49A0-94D1-E3E8DEAADFC0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E39AB-78B5-4D07-B2CB-B38A311C6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BE2014-781F-461E-9145-F0940FBC0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CFC69-12DA-4952-A2BB-7D6BB46E7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16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FB5BB72-17F5-FB7F-2F15-C0E18E8F8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543023"/>
            <a:ext cx="11687175" cy="39243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4C21D44-2106-1404-4321-2859F4107BD1}"/>
              </a:ext>
            </a:extLst>
          </p:cNvPr>
          <p:cNvSpPr txBox="1"/>
          <p:nvPr/>
        </p:nvSpPr>
        <p:spPr>
          <a:xfrm>
            <a:off x="3350050" y="5382739"/>
            <a:ext cx="54918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Paper</a:t>
            </a:r>
            <a:r>
              <a:rPr lang="zh-CN" altLang="en-US" sz="2000" dirty="0"/>
              <a:t>：</a:t>
            </a:r>
            <a:r>
              <a:rPr lang="en-US" altLang="zh-CN" sz="2000" dirty="0"/>
              <a:t>https://arxiv.org/pdf/2110.15114.pdf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92B94C-65DA-6379-B05E-FAB05581FAD5}"/>
              </a:ext>
            </a:extLst>
          </p:cNvPr>
          <p:cNvSpPr txBox="1"/>
          <p:nvPr/>
        </p:nvSpPr>
        <p:spPr>
          <a:xfrm>
            <a:off x="3350050" y="5843767"/>
            <a:ext cx="54918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Code</a:t>
            </a:r>
            <a:r>
              <a:rPr lang="zh-CN" altLang="en-US" sz="2000" dirty="0"/>
              <a:t>：</a:t>
            </a:r>
            <a:r>
              <a:rPr lang="en-US" altLang="zh-CN" sz="2000" dirty="0"/>
              <a:t>https://github.com/xue-pai/UltraGCN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C8484E-5E81-A04D-CBA3-9C220F85AE3C}"/>
              </a:ext>
            </a:extLst>
          </p:cNvPr>
          <p:cNvSpPr txBox="1"/>
          <p:nvPr/>
        </p:nvSpPr>
        <p:spPr>
          <a:xfrm>
            <a:off x="5046874" y="4825443"/>
            <a:ext cx="15424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CIKM</a:t>
            </a:r>
            <a:r>
              <a:rPr lang="zh-CN" altLang="en-US" sz="2000" dirty="0"/>
              <a:t>’</a:t>
            </a:r>
            <a:r>
              <a:rPr lang="en-US" altLang="zh-CN" sz="2000" dirty="0"/>
              <a:t>2021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92143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4">
            <a:extLst>
              <a:ext uri="{FF2B5EF4-FFF2-40B4-BE49-F238E27FC236}">
                <a16:creationId xmlns:a16="http://schemas.microsoft.com/office/drawing/2014/main" id="{4F357413-0CE4-4E5F-8F62-86BB9A6B1495}"/>
              </a:ext>
            </a:extLst>
          </p:cNvPr>
          <p:cNvSpPr txBox="1"/>
          <p:nvPr/>
        </p:nvSpPr>
        <p:spPr>
          <a:xfrm>
            <a:off x="400834" y="231053"/>
            <a:ext cx="32850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实验结果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447BD7-CA24-5146-E61A-FF0BB50AA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41" y="1134900"/>
            <a:ext cx="10975917" cy="506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2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4">
            <a:extLst>
              <a:ext uri="{FF2B5EF4-FFF2-40B4-BE49-F238E27FC236}">
                <a16:creationId xmlns:a16="http://schemas.microsoft.com/office/drawing/2014/main" id="{4F357413-0CE4-4E5F-8F62-86BB9A6B1495}"/>
              </a:ext>
            </a:extLst>
          </p:cNvPr>
          <p:cNvSpPr txBox="1"/>
          <p:nvPr/>
        </p:nvSpPr>
        <p:spPr>
          <a:xfrm>
            <a:off x="513955" y="278187"/>
            <a:ext cx="32850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训练耗时对比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0A55AA-8DF0-803C-B535-EF7F838EA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64" y="2014679"/>
            <a:ext cx="5647655" cy="227112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F080C59-D1C2-DD1F-43EB-13E17741F9F0}"/>
              </a:ext>
            </a:extLst>
          </p:cNvPr>
          <p:cNvSpPr txBox="1"/>
          <p:nvPr/>
        </p:nvSpPr>
        <p:spPr>
          <a:xfrm>
            <a:off x="6563234" y="4381507"/>
            <a:ext cx="5496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表</a:t>
            </a:r>
            <a:r>
              <a:rPr lang="en-US" altLang="zh-CN" dirty="0"/>
              <a:t>2</a:t>
            </a:r>
            <a:r>
              <a:rPr lang="zh-CN" altLang="en-US" dirty="0"/>
              <a:t>：固定训练</a:t>
            </a:r>
            <a:r>
              <a:rPr lang="en-US" altLang="zh-CN" dirty="0"/>
              <a:t>75</a:t>
            </a:r>
            <a:r>
              <a:rPr lang="zh-CN" altLang="en-US" dirty="0"/>
              <a:t>个</a:t>
            </a:r>
            <a:r>
              <a:rPr lang="en-US" altLang="zh-CN" dirty="0"/>
              <a:t>epoch</a:t>
            </a:r>
            <a:r>
              <a:rPr lang="zh-CN" altLang="en-US" dirty="0"/>
              <a:t>消耗的时间及模型效果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2EE13A-8A8D-AF9A-CF84-6BE322F00D02}"/>
              </a:ext>
            </a:extLst>
          </p:cNvPr>
          <p:cNvSpPr txBox="1"/>
          <p:nvPr/>
        </p:nvSpPr>
        <p:spPr>
          <a:xfrm>
            <a:off x="939262" y="4381507"/>
            <a:ext cx="5496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表</a:t>
            </a:r>
            <a:r>
              <a:rPr lang="en-US" altLang="zh-CN" dirty="0"/>
              <a:t>1</a:t>
            </a:r>
            <a:r>
              <a:rPr lang="zh-CN" altLang="en-US" dirty="0"/>
              <a:t>：每个</a:t>
            </a:r>
            <a:r>
              <a:rPr lang="en-US" altLang="zh-CN" dirty="0"/>
              <a:t>epoch</a:t>
            </a:r>
            <a:r>
              <a:rPr lang="zh-CN" altLang="en-US" dirty="0"/>
              <a:t>所需时间及达到收敛所需</a:t>
            </a:r>
            <a:r>
              <a:rPr lang="en-US" altLang="zh-CN" dirty="0"/>
              <a:t>epoch</a:t>
            </a:r>
            <a:r>
              <a:rPr lang="zh-CN" altLang="en-US" dirty="0"/>
              <a:t>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D39312-713D-A940-6A24-1D65BA6196D2}"/>
              </a:ext>
            </a:extLst>
          </p:cNvPr>
          <p:cNvSpPr txBox="1"/>
          <p:nvPr/>
        </p:nvSpPr>
        <p:spPr>
          <a:xfrm>
            <a:off x="939262" y="4750839"/>
            <a:ext cx="5496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UltraGCN</a:t>
            </a:r>
            <a:r>
              <a:rPr lang="zh-CN" altLang="en-US" dirty="0"/>
              <a:t>的时间复杂度接近</a:t>
            </a:r>
            <a:r>
              <a:rPr lang="zh-CN" altLang="en-US" b="1" dirty="0"/>
              <a:t>矩阵分解</a:t>
            </a:r>
            <a:r>
              <a:rPr lang="zh-CN" altLang="en-US" dirty="0"/>
              <a:t>的时间复杂度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F7A042-03A7-B979-1FB5-36C35B458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49" y="2039333"/>
            <a:ext cx="5411915" cy="215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71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44A9187-E26F-3B2E-2323-BE6124B5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09" y="896921"/>
            <a:ext cx="11163300" cy="29337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C9CFB9D-2006-1171-8143-47B8C1024372}"/>
              </a:ext>
            </a:extLst>
          </p:cNvPr>
          <p:cNvSpPr txBox="1"/>
          <p:nvPr/>
        </p:nvSpPr>
        <p:spPr>
          <a:xfrm>
            <a:off x="3472991" y="5099941"/>
            <a:ext cx="54918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Paper</a:t>
            </a:r>
            <a:r>
              <a:rPr lang="zh-CN" altLang="en-US" sz="2000" dirty="0"/>
              <a:t>：</a:t>
            </a:r>
            <a:r>
              <a:rPr lang="en-US" altLang="zh-CN" sz="2000" dirty="0"/>
              <a:t>https://arxiv.org/pdf/2202.08523.pdf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E7D456-9C24-A7B1-1235-10AFE2EED77E}"/>
              </a:ext>
            </a:extLst>
          </p:cNvPr>
          <p:cNvSpPr txBox="1"/>
          <p:nvPr/>
        </p:nvSpPr>
        <p:spPr>
          <a:xfrm>
            <a:off x="3472991" y="5560969"/>
            <a:ext cx="54918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Code</a:t>
            </a:r>
            <a:r>
              <a:rPr lang="zh-CN" altLang="en-US" sz="2000" dirty="0"/>
              <a:t>：</a:t>
            </a:r>
            <a:r>
              <a:rPr lang="en-US" altLang="zh-CN" sz="2000" dirty="0"/>
              <a:t>https://github.com/weiwei1206/CML.git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B643D7-CE98-AE0D-9D1D-42F412D66CAC}"/>
              </a:ext>
            </a:extLst>
          </p:cNvPr>
          <p:cNvSpPr txBox="1"/>
          <p:nvPr/>
        </p:nvSpPr>
        <p:spPr>
          <a:xfrm>
            <a:off x="5047267" y="4389953"/>
            <a:ext cx="16174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/>
              <a:t>WSDM’2022</a:t>
            </a:r>
          </a:p>
        </p:txBody>
      </p:sp>
    </p:spTree>
    <p:extLst>
      <p:ext uri="{BB962C8B-B14F-4D97-AF65-F5344CB8AC3E}">
        <p14:creationId xmlns:p14="http://schemas.microsoft.com/office/powerpoint/2010/main" val="1757237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4">
            <a:extLst>
              <a:ext uri="{FF2B5EF4-FFF2-40B4-BE49-F238E27FC236}">
                <a16:creationId xmlns:a16="http://schemas.microsoft.com/office/drawing/2014/main" id="{4F357413-0CE4-4E5F-8F62-86BB9A6B1495}"/>
              </a:ext>
            </a:extLst>
          </p:cNvPr>
          <p:cNvSpPr txBox="1"/>
          <p:nvPr/>
        </p:nvSpPr>
        <p:spPr>
          <a:xfrm>
            <a:off x="400834" y="231053"/>
            <a:ext cx="23311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背景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7ADB1C-B559-46EB-59D2-61766210E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56" y="1387593"/>
            <a:ext cx="6307192" cy="408281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BC5C4F1-F4D8-E704-3230-015264090532}"/>
              </a:ext>
            </a:extLst>
          </p:cNvPr>
          <p:cNvSpPr txBox="1"/>
          <p:nvPr/>
        </p:nvSpPr>
        <p:spPr>
          <a:xfrm>
            <a:off x="7547630" y="6239704"/>
            <a:ext cx="3711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CD6CB5-1106-49AC-9A19-9845ABB75458}"/>
              </a:ext>
            </a:extLst>
          </p:cNvPr>
          <p:cNvSpPr txBox="1"/>
          <p:nvPr/>
        </p:nvSpPr>
        <p:spPr>
          <a:xfrm>
            <a:off x="6975084" y="1597103"/>
            <a:ext cx="485689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大多数现有推荐模型假设用户和物品间只存在单一类型的交互，而在实际推荐场景中，这种交互本质上是多重的。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现有工作主要通过引入不同的聚合方案来对行为依赖性进行建模，将特定类型的行为嵌入表示融合，以此增强目标行为的表示。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effectLst/>
                <a:latin typeface="Arial" panose="020B0604020202020204" pitchFamily="34" charset="0"/>
              </a:rPr>
              <a:t>尽管现有方法有效，但有两个共同局限：</a:t>
            </a:r>
            <a:endParaRPr lang="en-US" altLang="zh-CN" sz="2000" dirty="0">
              <a:effectLst/>
              <a:latin typeface="Arial" panose="020B0604020202020204" pitchFamily="34" charset="0"/>
            </a:endParaRPr>
          </a:p>
          <a:p>
            <a:r>
              <a:rPr lang="en-US" altLang="zh-CN" sz="2000" dirty="0"/>
              <a:t>     1.</a:t>
            </a:r>
            <a:r>
              <a:rPr lang="zh-CN" altLang="en-US" sz="2000" dirty="0"/>
              <a:t>目标行为下监督信号稀疏。</a:t>
            </a:r>
            <a:endParaRPr lang="en-US" altLang="zh-CN" sz="2000" dirty="0"/>
          </a:p>
          <a:p>
            <a:r>
              <a:rPr lang="en-US" altLang="zh-CN" sz="2000" dirty="0"/>
              <a:t>     2</a:t>
            </a:r>
            <a:r>
              <a:rPr lang="en-US" altLang="zh-CN" sz="2000" dirty="0">
                <a:effectLst/>
                <a:latin typeface="Arial" panose="020B0604020202020204" pitchFamily="34" charset="0"/>
              </a:rPr>
              <a:t>.</a:t>
            </a:r>
            <a:r>
              <a:rPr lang="zh-CN" altLang="en-US" sz="2000" dirty="0">
                <a:effectLst/>
                <a:latin typeface="Arial" panose="020B0604020202020204" pitchFamily="34" charset="0"/>
              </a:rPr>
              <a:t>未能捕捉个性化的多行为模式。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00733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4">
            <a:extLst>
              <a:ext uri="{FF2B5EF4-FFF2-40B4-BE49-F238E27FC236}">
                <a16:creationId xmlns:a16="http://schemas.microsoft.com/office/drawing/2014/main" id="{4F357413-0CE4-4E5F-8F62-86BB9A6B1495}"/>
              </a:ext>
            </a:extLst>
          </p:cNvPr>
          <p:cNvSpPr txBox="1"/>
          <p:nvPr/>
        </p:nvSpPr>
        <p:spPr>
          <a:xfrm>
            <a:off x="400834" y="231053"/>
            <a:ext cx="62827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行为感知的图神经网络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426473-1386-4B89-3D50-E77E5A833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19" y="1234538"/>
            <a:ext cx="6554127" cy="43889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18AC82-AC3D-8EF0-E36D-1956AE927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224" y="2228720"/>
            <a:ext cx="4091533" cy="7492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EC43D51-0801-36CD-71C7-BBEF6723C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877" y="4296837"/>
            <a:ext cx="4091533" cy="81306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A5E8270-E2FD-4897-92A5-EAC39D81AB00}"/>
              </a:ext>
            </a:extLst>
          </p:cNvPr>
          <p:cNvSpPr txBox="1"/>
          <p:nvPr/>
        </p:nvSpPr>
        <p:spPr>
          <a:xfrm>
            <a:off x="7469286" y="1433594"/>
            <a:ext cx="40605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同一类型行为</a:t>
            </a:r>
            <a:r>
              <a:rPr lang="zh-CN" altLang="en-US" sz="2000" dirty="0"/>
              <a:t>，后一层节点聚合前一层节点的邻居节点：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3C91DE-EC81-4ED4-2528-EA0075DB3551}"/>
              </a:ext>
            </a:extLst>
          </p:cNvPr>
          <p:cNvSpPr txBox="1"/>
          <p:nvPr/>
        </p:nvSpPr>
        <p:spPr>
          <a:xfrm>
            <a:off x="7515692" y="3556857"/>
            <a:ext cx="40605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同一层中</a:t>
            </a:r>
            <a:r>
              <a:rPr lang="zh-CN" altLang="en-US" sz="2000" dirty="0"/>
              <a:t>，聚合该节点在所有不同类型图上的表示：</a:t>
            </a:r>
          </a:p>
        </p:txBody>
      </p:sp>
    </p:spTree>
    <p:extLst>
      <p:ext uri="{BB962C8B-B14F-4D97-AF65-F5344CB8AC3E}">
        <p14:creationId xmlns:p14="http://schemas.microsoft.com/office/powerpoint/2010/main" val="2304208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4">
            <a:extLst>
              <a:ext uri="{FF2B5EF4-FFF2-40B4-BE49-F238E27FC236}">
                <a16:creationId xmlns:a16="http://schemas.microsoft.com/office/drawing/2014/main" id="{4F357413-0CE4-4E5F-8F62-86BB9A6B1495}"/>
              </a:ext>
            </a:extLst>
          </p:cNvPr>
          <p:cNvSpPr txBox="1"/>
          <p:nvPr/>
        </p:nvSpPr>
        <p:spPr>
          <a:xfrm>
            <a:off x="400834" y="231053"/>
            <a:ext cx="62827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多行为对比学习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4">
            <a:extLst>
              <a:ext uri="{FF2B5EF4-FFF2-40B4-BE49-F238E27FC236}">
                <a16:creationId xmlns:a16="http://schemas.microsoft.com/office/drawing/2014/main" id="{C9499FAE-A24C-A832-22E9-5420E99CD4D4}"/>
              </a:ext>
            </a:extLst>
          </p:cNvPr>
          <p:cNvSpPr txBox="1"/>
          <p:nvPr/>
        </p:nvSpPr>
        <p:spPr>
          <a:xfrm>
            <a:off x="913124" y="1017662"/>
            <a:ext cx="1075725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不同行为视为不同视角；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同一用户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的不同视角视为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正样本对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不同用户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的行为视角视为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负样本对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为目标行为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购买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k’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为辅助行为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浏览、点击、加入购物车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InfoNCE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的对比损失来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最大化用户表征的互信息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，加强同一用户两种行为视图之间的相似性，提升不同用户之间的差异性。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2171193-416F-7893-DC2A-095BFA285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74" y="4489618"/>
            <a:ext cx="4507286" cy="51646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C64B124-0DCD-D7DA-06E2-ED9CAC8919DC}"/>
              </a:ext>
            </a:extLst>
          </p:cNvPr>
          <p:cNvSpPr txBox="1"/>
          <p:nvPr/>
        </p:nvSpPr>
        <p:spPr>
          <a:xfrm>
            <a:off x="913124" y="4030573"/>
            <a:ext cx="6094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考虑所有辅助行为得到如下损失函数列表：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2BC610-E679-76DF-1EAC-4BF68C5C1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24" y="2880479"/>
            <a:ext cx="6675453" cy="116057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60257B4-34EE-3A5A-366B-0466958C63B9}"/>
              </a:ext>
            </a:extLst>
          </p:cNvPr>
          <p:cNvSpPr txBox="1"/>
          <p:nvPr/>
        </p:nvSpPr>
        <p:spPr>
          <a:xfrm>
            <a:off x="913124" y="5332506"/>
            <a:ext cx="1015973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作用：</a:t>
            </a:r>
            <a:endParaRPr lang="en-US" altLang="zh-CN" sz="2000" dirty="0"/>
          </a:p>
          <a:p>
            <a:r>
              <a:rPr lang="zh-CN" altLang="en-US" sz="2000" dirty="0"/>
              <a:t>1.将辅助行为作为监督信号来增强数据，缓解目标行为下监督信号稀疏的问题。</a:t>
            </a:r>
          </a:p>
          <a:p>
            <a:r>
              <a:rPr lang="zh-CN" altLang="en-US" sz="2000" dirty="0"/>
              <a:t>2.捕获辅助行为与目标行为的潜在依赖关系。</a:t>
            </a:r>
          </a:p>
        </p:txBody>
      </p:sp>
    </p:spTree>
    <p:extLst>
      <p:ext uri="{BB962C8B-B14F-4D97-AF65-F5344CB8AC3E}">
        <p14:creationId xmlns:p14="http://schemas.microsoft.com/office/powerpoint/2010/main" val="2606085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4">
            <a:extLst>
              <a:ext uri="{FF2B5EF4-FFF2-40B4-BE49-F238E27FC236}">
                <a16:creationId xmlns:a16="http://schemas.microsoft.com/office/drawing/2014/main" id="{4F357413-0CE4-4E5F-8F62-86BB9A6B1495}"/>
              </a:ext>
            </a:extLst>
          </p:cNvPr>
          <p:cNvSpPr txBox="1"/>
          <p:nvPr/>
        </p:nvSpPr>
        <p:spPr>
          <a:xfrm>
            <a:off x="400834" y="231053"/>
            <a:ext cx="62827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元对比编码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B784120-E54A-6ACE-956F-CE5CA09D2D8C}"/>
              </a:ext>
            </a:extLst>
          </p:cNvPr>
          <p:cNvSpPr txBox="1"/>
          <p:nvPr/>
        </p:nvSpPr>
        <p:spPr>
          <a:xfrm>
            <a:off x="765927" y="988778"/>
            <a:ext cx="100183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不同用户有不同的行为模式和物品交互偏好，有效地建模</a:t>
            </a:r>
            <a:r>
              <a:rPr lang="zh-CN" altLang="en-US" sz="2000" b="1" dirty="0"/>
              <a:t>不同用户</a:t>
            </a:r>
            <a:r>
              <a:rPr lang="zh-CN" altLang="en-US" sz="2000" dirty="0"/>
              <a:t>不同行为之间的</a:t>
            </a:r>
            <a:r>
              <a:rPr lang="zh-CN" altLang="en-US" sz="2000" b="1" dirty="0"/>
              <a:t>个性化</a:t>
            </a:r>
            <a:r>
              <a:rPr lang="zh-CN" altLang="en-US" sz="2000" dirty="0"/>
              <a:t>依赖关系，对于做出准确的推荐也很重要。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F792935-C813-F3DB-2B11-5FC087C3775C}"/>
              </a:ext>
            </a:extLst>
          </p:cNvPr>
          <p:cNvSpPr txBox="1"/>
          <p:nvPr/>
        </p:nvSpPr>
        <p:spPr>
          <a:xfrm>
            <a:off x="6839933" y="2278930"/>
            <a:ext cx="458614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       通过</a:t>
            </a:r>
            <a:r>
              <a:rPr lang="zh-CN" altLang="en-US" sz="2000" b="1" dirty="0"/>
              <a:t>元对比编码</a:t>
            </a:r>
            <a:r>
              <a:rPr lang="zh-CN" altLang="en-US" sz="2000" dirty="0"/>
              <a:t>方案来学习显式权重函数整合多行为对比损失：</a:t>
            </a:r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提出一个</a:t>
            </a:r>
            <a:r>
              <a:rPr lang="zh-CN" altLang="en-US" sz="2000" b="1" dirty="0"/>
              <a:t>元知识编码器</a:t>
            </a:r>
            <a:r>
              <a:rPr lang="zh-CN" altLang="en-US" sz="2000" dirty="0"/>
              <a:t>捕获个性化的多行为特征，反映不同的行为感知用户偏好。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将提取的元知识整合到</a:t>
            </a:r>
            <a:r>
              <a:rPr lang="zh-CN" altLang="en-US" sz="2000" b="1" dirty="0"/>
              <a:t>元权重网络</a:t>
            </a:r>
            <a:r>
              <a:rPr lang="zh-CN" altLang="en-US" sz="2000" dirty="0"/>
              <a:t>中，生成各类型行为下的对比损失权重。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79B91AD-C41C-EAA6-0227-47206B931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27" y="1808058"/>
            <a:ext cx="57150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44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4">
            <a:extLst>
              <a:ext uri="{FF2B5EF4-FFF2-40B4-BE49-F238E27FC236}">
                <a16:creationId xmlns:a16="http://schemas.microsoft.com/office/drawing/2014/main" id="{4F357413-0CE4-4E5F-8F62-86BB9A6B1495}"/>
              </a:ext>
            </a:extLst>
          </p:cNvPr>
          <p:cNvSpPr txBox="1"/>
          <p:nvPr/>
        </p:nvSpPr>
        <p:spPr>
          <a:xfrm>
            <a:off x="400834" y="231053"/>
            <a:ext cx="62827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元对比编码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B644F7-FAEB-9735-7460-214C0DD5E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15" y="1378440"/>
            <a:ext cx="7636494" cy="608706"/>
          </a:xfrm>
          <a:prstGeom prst="rect">
            <a:avLst/>
          </a:prstGeom>
        </p:spPr>
      </p:pic>
      <p:sp>
        <p:nvSpPr>
          <p:cNvPr id="9" name="文本框 4">
            <a:extLst>
              <a:ext uri="{FF2B5EF4-FFF2-40B4-BE49-F238E27FC236}">
                <a16:creationId xmlns:a16="http://schemas.microsoft.com/office/drawing/2014/main" id="{9601D048-4D50-AAFF-F013-4F5DAC2084E1}"/>
              </a:ext>
            </a:extLst>
          </p:cNvPr>
          <p:cNvSpPr txBox="1"/>
          <p:nvPr/>
        </p:nvSpPr>
        <p:spPr>
          <a:xfrm>
            <a:off x="1158714" y="1990948"/>
            <a:ext cx="92484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是复制函数，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为缩放系数，   为辅助行为的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   为聚合后的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DFE121-9CF8-A87A-894A-834C6A931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181" y="1990948"/>
            <a:ext cx="355653" cy="400110"/>
          </a:xfrm>
          <a:prstGeom prst="rect">
            <a:avLst/>
          </a:prstGeom>
        </p:spPr>
      </p:pic>
      <p:sp>
        <p:nvSpPr>
          <p:cNvPr id="12" name="文本框 4">
            <a:extLst>
              <a:ext uri="{FF2B5EF4-FFF2-40B4-BE49-F238E27FC236}">
                <a16:creationId xmlns:a16="http://schemas.microsoft.com/office/drawing/2014/main" id="{4DCA8387-B974-8484-E981-1C17234B885A}"/>
              </a:ext>
            </a:extLst>
          </p:cNvPr>
          <p:cNvSpPr txBox="1"/>
          <p:nvPr/>
        </p:nvSpPr>
        <p:spPr>
          <a:xfrm>
            <a:off x="866482" y="935917"/>
            <a:ext cx="2065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元知识编码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129785E-BB38-BA3F-C8C4-316FFAA27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445" y="2067904"/>
            <a:ext cx="355653" cy="300937"/>
          </a:xfrm>
          <a:prstGeom prst="rect">
            <a:avLst/>
          </a:prstGeom>
        </p:spPr>
      </p:pic>
      <p:sp>
        <p:nvSpPr>
          <p:cNvPr id="15" name="文本框 4">
            <a:extLst>
              <a:ext uri="{FF2B5EF4-FFF2-40B4-BE49-F238E27FC236}">
                <a16:creationId xmlns:a16="http://schemas.microsoft.com/office/drawing/2014/main" id="{B2AE6EA1-5A59-9C70-98F4-FCFDF8925AB3}"/>
              </a:ext>
            </a:extLst>
          </p:cNvPr>
          <p:cNvSpPr txBox="1"/>
          <p:nvPr/>
        </p:nvSpPr>
        <p:spPr>
          <a:xfrm>
            <a:off x="866482" y="2957252"/>
            <a:ext cx="2065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元权重网络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D7431B8-46BD-26D5-444E-E2D25B88D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560" y="3915146"/>
            <a:ext cx="3576537" cy="46626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11FBD7F-1D05-1C45-3E0B-340801F3EA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0560" y="4772025"/>
            <a:ext cx="4507975" cy="515033"/>
          </a:xfrm>
          <a:prstGeom prst="rect">
            <a:avLst/>
          </a:prstGeom>
        </p:spPr>
      </p:pic>
      <p:sp>
        <p:nvSpPr>
          <p:cNvPr id="20" name="文本框 4">
            <a:extLst>
              <a:ext uri="{FF2B5EF4-FFF2-40B4-BE49-F238E27FC236}">
                <a16:creationId xmlns:a16="http://schemas.microsoft.com/office/drawing/2014/main" id="{F5FC62E1-8527-1E5F-687E-0866B410C4BC}"/>
              </a:ext>
            </a:extLst>
          </p:cNvPr>
          <p:cNvSpPr txBox="1"/>
          <p:nvPr/>
        </p:nvSpPr>
        <p:spPr>
          <a:xfrm>
            <a:off x="1176388" y="4382541"/>
            <a:ext cx="437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结合两个元知识，得到最终的权重：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4">
            <a:extLst>
              <a:ext uri="{FF2B5EF4-FFF2-40B4-BE49-F238E27FC236}">
                <a16:creationId xmlns:a16="http://schemas.microsoft.com/office/drawing/2014/main" id="{153EC778-0470-CECD-1752-EA4B8B340BCC}"/>
              </a:ext>
            </a:extLst>
          </p:cNvPr>
          <p:cNvSpPr txBox="1"/>
          <p:nvPr/>
        </p:nvSpPr>
        <p:spPr>
          <a:xfrm>
            <a:off x="1685508" y="5347182"/>
            <a:ext cx="71097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表示对于特定用户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，目标行为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和辅助行为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k’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显式依赖关系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8ABF3EC4-3213-6858-05EC-D901CF6739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9987" y="5325144"/>
            <a:ext cx="565870" cy="40011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D3B30BA5-9ADD-1C7F-F7FD-6B955FC71D2E}"/>
              </a:ext>
            </a:extLst>
          </p:cNvPr>
          <p:cNvSpPr txBox="1"/>
          <p:nvPr/>
        </p:nvSpPr>
        <p:spPr>
          <a:xfrm>
            <a:off x="1158714" y="2417022"/>
            <a:ext cx="88808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目的：捕获用户个性化多行为特征</a:t>
            </a:r>
          </a:p>
        </p:txBody>
      </p:sp>
      <p:sp>
        <p:nvSpPr>
          <p:cNvPr id="16" name="文本框 4">
            <a:extLst>
              <a:ext uri="{FF2B5EF4-FFF2-40B4-BE49-F238E27FC236}">
                <a16:creationId xmlns:a16="http://schemas.microsoft.com/office/drawing/2014/main" id="{3F698A58-F5B8-23CB-4410-C117DBCA6CD2}"/>
              </a:ext>
            </a:extLst>
          </p:cNvPr>
          <p:cNvSpPr txBox="1"/>
          <p:nvPr/>
        </p:nvSpPr>
        <p:spPr>
          <a:xfrm>
            <a:off x="1176388" y="3474968"/>
            <a:ext cx="5018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元知识到对比损失权重的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权重映射函数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4">
            <a:extLst>
              <a:ext uri="{FF2B5EF4-FFF2-40B4-BE49-F238E27FC236}">
                <a16:creationId xmlns:a16="http://schemas.microsoft.com/office/drawing/2014/main" id="{3206E982-A2F1-9F8E-304D-ED35A3B62217}"/>
              </a:ext>
            </a:extLst>
          </p:cNvPr>
          <p:cNvSpPr txBox="1"/>
          <p:nvPr/>
        </p:nvSpPr>
        <p:spPr>
          <a:xfrm>
            <a:off x="1685507" y="5732194"/>
            <a:ext cx="91553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用于对对比损失和后面的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主损失函数进行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加权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，显示用户个性化的行为模式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4">
            <a:extLst>
              <a:ext uri="{FF2B5EF4-FFF2-40B4-BE49-F238E27FC236}">
                <a16:creationId xmlns:a16="http://schemas.microsoft.com/office/drawing/2014/main" id="{FBA5DB6B-7F3F-933F-AEB8-5BE139BE400D}"/>
              </a:ext>
            </a:extLst>
          </p:cNvPr>
          <p:cNvSpPr txBox="1"/>
          <p:nvPr/>
        </p:nvSpPr>
        <p:spPr>
          <a:xfrm>
            <a:off x="1685507" y="6132085"/>
            <a:ext cx="91553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也可以做一个用户行为模式的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可解释分析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644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4">
            <a:extLst>
              <a:ext uri="{FF2B5EF4-FFF2-40B4-BE49-F238E27FC236}">
                <a16:creationId xmlns:a16="http://schemas.microsoft.com/office/drawing/2014/main" id="{4F357413-0CE4-4E5F-8F62-86BB9A6B1495}"/>
              </a:ext>
            </a:extLst>
          </p:cNvPr>
          <p:cNvSpPr txBox="1"/>
          <p:nvPr/>
        </p:nvSpPr>
        <p:spPr>
          <a:xfrm>
            <a:off x="400834" y="231053"/>
            <a:ext cx="62827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主损失函数及训练过程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5DA3AE-FFD5-3619-DA72-71FE1F86A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133" y="1426388"/>
            <a:ext cx="6578044" cy="75804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39538E87-771D-C165-4D75-04F571CD6446}"/>
              </a:ext>
            </a:extLst>
          </p:cNvPr>
          <p:cNvSpPr txBox="1"/>
          <p:nvPr/>
        </p:nvSpPr>
        <p:spPr>
          <a:xfrm>
            <a:off x="709366" y="3198532"/>
            <a:ext cx="95469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行为感知图神经网络与对比元网络结合，在训练数据中学习多行为对比编码器的初始参数空间。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基于元数据细化对比元网络的模型参数Θ𝑀。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生成个性化对比损失权重后，用更好的Θ𝑀来改善图神经网络的参数ΘG 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6A23BDC-F2D8-9957-2391-B2E110DD9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877" y="4645563"/>
            <a:ext cx="7388259" cy="157209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A4FE6AC-D84B-658A-3FB7-F871E76121D5}"/>
              </a:ext>
            </a:extLst>
          </p:cNvPr>
          <p:cNvSpPr txBox="1"/>
          <p:nvPr/>
        </p:nvSpPr>
        <p:spPr>
          <a:xfrm>
            <a:off x="709366" y="906242"/>
            <a:ext cx="219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模型主损失函数：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3B6D5F-D2E2-2FC7-BE98-F9C59408AF4F}"/>
              </a:ext>
            </a:extLst>
          </p:cNvPr>
          <p:cNvSpPr txBox="1"/>
          <p:nvPr/>
        </p:nvSpPr>
        <p:spPr>
          <a:xfrm>
            <a:off x="709365" y="2798422"/>
            <a:ext cx="219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训练过程：</a:t>
            </a:r>
          </a:p>
        </p:txBody>
      </p:sp>
    </p:spTree>
    <p:extLst>
      <p:ext uri="{BB962C8B-B14F-4D97-AF65-F5344CB8AC3E}">
        <p14:creationId xmlns:p14="http://schemas.microsoft.com/office/powerpoint/2010/main" val="2469118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4">
            <a:extLst>
              <a:ext uri="{FF2B5EF4-FFF2-40B4-BE49-F238E27FC236}">
                <a16:creationId xmlns:a16="http://schemas.microsoft.com/office/drawing/2014/main" id="{4F357413-0CE4-4E5F-8F62-86BB9A6B1495}"/>
              </a:ext>
            </a:extLst>
          </p:cNvPr>
          <p:cNvSpPr txBox="1"/>
          <p:nvPr/>
        </p:nvSpPr>
        <p:spPr>
          <a:xfrm>
            <a:off x="400834" y="231053"/>
            <a:ext cx="32850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实验结果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9819CB-7568-C575-1932-71706AAAB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3557"/>
            <a:ext cx="12192000" cy="271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5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4">
            <a:extLst>
              <a:ext uri="{FF2B5EF4-FFF2-40B4-BE49-F238E27FC236}">
                <a16:creationId xmlns:a16="http://schemas.microsoft.com/office/drawing/2014/main" id="{4F357413-0CE4-4E5F-8F62-86BB9A6B1495}"/>
              </a:ext>
            </a:extLst>
          </p:cNvPr>
          <p:cNvSpPr txBox="1"/>
          <p:nvPr/>
        </p:nvSpPr>
        <p:spPr>
          <a:xfrm>
            <a:off x="400834" y="231053"/>
            <a:ext cx="23311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背景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305D55-2195-CBDE-0F7F-7CB97EB33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14" y="1719682"/>
            <a:ext cx="5339140" cy="444778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EA24FA3-D145-B7A0-CBFC-1FDB9C33AA82}"/>
              </a:ext>
            </a:extLst>
          </p:cNvPr>
          <p:cNvSpPr txBox="1"/>
          <p:nvPr/>
        </p:nvSpPr>
        <p:spPr>
          <a:xfrm>
            <a:off x="2087447" y="6288393"/>
            <a:ext cx="18924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NGCF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模型图</a:t>
            </a: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5BF5C79-BEE8-690F-F7E3-68803831BE29}"/>
              </a:ext>
            </a:extLst>
          </p:cNvPr>
          <p:cNvSpPr txBox="1"/>
          <p:nvPr/>
        </p:nvSpPr>
        <p:spPr>
          <a:xfrm>
            <a:off x="7132359" y="6288393"/>
            <a:ext cx="23792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NGCF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消息传递过程</a:t>
            </a: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8EEF3A0-7F84-11DC-97F4-DC0AA124D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998" y="4490437"/>
            <a:ext cx="5886450" cy="10953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BEE5BA5-7D53-D346-C41F-F639F61E6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354" y="3585562"/>
            <a:ext cx="4772025" cy="9048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E6EC12E-67EC-18D4-74D9-5D9A95E87463}"/>
              </a:ext>
            </a:extLst>
          </p:cNvPr>
          <p:cNvSpPr txBox="1"/>
          <p:nvPr/>
        </p:nvSpPr>
        <p:spPr>
          <a:xfrm>
            <a:off x="886316" y="986941"/>
            <a:ext cx="108384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GCN在推荐系统领域得到了广泛的应用，但是聚合邻居的消息传递机制非常</a:t>
            </a:r>
            <a:r>
              <a:rPr lang="zh-CN" altLang="en-US" sz="2000" b="1" dirty="0"/>
              <a:t>耗时</a:t>
            </a:r>
            <a:r>
              <a:rPr lang="zh-CN" altLang="en-US" sz="2000" dirty="0"/>
              <a:t>，堆叠多层这样的消息传递</a:t>
            </a:r>
            <a:r>
              <a:rPr lang="zh-CN" altLang="en-US" sz="2000" b="1" dirty="0"/>
              <a:t>减缓</a:t>
            </a:r>
            <a:r>
              <a:rPr lang="zh-CN" altLang="en-US" sz="2000" dirty="0"/>
              <a:t>了GCN模型在协同过滤任务上的</a:t>
            </a:r>
            <a:r>
              <a:rPr lang="zh-CN" altLang="en-US" sz="2000" b="1" dirty="0"/>
              <a:t>收敛速度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79490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4">
            <a:extLst>
              <a:ext uri="{FF2B5EF4-FFF2-40B4-BE49-F238E27FC236}">
                <a16:creationId xmlns:a16="http://schemas.microsoft.com/office/drawing/2014/main" id="{4F357413-0CE4-4E5F-8F62-86BB9A6B1495}"/>
              </a:ext>
            </a:extLst>
          </p:cNvPr>
          <p:cNvSpPr txBox="1"/>
          <p:nvPr/>
        </p:nvSpPr>
        <p:spPr>
          <a:xfrm>
            <a:off x="400834" y="231053"/>
            <a:ext cx="32850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消融实验结果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2ACB1C-6EEB-DEC1-AA34-892CBF495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481" y="1020698"/>
            <a:ext cx="7981950" cy="31051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AC7E426-D15A-07F5-F601-6BE76A642444}"/>
              </a:ext>
            </a:extLst>
          </p:cNvPr>
          <p:cNvSpPr txBox="1"/>
          <p:nvPr/>
        </p:nvSpPr>
        <p:spPr>
          <a:xfrm>
            <a:off x="1543736" y="4140295"/>
            <a:ext cx="88808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w/o-CLF</a:t>
            </a:r>
            <a:r>
              <a:rPr lang="zh-CN" altLang="en-US" sz="2000" dirty="0"/>
              <a:t>：验证</a:t>
            </a:r>
            <a:r>
              <a:rPr lang="zh-CN" altLang="en-US" sz="2000" b="1" dirty="0"/>
              <a:t>多行为对比学习</a:t>
            </a:r>
            <a:r>
              <a:rPr lang="zh-CN" altLang="en-US" sz="2000" dirty="0"/>
              <a:t>框架。</a:t>
            </a:r>
            <a:endParaRPr lang="en-US" altLang="zh-CN" sz="2000" dirty="0"/>
          </a:p>
          <a:p>
            <a:r>
              <a:rPr lang="en-US" altLang="zh-CN" sz="2000" dirty="0"/>
              <a:t>                 </a:t>
            </a:r>
            <a:r>
              <a:rPr lang="zh-CN" altLang="en-US" sz="2000" dirty="0"/>
              <a:t>去除目标行为与辅助行间的对比学习，仅使用</a:t>
            </a:r>
            <a:r>
              <a:rPr lang="en-US" altLang="zh-CN" sz="2000" dirty="0"/>
              <a:t>GNN</a:t>
            </a:r>
            <a:r>
              <a:rPr lang="zh-CN" altLang="en-US" sz="2000" dirty="0"/>
              <a:t>融合多</a:t>
            </a:r>
            <a:endParaRPr lang="en-US" altLang="zh-CN" sz="2000" dirty="0"/>
          </a:p>
          <a:p>
            <a:r>
              <a:rPr lang="en-US" altLang="zh-CN" sz="2000" dirty="0"/>
              <a:t>                  </a:t>
            </a:r>
            <a:r>
              <a:rPr lang="zh-CN" altLang="en-US" sz="2000" dirty="0"/>
              <a:t>行为得到的</a:t>
            </a:r>
            <a:r>
              <a:rPr lang="en-US" altLang="zh-CN" sz="2000" dirty="0"/>
              <a:t>embedding</a:t>
            </a:r>
            <a:r>
              <a:rPr lang="zh-CN" altLang="en-US" sz="2000" dirty="0"/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01DE40-DE5E-3E42-C94E-B46D29FBF59F}"/>
              </a:ext>
            </a:extLst>
          </p:cNvPr>
          <p:cNvSpPr txBox="1"/>
          <p:nvPr/>
        </p:nvSpPr>
        <p:spPr>
          <a:xfrm>
            <a:off x="1383481" y="5237528"/>
            <a:ext cx="88808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w/o-MCN</a:t>
            </a:r>
            <a:r>
              <a:rPr lang="zh-CN" altLang="en-US" sz="2000" dirty="0"/>
              <a:t>：验证元对比网络。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BD43C0-149E-B515-F662-100078595D69}"/>
              </a:ext>
            </a:extLst>
          </p:cNvPr>
          <p:cNvSpPr txBox="1"/>
          <p:nvPr/>
        </p:nvSpPr>
        <p:spPr>
          <a:xfrm>
            <a:off x="1468322" y="5719208"/>
            <a:ext cx="88808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w/o-MKE</a:t>
            </a:r>
            <a:r>
              <a:rPr lang="zh-CN" altLang="en-US" sz="2000" dirty="0"/>
              <a:t>：验证</a:t>
            </a:r>
            <a:r>
              <a:rPr lang="zh-CN" altLang="en-US" sz="2000" b="1" dirty="0"/>
              <a:t>元知识编码器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/>
              <a:t>                  </a:t>
            </a:r>
            <a:r>
              <a:rPr lang="zh-CN" altLang="en-US" sz="2000" dirty="0"/>
              <a:t>去除元权重网络生成的权重，通过权重门控机制以统一的</a:t>
            </a:r>
            <a:endParaRPr lang="en-US" altLang="zh-CN" sz="2000" dirty="0"/>
          </a:p>
          <a:p>
            <a:r>
              <a:rPr lang="en-US" altLang="zh-CN" sz="2000" dirty="0"/>
              <a:t>                  </a:t>
            </a:r>
            <a:r>
              <a:rPr lang="zh-CN" altLang="en-US" sz="2000" dirty="0"/>
              <a:t>方式聚合</a:t>
            </a:r>
            <a:r>
              <a:rPr lang="en-US" altLang="zh-CN" sz="2000" dirty="0"/>
              <a:t>loss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47278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4">
            <a:extLst>
              <a:ext uri="{FF2B5EF4-FFF2-40B4-BE49-F238E27FC236}">
                <a16:creationId xmlns:a16="http://schemas.microsoft.com/office/drawing/2014/main" id="{4F357413-0CE4-4E5F-8F62-86BB9A6B1495}"/>
              </a:ext>
            </a:extLst>
          </p:cNvPr>
          <p:cNvSpPr txBox="1"/>
          <p:nvPr/>
        </p:nvSpPr>
        <p:spPr>
          <a:xfrm>
            <a:off x="400834" y="231053"/>
            <a:ext cx="32850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可视化分析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4F9880-7708-3B2B-E9E8-67AD66F0C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344" y="1206631"/>
            <a:ext cx="5527892" cy="413836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D9A21E3-93F1-6029-017F-DC3CFB614613}"/>
              </a:ext>
            </a:extLst>
          </p:cNvPr>
          <p:cNvSpPr txBox="1"/>
          <p:nvPr/>
        </p:nvSpPr>
        <p:spPr>
          <a:xfrm>
            <a:off x="638666" y="487296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元对比权重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反映不同用户的个性化多行为交互模式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3E469A3-D1CE-26A2-5B79-5B89DFA7D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34" y="1206631"/>
            <a:ext cx="5963833" cy="333708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6D396A4-1441-D385-ED80-97252B1E8EF6}"/>
              </a:ext>
            </a:extLst>
          </p:cNvPr>
          <p:cNvSpPr txBox="1"/>
          <p:nvPr/>
        </p:nvSpPr>
        <p:spPr>
          <a:xfrm>
            <a:off x="6733094" y="5455466"/>
            <a:ext cx="5412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红色：浏览页面                   蓝色：添加收藏</a:t>
            </a:r>
            <a:endParaRPr lang="en-US" altLang="zh-CN" dirty="0"/>
          </a:p>
          <a:p>
            <a:r>
              <a:rPr lang="zh-CN" altLang="en-US" dirty="0"/>
              <a:t>黑色：添加购物车               绿色：购买</a:t>
            </a:r>
            <a:endParaRPr lang="en-US" altLang="zh-CN" dirty="0"/>
          </a:p>
          <a:p>
            <a:r>
              <a:rPr lang="zh-CN" altLang="en-US" dirty="0"/>
              <a:t>通过跨不同类型行为的知识转移，缓解数据稀缺</a:t>
            </a:r>
          </a:p>
        </p:txBody>
      </p:sp>
    </p:spTree>
    <p:extLst>
      <p:ext uri="{BB962C8B-B14F-4D97-AF65-F5344CB8AC3E}">
        <p14:creationId xmlns:p14="http://schemas.microsoft.com/office/powerpoint/2010/main" val="524938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文本框 15">
            <a:extLst>
              <a:ext uri="{FF2B5EF4-FFF2-40B4-BE49-F238E27FC236}">
                <a16:creationId xmlns:a16="http://schemas.microsoft.com/office/drawing/2014/main" id="{F0864157-5112-4395-803F-CAE435475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3644900"/>
            <a:ext cx="6096000" cy="65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hangingPunct="1">
              <a:lnSpc>
                <a:spcPts val="2663"/>
              </a:lnSpc>
            </a:pPr>
            <a:r>
              <a:rPr lang="en-US" altLang="zh-CN" sz="1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4">
            <a:extLst>
              <a:ext uri="{FF2B5EF4-FFF2-40B4-BE49-F238E27FC236}">
                <a16:creationId xmlns:a16="http://schemas.microsoft.com/office/drawing/2014/main" id="{4F357413-0CE4-4E5F-8F62-86BB9A6B1495}"/>
              </a:ext>
            </a:extLst>
          </p:cNvPr>
          <p:cNvSpPr txBox="1"/>
          <p:nvPr/>
        </p:nvSpPr>
        <p:spPr>
          <a:xfrm>
            <a:off x="400834" y="231053"/>
            <a:ext cx="23311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背景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8E2C7D-3202-F9A7-850C-ED2D04924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18285"/>
            <a:ext cx="5754157" cy="40887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B49704E-79EB-DCF5-A18D-A3571173F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248" y="2338534"/>
            <a:ext cx="3867150" cy="18192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2B32F0E-4E7D-F633-91B0-E993E28AA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248" y="4792428"/>
            <a:ext cx="4029075" cy="9525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A06D084-D6CD-B200-8909-38EB1654F46A}"/>
              </a:ext>
            </a:extLst>
          </p:cNvPr>
          <p:cNvSpPr txBox="1"/>
          <p:nvPr/>
        </p:nvSpPr>
        <p:spPr>
          <a:xfrm>
            <a:off x="2638756" y="6277137"/>
            <a:ext cx="23054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6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LightGCN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模型图</a:t>
            </a: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072FCA2-4E15-D875-30FB-C9C958CB2267}"/>
              </a:ext>
            </a:extLst>
          </p:cNvPr>
          <p:cNvSpPr txBox="1"/>
          <p:nvPr/>
        </p:nvSpPr>
        <p:spPr>
          <a:xfrm>
            <a:off x="7154553" y="6277137"/>
            <a:ext cx="32491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6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LightGCN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消息传递过程</a:t>
            </a: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EA7A35-7069-13BA-E12D-6497573629FF}"/>
              </a:ext>
            </a:extLst>
          </p:cNvPr>
          <p:cNvSpPr txBox="1"/>
          <p:nvPr/>
        </p:nvSpPr>
        <p:spPr>
          <a:xfrm>
            <a:off x="914400" y="1019929"/>
            <a:ext cx="100301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LightGCN摒弃了GCN中的特征转换和非线性激活，但仍存在一定的问题。</a:t>
            </a:r>
            <a:endParaRPr lang="en-US" altLang="zh-CN" sz="2000" dirty="0"/>
          </a:p>
          <a:p>
            <a:r>
              <a:rPr lang="zh-CN" altLang="en-US" sz="2000" dirty="0"/>
              <a:t>三层的</a:t>
            </a:r>
            <a:r>
              <a:rPr lang="en-US" altLang="zh-CN" sz="2000" dirty="0" err="1"/>
              <a:t>LightGCN</a:t>
            </a:r>
            <a:r>
              <a:rPr lang="zh-CN" altLang="en-US" sz="2000" dirty="0"/>
              <a:t>需要</a:t>
            </a:r>
            <a:r>
              <a:rPr lang="en-US" altLang="zh-CN" sz="2000" dirty="0"/>
              <a:t>700</a:t>
            </a:r>
            <a:r>
              <a:rPr lang="zh-CN" altLang="en-US" sz="2000" dirty="0"/>
              <a:t>多个</a:t>
            </a:r>
            <a:r>
              <a:rPr lang="en-US" altLang="zh-CN" sz="2000" dirty="0"/>
              <a:t>epoch</a:t>
            </a:r>
            <a:r>
              <a:rPr lang="zh-CN" altLang="en-US" sz="2000" dirty="0"/>
              <a:t>才能在</a:t>
            </a:r>
            <a:r>
              <a:rPr lang="en-US" altLang="zh-CN" sz="2000" dirty="0" err="1"/>
              <a:t>AmazonBooks</a:t>
            </a:r>
            <a:r>
              <a:rPr lang="zh-CN" altLang="en-US" sz="2000" dirty="0"/>
              <a:t>数据集上收敛到最佳结果。</a:t>
            </a:r>
          </a:p>
        </p:txBody>
      </p:sp>
    </p:spTree>
    <p:extLst>
      <p:ext uri="{BB962C8B-B14F-4D97-AF65-F5344CB8AC3E}">
        <p14:creationId xmlns:p14="http://schemas.microsoft.com/office/powerpoint/2010/main" val="257266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4">
            <a:extLst>
              <a:ext uri="{FF2B5EF4-FFF2-40B4-BE49-F238E27FC236}">
                <a16:creationId xmlns:a16="http://schemas.microsoft.com/office/drawing/2014/main" id="{4F357413-0CE4-4E5F-8F62-86BB9A6B1495}"/>
              </a:ext>
            </a:extLst>
          </p:cNvPr>
          <p:cNvSpPr txBox="1"/>
          <p:nvPr/>
        </p:nvSpPr>
        <p:spPr>
          <a:xfrm>
            <a:off x="400834" y="231053"/>
            <a:ext cx="23311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背景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C45AC8-0209-4721-3C39-1AFAA7F92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80" y="1922086"/>
            <a:ext cx="5549899" cy="16221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54B5D4F-1E67-4200-9253-A40261071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80" y="4627450"/>
            <a:ext cx="5449346" cy="145065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6D358CE-3DAC-D239-AFFC-26C7A991E08D}"/>
              </a:ext>
            </a:extLst>
          </p:cNvPr>
          <p:cNvSpPr txBox="1"/>
          <p:nvPr/>
        </p:nvSpPr>
        <p:spPr>
          <a:xfrm>
            <a:off x="1566419" y="3825995"/>
            <a:ext cx="33423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重写的</a:t>
            </a:r>
            <a:r>
              <a:rPr lang="en-US" altLang="zh-CN" sz="16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LightGCN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消息传递公式</a:t>
            </a: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E7A3D08-A2E9-3AE4-2297-86DC6758509D}"/>
              </a:ext>
            </a:extLst>
          </p:cNvPr>
          <p:cNvSpPr txBox="1"/>
          <p:nvPr/>
        </p:nvSpPr>
        <p:spPr>
          <a:xfrm>
            <a:off x="1566419" y="6105668"/>
            <a:ext cx="36251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目标用户与目标物品内积展开</a:t>
            </a: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13740F7-CE71-90A0-F5DA-60ADDC4B02A7}"/>
              </a:ext>
            </a:extLst>
          </p:cNvPr>
          <p:cNvSpPr txBox="1"/>
          <p:nvPr/>
        </p:nvSpPr>
        <p:spPr>
          <a:xfrm>
            <a:off x="8309671" y="6274536"/>
            <a:ext cx="15214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权重</a:t>
            </a: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B65DAB8-21B9-EB61-8751-DA1233BD4870}"/>
              </a:ext>
            </a:extLst>
          </p:cNvPr>
          <p:cNvSpPr txBox="1"/>
          <p:nvPr/>
        </p:nvSpPr>
        <p:spPr>
          <a:xfrm>
            <a:off x="907329" y="1020957"/>
            <a:ext cx="97732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如何提高GCN模型的效率，同时保持其推荐的有效性？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51D943-503F-F31B-FA33-543F4458F152}"/>
              </a:ext>
            </a:extLst>
          </p:cNvPr>
          <p:cNvSpPr txBox="1"/>
          <p:nvPr/>
        </p:nvSpPr>
        <p:spPr>
          <a:xfrm>
            <a:off x="6566302" y="1922086"/>
            <a:ext cx="517949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u,v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指代用户，</a:t>
            </a:r>
            <a:r>
              <a:rPr lang="en-US" altLang="zh-CN" sz="1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i,k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指代物品</a:t>
            </a: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6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目标物品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目标用户的邻居物品</a:t>
            </a:r>
            <a:endParaRPr lang="en-US" altLang="zh-CN" sz="1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对于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α</a:t>
            </a:r>
            <a:r>
              <a:rPr lang="en-US" altLang="zh-CN" sz="1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ik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，对待两种场景的物品</a:t>
            </a:r>
            <a:r>
              <a:rPr lang="en-US" altLang="zh-CN" sz="1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的权重不一致</a:t>
            </a: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E069E6-C486-3A83-3CC7-76A5D6D29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570" y="2785367"/>
            <a:ext cx="48196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9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4">
            <a:extLst>
              <a:ext uri="{FF2B5EF4-FFF2-40B4-BE49-F238E27FC236}">
                <a16:creationId xmlns:a16="http://schemas.microsoft.com/office/drawing/2014/main" id="{4F357413-0CE4-4E5F-8F62-86BB9A6B1495}"/>
              </a:ext>
            </a:extLst>
          </p:cNvPr>
          <p:cNvSpPr txBox="1"/>
          <p:nvPr/>
        </p:nvSpPr>
        <p:spPr>
          <a:xfrm>
            <a:off x="400834" y="231053"/>
            <a:ext cx="23311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背景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6C90BF-8099-42F0-D7F2-6553FB03C99A}"/>
              </a:ext>
            </a:extLst>
          </p:cNvPr>
          <p:cNvSpPr txBox="1"/>
          <p:nvPr/>
        </p:nvSpPr>
        <p:spPr>
          <a:xfrm>
            <a:off x="1095866" y="1210500"/>
            <a:ext cx="91982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消息聚合的</a:t>
            </a:r>
            <a:r>
              <a:rPr lang="zh-CN" altLang="en-US" sz="2800" b="1" dirty="0"/>
              <a:t>边权重分配不均</a:t>
            </a:r>
            <a:r>
              <a:rPr lang="zh-CN" altLang="en-US" sz="2800" dirty="0"/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3CDC73-0158-7700-8ADB-F0AA303D6D97}"/>
              </a:ext>
            </a:extLst>
          </p:cNvPr>
          <p:cNvSpPr txBox="1"/>
          <p:nvPr/>
        </p:nvSpPr>
        <p:spPr>
          <a:xfrm>
            <a:off x="1095866" y="2201591"/>
            <a:ext cx="919820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2. </a:t>
            </a:r>
            <a:r>
              <a:rPr lang="en-US" altLang="zh-CN" sz="2800" dirty="0" err="1"/>
              <a:t>LightGCN</a:t>
            </a:r>
            <a:r>
              <a:rPr lang="zh-CN" altLang="en-US" sz="2800" dirty="0"/>
              <a:t>未能捕捉不同类型关系对（用户</a:t>
            </a:r>
            <a:r>
              <a:rPr lang="en-US" altLang="zh-CN" sz="2800" dirty="0"/>
              <a:t>-</a:t>
            </a:r>
            <a:r>
              <a:rPr lang="zh-CN" altLang="en-US" sz="2800" dirty="0"/>
              <a:t>物品对、用户</a:t>
            </a:r>
            <a:r>
              <a:rPr lang="en-US" altLang="zh-CN" sz="2800" dirty="0"/>
              <a:t>-</a:t>
            </a:r>
            <a:r>
              <a:rPr lang="zh-CN" altLang="en-US" sz="2800" dirty="0"/>
              <a:t>用户对、物品</a:t>
            </a:r>
            <a:r>
              <a:rPr lang="en-US" altLang="zh-CN" sz="2800" dirty="0"/>
              <a:t>-</a:t>
            </a:r>
            <a:r>
              <a:rPr lang="zh-CN" altLang="en-US" sz="2800" dirty="0"/>
              <a:t>物品对）的不同重要性，多层堆叠的方式可能会</a:t>
            </a:r>
            <a:r>
              <a:rPr lang="zh-CN" altLang="en-US" sz="2800" b="1" dirty="0"/>
              <a:t>引入噪声</a:t>
            </a:r>
            <a:r>
              <a:rPr lang="zh-CN" altLang="en-US" sz="2800" dirty="0"/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88B7B1-9A9F-FD12-A4B6-8BA71262C7BD}"/>
              </a:ext>
            </a:extLst>
          </p:cNvPr>
          <p:cNvSpPr txBox="1"/>
          <p:nvPr/>
        </p:nvSpPr>
        <p:spPr>
          <a:xfrm>
            <a:off x="1095866" y="3963911"/>
            <a:ext cx="95469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3.</a:t>
            </a:r>
            <a:r>
              <a:rPr lang="zh-CN" altLang="en-US" sz="2800" dirty="0"/>
              <a:t>因</a:t>
            </a:r>
            <a:r>
              <a:rPr lang="zh-CN" altLang="en-US" sz="2800" b="1" dirty="0"/>
              <a:t>过平滑</a:t>
            </a:r>
            <a:r>
              <a:rPr lang="zh-CN" altLang="en-US" sz="2800" dirty="0"/>
              <a:t>导致</a:t>
            </a:r>
            <a:r>
              <a:rPr lang="en-US" altLang="zh-CN" sz="2800" dirty="0"/>
              <a:t>L</a:t>
            </a:r>
            <a:r>
              <a:rPr lang="zh-CN" altLang="en-US" sz="2800" dirty="0"/>
              <a:t>ightGCN的性能在第2层或第3层开始下降。</a:t>
            </a:r>
          </a:p>
        </p:txBody>
      </p:sp>
    </p:spTree>
    <p:extLst>
      <p:ext uri="{BB962C8B-B14F-4D97-AF65-F5344CB8AC3E}">
        <p14:creationId xmlns:p14="http://schemas.microsoft.com/office/powerpoint/2010/main" val="359100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4">
            <a:extLst>
              <a:ext uri="{FF2B5EF4-FFF2-40B4-BE49-F238E27FC236}">
                <a16:creationId xmlns:a16="http://schemas.microsoft.com/office/drawing/2014/main" id="{4F357413-0CE4-4E5F-8F62-86BB9A6B1495}"/>
              </a:ext>
            </a:extLst>
          </p:cNvPr>
          <p:cNvSpPr txBox="1"/>
          <p:nvPr/>
        </p:nvSpPr>
        <p:spPr>
          <a:xfrm>
            <a:off x="400834" y="231053"/>
            <a:ext cx="32850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UltraGCN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35E7D8-DB76-B350-C8EF-4BCBAAE23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747" y="1257300"/>
            <a:ext cx="7962900" cy="4343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60B29CF-7321-59C5-6DFC-4691125D23C8}"/>
              </a:ext>
            </a:extLst>
          </p:cNvPr>
          <p:cNvSpPr txBox="1"/>
          <p:nvPr/>
        </p:nvSpPr>
        <p:spPr>
          <a:xfrm>
            <a:off x="1831747" y="5765124"/>
            <a:ext cx="85618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摒弃</a:t>
            </a:r>
            <a:r>
              <a:rPr lang="en-US" altLang="zh-CN" sz="2000" dirty="0"/>
              <a:t>GCN</a:t>
            </a:r>
            <a:r>
              <a:rPr lang="zh-CN" altLang="en-US" sz="2000" dirty="0"/>
              <a:t>中多层堆叠的显示消息传递方式，改为对</a:t>
            </a:r>
            <a:r>
              <a:rPr lang="en-US" altLang="zh-CN" sz="2000" dirty="0"/>
              <a:t>User-Item</a:t>
            </a:r>
            <a:r>
              <a:rPr lang="zh-CN" altLang="en-US" sz="2000" dirty="0"/>
              <a:t>图和</a:t>
            </a:r>
            <a:r>
              <a:rPr lang="en-US" altLang="zh-CN" sz="2000" dirty="0"/>
              <a:t>Item-Item</a:t>
            </a:r>
            <a:r>
              <a:rPr lang="zh-CN" altLang="en-US" sz="2000" dirty="0"/>
              <a:t>图上通过</a:t>
            </a:r>
            <a:r>
              <a:rPr lang="zh-CN" altLang="en-US" sz="2000" b="1" dirty="0"/>
              <a:t>约束损失</a:t>
            </a:r>
            <a:r>
              <a:rPr lang="zh-CN" altLang="en-US" sz="2000" dirty="0"/>
              <a:t>进行约束，逼近无限层图卷积的极限。</a:t>
            </a:r>
          </a:p>
        </p:txBody>
      </p:sp>
    </p:spTree>
    <p:extLst>
      <p:ext uri="{BB962C8B-B14F-4D97-AF65-F5344CB8AC3E}">
        <p14:creationId xmlns:p14="http://schemas.microsoft.com/office/powerpoint/2010/main" val="68192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4">
            <a:extLst>
              <a:ext uri="{FF2B5EF4-FFF2-40B4-BE49-F238E27FC236}">
                <a16:creationId xmlns:a16="http://schemas.microsoft.com/office/drawing/2014/main" id="{4F357413-0CE4-4E5F-8F62-86BB9A6B1495}"/>
              </a:ext>
            </a:extLst>
          </p:cNvPr>
          <p:cNvSpPr txBox="1"/>
          <p:nvPr/>
        </p:nvSpPr>
        <p:spPr>
          <a:xfrm>
            <a:off x="400834" y="231053"/>
            <a:ext cx="32850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User-Item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2F1AF1-E1C3-F59F-D46B-B0D00637B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65" y="3303371"/>
            <a:ext cx="3061686" cy="6803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3CCB296-5153-B482-ECF7-A92E66597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65" y="5333142"/>
            <a:ext cx="4848225" cy="11811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A1C4230-EE65-E1B0-F64F-8F36C2FD73AD}"/>
              </a:ext>
            </a:extLst>
          </p:cNvPr>
          <p:cNvSpPr txBox="1"/>
          <p:nvPr/>
        </p:nvSpPr>
        <p:spPr>
          <a:xfrm>
            <a:off x="638666" y="278302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当GCN进行无穷层数消息传递后，</a:t>
            </a:r>
            <a:r>
              <a:rPr lang="zh-CN" altLang="en-US" b="1" dirty="0"/>
              <a:t>最后两层表征应该相同</a:t>
            </a:r>
            <a:r>
              <a:rPr lang="zh-CN" altLang="en-US" dirty="0"/>
              <a:t>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7653E7-BCEF-2E6F-5174-60A87E67B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914" y="2755967"/>
            <a:ext cx="4785775" cy="361981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A18FD5A-FF86-0EA8-6A9A-955197B9D633}"/>
              </a:ext>
            </a:extLst>
          </p:cNvPr>
          <p:cNvSpPr txBox="1"/>
          <p:nvPr/>
        </p:nvSpPr>
        <p:spPr>
          <a:xfrm>
            <a:off x="638666" y="93430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1.LightGCN</a:t>
            </a:r>
            <a:r>
              <a:rPr lang="zh-CN" altLang="en-US" dirty="0"/>
              <a:t>中</a:t>
            </a:r>
            <a:r>
              <a:rPr lang="en-US" altLang="zh-CN" dirty="0"/>
              <a:t>user/item</a:t>
            </a:r>
            <a:r>
              <a:rPr lang="zh-CN" altLang="en-US" dirty="0"/>
              <a:t>的消息传播：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BBD87AD-97D3-BAE8-5DB5-A07258BFCA0E}"/>
              </a:ext>
            </a:extLst>
          </p:cNvPr>
          <p:cNvSpPr txBox="1"/>
          <p:nvPr/>
        </p:nvSpPr>
        <p:spPr>
          <a:xfrm>
            <a:off x="714082" y="5157903"/>
            <a:ext cx="2339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 最终的</a:t>
            </a:r>
            <a:r>
              <a:rPr lang="en-US" altLang="zh-CN" dirty="0"/>
              <a:t>user</a:t>
            </a:r>
            <a:r>
              <a:rPr lang="zh-CN" altLang="en-US" dirty="0"/>
              <a:t>表征：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EE65E9-A478-963D-0882-79FB3CBE9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896" y="1319430"/>
            <a:ext cx="4972050" cy="1447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AF52A4A-75DE-217D-8ED2-A534973EE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865" y="4112318"/>
            <a:ext cx="50673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21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4">
            <a:extLst>
              <a:ext uri="{FF2B5EF4-FFF2-40B4-BE49-F238E27FC236}">
                <a16:creationId xmlns:a16="http://schemas.microsoft.com/office/drawing/2014/main" id="{4F357413-0CE4-4E5F-8F62-86BB9A6B1495}"/>
              </a:ext>
            </a:extLst>
          </p:cNvPr>
          <p:cNvSpPr txBox="1"/>
          <p:nvPr/>
        </p:nvSpPr>
        <p:spPr>
          <a:xfrm>
            <a:off x="400834" y="231053"/>
            <a:ext cx="32850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User-Item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E914C7-BAE5-CF92-BA25-DC56ADEE8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374" y="1466845"/>
            <a:ext cx="3648075" cy="8858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0773843-7EE6-E7E4-50F6-CA89486A2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238" y="2835517"/>
            <a:ext cx="4163389" cy="8055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6D139BB-D3F2-C6F4-2B83-020847B2E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238" y="4203357"/>
            <a:ext cx="6696075" cy="8572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DAFA847-06F8-998A-26D2-1E0B2C0AF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238" y="5745048"/>
            <a:ext cx="5407145" cy="85328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224408E-213E-7470-FF6A-1AE6717A27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3365" y="5745048"/>
            <a:ext cx="1905000" cy="4381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B6315B1-32BC-F59F-4CA7-8BC6CEC64042}"/>
              </a:ext>
            </a:extLst>
          </p:cNvPr>
          <p:cNvSpPr txBox="1"/>
          <p:nvPr/>
        </p:nvSpPr>
        <p:spPr>
          <a:xfrm>
            <a:off x="759841" y="100991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优化目标：最小化等式两边差距（最大化两边内积）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D7120A-EBE2-9235-BD62-B5E3067230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2853" y="1504421"/>
            <a:ext cx="2124092" cy="81067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95801F6-1EB9-2E9F-22B7-8825E0695BF7}"/>
              </a:ext>
            </a:extLst>
          </p:cNvPr>
          <p:cNvSpPr txBox="1"/>
          <p:nvPr/>
        </p:nvSpPr>
        <p:spPr>
          <a:xfrm>
            <a:off x="807796" y="2394285"/>
            <a:ext cx="2489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约束损失函数：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02FB8AE-621C-28DC-6653-B1DE0353285A}"/>
              </a:ext>
            </a:extLst>
          </p:cNvPr>
          <p:cNvSpPr txBox="1"/>
          <p:nvPr/>
        </p:nvSpPr>
        <p:spPr>
          <a:xfrm>
            <a:off x="807795" y="3754557"/>
            <a:ext cx="5828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约束损失函数（加入负采样解决过平滑问题）：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19B59C-AA21-DFE1-578F-9A4226914D59}"/>
              </a:ext>
            </a:extLst>
          </p:cNvPr>
          <p:cNvSpPr txBox="1"/>
          <p:nvPr/>
        </p:nvSpPr>
        <p:spPr>
          <a:xfrm>
            <a:off x="807795" y="5213963"/>
            <a:ext cx="2489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主损失函数：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430C89F-CD40-F67F-0247-40635D206B82}"/>
              </a:ext>
            </a:extLst>
          </p:cNvPr>
          <p:cNvSpPr txBox="1"/>
          <p:nvPr/>
        </p:nvSpPr>
        <p:spPr>
          <a:xfrm>
            <a:off x="7815313" y="5277052"/>
            <a:ext cx="2489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Base</a:t>
            </a:r>
            <a:r>
              <a:rPr lang="zh-CN" altLang="en-US" dirty="0"/>
              <a:t>形式的损失函数：</a:t>
            </a:r>
          </a:p>
        </p:txBody>
      </p:sp>
    </p:spTree>
    <p:extLst>
      <p:ext uri="{BB962C8B-B14F-4D97-AF65-F5344CB8AC3E}">
        <p14:creationId xmlns:p14="http://schemas.microsoft.com/office/powerpoint/2010/main" val="167623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4">
            <a:extLst>
              <a:ext uri="{FF2B5EF4-FFF2-40B4-BE49-F238E27FC236}">
                <a16:creationId xmlns:a16="http://schemas.microsoft.com/office/drawing/2014/main" id="{4F357413-0CE4-4E5F-8F62-86BB9A6B1495}"/>
              </a:ext>
            </a:extLst>
          </p:cNvPr>
          <p:cNvSpPr txBox="1"/>
          <p:nvPr/>
        </p:nvSpPr>
        <p:spPr>
          <a:xfrm>
            <a:off x="400834" y="231053"/>
            <a:ext cx="32850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Item-Item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D1B61E-5024-90E6-2BF7-74DFF1FEF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342" y="913793"/>
            <a:ext cx="1091208" cy="3693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412E9E3-7CF6-9646-9A53-8A23981CD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12" y="3145939"/>
            <a:ext cx="3931074" cy="8429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F67249-B3AC-92A2-2D0C-4A61FEBE8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07" y="4821139"/>
            <a:ext cx="4132104" cy="72579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E9C0D71-4575-EFDB-7E7C-B2EAF8A34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608" y="6099428"/>
            <a:ext cx="2752725" cy="4762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43D06D8-BB92-A712-010C-BDF2CD85C328}"/>
              </a:ext>
            </a:extLst>
          </p:cNvPr>
          <p:cNvSpPr txBox="1"/>
          <p:nvPr/>
        </p:nvSpPr>
        <p:spPr>
          <a:xfrm>
            <a:off x="711003" y="2653576"/>
            <a:ext cx="11119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相比</a:t>
            </a:r>
            <a:r>
              <a:rPr lang="en-US" altLang="zh-CN" dirty="0"/>
              <a:t>User-Item</a:t>
            </a:r>
            <a:r>
              <a:rPr lang="zh-CN" altLang="en-US" dirty="0"/>
              <a:t>图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Item-Item</a:t>
            </a:r>
            <a:r>
              <a:rPr lang="zh-CN" altLang="en-US" dirty="0"/>
              <a:t>图</a:t>
            </a:r>
            <a:r>
              <a:rPr lang="en-US" altLang="zh-CN" dirty="0"/>
              <a:t>G</a:t>
            </a:r>
            <a:r>
              <a:rPr lang="zh-CN" altLang="en-US" dirty="0"/>
              <a:t>非常稠密，根据</a:t>
            </a:r>
            <a:r>
              <a:rPr lang="en-US" altLang="zh-CN" b="1" dirty="0"/>
              <a:t>       </a:t>
            </a:r>
            <a:r>
              <a:rPr lang="zh-CN" altLang="en-US" dirty="0"/>
              <a:t>保留最相似的</a:t>
            </a:r>
            <a:r>
              <a:rPr lang="en-US" altLang="zh-CN" dirty="0" err="1"/>
              <a:t>TopK</a:t>
            </a:r>
            <a:r>
              <a:rPr lang="zh-CN" altLang="en-US" dirty="0"/>
              <a:t>个邻居       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解决背景中第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点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85D70B-EBA0-6C03-E11B-F823DAB32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9016" y="2713860"/>
            <a:ext cx="413144" cy="2601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A34619-3B4D-A7C4-4735-C96B76C4AE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12" y="1411235"/>
            <a:ext cx="10557438" cy="103089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FDE3901-44DD-AEF6-06A1-E9712876C995}"/>
              </a:ext>
            </a:extLst>
          </p:cNvPr>
          <p:cNvSpPr txBox="1"/>
          <p:nvPr/>
        </p:nvSpPr>
        <p:spPr>
          <a:xfrm>
            <a:off x="663510" y="902090"/>
            <a:ext cx="10986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Item-Item</a:t>
            </a:r>
            <a:r>
              <a:rPr lang="zh-CN" altLang="en-US" dirty="0"/>
              <a:t>图</a:t>
            </a:r>
            <a:r>
              <a:rPr lang="en-US" altLang="zh-CN" b="1" dirty="0"/>
              <a:t>G</a:t>
            </a:r>
            <a:r>
              <a:rPr lang="zh-CN" altLang="en-US" dirty="0"/>
              <a:t>没有直接构造，而是由</a:t>
            </a:r>
            <a:r>
              <a:rPr lang="en-US" altLang="zh-CN" dirty="0"/>
              <a:t>User-Item</a:t>
            </a:r>
            <a:r>
              <a:rPr lang="zh-CN" altLang="en-US" dirty="0"/>
              <a:t>图</a:t>
            </a:r>
            <a:r>
              <a:rPr lang="en-US" altLang="zh-CN" b="1" dirty="0"/>
              <a:t>A</a:t>
            </a:r>
            <a:r>
              <a:rPr lang="zh-CN" altLang="en-US" dirty="0"/>
              <a:t>变换（               ）而来，保持训练语义的统一。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C42818-CB5C-899B-2A8E-D6A802178B50}"/>
              </a:ext>
            </a:extLst>
          </p:cNvPr>
          <p:cNvSpPr txBox="1"/>
          <p:nvPr/>
        </p:nvSpPr>
        <p:spPr>
          <a:xfrm>
            <a:off x="759608" y="4166883"/>
            <a:ext cx="10654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对于每一个正样本对         ，根据上面选取的</a:t>
            </a:r>
            <a:r>
              <a:rPr lang="en-US" altLang="zh-CN" dirty="0" err="1"/>
              <a:t>TopK</a:t>
            </a:r>
            <a:r>
              <a:rPr lang="zh-CN" altLang="en-US" dirty="0"/>
              <a:t>个与</a:t>
            </a:r>
            <a:r>
              <a:rPr lang="en-US" altLang="zh-CN" b="1" dirty="0"/>
              <a:t>   </a:t>
            </a:r>
            <a:r>
              <a:rPr lang="zh-CN" altLang="en-US" dirty="0"/>
              <a:t>最相似的</a:t>
            </a:r>
            <a:r>
              <a:rPr lang="en-US" altLang="zh-CN" dirty="0"/>
              <a:t>item </a:t>
            </a:r>
            <a:r>
              <a:rPr lang="en-US" altLang="zh-CN" b="1" dirty="0"/>
              <a:t>  </a:t>
            </a:r>
            <a:r>
              <a:rPr lang="zh-CN" altLang="en-US" dirty="0"/>
              <a:t>，构造</a:t>
            </a:r>
            <a:r>
              <a:rPr lang="en-US" altLang="zh-CN" dirty="0"/>
              <a:t>K</a:t>
            </a:r>
            <a:r>
              <a:rPr lang="zh-CN" altLang="en-US" dirty="0"/>
              <a:t>个正样本对          ，</a:t>
            </a:r>
            <a:endParaRPr lang="en-US" altLang="zh-CN" dirty="0"/>
          </a:p>
          <a:p>
            <a:r>
              <a:rPr lang="zh-CN" altLang="en-US" dirty="0"/>
              <a:t>约束损失如下：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CA8D25A-8539-F209-62F4-02210EBAD135}"/>
              </a:ext>
            </a:extLst>
          </p:cNvPr>
          <p:cNvSpPr txBox="1"/>
          <p:nvPr/>
        </p:nvSpPr>
        <p:spPr>
          <a:xfrm>
            <a:off x="759608" y="5751390"/>
            <a:ext cx="2428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模型最终损失函数：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2BC101-4A8F-B14B-E469-8EA5856739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3989" y="2713861"/>
            <a:ext cx="468462" cy="28231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20DDD19-4E14-78D6-324E-FC62B0958F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8492" y="4231367"/>
            <a:ext cx="545085" cy="28993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D2D783A-0B01-FCD1-A677-55C636939D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56239" y="4221414"/>
            <a:ext cx="588846" cy="28993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9FBF003-6913-4416-5F67-DB920512AB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63597" y="4204591"/>
            <a:ext cx="156745" cy="27636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B830461-4D92-CC6F-BBC8-6E441007217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62197" y="4218774"/>
            <a:ext cx="128761" cy="27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909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1202</Words>
  <Application>Microsoft Office PowerPoint</Application>
  <PresentationFormat>宽屏</PresentationFormat>
  <Paragraphs>110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姓 名</dc:creator>
  <cp:lastModifiedBy>姓 名</cp:lastModifiedBy>
  <cp:revision>431</cp:revision>
  <dcterms:created xsi:type="dcterms:W3CDTF">2021-04-12T08:16:02Z</dcterms:created>
  <dcterms:modified xsi:type="dcterms:W3CDTF">2022-05-30T15:56:45Z</dcterms:modified>
</cp:coreProperties>
</file>