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431" r:id="rId3"/>
    <p:sldId id="530" r:id="rId5"/>
    <p:sldId id="643" r:id="rId6"/>
    <p:sldId id="644" r:id="rId7"/>
    <p:sldId id="619" r:id="rId8"/>
    <p:sldId id="645" r:id="rId9"/>
    <p:sldId id="646" r:id="rId10"/>
    <p:sldId id="647" r:id="rId11"/>
    <p:sldId id="672" r:id="rId12"/>
    <p:sldId id="673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  <p:sldId id="708" r:id="rId22"/>
    <p:sldId id="709" r:id="rId23"/>
    <p:sldId id="710" r:id="rId24"/>
    <p:sldId id="711" r:id="rId25"/>
    <p:sldId id="712" r:id="rId26"/>
    <p:sldId id="716" r:id="rId27"/>
    <p:sldId id="717" r:id="rId28"/>
    <p:sldId id="718" r:id="rId29"/>
    <p:sldId id="719" r:id="rId30"/>
    <p:sldId id="722" r:id="rId31"/>
    <p:sldId id="723" r:id="rId32"/>
    <p:sldId id="527" r:id="rId33"/>
    <p:sldId id="441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9" autoAdjust="0"/>
    <p:restoredTop sz="65530" autoAdjust="0"/>
  </p:normalViewPr>
  <p:slideViewPr>
    <p:cSldViewPr snapToGrid="0" snapToObjects="1">
      <p:cViewPr varScale="1">
        <p:scale>
          <a:sx n="75" d="100"/>
          <a:sy n="75" d="100"/>
        </p:scale>
        <p:origin x="25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092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8T19:05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459 576,'2'0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3-28T19:05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325 734,'2'0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C2F7-E260-4D59-A481-35BCBD2D73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D3C13-DEEA-44D3-8961-A5FDDD8D4E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158" y="6159585"/>
            <a:ext cx="3422316" cy="5744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12" y="6159585"/>
            <a:ext cx="2699671" cy="536019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269" y="345440"/>
            <a:ext cx="83954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B0F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RecSys 2018 </a:t>
            </a:r>
            <a:r>
              <a:rPr dirty="0">
                <a:latin typeface="Arial" panose="020B0604020202020204"/>
                <a:cs typeface="Arial" panose="020B0604020202020204"/>
              </a:rPr>
              <a:t>-</a:t>
            </a:r>
            <a:r>
              <a:rPr spc="-55" dirty="0"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latin typeface="Arial" panose="020B0604020202020204"/>
                <a:cs typeface="Arial" panose="020B0604020202020204"/>
              </a:rPr>
              <a:t>Vancouver</a:t>
            </a:r>
            <a:endParaRPr spc="-1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fld id="{BB962C8B-B14F-4D97-AF65-F5344CB8AC3E}" type="datetime1">
              <a:rPr lang="zh-CN" altLang="en-US" spc="-5" dirty="0">
                <a:latin typeface="Arial" panose="020B0604020202020204"/>
                <a:cs typeface="Arial" panose="020B0604020202020204"/>
              </a:rPr>
            </a:fld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9220">
              <a:lnSpc>
                <a:spcPts val="1310"/>
              </a:lnSpc>
            </a:pPr>
            <a:fld id="{81D60167-4931-47E6-BA6A-407CBD079E47}" type="slidenum">
              <a:rPr dirty="0">
                <a:latin typeface="Arial" panose="020B0604020202020204"/>
                <a:cs typeface="Arial" panose="020B0604020202020204"/>
              </a:rPr>
            </a:fld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B0F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>
                <a:latin typeface="Arial" panose="020B0604020202020204"/>
                <a:cs typeface="Arial" panose="020B0604020202020204"/>
              </a:rPr>
              <a:t>RecSys 2018 </a:t>
            </a:r>
            <a:r>
              <a:rPr dirty="0">
                <a:latin typeface="Arial" panose="020B0604020202020204"/>
                <a:cs typeface="Arial" panose="020B0604020202020204"/>
              </a:rPr>
              <a:t>-</a:t>
            </a:r>
            <a:r>
              <a:rPr spc="-55" dirty="0">
                <a:latin typeface="Arial" panose="020B0604020202020204"/>
                <a:cs typeface="Arial" panose="020B0604020202020204"/>
              </a:rPr>
              <a:t> </a:t>
            </a:r>
            <a:r>
              <a:rPr spc="-15" dirty="0">
                <a:latin typeface="Arial" panose="020B0604020202020204"/>
                <a:cs typeface="Arial" panose="020B0604020202020204"/>
              </a:rPr>
              <a:t>Vancouver</a:t>
            </a:r>
            <a:endParaRPr spc="-1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310"/>
              </a:lnSpc>
            </a:pPr>
            <a:fld id="{BB962C8B-B14F-4D97-AF65-F5344CB8AC3E}" type="datetime1">
              <a:rPr lang="zh-CN" altLang="en-US" spc="-5" dirty="0">
                <a:latin typeface="Arial" panose="020B0604020202020204"/>
                <a:cs typeface="Arial" panose="020B0604020202020204"/>
              </a:rPr>
            </a:fld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B0F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09220">
              <a:lnSpc>
                <a:spcPts val="1310"/>
              </a:lnSpc>
            </a:pPr>
            <a:fld id="{81D60167-4931-47E6-BA6A-407CBD079E47}" type="slidenum">
              <a:rPr dirty="0">
                <a:latin typeface="Arial" panose="020B0604020202020204"/>
                <a:cs typeface="Arial" panose="020B0604020202020204"/>
              </a:rPr>
            </a:fld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2.xml"/><Relationship Id="rId7" Type="http://schemas.openxmlformats.org/officeDocument/2006/relationships/customXml" Target="../ink/ink2.xml"/><Relationship Id="rId6" Type="http://schemas.openxmlformats.org/officeDocument/2006/relationships/image" Target="../media/image35.png"/><Relationship Id="rId5" Type="http://schemas.openxmlformats.org/officeDocument/2006/relationships/customXml" Target="../ink/ink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3612" y="4502545"/>
            <a:ext cx="7726680" cy="646331"/>
          </a:xfrm>
        </p:spPr>
        <p:txBody>
          <a:bodyPr>
            <a:normAutofit/>
          </a:bodyPr>
          <a:lstStyle/>
          <a:p>
            <a:pPr algn="r"/>
            <a:r>
              <a:rPr lang="zh-CN" altLang="en-US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汇报人：步一凡</a:t>
            </a:r>
            <a:endParaRPr lang="en-US" altLang="zh-CN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53414" y="2699316"/>
            <a:ext cx="909921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黑盒模型的解释方法</a:t>
            </a:r>
            <a:endParaRPr lang="en-US" altLang="zh-CN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4000" dirty="0"/>
              <a:t>					</a:t>
            </a:r>
            <a:endParaRPr lang="zh-CN" altLang="en-US" sz="40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2021840"/>
            <a:ext cx="8791575" cy="334073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Teacher View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47065" y="5487670"/>
            <a:ext cx="2811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The t-SNE view</a:t>
            </a:r>
            <a:endParaRPr lang="zh-CN" altLang="en-US"/>
          </a:p>
          <a:p>
            <a:r>
              <a:rPr lang="zh-CN" altLang="en-US"/>
              <a:t>映射测试数据到</a:t>
            </a:r>
            <a:r>
              <a:rPr lang="en-US" altLang="zh-CN"/>
              <a:t>2d</a:t>
            </a:r>
            <a:r>
              <a:rPr lang="zh-CN" altLang="en-US"/>
              <a:t>空间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25265" y="5487670"/>
            <a:ext cx="2249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800"/>
              <a:t>The Image-Grid view图像网格化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326505" y="1524000"/>
            <a:ext cx="271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The Confusion Matrix view</a:t>
            </a:r>
            <a:endParaRPr lang="zh-CN" altLang="en-US"/>
          </a:p>
          <a:p>
            <a:pPr algn="ctr"/>
            <a:r>
              <a:rPr lang="zh-CN" altLang="en-US"/>
              <a:t>混淆矩阵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69405" y="5487670"/>
            <a:ext cx="2374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Probability</a:t>
            </a:r>
            <a:r>
              <a:rPr lang="en-US" altLang="zh-CN"/>
              <a:t> </a:t>
            </a:r>
            <a:r>
              <a:rPr lang="zh-CN" altLang="en-US"/>
              <a:t>Distribution</a:t>
            </a:r>
            <a:r>
              <a:rPr lang="en-US" altLang="zh-CN"/>
              <a:t> </a:t>
            </a:r>
            <a:r>
              <a:rPr lang="zh-CN" altLang="en-US"/>
              <a:t>view</a:t>
            </a:r>
            <a:endParaRPr lang="zh-CN" altLang="en-US"/>
          </a:p>
          <a:p>
            <a:pPr algn="ctr"/>
            <a:r>
              <a:rPr lang="zh-CN" altLang="en-US"/>
              <a:t>选中图像的概率分布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VAE View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090" y="1376045"/>
            <a:ext cx="8719185" cy="3415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580" y="4874260"/>
            <a:ext cx="2469515" cy="18967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58265" y="4654550"/>
            <a:ext cx="4197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Parallel Coordinates Plot (PCP) view</a:t>
            </a:r>
            <a:endParaRPr lang="zh-CN" altLang="en-US"/>
          </a:p>
          <a:p>
            <a:pPr algn="ctr"/>
            <a:r>
              <a:rPr lang="zh-CN" altLang="en-US"/>
              <a:t>隐向量各维度上的值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17285" y="64770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Neighbors view</a:t>
            </a:r>
            <a:endParaRPr lang="zh-CN" altLang="en-US"/>
          </a:p>
          <a:p>
            <a:pPr algn="ctr"/>
            <a:r>
              <a:rPr lang="zh-CN" altLang="en-US"/>
              <a:t>生成的小模型训练数据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6379210" y="4654550"/>
            <a:ext cx="4445" cy="219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12685" y="5137150"/>
            <a:ext cx="1631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对某张图片周围采样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对两张图片之间采样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Student View and DeepVID</a:t>
            </a:r>
            <a:r>
              <a:rPr lang="en-US" altLang="zh-CN"/>
              <a:t>’</a:t>
            </a:r>
            <a:r>
              <a:rPr lang="zh-CN" altLang="en-US"/>
              <a:t>s Interpretation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710055"/>
            <a:ext cx="3764280" cy="474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5637530"/>
            <a:ext cx="2767965" cy="1067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Case Study with domain experts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995170"/>
            <a:ext cx="671512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868930"/>
            <a:ext cx="6515100" cy="485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20" y="3620770"/>
            <a:ext cx="6172200" cy="63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" y="4356735"/>
            <a:ext cx="6181725" cy="819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76020" y="4159250"/>
            <a:ext cx="3016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77490" y="5410200"/>
            <a:ext cx="358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性别，是否金发，是否戴眼镜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MNIST case study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1345" y="1710055"/>
            <a:ext cx="2933700" cy="4879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5" y="2954655"/>
            <a:ext cx="1884045" cy="19951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53630" y="5025390"/>
            <a:ext cx="1597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高亮顶部</a:t>
            </a:r>
            <a:endParaRPr lang="zh-CN" altLang="en-US"/>
          </a:p>
          <a:p>
            <a:r>
              <a:rPr lang="zh-CN" altLang="en-US"/>
              <a:t>忽略尾部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CelebA case study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1524000"/>
            <a:ext cx="8098790" cy="4709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领域专家的反馈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4785" y="1562100"/>
            <a:ext cx="8959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E1</a:t>
            </a:r>
            <a:r>
              <a:rPr lang="zh-CN" altLang="en-US"/>
              <a:t> explained that the case studies “really</a:t>
            </a:r>
            <a:r>
              <a:rPr lang="zh-CN" altLang="en-US">
                <a:solidFill>
                  <a:srgbClr val="FF0000"/>
                </a:solidFill>
              </a:rPr>
              <a:t> helped me understand</a:t>
            </a:r>
            <a:r>
              <a:rPr lang="zh-CN" altLang="en-US"/>
              <a:t> how and why </a:t>
            </a:r>
            <a:r>
              <a:rPr lang="zh-CN" altLang="en-US">
                <a:solidFill>
                  <a:srgbClr val="FF0000"/>
                </a:solidFill>
              </a:rPr>
              <a:t>the local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approximation works</a:t>
            </a:r>
            <a:r>
              <a:rPr lang="zh-CN" altLang="en-US"/>
              <a:t>”the visual patterns of the generated neighbors around</a:t>
            </a:r>
            <a:r>
              <a:rPr lang="en-US" altLang="zh-CN"/>
              <a:t> </a:t>
            </a:r>
            <a:r>
              <a:rPr lang="zh-CN" altLang="en-US"/>
              <a:t>the interested data point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84785" y="2496185"/>
            <a:ext cx="8690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E3</a:t>
            </a:r>
            <a:r>
              <a:rPr lang="zh-CN" altLang="en-US"/>
              <a:t> commented that “this (DeepVID) is a strong case showing</a:t>
            </a:r>
            <a:r>
              <a:rPr lang="en-US" altLang="zh-CN"/>
              <a:t> </a:t>
            </a:r>
            <a:r>
              <a:rPr lang="zh-CN" altLang="en-US"/>
              <a:t>what a weak leaner (</a:t>
            </a:r>
            <a:r>
              <a:rPr lang="zh-CN" altLang="en-US">
                <a:solidFill>
                  <a:srgbClr val="FF0000"/>
                </a:solidFill>
              </a:rPr>
              <a:t>the linear explainer</a:t>
            </a:r>
            <a:r>
              <a:rPr lang="zh-CN" altLang="en-US"/>
              <a:t>) can do (</a:t>
            </a:r>
            <a:r>
              <a:rPr lang="zh-CN" altLang="en-US">
                <a:solidFill>
                  <a:srgbClr val="FF0000"/>
                </a:solidFill>
              </a:rPr>
              <a:t>fitting local patterns</a:t>
            </a:r>
            <a:r>
              <a:rPr lang="zh-CN" altLang="en-US"/>
              <a:t>)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84785" y="3339465"/>
            <a:ext cx="9507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All experts agreed that the visual explanations provided</a:t>
            </a:r>
            <a:r>
              <a:rPr lang="en-US" altLang="zh-CN"/>
              <a:t> </a:t>
            </a:r>
            <a:r>
              <a:rPr lang="zh-CN" altLang="en-US"/>
              <a:t>by the Student are“</a:t>
            </a:r>
            <a:r>
              <a:rPr lang="zh-CN" altLang="en-US">
                <a:solidFill>
                  <a:srgbClr val="FF0000"/>
                </a:solidFill>
              </a:rPr>
              <a:t>insightful and actionable</a:t>
            </a:r>
            <a:r>
              <a:rPr lang="zh-CN" altLang="en-US"/>
              <a:t>”.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0660" y="4020820"/>
            <a:ext cx="8742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</a:t>
            </a:r>
            <a:r>
              <a:rPr lang="zh-CN" altLang="en-US"/>
              <a:t>ll experts </a:t>
            </a:r>
            <a:r>
              <a:rPr lang="zh-CN" altLang="en-US">
                <a:sym typeface="+mn-ea"/>
              </a:rPr>
              <a:t>agreed that</a:t>
            </a:r>
            <a:r>
              <a:rPr lang="zh-CN" altLang="en-US"/>
              <a:t>“</a:t>
            </a:r>
            <a:r>
              <a:rPr lang="zh-CN" altLang="en-US">
                <a:solidFill>
                  <a:srgbClr val="FF0000"/>
                </a:solidFill>
              </a:rPr>
              <a:t>sampling from the latent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space</a:t>
            </a:r>
            <a:r>
              <a:rPr lang="zh-CN" altLang="en-US"/>
              <a:t> (instead of the input space) is a nice trick”.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4785" y="4702175"/>
            <a:ext cx="87585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E3</a:t>
            </a:r>
            <a:r>
              <a:rPr lang="zh-CN" altLang="en-US"/>
              <a:t> commented that “a more efficient way to generate samples is to </a:t>
            </a:r>
            <a:r>
              <a:rPr lang="zh-CN" altLang="en-US">
                <a:solidFill>
                  <a:srgbClr val="FF0000"/>
                </a:solidFill>
              </a:rPr>
              <a:t>fix some features</a:t>
            </a:r>
            <a:r>
              <a:rPr lang="zh-CN" altLang="en-US"/>
              <a:t>, which did </a:t>
            </a:r>
            <a:r>
              <a:rPr lang="zh-CN" altLang="en-US">
                <a:solidFill>
                  <a:srgbClr val="FF0000"/>
                </a:solidFill>
              </a:rPr>
              <a:t>not contribute to the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prediction</a:t>
            </a:r>
            <a:r>
              <a:rPr lang="zh-CN" altLang="en-US"/>
              <a:t> in my previous exploration, and then </a:t>
            </a:r>
            <a:r>
              <a:rPr lang="zh-CN" altLang="en-US">
                <a:solidFill>
                  <a:srgbClr val="FF0000"/>
                </a:solidFill>
              </a:rPr>
              <a:t>adjust other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dimensions</a:t>
            </a:r>
            <a:r>
              <a:rPr lang="zh-CN" altLang="en-US"/>
              <a:t>”.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4785" y="5660390"/>
            <a:ext cx="88150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E3</a:t>
            </a:r>
            <a:r>
              <a:rPr lang="zh-CN" altLang="en-US"/>
              <a:t> discussed</a:t>
            </a:r>
            <a:r>
              <a:rPr lang="en-US" altLang="zh-CN"/>
              <a:t> that</a:t>
            </a:r>
            <a:r>
              <a:rPr lang="zh-CN" altLang="en-US"/>
              <a:t>“DeepVID </a:t>
            </a:r>
            <a:r>
              <a:rPr lang="zh-CN" altLang="en-US">
                <a:solidFill>
                  <a:srgbClr val="FF0000"/>
                </a:solidFill>
              </a:rPr>
              <a:t>cannot offer insight into improving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the neural network structures</a:t>
            </a:r>
            <a:r>
              <a:rPr lang="zh-CN" altLang="en-US"/>
              <a:t>”, and it may be helpful to have“a </a:t>
            </a:r>
            <a:r>
              <a:rPr lang="zh-CN" altLang="en-US">
                <a:solidFill>
                  <a:srgbClr val="FF0000"/>
                </a:solidFill>
              </a:rPr>
              <a:t>layer-by-layer local approximation</a:t>
            </a:r>
            <a:r>
              <a:rPr lang="zh-CN" altLang="en-US"/>
              <a:t> to show interesting findings</a:t>
            </a:r>
            <a:r>
              <a:rPr lang="en-US" altLang="zh-CN"/>
              <a:t> </a:t>
            </a:r>
            <a:r>
              <a:rPr lang="zh-CN" altLang="en-US"/>
              <a:t>on layer designs, such as different choices of filter sizes, activation</a:t>
            </a:r>
            <a:r>
              <a:rPr lang="en-US" altLang="zh-CN"/>
              <a:t> </a:t>
            </a:r>
            <a:r>
              <a:rPr lang="zh-CN" altLang="en-US"/>
              <a:t>functions, etc.”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评测和比较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418590"/>
            <a:ext cx="8228965" cy="2863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1315" y="1854835"/>
            <a:ext cx="886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梯度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114300" y="2381885"/>
            <a:ext cx="113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类激活图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361315" y="3703955"/>
            <a:ext cx="533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扰动</a:t>
            </a:r>
            <a:endParaRPr lang="zh-CN" altLang="en-US" sz="100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790940" y="249999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768715" y="2426335"/>
            <a:ext cx="31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20" y="4109085"/>
            <a:ext cx="4149725" cy="2632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r>
              <a:rPr lang="en-US"/>
              <a:t>VAE =&gt; </a:t>
            </a:r>
            <a:r>
              <a:rPr lang="zh-CN" altLang="en-US"/>
              <a:t>重构小模型的训练数据</a:t>
            </a:r>
            <a:endParaRPr lang="zh-CN" altLang="en-US"/>
          </a:p>
          <a:p>
            <a:r>
              <a:rPr lang="zh-CN" altLang="en-US"/>
              <a:t>知识蒸馏</a:t>
            </a:r>
            <a:r>
              <a:rPr lang="en-US" altLang="zh-CN"/>
              <a:t>=&gt; </a:t>
            </a:r>
            <a:r>
              <a:rPr lang="zh-CN" altLang="en-US"/>
              <a:t>将大模型的知识传递给易解释的线性模型</a:t>
            </a:r>
            <a:endParaRPr lang="zh-CN" altLang="en-US"/>
          </a:p>
          <a:p>
            <a:r>
              <a:rPr lang="zh-CN" altLang="en-US"/>
              <a:t>可视化系统</a:t>
            </a:r>
            <a:r>
              <a:rPr lang="en-US" altLang="zh-CN"/>
              <a:t> =&gt; </a:t>
            </a:r>
            <a:r>
              <a:rPr lang="zh-CN" altLang="en-US"/>
              <a:t>帮助用户理解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缺点：</a:t>
            </a:r>
            <a:r>
              <a:rPr lang="en-US" altLang="zh-CN"/>
              <a:t>deepvid </a:t>
            </a:r>
            <a:r>
              <a:rPr lang="zh-CN" altLang="en-US"/>
              <a:t>非常依赖于高质量的预训练</a:t>
            </a:r>
            <a:r>
              <a:rPr lang="en-US" altLang="zh-CN"/>
              <a:t>VAE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" y="2152650"/>
            <a:ext cx="9112885" cy="2284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51760" y="4883150"/>
            <a:ext cx="3840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决策树</a:t>
            </a:r>
            <a:r>
              <a:rPr lang="zh-CN" altLang="en-US">
                <a:sym typeface="+mn-ea"/>
              </a:rPr>
              <a:t>的结构，对分类模型进行解释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57200" y="2152650"/>
            <a:ext cx="1143000" cy="7366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197100" y="2152650"/>
            <a:ext cx="1854200" cy="7366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9710" y="1494155"/>
            <a:ext cx="90836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DeepVID: Deep Visual Interpretation and</a:t>
            </a:r>
            <a:r>
              <a:rPr lang="en-US" altLang="zh-CN" sz="3200" b="1"/>
              <a:t> </a:t>
            </a:r>
            <a:r>
              <a:rPr lang="zh-CN" altLang="en-US" sz="3200" b="1"/>
              <a:t>Diagnosis for Image Classifiers via</a:t>
            </a:r>
            <a:r>
              <a:rPr lang="en-US" altLang="zh-CN" sz="3200" b="1"/>
              <a:t> </a:t>
            </a:r>
            <a:r>
              <a:rPr lang="zh-CN" altLang="en-US" sz="3200" b="1"/>
              <a:t>Knowledge Distillation</a:t>
            </a:r>
            <a:endParaRPr lang="zh-CN" altLang="en-US" sz="3200" b="1"/>
          </a:p>
        </p:txBody>
      </p:sp>
      <p:sp>
        <p:nvSpPr>
          <p:cNvPr id="11" name="文本框 10"/>
          <p:cNvSpPr txBox="1"/>
          <p:nvPr/>
        </p:nvSpPr>
        <p:spPr>
          <a:xfrm>
            <a:off x="3021330" y="2570480"/>
            <a:ext cx="6282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IEEE Transactions on Visualization and Computer Graphics</a:t>
            </a:r>
            <a:r>
              <a:rPr lang="en-US" altLang="zh-CN"/>
              <a:t> 2019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19710" y="4033520"/>
            <a:ext cx="84677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b="1"/>
              <a:t>Faithful and Customizable Explanations of Black Box Models</a:t>
            </a:r>
            <a:endParaRPr lang="en-US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7075170" y="4627245"/>
            <a:ext cx="1304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AIES 2019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" y="1524000"/>
            <a:ext cx="8722995" cy="39160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83995" y="5836920"/>
            <a:ext cx="673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提出了新任务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允许他们输入感兴趣的特征</a:t>
            </a:r>
            <a:r>
              <a:rPr lang="en-US" altLang="zh-CN"/>
              <a:t>,</a:t>
            </a:r>
            <a:r>
              <a:rPr lang="zh-CN" altLang="en-US"/>
              <a:t>来定制化解释模型</a:t>
            </a:r>
            <a:r>
              <a:rPr lang="en-US" altLang="zh-CN"/>
              <a:t>。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221730" y="152400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定制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530" y="3891280"/>
            <a:ext cx="7030720" cy="27571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13445" cy="4876800"/>
          </a:xfrm>
        </p:spPr>
        <p:txBody>
          <a:bodyPr>
            <a:normAutofit lnSpcReduction="10000"/>
          </a:bodyPr>
          <a:p>
            <a:r>
              <a:rPr lang="en-US" altLang="zh-CN"/>
              <a:t>1)设计一种表示法</a:t>
            </a:r>
            <a:r>
              <a:rPr lang="zh-CN" altLang="en-US"/>
              <a:t>（两层决策集）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(2)在我们选择的表示法的背景下量化保真度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Fidelity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不模糊</a:t>
            </a:r>
            <a:r>
              <a:rPr lang="en-US" altLang="zh-CN">
                <a:solidFill>
                  <a:srgbClr val="FF0000"/>
                </a:solidFill>
              </a:rPr>
              <a:t>性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Unambiguity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和可解释性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Interpretability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的概念</a:t>
            </a:r>
            <a:endParaRPr lang="en-US" altLang="zh-CN"/>
          </a:p>
          <a:p>
            <a:r>
              <a:rPr lang="en-US" altLang="zh-CN"/>
              <a:t>(3)</a:t>
            </a:r>
            <a:r>
              <a:rPr lang="en-US" altLang="zh-CN">
                <a:solidFill>
                  <a:srgbClr val="FF0000"/>
                </a:solidFill>
              </a:rPr>
              <a:t>设计一个优化问题</a:t>
            </a:r>
            <a:r>
              <a:rPr lang="en-US" altLang="zh-CN"/>
              <a:t>，有效地在保真度、清晰度和可解释性之间进行权衡</a:t>
            </a:r>
            <a:endParaRPr lang="en-US" altLang="zh-CN"/>
          </a:p>
          <a:p>
            <a:r>
              <a:rPr lang="en-US" altLang="zh-CN"/>
              <a:t>(4)高效地</a:t>
            </a:r>
            <a:r>
              <a:rPr lang="en-US" altLang="zh-CN">
                <a:solidFill>
                  <a:srgbClr val="FF0000"/>
                </a:solidFill>
              </a:rPr>
              <a:t>解决</a:t>
            </a:r>
            <a:r>
              <a:rPr lang="en-US" altLang="zh-CN"/>
              <a:t>优化问题 </a:t>
            </a:r>
            <a:endParaRPr lang="en-US" altLang="zh-CN"/>
          </a:p>
          <a:p>
            <a:r>
              <a:rPr lang="en-US" altLang="zh-CN"/>
              <a:t>(5)根据用户偏好定制解释。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15" y="594995"/>
            <a:ext cx="4992370" cy="9290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两层决策集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1575" y="1403985"/>
            <a:ext cx="7972425" cy="37242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6620" y="2088515"/>
            <a:ext cx="2362200" cy="3039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纳入人类的输入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45505" y="1978660"/>
            <a:ext cx="39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864350" y="2032635"/>
            <a:ext cx="39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13750" y="262953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0" idx="1"/>
          </p:cNvCxnSpPr>
          <p:nvPr/>
        </p:nvCxnSpPr>
        <p:spPr>
          <a:xfrm flipH="1">
            <a:off x="5588635" y="2162810"/>
            <a:ext cx="356870" cy="10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1"/>
          </p:cNvCxnSpPr>
          <p:nvPr/>
        </p:nvCxnSpPr>
        <p:spPr>
          <a:xfrm flipH="1">
            <a:off x="6342380" y="2216785"/>
            <a:ext cx="52197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686800" y="2400935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8820" y="52044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两层决策集 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5204460"/>
            <a:ext cx="238125" cy="304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120" y="5204460"/>
            <a:ext cx="1228725" cy="3714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845" y="5185410"/>
            <a:ext cx="2857500" cy="40957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869815" y="5572760"/>
            <a:ext cx="271653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820" y="5455920"/>
            <a:ext cx="363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18820" y="5692775"/>
            <a:ext cx="36372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：用户感兴趣的子空间</a:t>
            </a:r>
            <a:endParaRPr lang="en-US" altLang="zh-CN"/>
          </a:p>
          <a:p>
            <a:r>
              <a:rPr lang="en-US" altLang="zh-CN"/>
              <a:t>s</a:t>
            </a:r>
            <a:r>
              <a:rPr lang="zh-CN" altLang="en-US"/>
              <a:t>：内部的决策逻辑的规则 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：类别标签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2914650" y="3657600"/>
              <a:ext cx="1270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2914650" y="3657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2063750" y="4660900"/>
              <a:ext cx="127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2063750" y="4660900"/>
                <a:ext cx="12700" cy="360"/>
              </a:xfrm>
              <a:prstGeom prst="rect"/>
            </p:spPr>
          </p:pic>
        </mc:Fallback>
      </mc:AlternateContent>
      <p:sp>
        <p:nvSpPr>
          <p:cNvPr id="6" name="文本框 5"/>
          <p:cNvSpPr txBox="1"/>
          <p:nvPr/>
        </p:nvSpPr>
        <p:spPr>
          <a:xfrm>
            <a:off x="718820" y="3305810"/>
            <a:ext cx="31711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在生成解释时纳入人类的输入</a:t>
            </a:r>
            <a:endParaRPr lang="zh-CN" altLang="en-US" b="1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" y="2260600"/>
            <a:ext cx="6189345" cy="36957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308090" y="1512570"/>
            <a:ext cx="20135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两层决策集 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08090" y="1880870"/>
            <a:ext cx="2883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：用户感兴趣的子空间</a:t>
            </a:r>
            <a:endParaRPr lang="en-US" altLang="zh-CN"/>
          </a:p>
          <a:p>
            <a:r>
              <a:rPr lang="en-US" altLang="zh-CN"/>
              <a:t>s</a:t>
            </a:r>
            <a:r>
              <a:rPr lang="zh-CN" altLang="en-US"/>
              <a:t>：内部的决策逻辑的规则 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：类别标签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95" y="1512570"/>
            <a:ext cx="238125" cy="3048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983980" cy="990600"/>
          </a:xfrm>
        </p:spPr>
        <p:txBody>
          <a:bodyPr>
            <a:normAutofit fontScale="90000"/>
          </a:bodyPr>
          <a:p>
            <a:r>
              <a:rPr lang="zh-CN" altLang="en-US"/>
              <a:t>量化</a:t>
            </a:r>
            <a:r>
              <a:rPr lang="zh-CN" altLang="en-US">
                <a:sym typeface="+mn-ea"/>
              </a:rPr>
              <a:t>忠诚度（Fidelity）、不模糊（Unambiguity）和可解释性（Interpretability）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08090" y="2738755"/>
            <a:ext cx="28835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：黑盒模型（待解释模型）</a:t>
            </a:r>
            <a:endParaRPr lang="zh-CN" altLang="en-US">
              <a:sym typeface="+mn-ea"/>
            </a:endParaRPr>
          </a:p>
          <a:p>
            <a:r>
              <a:rPr lang="en-US" altLang="zh-CN"/>
              <a:t>   </a:t>
            </a:r>
            <a:r>
              <a:rPr lang="zh-CN" altLang="en-US"/>
              <a:t>：数据集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729230"/>
            <a:ext cx="238125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90" y="3046095"/>
            <a:ext cx="276225" cy="333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0" y="3049905"/>
            <a:ext cx="1619250" cy="32385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1790065" y="2519680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90065" y="3071495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455" y="3804285"/>
            <a:ext cx="3538220" cy="60833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669280" y="4074160"/>
            <a:ext cx="876935" cy="3384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790065" y="337947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2430" y="4606290"/>
            <a:ext cx="3898900" cy="61722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244465" y="4556125"/>
            <a:ext cx="348615" cy="810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790065" y="4556125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790065" y="5367020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93080" y="5219700"/>
            <a:ext cx="336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dset</a:t>
            </a:r>
            <a:r>
              <a:rPr lang="zh-CN" altLang="en-US" sz="900"/>
              <a:t>：用户子空间独特的条件的数量</a:t>
            </a:r>
            <a:endParaRPr lang="zh-CN" altLang="en-US" sz="900"/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>
          <a:xfrm>
            <a:off x="5130165" y="5182235"/>
            <a:ext cx="46291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90065" y="3712210"/>
            <a:ext cx="25266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叶子节点数量</a:t>
            </a:r>
            <a:endParaRPr lang="zh-CN" altLang="en-US" sz="900"/>
          </a:p>
        </p:txBody>
      </p:sp>
      <p:sp>
        <p:nvSpPr>
          <p:cNvPr id="25" name="文本框 24"/>
          <p:cNvSpPr txBox="1"/>
          <p:nvPr/>
        </p:nvSpPr>
        <p:spPr>
          <a:xfrm>
            <a:off x="1790065" y="4074160"/>
            <a:ext cx="18751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两颗树的最大高度</a:t>
            </a:r>
            <a:endParaRPr lang="zh-CN" altLang="en-US" sz="900"/>
          </a:p>
        </p:txBody>
      </p:sp>
      <p:sp>
        <p:nvSpPr>
          <p:cNvPr id="26" name="文本框 25"/>
          <p:cNvSpPr txBox="1"/>
          <p:nvPr/>
        </p:nvSpPr>
        <p:spPr>
          <a:xfrm>
            <a:off x="1790065" y="4754880"/>
            <a:ext cx="16973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条件总数</a:t>
            </a:r>
            <a:endParaRPr lang="zh-CN" altLang="en-US" sz="900"/>
          </a:p>
        </p:txBody>
      </p:sp>
      <p:sp>
        <p:nvSpPr>
          <p:cNvPr id="27" name="文本框 26"/>
          <p:cNvSpPr txBox="1"/>
          <p:nvPr/>
        </p:nvSpPr>
        <p:spPr>
          <a:xfrm>
            <a:off x="1790065" y="5182235"/>
            <a:ext cx="16973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用户子空间条件总数</a:t>
            </a:r>
            <a:endParaRPr lang="zh-CN" altLang="en-US" sz="900"/>
          </a:p>
        </p:txBody>
      </p:sp>
      <p:sp>
        <p:nvSpPr>
          <p:cNvPr id="28" name="文本框 27"/>
          <p:cNvSpPr txBox="1"/>
          <p:nvPr/>
        </p:nvSpPr>
        <p:spPr>
          <a:xfrm>
            <a:off x="1790065" y="5575300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用户子空间和内部决策逻辑重合条件总数</a:t>
            </a:r>
            <a:endParaRPr lang="zh-CN" altLang="en-US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优化函数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805" y="805815"/>
            <a:ext cx="4766945" cy="284607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5194300" y="963295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194300" y="1356360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194300" y="1639570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94300" y="2559685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194300" y="3141980"/>
            <a:ext cx="0" cy="28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315" y="1647190"/>
            <a:ext cx="342900" cy="28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5" y="2487930"/>
            <a:ext cx="419100" cy="257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33805" y="16002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用户子空间的条件候选集合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33805" y="2476500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内部决策规则的条件候选集合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605" y="3896360"/>
            <a:ext cx="5038725" cy="2552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233805" y="1968500"/>
            <a:ext cx="42367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(Eg., Age ≥ 50 and Gender = Female)</a:t>
            </a:r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优化过程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252220"/>
            <a:ext cx="5924550" cy="4810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15100" y="1710055"/>
            <a:ext cx="226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近似局部搜索的过程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700" y="2705100"/>
            <a:ext cx="7747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解集空间</a:t>
            </a:r>
            <a:endParaRPr lang="zh-CN" altLang="en-US" sz="10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013450" y="3289300"/>
            <a:ext cx="501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15100" y="3150235"/>
            <a:ext cx="2038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初始化一个解</a:t>
            </a:r>
            <a:endParaRPr lang="zh-CN" altLang="en-US" sz="10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419850" y="3947795"/>
            <a:ext cx="501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419850" y="4500245"/>
            <a:ext cx="501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5000" y="3825875"/>
            <a:ext cx="2336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删除操作，例如把某个条件删除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6985000" y="4377690"/>
            <a:ext cx="233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交换操作，例如把某几个条件交换成另外几个条件</a:t>
            </a:r>
            <a:endParaRPr lang="zh-CN" altLang="en-US" sz="10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772150" y="5973445"/>
            <a:ext cx="501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502400" y="5817235"/>
            <a:ext cx="2273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取</a:t>
            </a:r>
            <a:r>
              <a:rPr lang="en-US" altLang="zh-CN" sz="1000"/>
              <a:t>k+1</a:t>
            </a:r>
            <a:r>
              <a:rPr lang="zh-CN" altLang="en-US" sz="1000"/>
              <a:t>轮解中，使得</a:t>
            </a:r>
            <a:r>
              <a:rPr lang="en-US" altLang="zh-CN" sz="1000"/>
              <a:t>f</a:t>
            </a:r>
            <a:r>
              <a:rPr lang="zh-CN" altLang="en-US" sz="1000"/>
              <a:t>最大的解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354965" y="6198235"/>
            <a:ext cx="89668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[6] Jon Lee, Vahab S Mirrokni, Viswanath Nagarajan, and Maxim Sviridenko. 2009.</a:t>
            </a:r>
            <a:endParaRPr lang="zh-CN" altLang="en-US" sz="1200"/>
          </a:p>
          <a:p>
            <a:r>
              <a:rPr lang="zh-CN" altLang="en-US" sz="1200"/>
              <a:t>Non-monotone submodular maximization under matroid and knapsack constraints. In Proceedings of the ACM Symposium on Theory of Computing (STOC).323–332.</a:t>
            </a:r>
            <a:endParaRPr lang="zh-CN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524000"/>
            <a:ext cx="9309735" cy="4876800"/>
          </a:xfrm>
        </p:spPr>
        <p:txBody>
          <a:bodyPr/>
          <a:p>
            <a:r>
              <a:rPr lang="en-US" altLang="zh-CN" b="1"/>
              <a:t>Dataset</a:t>
            </a:r>
            <a:endParaRPr lang="en-US" altLang="zh-CN" b="1"/>
          </a:p>
          <a:p>
            <a:r>
              <a:rPr lang="en-US" altLang="zh-CN" sz="1800"/>
              <a:t>d</a:t>
            </a:r>
            <a:r>
              <a:rPr lang="zh-CN" altLang="en-US" sz="1800"/>
              <a:t>epression diagnosis</a:t>
            </a:r>
            <a:r>
              <a:rPr lang="en-US" altLang="zh-CN" sz="1800"/>
              <a:t> </a:t>
            </a:r>
            <a:r>
              <a:rPr lang="zh-CN" altLang="en-US" sz="1800"/>
              <a:t>抑郁症数据集，</a:t>
            </a:r>
            <a:r>
              <a:rPr lang="en-US" altLang="zh-CN" sz="1800"/>
              <a:t> </a:t>
            </a:r>
            <a:r>
              <a:rPr lang="zh-CN" altLang="en-US" sz="1800"/>
              <a:t>病史、症状、人口信息</a:t>
            </a:r>
            <a:r>
              <a:rPr lang="en-US" altLang="zh-CN" sz="1800"/>
              <a:t>/ </a:t>
            </a:r>
            <a:r>
              <a:rPr lang="zh-CN" altLang="en-US" sz="1800"/>
              <a:t>是否健康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b="1"/>
              <a:t>Baselines </a:t>
            </a:r>
            <a:endParaRPr lang="zh-CN" altLang="en-US" b="1"/>
          </a:p>
          <a:p>
            <a:r>
              <a:rPr lang="en-US" altLang="zh-CN" sz="1800"/>
              <a:t>LIME-DS</a:t>
            </a:r>
            <a:r>
              <a:rPr lang="zh-CN" altLang="en-US" sz="1800"/>
              <a:t>（变种：每一个局部模型都是一个决策集）</a:t>
            </a:r>
            <a:endParaRPr lang="en-US" altLang="zh-CN" sz="1800"/>
          </a:p>
          <a:p>
            <a:r>
              <a:rPr lang="en-US" altLang="zh-CN" sz="1800"/>
              <a:t>IDS</a:t>
            </a:r>
            <a:r>
              <a:rPr lang="zh-CN" altLang="en-US" sz="1800"/>
              <a:t>（</a:t>
            </a:r>
            <a:r>
              <a:rPr lang="en-US" altLang="zh-CN" sz="1800"/>
              <a:t>Interpretable Decision Sets</a:t>
            </a:r>
            <a:r>
              <a:rPr lang="zh-CN" altLang="en-US" sz="1800"/>
              <a:t>）、</a:t>
            </a:r>
            <a:r>
              <a:rPr lang="en-US" altLang="zh-CN" sz="1800"/>
              <a:t>BDL </a:t>
            </a:r>
            <a:r>
              <a:rPr lang="zh-CN" altLang="en-US" sz="1800"/>
              <a:t>（</a:t>
            </a:r>
            <a:r>
              <a:rPr lang="en-US" altLang="zh-CN" sz="1800"/>
              <a:t>Bayesian Decision Lists</a:t>
            </a:r>
            <a:r>
              <a:rPr lang="zh-CN" altLang="en-US" sz="1800"/>
              <a:t>）</a:t>
            </a:r>
            <a:endParaRPr lang="zh-CN" altLang="en-US" sz="1800"/>
          </a:p>
          <a:p>
            <a:endParaRPr lang="zh-CN" altLang="en-US"/>
          </a:p>
          <a:p>
            <a:r>
              <a:rPr lang="en-US" altLang="zh-CN" b="1"/>
              <a:t>BlackModel</a:t>
            </a:r>
            <a:endParaRPr lang="en-US" altLang="zh-CN" b="1"/>
          </a:p>
          <a:p>
            <a:pPr algn="l"/>
            <a:r>
              <a:rPr lang="en-US" altLang="zh-CN" sz="1800"/>
              <a:t>a deep neural network of 5 layers</a:t>
            </a:r>
            <a:endParaRPr lang="en-US" altLang="zh-CN" sz="1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真实数据集上的实验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" y="1939290"/>
            <a:ext cx="7967980" cy="3192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15795" y="5047615"/>
            <a:ext cx="2800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决策树叶子节点的数量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5713730" y="5047615"/>
            <a:ext cx="2800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决策树的平均</a:t>
            </a:r>
            <a:r>
              <a:rPr lang="zh-CN" altLang="en-US" sz="1200"/>
              <a:t>高度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66700" y="2797175"/>
            <a:ext cx="1142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忠实度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001135" y="4693920"/>
            <a:ext cx="1142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可解释性</a:t>
            </a:r>
            <a:endParaRPr lang="zh-CN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User Study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3715" y="2427605"/>
            <a:ext cx="4820285" cy="22644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2214245"/>
            <a:ext cx="4161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参与者：根据解释模型回答</a:t>
            </a:r>
            <a:r>
              <a:rPr lang="en-US" altLang="zh-CN"/>
              <a:t>5</a:t>
            </a:r>
            <a:r>
              <a:rPr lang="zh-CN" altLang="en-US"/>
              <a:t>个问题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9755" y="2827655"/>
            <a:ext cx="37807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Consider a patient who is female and aged 65 years. </a:t>
            </a:r>
            <a:endParaRPr lang="zh-CN" altLang="en-US"/>
          </a:p>
          <a:p>
            <a:r>
              <a:rPr lang="zh-CN" altLang="en-US"/>
              <a:t>Based on the approximation shown above, can you be absolutely sure that this patient is Healthy? </a:t>
            </a:r>
            <a:endParaRPr lang="zh-CN" altLang="en-US"/>
          </a:p>
          <a:p>
            <a:r>
              <a:rPr lang="zh-CN" altLang="en-US"/>
              <a:t>If not, what other conditions need to hold for this patient to be labeled as Healthy</a:t>
            </a:r>
            <a:r>
              <a:rPr lang="en-US" altLang="zh-CN"/>
              <a:t>?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6875" y="6077585"/>
            <a:ext cx="3926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问题答案：</a:t>
            </a:r>
            <a:r>
              <a:rPr lang="en-US" altLang="zh-CN"/>
              <a:t> </a:t>
            </a:r>
            <a:r>
              <a:rPr lang="zh-CN" altLang="en-US"/>
              <a:t>根据黑盒</a:t>
            </a:r>
            <a:r>
              <a:rPr lang="zh-CN" altLang="en-US"/>
              <a:t>模型所编码的决策逻辑来判断对错。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9755" y="5134610"/>
            <a:ext cx="51917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the</a:t>
            </a:r>
            <a:r>
              <a:rPr lang="en-US" altLang="zh-CN"/>
              <a:t> </a:t>
            </a:r>
            <a:r>
              <a:rPr lang="zh-CN" altLang="en-US"/>
              <a:t>question above now asking about a patient who smokes and does</a:t>
            </a:r>
            <a:r>
              <a:rPr lang="en-US" altLang="zh-CN"/>
              <a:t> </a:t>
            </a:r>
            <a:r>
              <a:rPr lang="zh-CN" altLang="en-US"/>
              <a:t>not exercise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90" y="5445125"/>
            <a:ext cx="4465955" cy="113220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 flipV="1">
            <a:off x="5471795" y="4140200"/>
            <a:ext cx="16510" cy="148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定义了两层决策集来对黑盒模型进行解释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外部决策</a:t>
            </a:r>
            <a:r>
              <a:rPr lang="en-US" altLang="zh-CN" sz="1800"/>
              <a:t>=&gt; </a:t>
            </a:r>
            <a:r>
              <a:rPr lang="zh-CN" altLang="en-US" sz="1800"/>
              <a:t>用户感兴趣的子空间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内部决策</a:t>
            </a:r>
            <a:r>
              <a:rPr lang="en-US" altLang="zh-CN" sz="1800"/>
              <a:t>=&gt; </a:t>
            </a:r>
            <a:r>
              <a:rPr lang="zh-CN" altLang="en-US" sz="1800"/>
              <a:t>内部决策逻辑规则</a:t>
            </a:r>
            <a:endParaRPr lang="zh-CN" altLang="en-US" sz="1800"/>
          </a:p>
          <a:p>
            <a:endParaRPr lang="zh-CN" altLang="en-US"/>
          </a:p>
          <a:p>
            <a:r>
              <a:rPr lang="zh-CN" altLang="en-US"/>
              <a:t>定义</a:t>
            </a:r>
            <a:r>
              <a:rPr lang="zh-CN"/>
              <a:t>忠实度、不模糊性、可解释性三个方面的指标</a:t>
            </a:r>
            <a:r>
              <a:rPr lang="zh-CN" altLang="en-US"/>
              <a:t>，建立优化函数来得到两层决策集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905" y="2090420"/>
            <a:ext cx="8303895" cy="22567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40050" y="4474845"/>
            <a:ext cx="6282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IEEE Transactions on Visualization and Computer Graphics</a:t>
            </a:r>
            <a:r>
              <a:rPr lang="en-US" altLang="zh-CN"/>
              <a:t> 2019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4919980" y="2090420"/>
            <a:ext cx="2700020" cy="7277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059180" y="2635885"/>
            <a:ext cx="2092325" cy="72771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5344" y="2989644"/>
            <a:ext cx="2380938" cy="878712"/>
          </a:xfrm>
        </p:spPr>
        <p:txBody>
          <a:bodyPr>
            <a:noAutofit/>
          </a:bodyPr>
          <a:lstStyle/>
          <a:p>
            <a:r>
              <a:rPr lang="en-US" altLang="zh-CN" sz="8800" dirty="0"/>
              <a:t>Q&amp;A</a:t>
            </a:r>
            <a:endParaRPr lang="zh-CN" altLang="en-US" sz="8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64645" y="2967335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Thanks</a:t>
            </a:r>
            <a:endParaRPr lang="zh-CN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50720"/>
            <a:ext cx="8229600" cy="3813810"/>
          </a:xfrm>
        </p:spPr>
        <p:txBody>
          <a:bodyPr/>
          <a:p>
            <a:r>
              <a:rPr lang="en-US" altLang="zh-CN"/>
              <a:t>1. DNN</a:t>
            </a:r>
            <a:r>
              <a:rPr lang="zh-CN" altLang="en-US"/>
              <a:t>（</a:t>
            </a:r>
            <a:r>
              <a:rPr lang="en-US" altLang="zh-CN"/>
              <a:t>CNN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难以</a:t>
            </a:r>
            <a:r>
              <a:rPr lang="zh-CN" altLang="en-US"/>
              <a:t>解释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现有对图像分类器解释工作两类：</a:t>
            </a:r>
            <a:endParaRPr lang="zh-CN" altLang="en-US"/>
          </a:p>
          <a:p>
            <a:pPr lvl="1"/>
            <a:r>
              <a:rPr lang="en-US" altLang="zh-CN" sz="1665"/>
              <a:t>1</a:t>
            </a:r>
            <a:r>
              <a:rPr lang="zh-CN" altLang="en-US" sz="1665"/>
              <a:t>、打开黑盒，为特定的模型进行设计</a:t>
            </a:r>
            <a:endParaRPr lang="zh-CN" altLang="en-US" sz="1665"/>
          </a:p>
          <a:p>
            <a:pPr lvl="1"/>
            <a:r>
              <a:rPr lang="zh-CN" altLang="en-US" sz="1665"/>
              <a:t>2、视为黑盒，训练一个小模型（LIME），解释模型的局部行为</a:t>
            </a:r>
            <a:endParaRPr lang="zh-CN" altLang="en-US" sz="1665"/>
          </a:p>
          <a:p>
            <a:pPr lvl="2"/>
            <a:endParaRPr lang="en-US" altLang="zh-CN" sz="107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1410" y="5407025"/>
            <a:ext cx="3855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LIME </a:t>
            </a:r>
            <a:r>
              <a:rPr lang="zh-CN" altLang="en-US"/>
              <a:t>生成邻域数据局限</a:t>
            </a:r>
            <a:endParaRPr lang="zh-CN" altLang="en-US"/>
          </a:p>
          <a:p>
            <a:r>
              <a:rPr lang="zh-CN" altLang="en-US"/>
              <a:t>（在图像输入部分扰动）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843020" y="5483860"/>
            <a:ext cx="1577340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51805" y="5407025"/>
            <a:ext cx="3475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输入高维，扰动维组合巨大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扰动后无语义意义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865" y="2805430"/>
            <a:ext cx="2000885" cy="2103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53205" y="1184275"/>
            <a:ext cx="3855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LIME </a:t>
            </a:r>
            <a:r>
              <a:rPr lang="zh-CN" altLang="en-US" sz="1200"/>
              <a:t>生成邻域数据局限</a:t>
            </a:r>
            <a:endParaRPr lang="zh-CN" altLang="en-US" sz="1200"/>
          </a:p>
          <a:p>
            <a:r>
              <a:rPr lang="zh-CN" altLang="en-US" sz="1200"/>
              <a:t>（在图像输入部分扰动）</a:t>
            </a:r>
            <a:endParaRPr lang="zh-CN" altLang="en-US" sz="1200"/>
          </a:p>
        </p:txBody>
      </p:sp>
      <p:sp>
        <p:nvSpPr>
          <p:cNvPr id="7" name="右箭头 6"/>
          <p:cNvSpPr/>
          <p:nvPr/>
        </p:nvSpPr>
        <p:spPr>
          <a:xfrm>
            <a:off x="5816600" y="1184275"/>
            <a:ext cx="1144905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61505" y="1184275"/>
            <a:ext cx="3475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1. </a:t>
            </a:r>
            <a:r>
              <a:rPr lang="zh-CN" altLang="en-US" sz="1200"/>
              <a:t>输入高维，扰动维组合巨大</a:t>
            </a:r>
            <a:endParaRPr lang="zh-CN" altLang="en-US" sz="1200"/>
          </a:p>
          <a:p>
            <a:r>
              <a:rPr lang="en-US" altLang="zh-CN" sz="1200"/>
              <a:t>2. </a:t>
            </a:r>
            <a:r>
              <a:rPr lang="zh-CN" altLang="en-US" sz="1200"/>
              <a:t>扰动后无语义意义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57200" y="2156460"/>
            <a:ext cx="82626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算法层面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采用</a:t>
            </a:r>
            <a:r>
              <a:rPr lang="zh-CN" altLang="en-US" sz="2400">
                <a:solidFill>
                  <a:srgbClr val="FF0000"/>
                </a:solidFill>
              </a:rPr>
              <a:t>生成模型</a:t>
            </a:r>
            <a:r>
              <a:rPr lang="zh-CN" altLang="en-US" sz="2400"/>
              <a:t>（</a:t>
            </a:r>
            <a:r>
              <a:rPr lang="en-US" altLang="zh-CN" sz="2400"/>
              <a:t>VAE</a:t>
            </a:r>
            <a:r>
              <a:rPr lang="zh-CN" altLang="en-US" sz="2400"/>
              <a:t>）和</a:t>
            </a:r>
            <a:r>
              <a:rPr lang="zh-CN" altLang="en-US" sz="2400">
                <a:solidFill>
                  <a:srgbClr val="FF0000"/>
                </a:solidFill>
              </a:rPr>
              <a:t>知识蒸馏</a:t>
            </a:r>
            <a:r>
              <a:rPr lang="zh-CN" altLang="en-US" sz="2400"/>
              <a:t>得到局部可解释的小模型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系统层面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可视化分析系统</a:t>
            </a:r>
            <a:r>
              <a:rPr lang="zh-CN" altLang="en-US" sz="2400">
                <a:solidFill>
                  <a:schemeClr val="tx1"/>
                </a:solidFill>
              </a:rPr>
              <a:t>，帮助专家诊断分类器性能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Knowledge Distillation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67865"/>
            <a:ext cx="4312285" cy="35140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365" y="4739005"/>
            <a:ext cx="35052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15" y="2783840"/>
            <a:ext cx="4373245" cy="19551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36945" y="5794375"/>
            <a:ext cx="331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小模型学知识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1793240"/>
            <a:ext cx="554355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41420"/>
            <a:ext cx="4610100" cy="22383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11455" y="3648710"/>
            <a:ext cx="2499995" cy="368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28310" y="3885565"/>
            <a:ext cx="34664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优势：</a:t>
            </a:r>
            <a:endParaRPr lang="zh-CN" altLang="en-US"/>
          </a:p>
          <a:p>
            <a:r>
              <a:rPr lang="en-US" altLang="zh-CN" sz="1600"/>
              <a:t>1. </a:t>
            </a:r>
            <a:r>
              <a:rPr lang="zh-CN" altLang="en-US" sz="1600"/>
              <a:t>将数据压缩到更小的表示空间。</a:t>
            </a:r>
            <a:endParaRPr lang="zh-CN" altLang="en-US" sz="1600"/>
          </a:p>
          <a:p>
            <a:r>
              <a:rPr lang="en-US" altLang="zh-CN" sz="1600"/>
              <a:t>2. 按需生成具有语义的不可见样本。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6224270" y="4960620"/>
            <a:ext cx="207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生成局部样本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DeepVID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2435860"/>
            <a:ext cx="4669155" cy="2498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85" y="1384935"/>
            <a:ext cx="4115435" cy="4600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07585" y="1955165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1460" y="4469130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1460" y="4645660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33975" y="5314950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可视化分析设计需求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480" y="1599565"/>
            <a:ext cx="8229600" cy="4690745"/>
          </a:xfrm>
        </p:spPr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对</a:t>
            </a:r>
            <a:r>
              <a:rPr lang="en-US" altLang="zh-CN"/>
              <a:t> </a:t>
            </a:r>
            <a:r>
              <a:rPr lang="zh-CN" altLang="en-US"/>
              <a:t>待解释模型</a:t>
            </a:r>
            <a:r>
              <a:rPr lang="en-US" altLang="zh-CN"/>
              <a:t> </a:t>
            </a:r>
            <a:r>
              <a:rPr lang="zh-CN" altLang="en-US"/>
              <a:t>行为的可视化理解</a:t>
            </a:r>
            <a:endParaRPr lang="zh-CN" altLang="en-US"/>
          </a:p>
          <a:p>
            <a:pPr lvl="1"/>
            <a:r>
              <a:rPr lang="en-US" altLang="zh-CN"/>
              <a:t>1.1 </a:t>
            </a:r>
            <a:r>
              <a:rPr lang="zh-CN" altLang="en-US"/>
              <a:t>可视化测试数据的特征空间</a:t>
            </a:r>
            <a:endParaRPr lang="zh-CN" altLang="en-US"/>
          </a:p>
          <a:p>
            <a:pPr lvl="1"/>
            <a:r>
              <a:rPr lang="en-US" altLang="zh-CN"/>
              <a:t>1.2 </a:t>
            </a:r>
            <a:r>
              <a:rPr lang="zh-CN" altLang="en-US"/>
              <a:t>待解释模型对测试数据的整体表现</a:t>
            </a:r>
            <a:endParaRPr lang="zh-CN" altLang="en-US"/>
          </a:p>
          <a:p>
            <a:pPr lvl="1"/>
            <a:r>
              <a:rPr lang="en-US" altLang="zh-CN"/>
              <a:t>1.3 </a:t>
            </a:r>
            <a:r>
              <a:rPr lang="zh-CN" altLang="en-US"/>
              <a:t>帮助用户识别模型失效的案例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灵活的生成邻居</a:t>
            </a:r>
            <a:endParaRPr lang="zh-CN" altLang="en-US"/>
          </a:p>
          <a:p>
            <a:pPr lvl="1"/>
            <a:r>
              <a:rPr lang="en-US" altLang="zh-CN"/>
              <a:t>2.1 </a:t>
            </a:r>
            <a:r>
              <a:rPr lang="zh-CN" altLang="en-US"/>
              <a:t>帮助用户理解</a:t>
            </a:r>
            <a:r>
              <a:rPr lang="en-US" altLang="zh-CN"/>
              <a:t>VAE</a:t>
            </a:r>
            <a:r>
              <a:rPr lang="zh-CN" altLang="en-US"/>
              <a:t>中编码的语义</a:t>
            </a:r>
            <a:endParaRPr lang="zh-CN" altLang="en-US"/>
          </a:p>
          <a:p>
            <a:pPr lvl="1"/>
            <a:r>
              <a:rPr lang="en-US" altLang="zh-CN"/>
              <a:t>2.2 </a:t>
            </a:r>
            <a:r>
              <a:rPr lang="zh-CN" altLang="en-US"/>
              <a:t>交互式的调整生成的邻居</a:t>
            </a:r>
            <a:endParaRPr lang="zh-CN" altLang="en-US"/>
          </a:p>
          <a:p>
            <a:pPr lvl="1"/>
            <a:r>
              <a:rPr lang="en-US" altLang="zh-CN"/>
              <a:t>2.3 </a:t>
            </a:r>
            <a:r>
              <a:rPr lang="zh-CN" altLang="en-US"/>
              <a:t>在两个</a:t>
            </a:r>
            <a:r>
              <a:rPr lang="zh-CN" altLang="en-US">
                <a:sym typeface="+mn-ea"/>
              </a:rPr>
              <a:t>跨类边界的</a:t>
            </a:r>
            <a:r>
              <a:rPr lang="zh-CN" altLang="en-US"/>
              <a:t>感兴趣实例中生成训练样本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交互式地训练和解释学生模型</a:t>
            </a:r>
            <a:endParaRPr lang="zh-CN" altLang="en-US"/>
          </a:p>
          <a:p>
            <a:pPr lvl="1"/>
            <a:r>
              <a:rPr lang="en-US" altLang="zh-CN" sz="2000"/>
              <a:t>3.1 </a:t>
            </a:r>
            <a:r>
              <a:rPr lang="zh-CN" altLang="en-US" sz="2000"/>
              <a:t>理解学生模型的性能</a:t>
            </a:r>
            <a:endParaRPr lang="zh-CN" altLang="en-US" sz="2000"/>
          </a:p>
          <a:p>
            <a:pPr lvl="1"/>
            <a:r>
              <a:rPr lang="en-US" altLang="zh-CN" sz="2000"/>
              <a:t>3.2 </a:t>
            </a:r>
            <a:r>
              <a:rPr lang="zh-CN" altLang="en-US" sz="2000"/>
              <a:t>解释学生模型</a:t>
            </a:r>
            <a:endParaRPr lang="zh-CN" altLang="en-US" sz="2000"/>
          </a:p>
          <a:p>
            <a:pPr lvl="1"/>
            <a:r>
              <a:rPr lang="en-US" altLang="zh-CN" sz="2000"/>
              <a:t>3.3 </a:t>
            </a:r>
            <a:r>
              <a:rPr lang="zh-CN" altLang="en-US" sz="2000"/>
              <a:t>交互式调整训练超参数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2EAE6E-7591-D242-A7E2-BD1385528C0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301C97-D473-674F-96A2-946ECAA438A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4215,&quot;width&quot;:15510}"/>
</p:tagLst>
</file>

<file path=ppt/tags/tag3.xml><?xml version="1.0" encoding="utf-8"?>
<p:tagLst xmlns:p="http://schemas.openxmlformats.org/presentationml/2006/main">
  <p:tag name="KSO_WM_UNIT_PLACING_PICTURE_USER_VIEWPORT" val="{&quot;height&quot;:5910,&quot;width&quot;:1509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wendy博士答辩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3875</Words>
  <Application>WPS 演示</Application>
  <PresentationFormat>全屏显示(4:3)</PresentationFormat>
  <Paragraphs>423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Arial</vt:lpstr>
      <vt:lpstr>Calibri</vt:lpstr>
      <vt:lpstr>微软雅黑</vt:lpstr>
      <vt:lpstr>Arial Unicode MS</vt:lpstr>
      <vt:lpstr>等线</vt:lpstr>
      <vt:lpstr>wendy博士答辩</vt:lpstr>
      <vt:lpstr>PowerPoint 演示文稿</vt:lpstr>
      <vt:lpstr>PowerPoint 演示文稿</vt:lpstr>
      <vt:lpstr>PowerPoint 演示文稿</vt:lpstr>
      <vt:lpstr>背景</vt:lpstr>
      <vt:lpstr>贡献</vt:lpstr>
      <vt:lpstr>Knowledge Distillation</vt:lpstr>
      <vt:lpstr>VAE</vt:lpstr>
      <vt:lpstr>DeepVID</vt:lpstr>
      <vt:lpstr>可视化分析设计需求</vt:lpstr>
      <vt:lpstr>Teacher View</vt:lpstr>
      <vt:lpstr>VAE View</vt:lpstr>
      <vt:lpstr>Student View and DeepVID’s Interpretation</vt:lpstr>
      <vt:lpstr>实验</vt:lpstr>
      <vt:lpstr>MNIST case study</vt:lpstr>
      <vt:lpstr>CelebA case study</vt:lpstr>
      <vt:lpstr>领域专家的反馈</vt:lpstr>
      <vt:lpstr>评测和比较</vt:lpstr>
      <vt:lpstr>总结</vt:lpstr>
      <vt:lpstr>PowerPoint 演示文稿</vt:lpstr>
      <vt:lpstr>背景</vt:lpstr>
      <vt:lpstr>思路</vt:lpstr>
      <vt:lpstr>两层决策集</vt:lpstr>
      <vt:lpstr>量化忠诚度（Fidelity）、不模糊（Unambiguity）和可解释性（Interpretability）</vt:lpstr>
      <vt:lpstr>优化函数</vt:lpstr>
      <vt:lpstr>优化过程</vt:lpstr>
      <vt:lpstr>实验</vt:lpstr>
      <vt:lpstr>真实数据集上的实验</vt:lpstr>
      <vt:lpstr>User Study</vt:lpstr>
      <vt:lpstr>总结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23</cp:revision>
  <dcterms:created xsi:type="dcterms:W3CDTF">2021-09-21T05:30:00Z</dcterms:created>
  <dcterms:modified xsi:type="dcterms:W3CDTF">2022-03-28T11:07:19Z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BE0C91041172442F91D885F4F17D5F0E</vt:lpwstr>
  </property>
  <property fmtid="{D5CDD505-2E9C-101B-9397-08002B2CF9AE}" pid="3" name="KSOProductBuildVer">
    <vt:lpwstr>2052-11.1.0.11365</vt:lpwstr>
  </property>
</Properties>
</file>