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5" r:id="rId3"/>
    <p:sldId id="393" r:id="rId5"/>
    <p:sldId id="430" r:id="rId6"/>
    <p:sldId id="489" r:id="rId7"/>
    <p:sldId id="516" r:id="rId8"/>
    <p:sldId id="431" r:id="rId9"/>
    <p:sldId id="432" r:id="rId10"/>
    <p:sldId id="433" r:id="rId11"/>
    <p:sldId id="434" r:id="rId12"/>
    <p:sldId id="435" r:id="rId13"/>
    <p:sldId id="436" r:id="rId14"/>
    <p:sldId id="437" r:id="rId15"/>
    <p:sldId id="456" r:id="rId16"/>
    <p:sldId id="448" r:id="rId17"/>
    <p:sldId id="440" r:id="rId18"/>
    <p:sldId id="541" r:id="rId19"/>
    <p:sldId id="475" r:id="rId20"/>
    <p:sldId id="476" r:id="rId21"/>
    <p:sldId id="477" r:id="rId22"/>
    <p:sldId id="478" r:id="rId23"/>
    <p:sldId id="479" r:id="rId24"/>
    <p:sldId id="480" r:id="rId25"/>
    <p:sldId id="481" r:id="rId26"/>
    <p:sldId id="482" r:id="rId27"/>
    <p:sldId id="483" r:id="rId28"/>
    <p:sldId id="484" r:id="rId29"/>
    <p:sldId id="485" r:id="rId30"/>
    <p:sldId id="260" r:id="rId31"/>
  </p:sldIdLst>
  <p:sldSz cx="9144000" cy="6858000" type="screen4x3"/>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68210" autoAdjust="0"/>
  </p:normalViewPr>
  <p:slideViewPr>
    <p:cSldViewPr snapToGrid="0" snapToObjects="1">
      <p:cViewPr varScale="1">
        <p:scale>
          <a:sx n="58" d="100"/>
          <a:sy n="58" d="100"/>
        </p:scale>
        <p:origin x="21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4.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366AD-E02E-4930-997E-E8E0F9A41B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CE133-8704-43BC-A034-921998F3A5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907BA-CD6E-1A45-A4A2-8E5D893871E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tags" Target="../tags/tag3.xml"/><Relationship Id="rId2" Type="http://schemas.openxmlformats.org/officeDocument/2006/relationships/image" Target="../media/image37.png"/><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2" Type="http://schemas.openxmlformats.org/officeDocument/2006/relationships/notesSlide" Target="../notesSlides/notesSlide7.xml"/><Relationship Id="rId11" Type="http://schemas.openxmlformats.org/officeDocument/2006/relationships/slideLayout" Target="../slideLayouts/slideLayout2.xml"/><Relationship Id="rId10" Type="http://schemas.openxmlformats.org/officeDocument/2006/relationships/image" Target="../media/image20.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3437254" y="5150640"/>
            <a:ext cx="5429787" cy="6451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报告人：毛炜</a:t>
            </a: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a:p>
            <a:pPr marL="0" marR="0" lvl="0" indent="0" algn="r" defTabSz="914400" rtl="0" eaLnBrk="1" fontAlgn="auto" latinLnBrk="0" hangingPunct="1">
              <a:lnSpc>
                <a:spcPct val="100000"/>
              </a:lnSpc>
              <a:spcBef>
                <a:spcPts val="0"/>
              </a:spcBef>
              <a:spcAft>
                <a:spcPts val="0"/>
              </a:spcAft>
              <a:buClrTx/>
              <a:buSzTx/>
              <a:buFontTx/>
              <a:buNone/>
              <a:defRPr/>
            </a:pPr>
            <a:r>
              <a:rPr lang="zh-CN" altLang="en-US" dirty="0">
                <a:solidFill>
                  <a:prstClr val="white"/>
                </a:solidFill>
                <a:latin typeface="Calibri" panose="020F0502020204030204"/>
                <a:ea typeface="等线" panose="02010600030101010101" pitchFamily="2" charset="-122"/>
              </a:rPr>
              <a:t>报告时间：</a:t>
            </a:r>
            <a:r>
              <a:rPr lang="en-US" altLang="zh-CN" dirty="0">
                <a:solidFill>
                  <a:prstClr val="white"/>
                </a:solidFill>
                <a:latin typeface="Calibri" panose="020F0502020204030204"/>
                <a:ea typeface="等线" panose="02010600030101010101" pitchFamily="2" charset="-122"/>
              </a:rPr>
              <a:t>2022.05.10</a:t>
            </a:r>
            <a:endParaRPr lang="en-US" altLang="zh-CN" dirty="0">
              <a:solidFill>
                <a:prstClr val="white"/>
              </a:solidFill>
              <a:latin typeface="Calibri" panose="020F0502020204030204"/>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1449705"/>
            <a:ext cx="9144000" cy="2753360"/>
          </a:xfrm>
          <a:prstGeom prst="rect">
            <a:avLst/>
          </a:prstGeom>
        </p:spPr>
      </p:pic>
      <p:sp>
        <p:nvSpPr>
          <p:cNvPr id="3" name="文本框 2"/>
          <p:cNvSpPr txBox="1"/>
          <p:nvPr/>
        </p:nvSpPr>
        <p:spPr>
          <a:xfrm>
            <a:off x="7223125" y="4812665"/>
            <a:ext cx="1644015" cy="398780"/>
          </a:xfrm>
          <a:prstGeom prst="rect">
            <a:avLst/>
          </a:prstGeom>
          <a:noFill/>
        </p:spPr>
        <p:txBody>
          <a:bodyPr wrap="square" rtlCol="0" anchor="t">
            <a:spAutoFit/>
          </a:bodyPr>
          <a:p>
            <a:pPr algn="r"/>
            <a:r>
              <a:rPr lang="en-US" altLang="zh-CN" sz="2000">
                <a:solidFill>
                  <a:schemeClr val="bg1"/>
                </a:solidFill>
              </a:rPr>
              <a:t>NAACL</a:t>
            </a:r>
            <a:r>
              <a:rPr lang="zh-CN" altLang="en-US" sz="2000">
                <a:solidFill>
                  <a:schemeClr val="bg1"/>
                </a:solidFill>
              </a:rPr>
              <a:t> 2019</a:t>
            </a:r>
            <a:endParaRPr lang="zh-CN" altLang="en-US" sz="2000">
              <a:solidFill>
                <a:schemeClr val="bg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30530" y="1005840"/>
            <a:ext cx="8449310" cy="3515360"/>
          </a:xfrm>
          <a:prstGeom prst="rect">
            <a:avLst/>
          </a:prstGeom>
        </p:spPr>
      </p:pic>
      <p:sp>
        <p:nvSpPr>
          <p:cNvPr id="3" name="文本框 2"/>
          <p:cNvSpPr txBox="1"/>
          <p:nvPr/>
        </p:nvSpPr>
        <p:spPr>
          <a:xfrm>
            <a:off x="368935" y="408305"/>
            <a:ext cx="4496435" cy="521970"/>
          </a:xfrm>
          <a:prstGeom prst="rect">
            <a:avLst/>
          </a:prstGeom>
          <a:noFill/>
        </p:spPr>
        <p:txBody>
          <a:bodyPr wrap="square" rtlCol="0" anchor="t">
            <a:spAutoFit/>
          </a:bodyPr>
          <a:p>
            <a:r>
              <a:rPr lang="zh-CN" altLang="en-US" sz="2800" b="1"/>
              <a:t>Influence Function vs CRIAGE</a:t>
            </a:r>
            <a:endParaRPr lang="zh-CN" altLang="en-US" sz="2800" b="1"/>
          </a:p>
        </p:txBody>
      </p:sp>
      <p:pic>
        <p:nvPicPr>
          <p:cNvPr id="4" name="图片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782060" y="4381500"/>
            <a:ext cx="3728085" cy="2272665"/>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2265" y="399415"/>
            <a:ext cx="7133590" cy="521970"/>
          </a:xfrm>
          <a:prstGeom prst="rect">
            <a:avLst/>
          </a:prstGeom>
          <a:noFill/>
        </p:spPr>
        <p:txBody>
          <a:bodyPr wrap="square" rtlCol="0" anchor="t">
            <a:spAutoFit/>
          </a:bodyPr>
          <a:p>
            <a:r>
              <a:rPr lang="zh-CN" altLang="en-US" sz="2800" b="1"/>
              <a:t>Robustness of Link Prediction Models</a:t>
            </a:r>
            <a:endParaRPr lang="zh-CN" altLang="en-US" sz="2800" b="1"/>
          </a:p>
        </p:txBody>
      </p:sp>
      <p:pic>
        <p:nvPicPr>
          <p:cNvPr id="4" name="图片 3"/>
          <p:cNvPicPr>
            <a:picLocks noChangeAspect="1"/>
          </p:cNvPicPr>
          <p:nvPr/>
        </p:nvPicPr>
        <p:blipFill>
          <a:blip r:embed="rId1"/>
          <a:stretch>
            <a:fillRect/>
          </a:stretch>
        </p:blipFill>
        <p:spPr>
          <a:xfrm>
            <a:off x="723900" y="2551430"/>
            <a:ext cx="7941945" cy="3862705"/>
          </a:xfrm>
          <a:prstGeom prst="rect">
            <a:avLst/>
          </a:prstGeom>
        </p:spPr>
      </p:pic>
      <p:sp>
        <p:nvSpPr>
          <p:cNvPr id="9" name="文本框 8"/>
          <p:cNvSpPr txBox="1"/>
          <p:nvPr/>
        </p:nvSpPr>
        <p:spPr>
          <a:xfrm>
            <a:off x="651510" y="1163955"/>
            <a:ext cx="5825490" cy="829945"/>
          </a:xfrm>
          <a:prstGeom prst="rect">
            <a:avLst/>
          </a:prstGeom>
          <a:noFill/>
        </p:spPr>
        <p:txBody>
          <a:bodyPr wrap="square" rtlCol="0">
            <a:spAutoFit/>
          </a:bodyPr>
          <a:p>
            <a:pPr marL="342900" indent="-342900">
              <a:buFont typeface="Arial" panose="020B0604020202020204" pitchFamily="34" charset="0"/>
              <a:buChar char="•"/>
            </a:pPr>
            <a:r>
              <a:rPr lang="en-US" altLang="zh-CN" sz="2400"/>
              <a:t>Baselines:</a:t>
            </a:r>
            <a:endParaRPr lang="en-US" altLang="zh-CN" sz="2400"/>
          </a:p>
          <a:p>
            <a:pPr indent="0">
              <a:buFont typeface="Arial" panose="020B0604020202020204" pitchFamily="34" charset="0"/>
              <a:buNone/>
            </a:pPr>
            <a:r>
              <a:rPr lang="en-US" altLang="zh-CN" sz="2400"/>
              <a:t>Random Attack</a:t>
            </a:r>
            <a:r>
              <a:rPr lang="zh-CN" altLang="en-US" sz="2400"/>
              <a:t>、</a:t>
            </a:r>
            <a:r>
              <a:rPr lang="en-US" altLang="zh-CN" sz="2400"/>
              <a:t>Opposite Attack</a:t>
            </a:r>
            <a:endParaRPr lang="en-US" altLang="zh-CN" sz="2400"/>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821680" y="114300"/>
            <a:ext cx="3053080" cy="243713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6865" y="277495"/>
            <a:ext cx="7133590" cy="521970"/>
          </a:xfrm>
          <a:prstGeom prst="rect">
            <a:avLst/>
          </a:prstGeom>
          <a:noFill/>
        </p:spPr>
        <p:txBody>
          <a:bodyPr wrap="square" rtlCol="0" anchor="t">
            <a:spAutoFit/>
          </a:bodyPr>
          <a:p>
            <a:r>
              <a:rPr lang="zh-CN" altLang="en-US" sz="2800" b="1"/>
              <a:t>Interpretability of Models</a:t>
            </a:r>
            <a:endParaRPr lang="zh-CN" altLang="en-US" sz="2800" b="1"/>
          </a:p>
        </p:txBody>
      </p:sp>
      <p:pic>
        <p:nvPicPr>
          <p:cNvPr id="2" name="图片 1"/>
          <p:cNvPicPr>
            <a:picLocks noChangeAspect="1"/>
          </p:cNvPicPr>
          <p:nvPr/>
        </p:nvPicPr>
        <p:blipFill>
          <a:blip r:embed="rId1"/>
          <a:srcRect b="38462"/>
          <a:stretch>
            <a:fillRect/>
          </a:stretch>
        </p:blipFill>
        <p:spPr>
          <a:xfrm>
            <a:off x="316865" y="799465"/>
            <a:ext cx="4507865" cy="3425825"/>
          </a:xfrm>
          <a:prstGeom prst="rect">
            <a:avLst/>
          </a:prstGeom>
        </p:spPr>
      </p:pic>
      <p:pic>
        <p:nvPicPr>
          <p:cNvPr id="4" name="图片 3"/>
          <p:cNvPicPr>
            <a:picLocks noChangeAspect="1"/>
          </p:cNvPicPr>
          <p:nvPr/>
        </p:nvPicPr>
        <p:blipFill>
          <a:blip r:embed="rId2"/>
          <a:stretch>
            <a:fillRect/>
          </a:stretch>
        </p:blipFill>
        <p:spPr>
          <a:xfrm>
            <a:off x="4928870" y="3067050"/>
            <a:ext cx="3721100" cy="2239010"/>
          </a:xfrm>
          <a:prstGeom prst="rect">
            <a:avLst/>
          </a:prstGeom>
        </p:spPr>
      </p:pic>
      <p:sp>
        <p:nvSpPr>
          <p:cNvPr id="5" name="文本框 4"/>
          <p:cNvSpPr txBox="1"/>
          <p:nvPr/>
        </p:nvSpPr>
        <p:spPr>
          <a:xfrm>
            <a:off x="5058410" y="799465"/>
            <a:ext cx="3931285" cy="953135"/>
          </a:xfrm>
          <a:prstGeom prst="rect">
            <a:avLst/>
          </a:prstGeom>
          <a:noFill/>
        </p:spPr>
        <p:txBody>
          <a:bodyPr wrap="square" rtlCol="0" anchor="t">
            <a:spAutoFit/>
          </a:bodyPr>
          <a:p>
            <a:r>
              <a:rPr lang="en-US" altLang="zh-CN" sz="2800" b="1"/>
              <a:t>Finding Errors in Knowledge Graphs</a:t>
            </a:r>
            <a:endParaRPr lang="en-US" altLang="zh-CN" sz="2800" b="1"/>
          </a:p>
        </p:txBody>
      </p:sp>
      <p:cxnSp>
        <p:nvCxnSpPr>
          <p:cNvPr id="7" name="直接连接符 6"/>
          <p:cNvCxnSpPr/>
          <p:nvPr/>
        </p:nvCxnSpPr>
        <p:spPr>
          <a:xfrm>
            <a:off x="267335" y="1188085"/>
            <a:ext cx="460629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316865" y="4322445"/>
            <a:ext cx="4335780" cy="109474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srcRect l="5208" r="3718"/>
          <a:stretch>
            <a:fillRect/>
          </a:stretch>
        </p:blipFill>
        <p:spPr>
          <a:xfrm>
            <a:off x="0" y="1447165"/>
            <a:ext cx="9144000" cy="3267075"/>
          </a:xfrm>
          <a:prstGeom prst="rect">
            <a:avLst/>
          </a:prstGeom>
        </p:spPr>
      </p:pic>
      <p:sp>
        <p:nvSpPr>
          <p:cNvPr id="2" name="文本框 1"/>
          <p:cNvSpPr txBox="1"/>
          <p:nvPr/>
        </p:nvSpPr>
        <p:spPr>
          <a:xfrm>
            <a:off x="7223125" y="4812665"/>
            <a:ext cx="1644015" cy="398780"/>
          </a:xfrm>
          <a:prstGeom prst="rect">
            <a:avLst/>
          </a:prstGeom>
          <a:noFill/>
        </p:spPr>
        <p:txBody>
          <a:bodyPr wrap="square" rtlCol="0" anchor="t">
            <a:spAutoFit/>
          </a:bodyPr>
          <a:p>
            <a:pPr algn="r"/>
            <a:r>
              <a:rPr lang="zh-CN" altLang="en-US" sz="2000">
                <a:solidFill>
                  <a:schemeClr val="bg1"/>
                </a:solidFill>
              </a:rPr>
              <a:t>A</a:t>
            </a:r>
            <a:r>
              <a:rPr lang="en-US" altLang="zh-CN" sz="2000">
                <a:solidFill>
                  <a:schemeClr val="bg1"/>
                </a:solidFill>
              </a:rPr>
              <a:t>CL</a:t>
            </a:r>
            <a:r>
              <a:rPr lang="zh-CN" altLang="en-US" sz="2000">
                <a:solidFill>
                  <a:schemeClr val="bg1"/>
                </a:solidFill>
              </a:rPr>
              <a:t> 20</a:t>
            </a:r>
            <a:r>
              <a:rPr lang="en-US" altLang="zh-CN" sz="2000">
                <a:solidFill>
                  <a:schemeClr val="bg1"/>
                </a:solidFill>
              </a:rPr>
              <a:t>20</a:t>
            </a:r>
            <a:endParaRPr lang="en-US" altLang="zh-CN" sz="2000">
              <a:solidFill>
                <a:schemeClr val="bg1"/>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1325" y="246380"/>
            <a:ext cx="2447925" cy="645160"/>
          </a:xfrm>
          <a:prstGeom prst="rect">
            <a:avLst/>
          </a:prstGeom>
          <a:noFill/>
        </p:spPr>
        <p:txBody>
          <a:bodyPr wrap="none" rtlCol="0">
            <a:spAutoFit/>
          </a:bodyPr>
          <a:p>
            <a:pPr algn="l"/>
            <a:r>
              <a:rPr lang="en-US" altLang="zh-CN" sz="3600" b="1">
                <a:sym typeface="+mn-ea"/>
              </a:rPr>
              <a:t>Talk Outline</a:t>
            </a:r>
            <a:endParaRPr lang="en-US" altLang="zh-CN" sz="3600" b="1">
              <a:sym typeface="+mn-ea"/>
            </a:endParaRPr>
          </a:p>
        </p:txBody>
      </p:sp>
      <p:cxnSp>
        <p:nvCxnSpPr>
          <p:cNvPr id="2" name="直接连接符 1"/>
          <p:cNvCxnSpPr/>
          <p:nvPr/>
        </p:nvCxnSpPr>
        <p:spPr>
          <a:xfrm>
            <a:off x="584835" y="891540"/>
            <a:ext cx="7703820" cy="0"/>
          </a:xfrm>
          <a:prstGeom prst="line">
            <a:avLst/>
          </a:prstGeom>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584835" y="1411605"/>
            <a:ext cx="4057650" cy="3415030"/>
          </a:xfrm>
          <a:prstGeom prst="rect">
            <a:avLst/>
          </a:prstGeom>
          <a:noFill/>
        </p:spPr>
        <p:txBody>
          <a:bodyPr wrap="none" rtlCol="0">
            <a:spAutoFit/>
          </a:bodyPr>
          <a:p>
            <a:pPr marL="342900" indent="-342900">
              <a:buFont typeface="Wingdings" panose="05000000000000000000" charset="0"/>
              <a:buChar char="l"/>
            </a:pPr>
            <a:r>
              <a:rPr lang="en-US" altLang="zh-CN" sz="3200"/>
              <a:t>Motivation</a:t>
            </a:r>
            <a:endParaRPr lang="en-US" altLang="zh-CN" sz="3200"/>
          </a:p>
          <a:p>
            <a:pPr marL="342900" indent="-342900">
              <a:buFont typeface="Wingdings" panose="05000000000000000000" charset="0"/>
              <a:buChar char="l"/>
            </a:pPr>
            <a:r>
              <a:rPr lang="en-US" altLang="zh-CN" sz="3200"/>
              <a:t>Proposal</a:t>
            </a:r>
            <a:endParaRPr lang="en-US" altLang="zh-CN" sz="3200"/>
          </a:p>
          <a:p>
            <a:pPr marL="914400" lvl="1" indent="-457200">
              <a:buFont typeface="Arial" panose="020B0604020202020204" pitchFamily="34" charset="0"/>
              <a:buChar char="•"/>
            </a:pPr>
            <a:r>
              <a:rPr lang="en-US" altLang="zh-CN" sz="2800">
                <a:solidFill>
                  <a:schemeClr val="tx1"/>
                </a:solidFill>
              </a:rPr>
              <a:t>Metric</a:t>
            </a:r>
            <a:endParaRPr lang="en-US" altLang="zh-CN" sz="2800">
              <a:solidFill>
                <a:schemeClr val="tx1"/>
              </a:solidFill>
            </a:endParaRPr>
          </a:p>
          <a:p>
            <a:pPr marL="914400" lvl="1" indent="-457200">
              <a:buFont typeface="Arial" panose="020B0604020202020204" pitchFamily="34" charset="0"/>
              <a:buChar char="•"/>
            </a:pPr>
            <a:r>
              <a:rPr lang="en-US" altLang="zh-CN" sz="2800">
                <a:solidFill>
                  <a:schemeClr val="tx1"/>
                </a:solidFill>
              </a:rPr>
              <a:t>Experimental Design</a:t>
            </a:r>
            <a:endParaRPr lang="en-US" altLang="zh-CN" sz="2800">
              <a:solidFill>
                <a:schemeClr val="tx1"/>
              </a:solidFill>
            </a:endParaRPr>
          </a:p>
          <a:p>
            <a:pPr marL="342900" lvl="0" indent="-342900">
              <a:buFont typeface="Wingdings" panose="05000000000000000000" charset="0"/>
              <a:buChar char="l"/>
            </a:pPr>
            <a:r>
              <a:rPr lang="en-US" altLang="zh-CN" sz="3200">
                <a:solidFill>
                  <a:schemeClr val="tx1"/>
                </a:solidFill>
              </a:rPr>
              <a:t>Explanation Methods</a:t>
            </a:r>
            <a:endParaRPr lang="en-US" altLang="zh-CN" sz="3200">
              <a:solidFill>
                <a:schemeClr val="tx1"/>
              </a:solidFill>
            </a:endParaRPr>
          </a:p>
          <a:p>
            <a:pPr marL="342900" lvl="0" indent="-342900">
              <a:buFont typeface="Wingdings" panose="05000000000000000000" charset="0"/>
              <a:buChar char="l"/>
            </a:pPr>
            <a:r>
              <a:rPr lang="en-US" altLang="zh-CN" sz="3200">
                <a:solidFill>
                  <a:schemeClr val="tx1"/>
                </a:solidFill>
              </a:rPr>
              <a:t>Results</a:t>
            </a:r>
            <a:endParaRPr lang="en-US" altLang="zh-CN" sz="3200">
              <a:solidFill>
                <a:schemeClr val="tx1"/>
              </a:solidFill>
            </a:endParaRPr>
          </a:p>
          <a:p>
            <a:pPr marL="342900" lvl="0" indent="-342900">
              <a:buFont typeface="Wingdings" panose="05000000000000000000" charset="0"/>
              <a:buChar char="l"/>
            </a:pPr>
            <a:r>
              <a:rPr lang="en-US" altLang="zh-CN" sz="3200">
                <a:solidFill>
                  <a:schemeClr val="tx1"/>
                </a:solidFill>
              </a:rPr>
              <a:t>Quality Analysis</a:t>
            </a:r>
            <a:endParaRPr lang="en-US" altLang="zh-CN" sz="320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0215" y="323215"/>
            <a:ext cx="1822450" cy="521970"/>
          </a:xfrm>
          <a:prstGeom prst="rect">
            <a:avLst/>
          </a:prstGeom>
          <a:noFill/>
        </p:spPr>
        <p:txBody>
          <a:bodyPr wrap="none" rtlCol="0">
            <a:spAutoFit/>
          </a:bodyPr>
          <a:p>
            <a:pPr algn="l"/>
            <a:r>
              <a:rPr lang="en-US" altLang="zh-CN" sz="2800" b="1">
                <a:sym typeface="+mn-ea"/>
              </a:rPr>
              <a:t>Motivation</a:t>
            </a:r>
            <a:endParaRPr lang="zh-CN" altLang="en-US" sz="2800" b="1"/>
          </a:p>
        </p:txBody>
      </p:sp>
      <p:sp>
        <p:nvSpPr>
          <p:cNvPr id="2" name="文本框 1"/>
          <p:cNvSpPr txBox="1"/>
          <p:nvPr/>
        </p:nvSpPr>
        <p:spPr>
          <a:xfrm>
            <a:off x="883920" y="3091180"/>
            <a:ext cx="7376795" cy="175323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400"/>
              <a:t>可解释性的应用：</a:t>
            </a:r>
            <a:endParaRPr lang="zh-CN" altLang="en-US" sz="2400"/>
          </a:p>
          <a:p>
            <a:pPr fontAlgn="auto">
              <a:lnSpc>
                <a:spcPct val="150000"/>
              </a:lnSpc>
            </a:pPr>
            <a:r>
              <a:rPr lang="en-US" altLang="zh-CN" sz="2400"/>
              <a:t>建立用户信任，识别某些变量的影响，理解模型在给定输入上的行为，以及确保模型是公平和无偏见</a:t>
            </a:r>
            <a:r>
              <a:rPr lang="zh-CN" altLang="en-US" sz="2400"/>
              <a:t>的</a:t>
            </a:r>
            <a:r>
              <a:rPr lang="en-US" altLang="zh-CN" sz="2400"/>
              <a:t>。</a:t>
            </a:r>
            <a:endParaRPr lang="en-US" altLang="zh-CN" sz="2400"/>
          </a:p>
        </p:txBody>
      </p:sp>
      <p:sp>
        <p:nvSpPr>
          <p:cNvPr id="5" name="文本框 4"/>
          <p:cNvSpPr txBox="1"/>
          <p:nvPr/>
        </p:nvSpPr>
        <p:spPr>
          <a:xfrm>
            <a:off x="883920" y="979170"/>
            <a:ext cx="7376795" cy="1198880"/>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400"/>
              <a:t>对模型行为可解释</a:t>
            </a:r>
            <a:endParaRPr lang="zh-CN" altLang="en-US" sz="2400"/>
          </a:p>
          <a:p>
            <a:pPr indent="0" fontAlgn="auto">
              <a:lnSpc>
                <a:spcPct val="150000"/>
              </a:lnSpc>
              <a:buFont typeface="Wingdings" panose="05000000000000000000" charset="0"/>
              <a:buNone/>
            </a:pPr>
            <a:r>
              <a:rPr lang="zh-CN" altLang="en-US" sz="2400"/>
              <a:t>如Feature Importance Estimation.</a:t>
            </a:r>
            <a:endParaRPr lang="zh-CN" altLang="en-US" sz="2400"/>
          </a:p>
        </p:txBody>
      </p:sp>
      <p:sp>
        <p:nvSpPr>
          <p:cNvPr id="6" name="文本框 5"/>
          <p:cNvSpPr txBox="1"/>
          <p:nvPr/>
        </p:nvSpPr>
        <p:spPr>
          <a:xfrm>
            <a:off x="883920" y="2312035"/>
            <a:ext cx="7376795" cy="645160"/>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400"/>
              <a:t>希望去准确评估解释质量</a:t>
            </a:r>
            <a:endParaRPr lang="zh-CN" altLang="en-US" sz="2400"/>
          </a:p>
        </p:txBody>
      </p:sp>
      <p:sp>
        <p:nvSpPr>
          <p:cNvPr id="7" name="文本框 6"/>
          <p:cNvSpPr txBox="1"/>
          <p:nvPr/>
        </p:nvSpPr>
        <p:spPr>
          <a:xfrm>
            <a:off x="883920" y="4978400"/>
            <a:ext cx="7376795" cy="1198880"/>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400"/>
              <a:t>一个重要属性</a:t>
            </a:r>
            <a:r>
              <a:rPr lang="en-US" altLang="zh-CN" sz="2400"/>
              <a:t>simulatability——</a:t>
            </a:r>
            <a:r>
              <a:rPr lang="zh-CN" altLang="en-US" sz="2400"/>
              <a:t>可模拟性</a:t>
            </a:r>
            <a:endParaRPr lang="zh-CN" altLang="en-US" sz="2400"/>
          </a:p>
          <a:p>
            <a:pPr indent="0" fontAlgn="auto">
              <a:lnSpc>
                <a:spcPct val="150000"/>
              </a:lnSpc>
              <a:buFont typeface="Wingdings" panose="05000000000000000000" charset="0"/>
              <a:buNone/>
            </a:pPr>
            <a:r>
              <a:rPr lang="en-US" altLang="zh-CN" sz="2400"/>
              <a:t> </a:t>
            </a:r>
            <a:r>
              <a:rPr lang="zh-CN" altLang="en-US" sz="2400">
                <a:sym typeface="+mn-ea"/>
              </a:rPr>
              <a:t>当用户可以预测模型的输出时则该模型为可模拟的</a:t>
            </a:r>
            <a:r>
              <a:rPr lang="zh-CN" altLang="en-US" sz="2400"/>
              <a:t>。</a:t>
            </a:r>
            <a:endParaRPr lang="zh-CN" altLang="en-US" sz="2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0215" y="323215"/>
            <a:ext cx="2800350" cy="521970"/>
          </a:xfrm>
          <a:prstGeom prst="rect">
            <a:avLst/>
          </a:prstGeom>
          <a:noFill/>
        </p:spPr>
        <p:txBody>
          <a:bodyPr wrap="none" rtlCol="0">
            <a:spAutoFit/>
          </a:bodyPr>
          <a:p>
            <a:pPr algn="l"/>
            <a:r>
              <a:rPr lang="en-US" altLang="zh-CN" sz="2800" b="1">
                <a:sym typeface="+mn-ea"/>
              </a:rPr>
              <a:t>Proposal</a:t>
            </a:r>
            <a:r>
              <a:rPr lang="zh-CN" altLang="en-US" sz="2800" b="1">
                <a:sym typeface="+mn-ea"/>
              </a:rPr>
              <a:t>：</a:t>
            </a:r>
            <a:r>
              <a:rPr lang="en-US" altLang="zh-CN" sz="2800" b="1">
                <a:sym typeface="+mn-ea"/>
              </a:rPr>
              <a:t>Metric</a:t>
            </a:r>
            <a:endParaRPr lang="en-US" altLang="zh-CN" sz="2800" b="1">
              <a:sym typeface="+mn-ea"/>
            </a:endParaRPr>
          </a:p>
        </p:txBody>
      </p:sp>
      <p:sp>
        <p:nvSpPr>
          <p:cNvPr id="4" name="文本框 3"/>
          <p:cNvSpPr txBox="1"/>
          <p:nvPr/>
        </p:nvSpPr>
        <p:spPr>
          <a:xfrm>
            <a:off x="856615" y="965835"/>
            <a:ext cx="7430770" cy="1420495"/>
          </a:xfrm>
          <a:prstGeom prst="rect">
            <a:avLst/>
          </a:prstGeom>
          <a:noFill/>
        </p:spPr>
        <p:txBody>
          <a:bodyPr wrap="square" rtlCol="0">
            <a:spAutoFit/>
          </a:bodyPr>
          <a:p>
            <a:pPr marL="342900" indent="-342900" fontAlgn="auto">
              <a:lnSpc>
                <a:spcPct val="120000"/>
              </a:lnSpc>
              <a:buFont typeface="Wingdings" panose="05000000000000000000" charset="0"/>
              <a:buChar char="l"/>
            </a:pPr>
            <a:r>
              <a:rPr lang="en-US" altLang="zh-CN" sz="2400"/>
              <a:t>Measure the effect of an explanation method on model simulatability.</a:t>
            </a:r>
            <a:endParaRPr lang="en-US" altLang="zh-CN" sz="2400"/>
          </a:p>
          <a:p>
            <a:pPr indent="0" fontAlgn="auto">
              <a:lnSpc>
                <a:spcPct val="120000"/>
              </a:lnSpc>
              <a:buFont typeface="Wingdings" panose="05000000000000000000" charset="0"/>
              <a:buNone/>
            </a:pPr>
            <a:r>
              <a:rPr lang="en-US" altLang="zh-CN" sz="2400"/>
              <a:t>     </a:t>
            </a:r>
            <a:r>
              <a:rPr lang="en-US" altLang="zh-CN" sz="2000"/>
              <a:t>Compute user accuracy before and after seeing explanations</a:t>
            </a:r>
            <a:endParaRPr lang="en-US" altLang="zh-CN" sz="2000"/>
          </a:p>
        </p:txBody>
      </p:sp>
      <p:pic>
        <p:nvPicPr>
          <p:cNvPr id="8" name="图片 7"/>
          <p:cNvPicPr>
            <a:picLocks noChangeAspect="1"/>
          </p:cNvPicPr>
          <p:nvPr/>
        </p:nvPicPr>
        <p:blipFill>
          <a:blip r:embed="rId1">
            <a:clrChange>
              <a:clrFrom>
                <a:srgbClr val="FCFCFC">
                  <a:alpha val="100000"/>
                </a:srgbClr>
              </a:clrFrom>
              <a:clrTo>
                <a:srgbClr val="FCFCFC">
                  <a:alpha val="100000"/>
                  <a:alpha val="0"/>
                </a:srgbClr>
              </a:clrTo>
            </a:clrChange>
          </a:blip>
          <a:stretch>
            <a:fillRect/>
          </a:stretch>
        </p:blipFill>
        <p:spPr>
          <a:xfrm>
            <a:off x="1254125" y="2506980"/>
            <a:ext cx="5210175" cy="762000"/>
          </a:xfrm>
          <a:prstGeom prst="rect">
            <a:avLst/>
          </a:prstGeom>
        </p:spPr>
      </p:pic>
      <p:sp>
        <p:nvSpPr>
          <p:cNvPr id="9" name="文本框 8"/>
          <p:cNvSpPr txBox="1"/>
          <p:nvPr/>
        </p:nvSpPr>
        <p:spPr>
          <a:xfrm>
            <a:off x="942975" y="3648710"/>
            <a:ext cx="7430770" cy="534035"/>
          </a:xfrm>
          <a:prstGeom prst="rect">
            <a:avLst/>
          </a:prstGeom>
          <a:noFill/>
        </p:spPr>
        <p:txBody>
          <a:bodyPr wrap="square" rtlCol="0">
            <a:spAutoFit/>
          </a:bodyPr>
          <a:p>
            <a:pPr marL="342900" indent="-342900" fontAlgn="auto">
              <a:lnSpc>
                <a:spcPct val="120000"/>
              </a:lnSpc>
              <a:buFont typeface="Wingdings" panose="05000000000000000000" charset="0"/>
              <a:buChar char="l"/>
            </a:pPr>
            <a:r>
              <a:rPr lang="en-US" altLang="zh-CN" sz="2400"/>
              <a:t>Important controls</a:t>
            </a:r>
            <a:endParaRPr lang="en-US" altLang="zh-CN" sz="2000"/>
          </a:p>
        </p:txBody>
      </p:sp>
      <p:sp>
        <p:nvSpPr>
          <p:cNvPr id="10" name="文本框 9"/>
          <p:cNvSpPr txBox="1"/>
          <p:nvPr/>
        </p:nvSpPr>
        <p:spPr>
          <a:xfrm>
            <a:off x="1254125" y="4182745"/>
            <a:ext cx="7302500" cy="1476375"/>
          </a:xfrm>
          <a:prstGeom prst="rect">
            <a:avLst/>
          </a:prstGeom>
          <a:noFill/>
        </p:spPr>
        <p:txBody>
          <a:bodyPr wrap="square" rtlCol="0" anchor="t">
            <a:spAutoFit/>
          </a:bodyPr>
          <a:p>
            <a:pPr marL="285750" indent="-285750">
              <a:buFont typeface="Arial" panose="020B0604020202020204" pitchFamily="34" charset="0"/>
              <a:buChar char="•"/>
            </a:pPr>
            <a:r>
              <a:rPr lang="zh-CN" altLang="en-US"/>
              <a:t>将解释实例与测试实例分离；</a:t>
            </a:r>
            <a:endParaRPr lang="zh-CN" altLang="en-US"/>
          </a:p>
          <a:p>
            <a:pPr marL="285750" indent="-285750">
              <a:buFont typeface="Arial" panose="020B0604020202020204" pitchFamily="34" charset="0"/>
              <a:buChar char="•"/>
            </a:pPr>
            <a:r>
              <a:rPr lang="zh-CN" altLang="en-US"/>
              <a:t>以未解释的例子为基准评估解释的效果；</a:t>
            </a:r>
            <a:endParaRPr lang="zh-CN" altLang="en-US"/>
          </a:p>
          <a:p>
            <a:pPr marL="285750" indent="-285750">
              <a:buFont typeface="Arial" panose="020B0604020202020204" pitchFamily="34" charset="0"/>
              <a:buChar char="•"/>
            </a:pPr>
            <a:r>
              <a:rPr lang="zh-CN" altLang="en-US"/>
              <a:t>通过模型正确性来平衡数据，这样用户就不能通过猜测真实的标签来取得成功；</a:t>
            </a:r>
            <a:endParaRPr lang="zh-CN" altLang="en-US"/>
          </a:p>
          <a:p>
            <a:pPr marL="285750" indent="-285750">
              <a:buFont typeface="Arial" panose="020B0604020202020204" pitchFamily="34" charset="0"/>
              <a:buChar char="•"/>
            </a:pPr>
            <a:r>
              <a:rPr lang="zh-CN" altLang="en-US"/>
              <a:t>强制用户对所有输入进行预测。</a:t>
            </a:r>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215" y="323215"/>
            <a:ext cx="4859655" cy="521970"/>
          </a:xfrm>
          <a:prstGeom prst="rect">
            <a:avLst/>
          </a:prstGeom>
          <a:noFill/>
        </p:spPr>
        <p:txBody>
          <a:bodyPr wrap="none" rtlCol="0">
            <a:spAutoFit/>
          </a:bodyPr>
          <a:p>
            <a:pPr algn="l"/>
            <a:r>
              <a:rPr lang="en-US" altLang="zh-CN" sz="2800" b="1">
                <a:sym typeface="+mn-ea"/>
              </a:rPr>
              <a:t>Proposal</a:t>
            </a:r>
            <a:r>
              <a:rPr lang="zh-CN" altLang="en-US" sz="2800" b="1">
                <a:sym typeface="+mn-ea"/>
              </a:rPr>
              <a:t>：</a:t>
            </a:r>
            <a:r>
              <a:rPr lang="en-US" altLang="zh-CN" sz="2800" b="1">
                <a:sym typeface="+mn-ea"/>
              </a:rPr>
              <a:t>Experimental Design</a:t>
            </a:r>
            <a:endParaRPr lang="en-US" altLang="zh-CN" sz="2800" b="1">
              <a:sym typeface="+mn-ea"/>
            </a:endParaRPr>
          </a:p>
        </p:txBody>
      </p:sp>
      <p:sp>
        <p:nvSpPr>
          <p:cNvPr id="4" name="文本框 3"/>
          <p:cNvSpPr txBox="1"/>
          <p:nvPr/>
        </p:nvSpPr>
        <p:spPr>
          <a:xfrm>
            <a:off x="450215" y="1072515"/>
            <a:ext cx="7376795" cy="645160"/>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en-US" altLang="zh-CN" sz="2400"/>
              <a:t>Test 1</a:t>
            </a:r>
            <a:r>
              <a:rPr lang="zh-CN" altLang="en-US" sz="2400"/>
              <a:t>：前向模拟</a:t>
            </a:r>
            <a:endParaRPr lang="en-US" altLang="zh-CN" sz="2400"/>
          </a:p>
        </p:txBody>
      </p:sp>
      <p:pic>
        <p:nvPicPr>
          <p:cNvPr id="6" name="图片 5"/>
          <p:cNvPicPr>
            <a:picLocks noChangeAspect="1"/>
          </p:cNvPicPr>
          <p:nvPr/>
        </p:nvPicPr>
        <p:blipFill>
          <a:blip r:embed="rId1"/>
          <a:stretch>
            <a:fillRect/>
          </a:stretch>
        </p:blipFill>
        <p:spPr>
          <a:xfrm>
            <a:off x="450215" y="1945005"/>
            <a:ext cx="8438515" cy="1386840"/>
          </a:xfrm>
          <a:prstGeom prst="rect">
            <a:avLst/>
          </a:prstGeom>
        </p:spPr>
      </p:pic>
      <p:pic>
        <p:nvPicPr>
          <p:cNvPr id="7" name="图片 6"/>
          <p:cNvPicPr>
            <a:picLocks noChangeAspect="1"/>
          </p:cNvPicPr>
          <p:nvPr/>
        </p:nvPicPr>
        <p:blipFill>
          <a:blip r:embed="rId2"/>
          <a:stretch>
            <a:fillRect/>
          </a:stretch>
        </p:blipFill>
        <p:spPr>
          <a:xfrm>
            <a:off x="619125" y="3701415"/>
            <a:ext cx="3322320" cy="1621155"/>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0215" y="1072515"/>
            <a:ext cx="7376795" cy="645160"/>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en-US" altLang="zh-CN" sz="2400"/>
              <a:t>Test 2</a:t>
            </a:r>
            <a:r>
              <a:rPr lang="zh-CN" altLang="en-US" sz="2400"/>
              <a:t>：反事实模拟</a:t>
            </a:r>
            <a:endParaRPr lang="en-US" altLang="zh-CN" sz="2400"/>
          </a:p>
        </p:txBody>
      </p:sp>
      <p:sp>
        <p:nvSpPr>
          <p:cNvPr id="2" name="文本框 1"/>
          <p:cNvSpPr txBox="1"/>
          <p:nvPr/>
        </p:nvSpPr>
        <p:spPr>
          <a:xfrm>
            <a:off x="450215" y="323215"/>
            <a:ext cx="4859655" cy="521970"/>
          </a:xfrm>
          <a:prstGeom prst="rect">
            <a:avLst/>
          </a:prstGeom>
          <a:noFill/>
        </p:spPr>
        <p:txBody>
          <a:bodyPr wrap="none" rtlCol="0">
            <a:spAutoFit/>
          </a:bodyPr>
          <a:p>
            <a:pPr algn="l"/>
            <a:r>
              <a:rPr lang="en-US" altLang="zh-CN" sz="2800" b="1">
                <a:sym typeface="+mn-ea"/>
              </a:rPr>
              <a:t>Proposal</a:t>
            </a:r>
            <a:r>
              <a:rPr lang="zh-CN" altLang="en-US" sz="2800" b="1">
                <a:sym typeface="+mn-ea"/>
              </a:rPr>
              <a:t>：</a:t>
            </a:r>
            <a:r>
              <a:rPr lang="en-US" altLang="zh-CN" sz="2800" b="1">
                <a:sym typeface="+mn-ea"/>
              </a:rPr>
              <a:t>Experimental Design</a:t>
            </a:r>
            <a:endParaRPr lang="en-US" altLang="zh-CN" sz="2800" b="1">
              <a:sym typeface="+mn-ea"/>
            </a:endParaRPr>
          </a:p>
        </p:txBody>
      </p:sp>
      <p:pic>
        <p:nvPicPr>
          <p:cNvPr id="6" name="图片 5"/>
          <p:cNvPicPr>
            <a:picLocks noChangeAspect="1"/>
          </p:cNvPicPr>
          <p:nvPr>
            <p:custDataLst>
              <p:tags r:id="rId1"/>
            </p:custDataLst>
          </p:nvPr>
        </p:nvPicPr>
        <p:blipFill>
          <a:blip r:embed="rId2"/>
          <a:srcRect l="1058"/>
          <a:stretch>
            <a:fillRect/>
          </a:stretch>
        </p:blipFill>
        <p:spPr>
          <a:xfrm>
            <a:off x="918845" y="1795780"/>
            <a:ext cx="7306945" cy="226758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1026795" y="4141470"/>
            <a:ext cx="2880995" cy="140589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0215" y="956310"/>
            <a:ext cx="8542020" cy="203009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en-US" sz="2400"/>
              <a:t>Feature importance estimates</a:t>
            </a:r>
            <a:endParaRPr lang="en-US" sz="2400"/>
          </a:p>
          <a:p>
            <a:pPr marL="800100" lvl="1" indent="-342900" fontAlgn="auto">
              <a:lnSpc>
                <a:spcPct val="150000"/>
              </a:lnSpc>
              <a:buFont typeface="Arial" panose="020B0604020202020204" pitchFamily="34" charset="0"/>
              <a:buChar char="•"/>
            </a:pPr>
            <a:r>
              <a:rPr lang="en-US" sz="2000">
                <a:solidFill>
                  <a:schemeClr val="tx1"/>
                </a:solidFill>
              </a:rPr>
              <a:t>LIME:local linear approximation( Ribeiro et al., 2016,2018).</a:t>
            </a:r>
            <a:endParaRPr lang="en-US" sz="2000">
              <a:solidFill>
                <a:schemeClr val="tx1"/>
              </a:solidFill>
            </a:endParaRPr>
          </a:p>
          <a:p>
            <a:pPr lvl="1" indent="0" fontAlgn="auto">
              <a:lnSpc>
                <a:spcPct val="150000"/>
              </a:lnSpc>
              <a:buFont typeface="Arial" panose="020B0604020202020204" pitchFamily="34" charset="0"/>
              <a:buNone/>
            </a:pPr>
            <a:r>
              <a:rPr lang="zh-CN" altLang="en-US" sz="2000">
                <a:solidFill>
                  <a:schemeClr val="tx1"/>
                </a:solidFill>
              </a:rPr>
              <a:t>特征设置为</a:t>
            </a:r>
            <a:r>
              <a:rPr lang="en-US" altLang="zh-CN" sz="2000">
                <a:solidFill>
                  <a:schemeClr val="tx1"/>
                </a:solidFill>
              </a:rPr>
              <a:t>5</a:t>
            </a:r>
            <a:r>
              <a:rPr lang="zh-CN" altLang="en-US" sz="2000">
                <a:solidFill>
                  <a:schemeClr val="tx1"/>
                </a:solidFill>
              </a:rPr>
              <a:t>，类别概率作为模型输出。</a:t>
            </a:r>
            <a:endParaRPr lang="en-US" sz="2000">
              <a:solidFill>
                <a:schemeClr val="tx1"/>
              </a:solidFill>
            </a:endParaRPr>
          </a:p>
          <a:p>
            <a:pPr marL="800100" lvl="1" indent="-342900" fontAlgn="auto">
              <a:lnSpc>
                <a:spcPct val="150000"/>
              </a:lnSpc>
              <a:buFont typeface="Arial" panose="020B0604020202020204" pitchFamily="34" charset="0"/>
              <a:buChar char="•"/>
            </a:pPr>
            <a:r>
              <a:rPr lang="en-US" sz="2000">
                <a:solidFill>
                  <a:schemeClr val="tx1"/>
                </a:solidFill>
              </a:rPr>
              <a:t>Anchor:if-then probabilistic statements(Ribeiro et al.,2018).</a:t>
            </a:r>
            <a:endParaRPr lang="en-US" sz="2000">
              <a:solidFill>
                <a:schemeClr val="tx1"/>
              </a:solidFill>
            </a:endParaRPr>
          </a:p>
        </p:txBody>
      </p:sp>
      <p:sp>
        <p:nvSpPr>
          <p:cNvPr id="2" name="文本框 1"/>
          <p:cNvSpPr txBox="1"/>
          <p:nvPr/>
        </p:nvSpPr>
        <p:spPr>
          <a:xfrm>
            <a:off x="450215" y="323215"/>
            <a:ext cx="3335020" cy="521970"/>
          </a:xfrm>
          <a:prstGeom prst="rect">
            <a:avLst/>
          </a:prstGeom>
          <a:noFill/>
        </p:spPr>
        <p:txBody>
          <a:bodyPr wrap="none" rtlCol="0">
            <a:spAutoFit/>
          </a:bodyPr>
          <a:p>
            <a:pPr algn="l"/>
            <a:r>
              <a:rPr lang="en-US" sz="2800" b="1">
                <a:sym typeface="+mn-ea"/>
              </a:rPr>
              <a:t>Explanation Methods</a:t>
            </a:r>
            <a:endParaRPr lang="en-US" sz="2800" b="1">
              <a:sym typeface="+mn-ea"/>
            </a:endParaRPr>
          </a:p>
        </p:txBody>
      </p:sp>
      <p:sp>
        <p:nvSpPr>
          <p:cNvPr id="3" name="文本框 2"/>
          <p:cNvSpPr txBox="1"/>
          <p:nvPr/>
        </p:nvSpPr>
        <p:spPr>
          <a:xfrm>
            <a:off x="450215" y="3171190"/>
            <a:ext cx="7312660" cy="1568450"/>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en-US" sz="2400"/>
              <a:t>Case-based reasoning</a:t>
            </a:r>
            <a:endParaRPr lang="en-US" sz="2400"/>
          </a:p>
          <a:p>
            <a:pPr marL="800100" lvl="1" indent="-342900" fontAlgn="auto">
              <a:lnSpc>
                <a:spcPct val="150000"/>
              </a:lnSpc>
              <a:buFont typeface="Arial" panose="020B0604020202020204" pitchFamily="34" charset="0"/>
              <a:buChar char="•"/>
            </a:pPr>
            <a:r>
              <a:rPr lang="en-US" sz="2000">
                <a:solidFill>
                  <a:schemeClr val="tx1"/>
                </a:solidFill>
              </a:rPr>
              <a:t>Protptype model:identify similar cases(Chen et al.2019;Hase et al.2019).</a:t>
            </a:r>
            <a:endParaRPr lang="en-US" sz="200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6740" y="514350"/>
            <a:ext cx="1362710" cy="521970"/>
          </a:xfrm>
          <a:prstGeom prst="rect">
            <a:avLst/>
          </a:prstGeom>
          <a:noFill/>
        </p:spPr>
        <p:txBody>
          <a:bodyPr wrap="square" rtlCol="0">
            <a:spAutoFit/>
          </a:bodyPr>
          <a:p>
            <a:r>
              <a:rPr lang="zh-CN" altLang="en-US" sz="2800" b="1"/>
              <a:t>背景</a:t>
            </a:r>
            <a:endParaRPr lang="zh-CN" altLang="en-US" sz="2800" b="1"/>
          </a:p>
        </p:txBody>
      </p:sp>
      <p:sp>
        <p:nvSpPr>
          <p:cNvPr id="6" name="文本框 5"/>
          <p:cNvSpPr txBox="1"/>
          <p:nvPr/>
        </p:nvSpPr>
        <p:spPr>
          <a:xfrm>
            <a:off x="603885" y="1036320"/>
            <a:ext cx="7734935" cy="706755"/>
          </a:xfrm>
          <a:prstGeom prst="rect">
            <a:avLst/>
          </a:prstGeom>
          <a:noFill/>
        </p:spPr>
        <p:txBody>
          <a:bodyPr wrap="square" rtlCol="0" anchor="t">
            <a:spAutoFit/>
          </a:bodyPr>
          <a:p>
            <a:pPr marL="285750" indent="-285750">
              <a:buFont typeface="Arial" panose="020B0604020202020204" pitchFamily="34" charset="0"/>
              <a:buChar char="•"/>
            </a:pPr>
            <a:r>
              <a:rPr lang="en-US" altLang="zh-CN" sz="2000"/>
              <a:t>KGs</a:t>
            </a:r>
            <a:r>
              <a:rPr lang="zh-CN" altLang="en-US" sz="2000"/>
              <a:t>在事实（链接）中经常面临不完整和噪音的困扰。</a:t>
            </a:r>
            <a:endParaRPr lang="zh-CN" altLang="en-US" sz="2000"/>
          </a:p>
          <a:p>
            <a:pPr marL="285750" indent="-285750">
              <a:buFont typeface="Arial" panose="020B0604020202020204" pitchFamily="34" charset="0"/>
              <a:buChar char="•"/>
            </a:pPr>
            <a:r>
              <a:rPr lang="zh-CN" altLang="en-US" sz="2000">
                <a:sym typeface="+mn-ea"/>
              </a:rPr>
              <a:t>在嵌入空间对关系型数据的实体和关系表示是一个广泛研究。</a:t>
            </a:r>
            <a:endParaRPr lang="zh-CN" altLang="en-US" sz="2000"/>
          </a:p>
        </p:txBody>
      </p:sp>
      <p:sp>
        <p:nvSpPr>
          <p:cNvPr id="7" name="文本框 6"/>
          <p:cNvSpPr txBox="1"/>
          <p:nvPr/>
        </p:nvSpPr>
        <p:spPr>
          <a:xfrm>
            <a:off x="586740" y="2247900"/>
            <a:ext cx="1362710" cy="521970"/>
          </a:xfrm>
          <a:prstGeom prst="rect">
            <a:avLst/>
          </a:prstGeom>
          <a:noFill/>
        </p:spPr>
        <p:txBody>
          <a:bodyPr wrap="square" rtlCol="0">
            <a:spAutoFit/>
          </a:bodyPr>
          <a:p>
            <a:r>
              <a:rPr lang="zh-CN" altLang="en-US" sz="2800" b="1"/>
              <a:t>问题</a:t>
            </a:r>
            <a:endParaRPr lang="zh-CN" altLang="en-US" sz="2800" b="1"/>
          </a:p>
        </p:txBody>
      </p:sp>
      <p:sp>
        <p:nvSpPr>
          <p:cNvPr id="8" name="文本框 7"/>
          <p:cNvSpPr txBox="1"/>
          <p:nvPr/>
        </p:nvSpPr>
        <p:spPr>
          <a:xfrm>
            <a:off x="586740" y="2769870"/>
            <a:ext cx="7734935" cy="706755"/>
          </a:xfrm>
          <a:prstGeom prst="rect">
            <a:avLst/>
          </a:prstGeom>
          <a:noFill/>
        </p:spPr>
        <p:txBody>
          <a:bodyPr wrap="square" rtlCol="0" anchor="t">
            <a:spAutoFit/>
          </a:bodyPr>
          <a:p>
            <a:pPr marL="285750" indent="-285750">
              <a:buFont typeface="Arial" panose="020B0604020202020204" pitchFamily="34" charset="0"/>
              <a:buChar char="•"/>
            </a:pPr>
            <a:r>
              <a:rPr lang="zh-CN" altLang="en-US" sz="2000"/>
              <a:t>现有的方法主要集中在提高</a:t>
            </a:r>
            <a:r>
              <a:rPr lang="en-US" altLang="zh-CN" sz="2000"/>
              <a:t>KGs</a:t>
            </a:r>
            <a:r>
              <a:rPr lang="zh-CN" altLang="en-US" sz="2000"/>
              <a:t>链接预测准确性上，而忽略了鲁棒性和可解释性等其他方面。</a:t>
            </a:r>
            <a:endParaRPr lang="zh-CN" altLang="en-US" sz="2000"/>
          </a:p>
        </p:txBody>
      </p:sp>
      <p:sp>
        <p:nvSpPr>
          <p:cNvPr id="16" name="文本框 15"/>
          <p:cNvSpPr txBox="1"/>
          <p:nvPr/>
        </p:nvSpPr>
        <p:spPr>
          <a:xfrm>
            <a:off x="586740" y="3863340"/>
            <a:ext cx="1362710" cy="521970"/>
          </a:xfrm>
          <a:prstGeom prst="rect">
            <a:avLst/>
          </a:prstGeom>
          <a:noFill/>
        </p:spPr>
        <p:txBody>
          <a:bodyPr wrap="square" rtlCol="0">
            <a:spAutoFit/>
          </a:bodyPr>
          <a:p>
            <a:r>
              <a:rPr lang="zh-CN" altLang="en-US" sz="2800" b="1"/>
              <a:t>贡献</a:t>
            </a:r>
            <a:endParaRPr lang="zh-CN" altLang="en-US" sz="2800" b="1"/>
          </a:p>
        </p:txBody>
      </p:sp>
      <p:sp>
        <p:nvSpPr>
          <p:cNvPr id="17" name="文本框 16"/>
          <p:cNvSpPr txBox="1"/>
          <p:nvPr/>
        </p:nvSpPr>
        <p:spPr>
          <a:xfrm>
            <a:off x="586740" y="4390390"/>
            <a:ext cx="7493635" cy="1322070"/>
          </a:xfrm>
          <a:prstGeom prst="rect">
            <a:avLst/>
          </a:prstGeom>
          <a:noFill/>
        </p:spPr>
        <p:txBody>
          <a:bodyPr wrap="square" rtlCol="0" anchor="t">
            <a:spAutoFit/>
          </a:bodyPr>
          <a:p>
            <a:pPr marL="285750" indent="-285750">
              <a:buFont typeface="Arial" panose="020B0604020202020204" pitchFamily="34" charset="0"/>
              <a:buChar char="•"/>
            </a:pPr>
            <a:r>
              <a:rPr lang="zh-CN" altLang="en-US" sz="2000"/>
              <a:t>提出了对链接预测模型的对抗性修改：识别要添加到</a:t>
            </a:r>
            <a:r>
              <a:rPr lang="en-US" altLang="zh-CN" sz="2000"/>
              <a:t>KG</a:t>
            </a:r>
            <a:r>
              <a:rPr lang="zh-CN" altLang="en-US" sz="2000"/>
              <a:t>中或从</a:t>
            </a:r>
            <a:r>
              <a:rPr lang="en-US" altLang="zh-CN" sz="2000"/>
              <a:t>KG</a:t>
            </a:r>
            <a:r>
              <a:rPr lang="zh-CN" altLang="en-US" sz="2000"/>
              <a:t>中移除的事实，从而在模型重新训练后改变对目标事实的预测</a:t>
            </a:r>
            <a:r>
              <a:rPr lang="en-US" altLang="zh-CN" sz="2000"/>
              <a:t>——Completion Robustness and Inter</a:t>
            </a:r>
            <a:r>
              <a:rPr lang="zh-CN" altLang="en-US" sz="2000"/>
              <a:t>pretability via Adversarial Graph Edits(CRIAGE)。</a:t>
            </a:r>
            <a:endParaRPr lang="zh-CN" altLang="en-US" sz="200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215" y="323215"/>
            <a:ext cx="2615565" cy="521970"/>
          </a:xfrm>
          <a:prstGeom prst="rect">
            <a:avLst/>
          </a:prstGeom>
          <a:noFill/>
        </p:spPr>
        <p:txBody>
          <a:bodyPr wrap="none" rtlCol="0">
            <a:spAutoFit/>
          </a:bodyPr>
          <a:p>
            <a:pPr algn="l"/>
            <a:r>
              <a:rPr lang="en-US" sz="2800">
                <a:sym typeface="+mn-ea"/>
              </a:rPr>
              <a:t>Prototype model</a:t>
            </a:r>
            <a:endParaRPr lang="en-US" sz="2800">
              <a:sym typeface="+mn-ea"/>
            </a:endParaRPr>
          </a:p>
        </p:txBody>
      </p:sp>
      <p:sp>
        <p:nvSpPr>
          <p:cNvPr id="4" name="文本框 3"/>
          <p:cNvSpPr txBox="1"/>
          <p:nvPr/>
        </p:nvSpPr>
        <p:spPr>
          <a:xfrm>
            <a:off x="450215" y="956310"/>
            <a:ext cx="8542020" cy="147637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en-US" sz="2000">
                <a:solidFill>
                  <a:schemeClr val="tx1"/>
                </a:solidFill>
              </a:rPr>
              <a:t>Prototype Model Training</a:t>
            </a:r>
            <a:endParaRPr lang="en-US" sz="2000">
              <a:solidFill>
                <a:schemeClr val="tx1"/>
              </a:solidFill>
            </a:endParaRPr>
          </a:p>
          <a:p>
            <a:pPr marL="800100" lvl="1" indent="-342900" fontAlgn="auto">
              <a:lnSpc>
                <a:spcPct val="150000"/>
              </a:lnSpc>
              <a:buFont typeface="Arial" panose="020B0604020202020204" pitchFamily="34" charset="0"/>
              <a:buChar char="•"/>
            </a:pPr>
            <a:r>
              <a:rPr lang="zh-CN" altLang="en-US" sz="2000">
                <a:solidFill>
                  <a:schemeClr val="tx1"/>
                </a:solidFill>
              </a:rPr>
              <a:t>使用神经任务模型的预训练权重初始化特征提取层</a:t>
            </a:r>
            <a:endParaRPr lang="zh-CN" altLang="en-US" sz="2000">
              <a:solidFill>
                <a:schemeClr val="tx1"/>
              </a:solidFill>
            </a:endParaRPr>
          </a:p>
          <a:p>
            <a:pPr marL="800100" lvl="1" indent="-342900" fontAlgn="auto">
              <a:lnSpc>
                <a:spcPct val="150000"/>
              </a:lnSpc>
              <a:buFont typeface="Arial" panose="020B0604020202020204" pitchFamily="34" charset="0"/>
              <a:buChar char="•"/>
            </a:pPr>
            <a:r>
              <a:rPr lang="zh-CN" altLang="en-US" sz="2000">
                <a:solidFill>
                  <a:schemeClr val="tx1"/>
                </a:solidFill>
              </a:rPr>
              <a:t>通过对整个训练集的潜在表示进行k均值聚类得到原型向量</a:t>
            </a:r>
            <a:endParaRPr lang="zh-CN" altLang="en-US" sz="2000">
              <a:solidFill>
                <a:schemeClr val="tx1"/>
              </a:solidFill>
            </a:endParaRPr>
          </a:p>
        </p:txBody>
      </p:sp>
      <p:sp>
        <p:nvSpPr>
          <p:cNvPr id="6" name="文本框 5"/>
          <p:cNvSpPr txBox="1"/>
          <p:nvPr/>
        </p:nvSpPr>
        <p:spPr>
          <a:xfrm>
            <a:off x="450215" y="2840990"/>
            <a:ext cx="7920990" cy="147637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en-US" altLang="zh-CN" sz="2000">
                <a:solidFill>
                  <a:schemeClr val="tx1"/>
                </a:solidFill>
              </a:rPr>
              <a:t>Importance Scores in Prototype Model</a:t>
            </a:r>
            <a:endParaRPr lang="en-US" altLang="zh-CN" sz="2000">
              <a:solidFill>
                <a:schemeClr val="tx1"/>
              </a:solidFill>
            </a:endParaRPr>
          </a:p>
          <a:p>
            <a:pPr marL="800100" lvl="1" indent="-342900" fontAlgn="auto">
              <a:lnSpc>
                <a:spcPct val="150000"/>
              </a:lnSpc>
              <a:buFont typeface="Arial" panose="020B0604020202020204" pitchFamily="34" charset="0"/>
              <a:buChar char="•"/>
            </a:pPr>
            <a:r>
              <a:rPr lang="en-US" altLang="zh-CN" sz="2000">
                <a:solidFill>
                  <a:schemeClr val="tx1"/>
                </a:solidFill>
              </a:rPr>
              <a:t>对于一个给定的特征，我们通过计算函数输出与输入中存在的该特征之间的差异来计算重要性分数。 </a:t>
            </a:r>
            <a:endParaRPr lang="en-US" altLang="zh-CN" sz="2000">
              <a:solidFill>
                <a:schemeClr val="tx1"/>
              </a:solidFill>
            </a:endParaRPr>
          </a:p>
        </p:txBody>
      </p:sp>
      <p:pic>
        <p:nvPicPr>
          <p:cNvPr id="7" name="图片 6"/>
          <p:cNvPicPr>
            <a:picLocks noChangeAspect="1"/>
          </p:cNvPicPr>
          <p:nvPr/>
        </p:nvPicPr>
        <p:blipFill>
          <a:blip r:embed="rId1"/>
          <a:stretch>
            <a:fillRect/>
          </a:stretch>
        </p:blipFill>
        <p:spPr>
          <a:xfrm>
            <a:off x="1323340" y="5581650"/>
            <a:ext cx="4928235" cy="1057275"/>
          </a:xfrm>
          <a:prstGeom prst="rect">
            <a:avLst/>
          </a:prstGeom>
        </p:spPr>
      </p:pic>
      <p:pic>
        <p:nvPicPr>
          <p:cNvPr id="8" name="图片 7"/>
          <p:cNvPicPr>
            <a:picLocks noChangeAspect="1"/>
          </p:cNvPicPr>
          <p:nvPr/>
        </p:nvPicPr>
        <p:blipFill>
          <a:blip r:embed="rId2"/>
          <a:stretch>
            <a:fillRect/>
          </a:stretch>
        </p:blipFill>
        <p:spPr>
          <a:xfrm>
            <a:off x="1196340" y="4317365"/>
            <a:ext cx="3265805" cy="667385"/>
          </a:xfrm>
          <a:prstGeom prst="rect">
            <a:avLst/>
          </a:prstGeom>
        </p:spPr>
      </p:pic>
      <p:sp>
        <p:nvSpPr>
          <p:cNvPr id="9" name="文本框 8"/>
          <p:cNvSpPr txBox="1"/>
          <p:nvPr/>
        </p:nvSpPr>
        <p:spPr>
          <a:xfrm>
            <a:off x="1323340" y="5150485"/>
            <a:ext cx="6570345" cy="368300"/>
          </a:xfrm>
          <a:prstGeom prst="rect">
            <a:avLst/>
          </a:prstGeom>
          <a:noFill/>
        </p:spPr>
        <p:txBody>
          <a:bodyPr wrap="square" rtlCol="0">
            <a:spAutoFit/>
          </a:bodyPr>
          <a:p>
            <a:r>
              <a:rPr lang="zh-CN" altLang="en-US"/>
              <a:t>该模型预测输入与潜在空间中最接近的原型属于同一类。 </a:t>
            </a:r>
            <a:endParaRPr lang="zh-CN" altLang="en-US"/>
          </a:p>
        </p:txBody>
      </p:sp>
      <p:pic>
        <p:nvPicPr>
          <p:cNvPr id="10" name="图片 9"/>
          <p:cNvPicPr>
            <a:picLocks noChangeAspect="1"/>
          </p:cNvPicPr>
          <p:nvPr/>
        </p:nvPicPr>
        <p:blipFill>
          <a:blip r:embed="rId3"/>
          <a:stretch>
            <a:fillRect/>
          </a:stretch>
        </p:blipFill>
        <p:spPr>
          <a:xfrm>
            <a:off x="4673600" y="4502150"/>
            <a:ext cx="2541270" cy="353060"/>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215" y="323215"/>
            <a:ext cx="3335020" cy="521970"/>
          </a:xfrm>
          <a:prstGeom prst="rect">
            <a:avLst/>
          </a:prstGeom>
          <a:noFill/>
        </p:spPr>
        <p:txBody>
          <a:bodyPr wrap="none" rtlCol="0">
            <a:spAutoFit/>
          </a:bodyPr>
          <a:p>
            <a:pPr algn="l"/>
            <a:r>
              <a:rPr lang="en-US" sz="2800" b="1">
                <a:sym typeface="+mn-ea"/>
              </a:rPr>
              <a:t>Explanation Methods</a:t>
            </a:r>
            <a:endParaRPr lang="en-US" sz="2800" b="1">
              <a:sym typeface="+mn-ea"/>
            </a:endParaRPr>
          </a:p>
        </p:txBody>
      </p:sp>
      <mc:AlternateContent xmlns:mc="http://schemas.openxmlformats.org/markup-compatibility/2006">
        <mc:Choice xmlns:a14="http://schemas.microsoft.com/office/drawing/2010/main" Requires="a14">
          <p:sp>
            <p:nvSpPr>
              <p:cNvPr id="4" name="文本框 3"/>
              <p:cNvSpPr txBox="1"/>
              <p:nvPr/>
            </p:nvSpPr>
            <p:spPr>
              <a:xfrm>
                <a:off x="450215" y="845185"/>
                <a:ext cx="7803515" cy="347027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en-US" sz="2400"/>
                  <a:t>Latent space traversal</a:t>
                </a:r>
                <a:endParaRPr lang="en-US" sz="2400"/>
              </a:p>
              <a:p>
                <a:pPr marL="800100" lvl="1" indent="-342900" fontAlgn="auto">
                  <a:lnSpc>
                    <a:spcPct val="150000"/>
                  </a:lnSpc>
                  <a:buFont typeface="Arial" panose="020B0604020202020204" pitchFamily="34" charset="0"/>
                  <a:buChar char="•"/>
                </a:pPr>
                <a:r>
                  <a:rPr lang="en-US" sz="2000">
                    <a:solidFill>
                      <a:schemeClr val="tx1"/>
                    </a:solidFill>
                  </a:rPr>
                  <a:t>Decision boundary</a:t>
                </a:r>
                <a:r>
                  <a:rPr lang="zh-CN" altLang="en-US" sz="2000">
                    <a:solidFill>
                      <a:schemeClr val="tx1"/>
                    </a:solidFill>
                  </a:rPr>
                  <a:t>：</a:t>
                </a:r>
                <a:r>
                  <a:rPr lang="en-US" altLang="zh-CN" sz="2000">
                    <a:solidFill>
                      <a:schemeClr val="tx1"/>
                    </a:solidFill>
                  </a:rPr>
                  <a:t>cross the decision boundary in data space(Joshi et al.,2018;Samangouei et al.,2018)</a:t>
                </a:r>
                <a:endParaRPr lang="en-US" altLang="zh-CN" sz="2000">
                  <a:solidFill>
                    <a:schemeClr val="tx1"/>
                  </a:solidFill>
                </a:endParaRPr>
              </a:p>
              <a:p>
                <a:pPr lvl="1" indent="0" fontAlgn="auto">
                  <a:lnSpc>
                    <a:spcPct val="150000"/>
                  </a:lnSpc>
                  <a:buFont typeface="Arial" panose="020B0604020202020204" pitchFamily="34" charset="0"/>
                  <a:buNone/>
                </a:pPr>
                <a:r>
                  <a:rPr lang="zh-CN" altLang="en-US" sz="2000">
                    <a:solidFill>
                      <a:schemeClr val="tx1"/>
                    </a:solidFill>
                  </a:rPr>
                  <a:t>输入一个数据点</a:t>
                </a:r>
                <a:r>
                  <a:rPr lang="en-US" altLang="zh-CN" sz="2000">
                    <a:solidFill>
                      <a:schemeClr val="tx1"/>
                    </a:solidFill>
                  </a:rPr>
                  <a:t>x*,</a:t>
                </a:r>
                <a:r>
                  <a:rPr lang="zh-CN" altLang="en-US" sz="2000">
                    <a:solidFill>
                      <a:schemeClr val="tx1"/>
                    </a:solidFill>
                  </a:rPr>
                  <a:t>分类器</a:t>
                </a:r>
                <a:r>
                  <a:rPr lang="en-US" altLang="zh-CN" sz="2000">
                    <a:solidFill>
                      <a:schemeClr val="tx1"/>
                    </a:solidFill>
                  </a:rPr>
                  <a:t>f,</a:t>
                </a:r>
                <a:r>
                  <a:rPr lang="zh-CN" altLang="en-US" sz="2000">
                    <a:solidFill>
                      <a:schemeClr val="tx1"/>
                    </a:solidFill>
                  </a:rPr>
                  <a:t>一个扰动分布</a:t>
                </a:r>
                <a:r>
                  <a:rPr lang="en-US" altLang="zh-CN" sz="2000">
                    <a:solidFill>
                      <a:schemeClr val="tx1"/>
                    </a:solidFill>
                  </a:rPr>
                  <a:t>D(</a:t>
                </a:r>
                <a14:m>
                  <m:oMath xmlns:m="http://schemas.openxmlformats.org/officeDocument/2006/math">
                    <m:r>
                      <a:rPr lang="en-US" altLang="zh-CN" sz="2000" i="1">
                        <a:solidFill>
                          <a:schemeClr val="tx1"/>
                        </a:solidFill>
                        <a:latin typeface="Cambria Math" panose="02040503050406030204" pitchFamily="18" charset="0"/>
                        <a:cs typeface="Cambria Math" panose="02040503050406030204" pitchFamily="18" charset="0"/>
                      </a:rPr>
                      <m:t>∙|</m:t>
                    </m:r>
                    <m:sSup>
                      <m:sSupPr>
                        <m:ctrlPr>
                          <a:rPr lang="en-US" altLang="zh-CN" sz="2000" i="1">
                            <a:solidFill>
                              <a:schemeClr val="tx1"/>
                            </a:solidFill>
                            <a:latin typeface="Cambria Math" panose="02040503050406030204" pitchFamily="18" charset="0"/>
                            <a:cs typeface="Cambria Math" panose="02040503050406030204" pitchFamily="18" charset="0"/>
                          </a:rPr>
                        </m:ctrlPr>
                      </m:sSupPr>
                      <m:e>
                        <m:r>
                          <a:rPr lang="en-US" altLang="zh-CN" sz="2000" i="1">
                            <a:solidFill>
                              <a:schemeClr val="tx1"/>
                            </a:solidFill>
                            <a:latin typeface="Cambria Math" panose="02040503050406030204" pitchFamily="18" charset="0"/>
                            <a:cs typeface="Cambria Math" panose="02040503050406030204" pitchFamily="18" charset="0"/>
                          </a:rPr>
                          <m:t>𝑥</m:t>
                        </m:r>
                      </m:e>
                      <m:sup>
                        <m:r>
                          <a:rPr lang="en-US" altLang="zh-CN" sz="2000" i="1">
                            <a:solidFill>
                              <a:schemeClr val="tx1"/>
                            </a:solidFill>
                            <a:latin typeface="Cambria Math" panose="02040503050406030204" pitchFamily="18" charset="0"/>
                            <a:cs typeface="Cambria Math" panose="02040503050406030204" pitchFamily="18" charset="0"/>
                          </a:rPr>
                          <m:t>∗</m:t>
                        </m:r>
                      </m:sup>
                    </m:sSup>
                  </m:oMath>
                </a14:m>
                <a:r>
                  <a:rPr lang="en-US" altLang="zh-CN" sz="2000">
                    <a:solidFill>
                      <a:schemeClr val="tx1"/>
                    </a:solidFill>
                  </a:rPr>
                  <a:t>),</a:t>
                </a:r>
                <a:r>
                  <a:rPr lang="zh-CN" altLang="en-US" sz="2000">
                    <a:solidFill>
                      <a:schemeClr val="tx1"/>
                    </a:solidFill>
                  </a:rPr>
                  <a:t>距离度量</a:t>
                </a:r>
                <a:r>
                  <a:rPr lang="en-US" altLang="zh-CN" sz="2000">
                    <a:solidFill>
                      <a:schemeClr val="tx1"/>
                    </a:solidFill>
                  </a:rPr>
                  <a:t>d(x</a:t>
                </a:r>
                <a:r>
                  <a:rPr lang="en-US" altLang="zh-CN" sz="2000" baseline="-25000">
                    <a:solidFill>
                      <a:schemeClr val="tx1"/>
                    </a:solidFill>
                  </a:rPr>
                  <a:t>1</a:t>
                </a:r>
                <a:r>
                  <a:rPr lang="en-US" altLang="zh-CN" sz="2000">
                    <a:solidFill>
                      <a:schemeClr val="tx1"/>
                    </a:solidFill>
                  </a:rPr>
                  <a:t>,x</a:t>
                </a:r>
                <a:r>
                  <a:rPr lang="en-US" altLang="zh-CN" sz="2000" baseline="-25000">
                    <a:solidFill>
                      <a:schemeClr val="tx1"/>
                    </a:solidFill>
                  </a:rPr>
                  <a:t>2</a:t>
                </a:r>
                <a:r>
                  <a:rPr lang="en-US" altLang="zh-CN" sz="2000">
                    <a:solidFill>
                      <a:schemeClr val="tx1"/>
                    </a:solidFill>
                  </a:rPr>
                  <a:t>)</a:t>
                </a:r>
                <a:endParaRPr lang="en-US" altLang="zh-CN" sz="2000">
                  <a:solidFill>
                    <a:schemeClr val="tx1"/>
                  </a:solidFill>
                </a:endParaRPr>
              </a:p>
              <a:p>
                <a:pPr lvl="1" indent="0" fontAlgn="auto">
                  <a:lnSpc>
                    <a:spcPct val="150000"/>
                  </a:lnSpc>
                  <a:buFont typeface="Arial" panose="020B0604020202020204" pitchFamily="34" charset="0"/>
                  <a:buNone/>
                </a:pPr>
                <a:r>
                  <a:rPr lang="en-US" altLang="zh-CN" sz="2000">
                    <a:solidFill>
                      <a:schemeClr val="tx1"/>
                    </a:solidFill>
                  </a:rPr>
                  <a:t>首先从x附近的</a:t>
                </a:r>
                <a:r>
                  <a:rPr lang="zh-CN" altLang="en-US" sz="2000">
                    <a:solidFill>
                      <a:schemeClr val="tx1"/>
                    </a:solidFill>
                  </a:rPr>
                  <a:t>扰动</a:t>
                </a:r>
                <a:r>
                  <a:rPr lang="en-US" altLang="zh-CN" sz="2000">
                    <a:solidFill>
                      <a:schemeClr val="tx1"/>
                    </a:solidFill>
                  </a:rPr>
                  <a:t>分布中采样</a:t>
                </a:r>
                <a14:m>
                  <m:oMath xmlns:m="http://schemas.openxmlformats.org/officeDocument/2006/math">
                    <m:sSubSup>
                      <m:sSubSupPr>
                        <m:ctrlPr>
                          <a:rPr lang="en-US" altLang="zh-CN" sz="2000" i="1">
                            <a:solidFill>
                              <a:schemeClr val="tx1"/>
                            </a:solidFill>
                            <a:latin typeface="Cambria Math" panose="02040503050406030204" pitchFamily="18" charset="0"/>
                            <a:cs typeface="Cambria Math" panose="02040503050406030204" pitchFamily="18" charset="0"/>
                          </a:rPr>
                        </m:ctrlPr>
                      </m:sSubSupPr>
                      <m:e>
                        <m:r>
                          <a:rPr lang="en-US" altLang="zh-CN" sz="2000" i="1">
                            <a:solidFill>
                              <a:schemeClr val="tx1"/>
                            </a:solidFill>
                            <a:latin typeface="Cambria Math" panose="02040503050406030204" pitchFamily="18" charset="0"/>
                            <a:cs typeface="Cambria Math" panose="02040503050406030204" pitchFamily="18" charset="0"/>
                          </a:rPr>
                          <m:t>{</m:t>
                        </m:r>
                        <m:acc>
                          <m:accPr>
                            <m:chr m:val="̅"/>
                            <m:ctrlPr>
                              <a:rPr lang="en-US" altLang="zh-CN" sz="2000" i="1">
                                <a:solidFill>
                                  <a:schemeClr val="tx1"/>
                                </a:solidFill>
                                <a:latin typeface="Cambria Math" panose="02040503050406030204" pitchFamily="18" charset="0"/>
                                <a:cs typeface="Cambria Math" panose="02040503050406030204" pitchFamily="18" charset="0"/>
                              </a:rPr>
                            </m:ctrlPr>
                          </m:accPr>
                          <m:e>
                            <m:r>
                              <a:rPr lang="en-US" altLang="zh-CN" sz="2000" i="1">
                                <a:solidFill>
                                  <a:schemeClr val="tx1"/>
                                </a:solidFill>
                                <a:latin typeface="Cambria Math" panose="02040503050406030204" pitchFamily="18" charset="0"/>
                                <a:cs typeface="Cambria Math" panose="02040503050406030204" pitchFamily="18" charset="0"/>
                              </a:rPr>
                              <m:t>𝑥</m:t>
                            </m:r>
                          </m:e>
                        </m:acc>
                        <m:r>
                          <a:rPr lang="en-US" altLang="zh-CN" sz="2000" i="1">
                            <a:solidFill>
                              <a:schemeClr val="tx1"/>
                            </a:solidFill>
                            <a:latin typeface="Cambria Math" panose="02040503050406030204" pitchFamily="18" charset="0"/>
                            <a:cs typeface="Cambria Math" panose="02040503050406030204" pitchFamily="18" charset="0"/>
                          </a:rPr>
                          <m:t>}</m:t>
                        </m:r>
                      </m:e>
                      <m:sub>
                        <m:r>
                          <a:rPr lang="en-US" altLang="zh-CN" sz="2000" i="1">
                            <a:solidFill>
                              <a:schemeClr val="tx1"/>
                            </a:solidFill>
                            <a:latin typeface="Cambria Math" panose="02040503050406030204" pitchFamily="18" charset="0"/>
                            <a:cs typeface="Cambria Math" panose="02040503050406030204" pitchFamily="18" charset="0"/>
                          </a:rPr>
                          <m:t>𝑖</m:t>
                        </m:r>
                        <m:r>
                          <a:rPr lang="en-US" altLang="zh-CN" sz="2000" i="1">
                            <a:solidFill>
                              <a:schemeClr val="tx1"/>
                            </a:solidFill>
                            <a:latin typeface="Cambria Math" panose="02040503050406030204" pitchFamily="18" charset="0"/>
                            <a:cs typeface="Cambria Math" panose="02040503050406030204" pitchFamily="18" charset="0"/>
                          </a:rPr>
                          <m:t>=</m:t>
                        </m:r>
                        <m:r>
                          <a:rPr lang="en-US" altLang="zh-CN" sz="2000" i="1">
                            <a:solidFill>
                              <a:schemeClr val="tx1"/>
                            </a:solidFill>
                            <a:latin typeface="Cambria Math" panose="02040503050406030204" pitchFamily="18" charset="0"/>
                            <a:cs typeface="Cambria Math" panose="02040503050406030204" pitchFamily="18" charset="0"/>
                          </a:rPr>
                          <m:t>1</m:t>
                        </m:r>
                      </m:sub>
                      <m:sup>
                        <m:r>
                          <a:rPr lang="en-US" altLang="zh-CN" sz="2000" i="1">
                            <a:solidFill>
                              <a:schemeClr val="tx1"/>
                            </a:solidFill>
                            <a:latin typeface="Cambria Math" panose="02040503050406030204" pitchFamily="18" charset="0"/>
                            <a:cs typeface="Cambria Math" panose="02040503050406030204" pitchFamily="18" charset="0"/>
                          </a:rPr>
                          <m:t>1000</m:t>
                        </m:r>
                      </m:sup>
                    </m:sSubSup>
                  </m:oMath>
                </a14:m>
                <a:r>
                  <a:rPr lang="en-US" altLang="zh-CN" sz="2000">
                    <a:solidFill>
                      <a:schemeClr val="tx1"/>
                    </a:solidFill>
                  </a:rPr>
                  <a:t>. </a:t>
                </a:r>
                <a:endParaRPr lang="en-US" altLang="zh-CN" sz="2000">
                  <a:solidFill>
                    <a:schemeClr val="tx1"/>
                  </a:solidFill>
                </a:endParaRPr>
              </a:p>
              <a:p>
                <a:pPr lvl="1" indent="0" fontAlgn="auto">
                  <a:lnSpc>
                    <a:spcPct val="150000"/>
                  </a:lnSpc>
                  <a:buFont typeface="Arial" panose="020B0604020202020204" pitchFamily="34" charset="0"/>
                  <a:buNone/>
                </a:pPr>
                <a:r>
                  <a:rPr lang="en-US" altLang="zh-CN" sz="2000">
                    <a:solidFill>
                      <a:schemeClr val="tx1"/>
                    </a:solidFill>
                  </a:rPr>
                  <a:t>可供选择的合格扰动是与原始扰动预测相反的扰动</a:t>
                </a:r>
                <a:endParaRPr lang="en-US" altLang="zh-CN" sz="2000">
                  <a:solidFill>
                    <a:schemeClr val="tx1"/>
                  </a:solidFill>
                </a:endParaRPr>
              </a:p>
              <a:p>
                <a:pPr lvl="1" indent="0" fontAlgn="auto">
                  <a:lnSpc>
                    <a:spcPct val="150000"/>
                  </a:lnSpc>
                  <a:buFont typeface="Arial" panose="020B0604020202020204" pitchFamily="34" charset="0"/>
                  <a:buNone/>
                </a:pPr>
                <a:r>
                  <a:rPr lang="en-US" altLang="zh-CN" sz="2000">
                    <a:solidFill>
                      <a:schemeClr val="tx1"/>
                    </a:solidFill>
                  </a:rPr>
                  <a:t>使用距离函数d，我们选择一个反事实输入</a:t>
                </a:r>
                <a:r>
                  <a:rPr lang="zh-CN" altLang="en-US" sz="2000">
                    <a:solidFill>
                      <a:schemeClr val="tx1"/>
                    </a:solidFill>
                  </a:rPr>
                  <a:t>如下：</a:t>
                </a:r>
                <a:r>
                  <a:rPr lang="en-US" altLang="zh-CN" sz="2000">
                    <a:solidFill>
                      <a:schemeClr val="tx1"/>
                    </a:solidFill>
                  </a:rPr>
                  <a:t> </a:t>
                </a:r>
                <a:endParaRPr lang="en-US" altLang="zh-CN" sz="2000">
                  <a:solidFill>
                    <a:schemeClr val="tx1"/>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a:off x="450215" y="845185"/>
                <a:ext cx="7803515" cy="3470275"/>
              </a:xfrm>
              <a:prstGeom prst="rect">
                <a:avLst/>
              </a:prstGeom>
              <a:blipFill rotWithShape="1">
                <a:blip r:embed="rId1"/>
                <a:stretch>
                  <a:fillRect/>
                </a:stretch>
              </a:blipFill>
            </p:spPr>
            <p:txBody>
              <a:bodyPr/>
              <a:lstStyle/>
              <a:p>
                <a:r>
                  <a:rPr lang="zh-CN" altLang="en-US">
                    <a:noFill/>
                  </a:rPr>
                  <a:t> </a:t>
                </a:r>
              </a:p>
            </p:txBody>
          </p:sp>
        </mc:Fallback>
      </mc:AlternateContent>
      <p:sp>
        <p:nvSpPr>
          <p:cNvPr id="3" name="文本框 2"/>
          <p:cNvSpPr txBox="1"/>
          <p:nvPr/>
        </p:nvSpPr>
        <p:spPr>
          <a:xfrm>
            <a:off x="450215" y="4453255"/>
            <a:ext cx="7803515" cy="110680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en-US" sz="2400"/>
              <a:t>Composite approach</a:t>
            </a:r>
            <a:endParaRPr lang="en-US" sz="2400"/>
          </a:p>
          <a:p>
            <a:pPr marL="800100" lvl="1" indent="-342900" fontAlgn="auto">
              <a:lnSpc>
                <a:spcPct val="150000"/>
              </a:lnSpc>
              <a:buFont typeface="Arial" panose="020B0604020202020204" pitchFamily="34" charset="0"/>
              <a:buChar char="•"/>
            </a:pPr>
            <a:r>
              <a:rPr lang="zh-CN" sz="2000">
                <a:solidFill>
                  <a:schemeClr val="tx1"/>
                </a:solidFill>
                <a:latin typeface="等线" panose="02010600030101010101" pitchFamily="2" charset="-122"/>
                <a:ea typeface="等线" panose="02010600030101010101" pitchFamily="2" charset="-122"/>
                <a:sym typeface="+mn-ea"/>
              </a:rPr>
              <a:t>只展示每个决策边界解释的最后一步。</a:t>
            </a:r>
            <a:endParaRPr lang="en-US" altLang="zh-CN" sz="2000">
              <a:solidFill>
                <a:schemeClr val="tx1"/>
              </a:solidFill>
            </a:endParaRPr>
          </a:p>
        </p:txBody>
      </p:sp>
      <p:pic>
        <p:nvPicPr>
          <p:cNvPr id="6" name="图片 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532880" y="3446780"/>
            <a:ext cx="2483485" cy="307340"/>
          </a:xfrm>
          <a:prstGeom prst="rect">
            <a:avLst/>
          </a:prstGeom>
        </p:spPr>
      </p:pic>
      <p:pic>
        <p:nvPicPr>
          <p:cNvPr id="7" name="图片 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551170" y="4157980"/>
            <a:ext cx="3063875" cy="720090"/>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88595" y="1186815"/>
            <a:ext cx="8767445" cy="3308350"/>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215" y="323215"/>
            <a:ext cx="3163570" cy="521970"/>
          </a:xfrm>
          <a:prstGeom prst="rect">
            <a:avLst/>
          </a:prstGeom>
          <a:noFill/>
        </p:spPr>
        <p:txBody>
          <a:bodyPr wrap="none" rtlCol="0">
            <a:spAutoFit/>
          </a:bodyPr>
          <a:p>
            <a:pPr algn="l"/>
            <a:r>
              <a:rPr lang="en-US" sz="2800" b="1">
                <a:sym typeface="+mn-ea"/>
              </a:rPr>
              <a:t>Experiments Results</a:t>
            </a:r>
            <a:endParaRPr lang="en-US" sz="2800" b="1">
              <a:sym typeface="+mn-ea"/>
            </a:endParaRPr>
          </a:p>
        </p:txBody>
      </p:sp>
      <p:sp>
        <p:nvSpPr>
          <p:cNvPr id="3" name="文本框 2"/>
          <p:cNvSpPr txBox="1"/>
          <p:nvPr/>
        </p:nvSpPr>
        <p:spPr>
          <a:xfrm>
            <a:off x="863600" y="914400"/>
            <a:ext cx="7518400" cy="1938020"/>
          </a:xfrm>
          <a:prstGeom prst="rect">
            <a:avLst/>
          </a:prstGeom>
          <a:noFill/>
        </p:spPr>
        <p:txBody>
          <a:bodyPr wrap="square" rtlCol="0" anchor="t">
            <a:spAutoFit/>
          </a:bodyPr>
          <a:p>
            <a:pPr marL="342900" indent="-342900">
              <a:buFont typeface="Wingdings" panose="05000000000000000000" charset="0"/>
              <a:buChar char="l"/>
            </a:pPr>
            <a:r>
              <a:rPr lang="en-US" altLang="zh-CN" sz="2400"/>
              <a:t>Datasets</a:t>
            </a:r>
            <a:endParaRPr lang="en-US" altLang="zh-CN" sz="2400"/>
          </a:p>
          <a:p>
            <a:pPr indent="0">
              <a:buFont typeface="Wingdings" panose="05000000000000000000" charset="0"/>
              <a:buNone/>
            </a:pPr>
            <a:r>
              <a:rPr lang="en-US" altLang="zh-CN" sz="2400"/>
              <a:t>text data:movie review excerpts (Pang et al., 2002)—</a:t>
            </a:r>
            <a:r>
              <a:rPr lang="zh-CN" altLang="en-US" sz="2400"/>
              <a:t>情感分析</a:t>
            </a:r>
            <a:endParaRPr lang="en-US" altLang="zh-CN" sz="2400"/>
          </a:p>
          <a:p>
            <a:pPr indent="0">
              <a:buFont typeface="Wingdings" panose="05000000000000000000" charset="0"/>
              <a:buNone/>
            </a:pPr>
            <a:r>
              <a:rPr lang="en-US" altLang="zh-CN" sz="2400"/>
              <a:t>tabular data:the UCI ML repository (Dua and Graff, 2017)—</a:t>
            </a:r>
            <a:r>
              <a:rPr lang="zh-CN" altLang="en-US" sz="2400"/>
              <a:t>二分类收入预测，年收入是否超过50000美元。 </a:t>
            </a:r>
            <a:endParaRPr lang="zh-CN" altLang="en-US" sz="2400"/>
          </a:p>
        </p:txBody>
      </p:sp>
      <p:sp>
        <p:nvSpPr>
          <p:cNvPr id="4" name="文本框 3"/>
          <p:cNvSpPr txBox="1"/>
          <p:nvPr/>
        </p:nvSpPr>
        <p:spPr>
          <a:xfrm>
            <a:off x="627380" y="3166745"/>
            <a:ext cx="7754620" cy="2306955"/>
          </a:xfrm>
          <a:prstGeom prst="rect">
            <a:avLst/>
          </a:prstGeom>
          <a:noFill/>
        </p:spPr>
        <p:txBody>
          <a:bodyPr wrap="square" rtlCol="0" anchor="t">
            <a:spAutoFit/>
          </a:bodyPr>
          <a:p>
            <a:pPr marL="342900" indent="-342900">
              <a:buFont typeface="Wingdings" panose="05000000000000000000" charset="0"/>
              <a:buChar char="l"/>
            </a:pPr>
            <a:r>
              <a:rPr lang="zh-CN" sz="2400"/>
              <a:t>来自</a:t>
            </a:r>
            <a:r>
              <a:rPr lang="en-US" altLang="zh-CN" sz="2400"/>
              <a:t>29</a:t>
            </a:r>
            <a:r>
              <a:rPr lang="zh-CN" altLang="en-US" sz="2400"/>
              <a:t>个毕业生的</a:t>
            </a:r>
            <a:r>
              <a:rPr lang="en-US" altLang="zh-CN" sz="2400"/>
              <a:t>2166</a:t>
            </a:r>
            <a:r>
              <a:rPr lang="zh-CN" altLang="en-US" sz="2400"/>
              <a:t>个回复</a:t>
            </a:r>
            <a:endParaRPr lang="zh-CN" altLang="en-US" sz="2400"/>
          </a:p>
          <a:p>
            <a:pPr marL="800100" lvl="1" indent="-342900">
              <a:buFont typeface="Arial" panose="020B0604020202020204" pitchFamily="34" charset="0"/>
              <a:buChar char="•"/>
            </a:pPr>
            <a:r>
              <a:rPr lang="zh-CN" altLang="en-US" sz="2400">
                <a:solidFill>
                  <a:schemeClr val="tx1"/>
                </a:solidFill>
              </a:rPr>
              <a:t>有计算机相关知识背景。</a:t>
            </a:r>
            <a:endParaRPr lang="zh-CN" altLang="en-US" sz="2400">
              <a:solidFill>
                <a:schemeClr val="tx1"/>
              </a:solidFill>
            </a:endParaRPr>
          </a:p>
          <a:p>
            <a:pPr marL="800100" lvl="1" indent="-342900">
              <a:buFont typeface="Arial" panose="020B0604020202020204" pitchFamily="34" charset="0"/>
              <a:buChar char="•"/>
            </a:pPr>
            <a:r>
              <a:rPr lang="zh-CN" altLang="en-US" sz="2400">
                <a:solidFill>
                  <a:schemeClr val="tx1"/>
                </a:solidFill>
              </a:rPr>
              <a:t>采用了一个筛选测试来检查用户对其解释方法和测试程序的理解。</a:t>
            </a:r>
            <a:endParaRPr lang="zh-CN" altLang="en-US" sz="2400">
              <a:solidFill>
                <a:schemeClr val="tx1"/>
              </a:solidFill>
            </a:endParaRPr>
          </a:p>
          <a:p>
            <a:pPr marL="800100" lvl="1" indent="-342900">
              <a:buFont typeface="Arial" panose="020B0604020202020204" pitchFamily="34" charset="0"/>
              <a:buChar char="•"/>
            </a:pPr>
            <a:r>
              <a:rPr lang="zh-CN" altLang="en-US" sz="2400">
                <a:solidFill>
                  <a:schemeClr val="tx1"/>
                </a:solidFill>
              </a:rPr>
              <a:t>用新的数据集和解释方法再次测试了10名用户，总共进行了39次用户测试。</a:t>
            </a:r>
            <a:r>
              <a:rPr sz="2400">
                <a:solidFill>
                  <a:schemeClr val="tx1"/>
                </a:solidFill>
              </a:rPr>
              <a:t> </a:t>
            </a:r>
            <a:endParaRPr sz="2400">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6710" y="154940"/>
            <a:ext cx="3068320" cy="521970"/>
          </a:xfrm>
          <a:prstGeom prst="rect">
            <a:avLst/>
          </a:prstGeom>
          <a:noFill/>
        </p:spPr>
        <p:txBody>
          <a:bodyPr wrap="none" rtlCol="0">
            <a:spAutoFit/>
          </a:bodyPr>
          <a:p>
            <a:pPr algn="l"/>
            <a:r>
              <a:rPr lang="en-US" sz="2800" b="1">
                <a:sym typeface="+mn-ea"/>
              </a:rPr>
              <a:t>Explanation Results</a:t>
            </a:r>
            <a:endParaRPr lang="en-US" sz="2800" b="1">
              <a:sym typeface="+mn-ea"/>
            </a:endParaRPr>
          </a:p>
        </p:txBody>
      </p:sp>
      <p:sp>
        <p:nvSpPr>
          <p:cNvPr id="3" name="文本框 2"/>
          <p:cNvSpPr txBox="1"/>
          <p:nvPr/>
        </p:nvSpPr>
        <p:spPr>
          <a:xfrm>
            <a:off x="641985" y="565150"/>
            <a:ext cx="8244205" cy="460375"/>
          </a:xfrm>
          <a:prstGeom prst="rect">
            <a:avLst/>
          </a:prstGeom>
          <a:noFill/>
        </p:spPr>
        <p:txBody>
          <a:bodyPr wrap="square" rtlCol="0" anchor="t">
            <a:spAutoFit/>
          </a:bodyPr>
          <a:p>
            <a:pPr marL="342900" indent="-342900">
              <a:buFont typeface="Wingdings" panose="05000000000000000000" charset="0"/>
              <a:buChar char="l"/>
            </a:pPr>
            <a:r>
              <a:rPr lang="en-US" altLang="zh-CN" sz="2400"/>
              <a:t>Do explanations help users?</a:t>
            </a:r>
            <a:endParaRPr lang="en-US" altLang="zh-CN" sz="2400"/>
          </a:p>
        </p:txBody>
      </p:sp>
      <p:pic>
        <p:nvPicPr>
          <p:cNvPr id="4" name="图片 3"/>
          <p:cNvPicPr>
            <a:picLocks noChangeAspect="1"/>
          </p:cNvPicPr>
          <p:nvPr/>
        </p:nvPicPr>
        <p:blipFill>
          <a:blip r:embed="rId1"/>
          <a:stretch>
            <a:fillRect/>
          </a:stretch>
        </p:blipFill>
        <p:spPr>
          <a:xfrm>
            <a:off x="710565" y="964565"/>
            <a:ext cx="7837805" cy="5720080"/>
          </a:xfrm>
          <a:prstGeom prst="rect">
            <a:avLst/>
          </a:prstGeom>
        </p:spPr>
      </p:pic>
      <p:sp>
        <p:nvSpPr>
          <p:cNvPr id="5" name="矩形 4"/>
          <p:cNvSpPr/>
          <p:nvPr/>
        </p:nvSpPr>
        <p:spPr>
          <a:xfrm>
            <a:off x="6634480" y="1816100"/>
            <a:ext cx="605790" cy="259715"/>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6634480" y="5143500"/>
            <a:ext cx="605790" cy="259715"/>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6710" y="154940"/>
            <a:ext cx="3068320" cy="521970"/>
          </a:xfrm>
          <a:prstGeom prst="rect">
            <a:avLst/>
          </a:prstGeom>
          <a:noFill/>
        </p:spPr>
        <p:txBody>
          <a:bodyPr wrap="none" rtlCol="0">
            <a:spAutoFit/>
          </a:bodyPr>
          <a:p>
            <a:pPr algn="l"/>
            <a:r>
              <a:rPr lang="en-US" sz="2800" b="1">
                <a:sym typeface="+mn-ea"/>
              </a:rPr>
              <a:t>Explanation Results</a:t>
            </a:r>
            <a:endParaRPr lang="en-US" sz="2800" b="1">
              <a:sym typeface="+mn-ea"/>
            </a:endParaRPr>
          </a:p>
        </p:txBody>
      </p:sp>
      <p:sp>
        <p:nvSpPr>
          <p:cNvPr id="5" name="文本框 4"/>
          <p:cNvSpPr txBox="1"/>
          <p:nvPr/>
        </p:nvSpPr>
        <p:spPr>
          <a:xfrm>
            <a:off x="449580" y="834390"/>
            <a:ext cx="8244205" cy="460375"/>
          </a:xfrm>
          <a:prstGeom prst="rect">
            <a:avLst/>
          </a:prstGeom>
          <a:noFill/>
        </p:spPr>
        <p:txBody>
          <a:bodyPr wrap="square" rtlCol="0" anchor="t">
            <a:spAutoFit/>
          </a:bodyPr>
          <a:p>
            <a:pPr marL="342900" indent="-342900">
              <a:buFont typeface="Wingdings" panose="05000000000000000000" charset="0"/>
              <a:buChar char="l"/>
            </a:pPr>
            <a:r>
              <a:rPr lang="en-US" altLang="zh-CN" sz="2400"/>
              <a:t>How do users rate explanations?</a:t>
            </a:r>
            <a:endParaRPr lang="en-US" altLang="zh-CN" sz="2400"/>
          </a:p>
        </p:txBody>
      </p:sp>
      <p:pic>
        <p:nvPicPr>
          <p:cNvPr id="6" name="图片 5"/>
          <p:cNvPicPr>
            <a:picLocks noChangeAspect="1"/>
          </p:cNvPicPr>
          <p:nvPr/>
        </p:nvPicPr>
        <p:blipFill>
          <a:blip r:embed="rId1"/>
          <a:stretch>
            <a:fillRect/>
          </a:stretch>
        </p:blipFill>
        <p:spPr>
          <a:xfrm>
            <a:off x="121920" y="1423670"/>
            <a:ext cx="8900160" cy="2333625"/>
          </a:xfrm>
          <a:prstGeom prst="rect">
            <a:avLst/>
          </a:prstGeom>
        </p:spPr>
      </p:pic>
      <p:sp>
        <p:nvSpPr>
          <p:cNvPr id="7" name="文本框 6"/>
          <p:cNvSpPr txBox="1"/>
          <p:nvPr/>
        </p:nvSpPr>
        <p:spPr>
          <a:xfrm>
            <a:off x="449580" y="4458335"/>
            <a:ext cx="8244205" cy="460375"/>
          </a:xfrm>
          <a:prstGeom prst="rect">
            <a:avLst/>
          </a:prstGeom>
          <a:noFill/>
        </p:spPr>
        <p:txBody>
          <a:bodyPr wrap="square" rtlCol="0" anchor="t">
            <a:spAutoFit/>
          </a:bodyPr>
          <a:p>
            <a:pPr marL="342900" indent="-342900">
              <a:buFont typeface="Wingdings" panose="05000000000000000000" charset="0"/>
              <a:buChar char="l"/>
            </a:pPr>
            <a:r>
              <a:rPr lang="en-US" altLang="zh-CN" sz="2400"/>
              <a:t>Can users predict explanation effectiveness?</a:t>
            </a:r>
            <a:endParaRPr lang="en-US" altLang="zh-CN" sz="2400"/>
          </a:p>
        </p:txBody>
      </p:sp>
      <p:sp>
        <p:nvSpPr>
          <p:cNvPr id="9" name="文本框 8"/>
          <p:cNvSpPr txBox="1"/>
          <p:nvPr/>
        </p:nvSpPr>
        <p:spPr>
          <a:xfrm>
            <a:off x="749300" y="5047615"/>
            <a:ext cx="4634230" cy="398780"/>
          </a:xfrm>
          <a:prstGeom prst="rect">
            <a:avLst/>
          </a:prstGeom>
          <a:noFill/>
        </p:spPr>
        <p:txBody>
          <a:bodyPr wrap="square" rtlCol="0" anchor="t">
            <a:spAutoFit/>
          </a:bodyPr>
          <a:p>
            <a:pPr marL="342900" indent="-342900">
              <a:buFont typeface="Wingdings" panose="05000000000000000000" charset="0"/>
              <a:buChar char="n"/>
            </a:pPr>
            <a:r>
              <a:rPr lang="zh-CN" altLang="en-US" sz="2000"/>
              <a:t>评分不是一个重要的预测器</a:t>
            </a:r>
            <a:endParaRPr lang="en-US" altLang="zh-CN">
              <a:solidFill>
                <a:schemeClr val="tx1"/>
              </a:solidFill>
            </a:endParaRPr>
          </a:p>
        </p:txBody>
      </p:sp>
      <p:pic>
        <p:nvPicPr>
          <p:cNvPr id="2" name="图片 1"/>
          <p:cNvPicPr>
            <a:picLocks noChangeAspect="1"/>
          </p:cNvPicPr>
          <p:nvPr/>
        </p:nvPicPr>
        <p:blipFill>
          <a:blip r:embed="rId2"/>
          <a:stretch>
            <a:fillRect/>
          </a:stretch>
        </p:blipFill>
        <p:spPr>
          <a:xfrm>
            <a:off x="6355715" y="3833495"/>
            <a:ext cx="2788285" cy="2171065"/>
          </a:xfrm>
          <a:prstGeom prst="rect">
            <a:avLst/>
          </a:prstGeom>
        </p:spPr>
      </p:pic>
      <p:cxnSp>
        <p:nvCxnSpPr>
          <p:cNvPr id="4" name="肘形连接符 3"/>
          <p:cNvCxnSpPr/>
          <p:nvPr/>
        </p:nvCxnSpPr>
        <p:spPr>
          <a:xfrm rot="10800000">
            <a:off x="4751705" y="4003040"/>
            <a:ext cx="1793240" cy="43180"/>
          </a:xfrm>
          <a:prstGeom prst="bentConnector3">
            <a:avLst>
              <a:gd name="adj1" fmla="val 49965"/>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523365" y="3785235"/>
            <a:ext cx="3228340" cy="645160"/>
          </a:xfrm>
          <a:prstGeom prst="rect">
            <a:avLst/>
          </a:prstGeom>
          <a:noFill/>
        </p:spPr>
        <p:txBody>
          <a:bodyPr wrap="square" rtlCol="0" anchor="t">
            <a:spAutoFit/>
          </a:bodyPr>
          <a:p>
            <a:r>
              <a:rPr lang="zh-CN" altLang="en-US"/>
              <a:t>用户根据质量而不是模型正确性对解释进行评分。</a:t>
            </a:r>
            <a:endParaRPr lang="en-US" alt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6885" y="439420"/>
            <a:ext cx="2546350" cy="521970"/>
          </a:xfrm>
          <a:prstGeom prst="rect">
            <a:avLst/>
          </a:prstGeom>
          <a:noFill/>
        </p:spPr>
        <p:txBody>
          <a:bodyPr wrap="none" rtlCol="0">
            <a:spAutoFit/>
          </a:bodyPr>
          <a:p>
            <a:pPr algn="l"/>
            <a:r>
              <a:rPr lang="en-US" sz="2800" b="1">
                <a:sym typeface="+mn-ea"/>
              </a:rPr>
              <a:t>Quality Analysis</a:t>
            </a:r>
            <a:endParaRPr lang="en-US" sz="2800" b="1">
              <a:sym typeface="+mn-ea"/>
            </a:endParaRPr>
          </a:p>
        </p:txBody>
      </p:sp>
      <p:sp>
        <p:nvSpPr>
          <p:cNvPr id="2" name="文本框 1"/>
          <p:cNvSpPr txBox="1"/>
          <p:nvPr/>
        </p:nvSpPr>
        <p:spPr>
          <a:xfrm>
            <a:off x="709930" y="1106170"/>
            <a:ext cx="8244205" cy="460375"/>
          </a:xfrm>
          <a:prstGeom prst="rect">
            <a:avLst/>
          </a:prstGeom>
          <a:noFill/>
        </p:spPr>
        <p:txBody>
          <a:bodyPr wrap="square" rtlCol="0" anchor="t">
            <a:spAutoFit/>
          </a:bodyPr>
          <a:p>
            <a:pPr marL="342900" indent="-342900">
              <a:buFont typeface="Wingdings" panose="05000000000000000000" charset="0"/>
              <a:buChar char="l"/>
            </a:pPr>
            <a:r>
              <a:rPr lang="en-US" altLang="zh-CN" sz="2400"/>
              <a:t>Success:3 of 6 Pre correct ——&gt; 5 of 6 Post correct</a:t>
            </a:r>
            <a:endParaRPr lang="zh-CN" altLang="en-US" sz="2400"/>
          </a:p>
        </p:txBody>
      </p:sp>
      <p:pic>
        <p:nvPicPr>
          <p:cNvPr id="8" name="图片 7"/>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73785" y="1711325"/>
            <a:ext cx="6685915" cy="1657350"/>
          </a:xfrm>
          <a:prstGeom prst="rect">
            <a:avLst/>
          </a:prstGeom>
        </p:spPr>
      </p:pic>
      <p:sp>
        <p:nvSpPr>
          <p:cNvPr id="10" name="文本框 9"/>
          <p:cNvSpPr txBox="1"/>
          <p:nvPr/>
        </p:nvSpPr>
        <p:spPr>
          <a:xfrm>
            <a:off x="1149985" y="3739515"/>
            <a:ext cx="7363460" cy="1076325"/>
          </a:xfrm>
          <a:prstGeom prst="rect">
            <a:avLst/>
          </a:prstGeom>
          <a:noFill/>
        </p:spPr>
        <p:txBody>
          <a:bodyPr wrap="square" rtlCol="0" anchor="t">
            <a:spAutoFit/>
          </a:bodyPr>
          <a:p>
            <a:pPr indent="0">
              <a:buFont typeface="Wingdings" panose="05000000000000000000" charset="0"/>
              <a:buNone/>
            </a:pPr>
            <a:r>
              <a:rPr lang="en-US" altLang="zh-CN" sz="2400"/>
              <a:t>Activated prototype:</a:t>
            </a:r>
            <a:endParaRPr lang="en-US" altLang="zh-CN" sz="2400"/>
          </a:p>
          <a:p>
            <a:pPr indent="0">
              <a:buFont typeface="Wingdings" panose="05000000000000000000" charset="0"/>
              <a:buNone/>
            </a:pPr>
            <a:r>
              <a:rPr lang="en-US" altLang="zh-CN" sz="2000"/>
              <a:t>“Murders by Numbers isn’t a great movie, but it’s a perfectly acceptable widget.”</a:t>
            </a:r>
            <a:endParaRPr lang="en-US" altLang="zh-CN" sz="200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6885" y="439420"/>
            <a:ext cx="2546350" cy="521970"/>
          </a:xfrm>
          <a:prstGeom prst="rect">
            <a:avLst/>
          </a:prstGeom>
          <a:noFill/>
        </p:spPr>
        <p:txBody>
          <a:bodyPr wrap="none" rtlCol="0">
            <a:spAutoFit/>
          </a:bodyPr>
          <a:p>
            <a:pPr algn="l"/>
            <a:r>
              <a:rPr lang="en-US" sz="2800" b="1">
                <a:sym typeface="+mn-ea"/>
              </a:rPr>
              <a:t>Quality Analysis</a:t>
            </a:r>
            <a:endParaRPr lang="en-US" sz="2800" b="1">
              <a:sym typeface="+mn-ea"/>
            </a:endParaRPr>
          </a:p>
        </p:txBody>
      </p:sp>
      <p:sp>
        <p:nvSpPr>
          <p:cNvPr id="2" name="文本框 1"/>
          <p:cNvSpPr txBox="1"/>
          <p:nvPr/>
        </p:nvSpPr>
        <p:spPr>
          <a:xfrm>
            <a:off x="709930" y="1106170"/>
            <a:ext cx="8244205" cy="460375"/>
          </a:xfrm>
          <a:prstGeom prst="rect">
            <a:avLst/>
          </a:prstGeom>
          <a:noFill/>
        </p:spPr>
        <p:txBody>
          <a:bodyPr wrap="square" rtlCol="0" anchor="t">
            <a:spAutoFit/>
          </a:bodyPr>
          <a:p>
            <a:pPr marL="342900" indent="-342900">
              <a:buFont typeface="Wingdings" panose="05000000000000000000" charset="0"/>
              <a:buChar char="l"/>
            </a:pPr>
            <a:r>
              <a:rPr lang="en-US" altLang="zh-CN" sz="2400"/>
              <a:t>Failure:7 of 13 Post correct (no improvements)</a:t>
            </a:r>
            <a:endParaRPr lang="zh-CN" altLang="en-US" sz="2400"/>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56005" y="1566545"/>
            <a:ext cx="6388100" cy="1794510"/>
          </a:xfrm>
          <a:prstGeom prst="rect">
            <a:avLst/>
          </a:prstGeom>
        </p:spPr>
      </p:pic>
      <p:sp>
        <p:nvSpPr>
          <p:cNvPr id="5" name="文本框 4"/>
          <p:cNvSpPr txBox="1"/>
          <p:nvPr/>
        </p:nvSpPr>
        <p:spPr>
          <a:xfrm>
            <a:off x="963295" y="3361055"/>
            <a:ext cx="8087360" cy="2861310"/>
          </a:xfrm>
          <a:prstGeom prst="rect">
            <a:avLst/>
          </a:prstGeom>
          <a:noFill/>
        </p:spPr>
        <p:txBody>
          <a:bodyPr wrap="square" rtlCol="0">
            <a:spAutoFit/>
          </a:bodyPr>
          <a:p>
            <a:pPr marL="285750" indent="-285750">
              <a:buFont typeface="Arial" panose="020B0604020202020204" pitchFamily="34" charset="0"/>
              <a:buChar char="•"/>
            </a:pPr>
            <a:r>
              <a:rPr lang="zh-CN" altLang="en-US"/>
              <a:t>LIME给出了五个单词，每个单词的权重都很小（|w |&lt;0.04），而基线是0.91。这表明LIME未能识别模型输出所需的输入特征。</a:t>
            </a:r>
            <a:endParaRPr lang="zh-CN" altLang="en-US"/>
          </a:p>
          <a:p>
            <a:pPr marL="285750" indent="-285750">
              <a:buFont typeface="Arial" panose="020B0604020202020204" pitchFamily="34" charset="0"/>
              <a:buChar char="•"/>
            </a:pPr>
            <a:r>
              <a:rPr lang="zh-CN" altLang="en-US"/>
              <a:t>Anchor给出了一个词作为最初积极预测的条件：“</a:t>
            </a:r>
            <a:r>
              <a:rPr lang="en-US" altLang="zh-CN"/>
              <a:t>bittersweet</a:t>
            </a:r>
            <a:r>
              <a:rPr lang="zh-CN" altLang="en-US"/>
              <a:t>”。但当“</a:t>
            </a:r>
            <a:r>
              <a:rPr lang="en-US" altLang="zh-CN">
                <a:sym typeface="+mn-ea"/>
              </a:rPr>
              <a:t>bittersweet</a:t>
            </a:r>
            <a:r>
              <a:rPr lang="zh-CN" altLang="en-US"/>
              <a:t>”变成“</a:t>
            </a:r>
            <a:r>
              <a:rPr lang="en-US" altLang="zh-CN"/>
              <a:t>teary</a:t>
            </a:r>
            <a:r>
              <a:rPr lang="zh-CN" altLang="en-US"/>
              <a:t>”时会发生什么呢？Anchor的解释实际上并不适用于这种反事实场景，因为它对模型行为的概率描述取决于</a:t>
            </a:r>
            <a:r>
              <a:rPr lang="en-US" altLang="zh-CN"/>
              <a:t>”</a:t>
            </a:r>
            <a:r>
              <a:rPr lang="en-US" altLang="zh-CN">
                <a:sym typeface="+mn-ea"/>
              </a:rPr>
              <a:t>bittersweet</a:t>
            </a:r>
            <a:r>
              <a:rPr lang="en-US" altLang="zh-CN"/>
              <a:t>”</a:t>
            </a:r>
            <a:r>
              <a:rPr lang="zh-CN" altLang="en-US"/>
              <a:t>的存在。</a:t>
            </a:r>
            <a:endParaRPr lang="zh-CN" altLang="en-US"/>
          </a:p>
          <a:p>
            <a:pPr marL="285750" indent="-285750">
              <a:buFont typeface="Arial" panose="020B0604020202020204" pitchFamily="34" charset="0"/>
              <a:buChar char="•"/>
            </a:pPr>
            <a:r>
              <a:rPr lang="zh-CN" altLang="en-US"/>
              <a:t> Decision Boundary:给出带有负面预测的反事实输入 :”A sappy film, simple in link but unique with human events”。</a:t>
            </a:r>
            <a:endParaRPr lang="zh-CN" altLang="en-US"/>
          </a:p>
          <a:p>
            <a:pPr marL="285750" indent="-285750">
              <a:buFont typeface="Arial" panose="020B0604020202020204" pitchFamily="34" charset="0"/>
              <a:buChar char="•"/>
            </a:pPr>
            <a:r>
              <a:rPr lang="zh-CN" altLang="en-US"/>
              <a:t>Prototype model：给出原始预测的激活原型:” Watstein handily directs and edits around his screenplay’s sappier elements...and sustains Off the Hook’s build up with remarkable assuredness for a first-timer.”</a:t>
            </a:r>
            <a:endParaRPr lang="zh-CN" alt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70535" y="430530"/>
            <a:ext cx="1362710" cy="521970"/>
          </a:xfrm>
          <a:prstGeom prst="rect">
            <a:avLst/>
          </a:prstGeom>
          <a:noFill/>
        </p:spPr>
        <p:txBody>
          <a:bodyPr wrap="square" rtlCol="0">
            <a:spAutoFit/>
          </a:bodyPr>
          <a:p>
            <a:r>
              <a:rPr lang="zh-CN" altLang="en-US" sz="2800" b="1"/>
              <a:t>场景</a:t>
            </a:r>
            <a:endParaRPr lang="zh-CN" altLang="en-US" sz="2800" b="1"/>
          </a:p>
        </p:txBody>
      </p:sp>
      <p:pic>
        <p:nvPicPr>
          <p:cNvPr id="2" name="图片 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361950" y="1997075"/>
            <a:ext cx="8420735" cy="2336165"/>
          </a:xfrm>
          <a:prstGeom prst="rect">
            <a:avLst/>
          </a:prstGeom>
        </p:spPr>
      </p:pic>
      <p:sp>
        <p:nvSpPr>
          <p:cNvPr id="3" name="文本框 2"/>
          <p:cNvSpPr txBox="1"/>
          <p:nvPr/>
        </p:nvSpPr>
        <p:spPr>
          <a:xfrm>
            <a:off x="579755" y="1059815"/>
            <a:ext cx="6966585" cy="829945"/>
          </a:xfrm>
          <a:prstGeom prst="rect">
            <a:avLst/>
          </a:prstGeom>
          <a:noFill/>
        </p:spPr>
        <p:txBody>
          <a:bodyPr wrap="square" rtlCol="0">
            <a:spAutoFit/>
          </a:bodyPr>
          <a:p>
            <a:pPr marL="285750" indent="-285750">
              <a:buFont typeface="Wingdings" panose="05000000000000000000" charset="0"/>
              <a:buChar char="l"/>
            </a:pPr>
            <a:r>
              <a:rPr lang="en-US" altLang="zh-CN" sz="2400">
                <a:latin typeface="Times New Roman" panose="02020603050405020304" charset="0"/>
                <a:cs typeface="Times New Roman" panose="02020603050405020304" charset="0"/>
              </a:rPr>
              <a:t>remove a neighnoring link —— interpretability</a:t>
            </a:r>
            <a:endParaRPr lang="en-US" altLang="zh-CN" sz="2400">
              <a:latin typeface="Times New Roman" panose="02020603050405020304" charset="0"/>
              <a:cs typeface="Times New Roman" panose="02020603050405020304" charset="0"/>
            </a:endParaRPr>
          </a:p>
          <a:p>
            <a:pPr marL="285750" indent="-285750">
              <a:buFont typeface="Wingdings" panose="05000000000000000000" charset="0"/>
              <a:buChar char="l"/>
            </a:pPr>
            <a:r>
              <a:rPr lang="en-US" altLang="zh-CN" sz="2400">
                <a:latin typeface="Times New Roman" panose="02020603050405020304" charset="0"/>
                <a:cs typeface="Times New Roman" panose="02020603050405020304" charset="0"/>
              </a:rPr>
              <a:t>add a new,fake fact ——  robustness</a:t>
            </a:r>
            <a:endParaRPr lang="en-US" altLang="zh-CN" sz="2400">
              <a:latin typeface="Times New Roman" panose="02020603050405020304" charset="0"/>
              <a:cs typeface="Times New Roman" panose="0202060305040502030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76300" y="1004570"/>
            <a:ext cx="6605905" cy="5153660"/>
          </a:xfrm>
          <a:prstGeom prst="rect">
            <a:avLst/>
          </a:prstGeom>
        </p:spPr>
      </p:pic>
      <p:sp>
        <p:nvSpPr>
          <p:cNvPr id="6" name="文本框 5"/>
          <p:cNvSpPr txBox="1"/>
          <p:nvPr/>
        </p:nvSpPr>
        <p:spPr>
          <a:xfrm>
            <a:off x="374650" y="333375"/>
            <a:ext cx="1362710" cy="521970"/>
          </a:xfrm>
          <a:prstGeom prst="rect">
            <a:avLst/>
          </a:prstGeom>
          <a:noFill/>
        </p:spPr>
        <p:txBody>
          <a:bodyPr wrap="square" rtlCol="0">
            <a:spAutoFit/>
          </a:bodyPr>
          <a:p>
            <a:r>
              <a:rPr lang="zh-CN" altLang="en-US" sz="2800" b="1"/>
              <a:t>挑战</a:t>
            </a:r>
            <a:endParaRPr lang="zh-CN" altLang="en-US" sz="2800" b="1"/>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4650" y="247650"/>
            <a:ext cx="2519045" cy="521970"/>
          </a:xfrm>
          <a:prstGeom prst="rect">
            <a:avLst/>
          </a:prstGeom>
          <a:noFill/>
        </p:spPr>
        <p:txBody>
          <a:bodyPr wrap="square" rtlCol="0">
            <a:spAutoFit/>
          </a:bodyPr>
          <a:p>
            <a:r>
              <a:rPr lang="zh-CN" altLang="en-US" sz="2800" b="1"/>
              <a:t>符号介绍</a:t>
            </a:r>
            <a:endParaRPr lang="zh-CN" altLang="en-US" sz="2800" b="1"/>
          </a:p>
        </p:txBody>
      </p:sp>
      <p:sp>
        <p:nvSpPr>
          <p:cNvPr id="2" name="文本框 1"/>
          <p:cNvSpPr txBox="1"/>
          <p:nvPr/>
        </p:nvSpPr>
        <p:spPr>
          <a:xfrm>
            <a:off x="483870" y="923925"/>
            <a:ext cx="7988935" cy="1198880"/>
          </a:xfrm>
          <a:prstGeom prst="rect">
            <a:avLst/>
          </a:prstGeom>
          <a:noFill/>
        </p:spPr>
        <p:txBody>
          <a:bodyPr wrap="square" rtlCol="0">
            <a:spAutoFit/>
          </a:bodyPr>
          <a:p>
            <a:pPr algn="l"/>
            <a:r>
              <a:rPr lang="en-US" altLang="zh-CN" sz="2400"/>
              <a:t>link prediction</a:t>
            </a:r>
            <a:r>
              <a:rPr lang="zh-CN" altLang="en-US" sz="2400"/>
              <a:t>的评分函数</a:t>
            </a:r>
            <a:r>
              <a:rPr lang="en-US" altLang="zh-CN" sz="2400"/>
              <a:t>: </a:t>
            </a:r>
            <a:endParaRPr lang="en-US" altLang="zh-CN" sz="2400"/>
          </a:p>
          <a:p>
            <a:pPr marL="342900" indent="-342900" algn="l">
              <a:buFont typeface="Arial" panose="020B0604020202020204" pitchFamily="34" charset="0"/>
              <a:buChar char="•"/>
            </a:pPr>
            <a:r>
              <a:rPr lang="en-US" altLang="zh-CN" sz="2400"/>
              <a:t>DistMult :</a:t>
            </a:r>
            <a:endParaRPr lang="en-US" altLang="zh-CN" sz="2400"/>
          </a:p>
          <a:p>
            <a:pPr marL="342900" indent="-342900" algn="l">
              <a:buFont typeface="Arial" panose="020B0604020202020204" pitchFamily="34" charset="0"/>
              <a:buChar char="•"/>
            </a:pPr>
            <a:r>
              <a:rPr lang="en-US" altLang="zh-CN" sz="2400"/>
              <a:t>ConvE :  f(e</a:t>
            </a:r>
            <a:r>
              <a:rPr lang="en-US" altLang="zh-CN" sz="2400" baseline="-25000"/>
              <a:t>s</a:t>
            </a:r>
            <a:r>
              <a:rPr lang="en-US" altLang="zh-CN" sz="2400"/>
              <a:t>,e</a:t>
            </a:r>
            <a:r>
              <a:rPr lang="en-US" altLang="zh-CN" sz="2400" baseline="-25000"/>
              <a:t>r</a:t>
            </a:r>
            <a:r>
              <a:rPr lang="en-US" altLang="zh-CN" sz="2400"/>
              <a:t>) 是</a:t>
            </a:r>
            <a:r>
              <a:rPr lang="zh-CN" altLang="en-US" sz="2400"/>
              <a:t>将</a:t>
            </a:r>
            <a:r>
              <a:rPr lang="en-US" altLang="zh-CN" sz="2400"/>
              <a:t>e</a:t>
            </a:r>
            <a:r>
              <a:rPr lang="en-US" altLang="zh-CN" sz="2400" baseline="-25000"/>
              <a:t>s</a:t>
            </a:r>
            <a:r>
              <a:rPr lang="en-US" altLang="zh-CN" sz="2400"/>
              <a:t>和e</a:t>
            </a:r>
            <a:r>
              <a:rPr lang="en-US" altLang="zh-CN" sz="2400" baseline="-25000"/>
              <a:t>r</a:t>
            </a:r>
            <a:r>
              <a:rPr lang="zh-CN" altLang="en-US" sz="2400"/>
              <a:t>拼接后进行</a:t>
            </a:r>
            <a:r>
              <a:rPr lang="en-US" altLang="zh-CN" sz="2400"/>
              <a:t>卷积计算 </a:t>
            </a:r>
            <a:endParaRPr lang="en-US" altLang="zh-CN" sz="2400"/>
          </a:p>
        </p:txBody>
      </p:sp>
      <p:pic>
        <p:nvPicPr>
          <p:cNvPr id="5" name="图片 4"/>
          <p:cNvPicPr>
            <a:picLocks noChangeAspect="1"/>
          </p:cNvPicPr>
          <p:nvPr/>
        </p:nvPicPr>
        <p:blipFill>
          <a:blip r:embed="rId1"/>
          <a:stretch>
            <a:fillRect/>
          </a:stretch>
        </p:blipFill>
        <p:spPr>
          <a:xfrm>
            <a:off x="4005580" y="923925"/>
            <a:ext cx="3308350" cy="395605"/>
          </a:xfrm>
          <a:prstGeom prst="rect">
            <a:avLst/>
          </a:prstGeom>
        </p:spPr>
      </p:pic>
      <p:pic>
        <p:nvPicPr>
          <p:cNvPr id="7" name="图片 6"/>
          <p:cNvPicPr>
            <a:picLocks noChangeAspect="1"/>
          </p:cNvPicPr>
          <p:nvPr/>
        </p:nvPicPr>
        <p:blipFill>
          <a:blip r:embed="rId2"/>
          <a:stretch>
            <a:fillRect/>
          </a:stretch>
        </p:blipFill>
        <p:spPr>
          <a:xfrm>
            <a:off x="2350770" y="1370965"/>
            <a:ext cx="2105025" cy="304800"/>
          </a:xfrm>
          <a:prstGeom prst="rect">
            <a:avLst/>
          </a:prstGeom>
        </p:spPr>
      </p:pic>
      <p:pic>
        <p:nvPicPr>
          <p:cNvPr id="9" name="图片 8"/>
          <p:cNvPicPr>
            <a:picLocks noChangeAspect="1"/>
          </p:cNvPicPr>
          <p:nvPr/>
        </p:nvPicPr>
        <p:blipFill>
          <a:blip r:embed="rId3"/>
          <a:stretch>
            <a:fillRect/>
          </a:stretch>
        </p:blipFill>
        <p:spPr>
          <a:xfrm>
            <a:off x="871855" y="3255645"/>
            <a:ext cx="5674360" cy="1510665"/>
          </a:xfrm>
          <a:prstGeom prst="rect">
            <a:avLst/>
          </a:prstGeom>
        </p:spPr>
      </p:pic>
      <p:sp>
        <p:nvSpPr>
          <p:cNvPr id="10" name="文本框 9"/>
          <p:cNvSpPr txBox="1"/>
          <p:nvPr/>
        </p:nvSpPr>
        <p:spPr>
          <a:xfrm>
            <a:off x="483870" y="2689860"/>
            <a:ext cx="1706880" cy="460375"/>
          </a:xfrm>
          <a:prstGeom prst="rect">
            <a:avLst/>
          </a:prstGeom>
          <a:noFill/>
        </p:spPr>
        <p:txBody>
          <a:bodyPr wrap="none" rtlCol="0" anchor="t">
            <a:spAutoFit/>
          </a:bodyPr>
          <a:p>
            <a:r>
              <a:rPr lang="zh-CN" altLang="en-US" sz="2400"/>
              <a:t>损失函数：</a:t>
            </a:r>
            <a:endParaRPr lang="zh-CN" altLang="en-US" sz="24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4010" y="270510"/>
            <a:ext cx="7265035" cy="521970"/>
          </a:xfrm>
          <a:prstGeom prst="rect">
            <a:avLst/>
          </a:prstGeom>
          <a:noFill/>
        </p:spPr>
        <p:txBody>
          <a:bodyPr wrap="square" rtlCol="0" anchor="t">
            <a:spAutoFit/>
          </a:bodyPr>
          <a:p>
            <a:r>
              <a:rPr lang="zh-CN" altLang="en-US" sz="2800" b="1"/>
              <a:t>CRIAGE</a:t>
            </a:r>
            <a:endParaRPr lang="zh-CN" altLang="en-US" sz="2800" b="1"/>
          </a:p>
        </p:txBody>
      </p:sp>
      <p:sp>
        <p:nvSpPr>
          <p:cNvPr id="6" name="文本框 5"/>
          <p:cNvSpPr txBox="1"/>
          <p:nvPr/>
        </p:nvSpPr>
        <p:spPr>
          <a:xfrm>
            <a:off x="636905" y="1480820"/>
            <a:ext cx="7309485" cy="398780"/>
          </a:xfrm>
          <a:prstGeom prst="rect">
            <a:avLst/>
          </a:prstGeom>
          <a:noFill/>
        </p:spPr>
        <p:txBody>
          <a:bodyPr wrap="square" rtlCol="0">
            <a:spAutoFit/>
          </a:bodyPr>
          <a:p>
            <a:r>
              <a:rPr lang="zh-CN" altLang="en-US" sz="2000"/>
              <a:t>对于</a:t>
            </a:r>
            <a:r>
              <a:rPr lang="en-US" altLang="zh-CN" sz="2000"/>
              <a:t>KG G</a:t>
            </a:r>
            <a:r>
              <a:rPr lang="zh-CN" altLang="en-US" sz="2000"/>
              <a:t>中的一个目标三元组</a:t>
            </a:r>
            <a:r>
              <a:rPr lang="en-US" altLang="zh-CN" sz="2000"/>
              <a:t>&lt;s,r,o&gt;</a:t>
            </a:r>
            <a:endParaRPr lang="en-US" altLang="zh-CN" sz="2000"/>
          </a:p>
        </p:txBody>
      </p:sp>
      <p:sp>
        <p:nvSpPr>
          <p:cNvPr id="7" name="文本框 6"/>
          <p:cNvSpPr txBox="1"/>
          <p:nvPr/>
        </p:nvSpPr>
        <p:spPr>
          <a:xfrm>
            <a:off x="334010" y="967740"/>
            <a:ext cx="3756025" cy="398780"/>
          </a:xfrm>
          <a:prstGeom prst="rect">
            <a:avLst/>
          </a:prstGeom>
          <a:noFill/>
        </p:spPr>
        <p:txBody>
          <a:bodyPr wrap="none" rtlCol="0">
            <a:spAutoFit/>
          </a:bodyPr>
          <a:p>
            <a:pPr marL="285750" indent="-285750">
              <a:buFont typeface="Wingdings" panose="05000000000000000000" charset="0"/>
              <a:buChar char="l"/>
            </a:pPr>
            <a:r>
              <a:rPr lang="en-US" altLang="zh-CN" sz="2000"/>
              <a:t>Remove a fact(CRIAGE-Remove)</a:t>
            </a:r>
            <a:endParaRPr lang="en-US" altLang="zh-CN" sz="2000"/>
          </a:p>
        </p:txBody>
      </p:sp>
      <mc:AlternateContent xmlns:mc="http://schemas.openxmlformats.org/markup-compatibility/2006">
        <mc:Choice xmlns:a14="http://schemas.microsoft.com/office/drawing/2010/main" Requires="a14">
          <p:sp>
            <p:nvSpPr>
              <p:cNvPr id="9" name="文本框 8"/>
              <p:cNvSpPr txBox="1"/>
              <p:nvPr/>
            </p:nvSpPr>
            <p:spPr>
              <a:xfrm>
                <a:off x="4935855" y="1480820"/>
                <a:ext cx="3950335" cy="398780"/>
              </a:xfrm>
              <a:prstGeom prst="rect">
                <a:avLst/>
              </a:prstGeom>
              <a:noFill/>
            </p:spPr>
            <p:txBody>
              <a:bodyPr wrap="square" rtlCol="0">
                <a:spAutoFit/>
              </a:bodyPr>
              <a:p>
                <a:r>
                  <a:rPr lang="zh-CN" sz="2000"/>
                  <a:t>识别一个邻居</a:t>
                </a:r>
                <a:r>
                  <a:rPr lang="zh-CN" altLang="en-US" sz="2000"/>
                  <a:t>三元组</a:t>
                </a:r>
                <a14:m>
                  <m:oMath xmlns:m="http://schemas.openxmlformats.org/officeDocument/2006/math">
                    <m:r>
                      <a:rPr lang="en-US" altLang="zh-CN" i="1">
                        <a:latin typeface="Cambria Math" panose="02040503050406030204" pitchFamily="18" charset="0"/>
                        <a:cs typeface="Cambria Math" panose="02040503050406030204" pitchFamily="18" charset="0"/>
                      </a:rPr>
                      <m:t>&lt;</m:t>
                    </m:r>
                    <m:r>
                      <a:rPr lang="en-US" altLang="zh-CN" i="1">
                        <a:latin typeface="Cambria Math" panose="02040503050406030204" pitchFamily="18" charset="0"/>
                        <a:cs typeface="Cambria Math" panose="02040503050406030204" pitchFamily="18" charset="0"/>
                      </a:rPr>
                      <m:t>𝑠</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𝑟</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𝑜</m:t>
                    </m:r>
                    <m:r>
                      <a:rPr lang="en-US" altLang="zh-CN" i="1">
                        <a:latin typeface="Cambria Math" panose="02040503050406030204" pitchFamily="18" charset="0"/>
                        <a:cs typeface="Cambria Math" panose="02040503050406030204" pitchFamily="18" charset="0"/>
                      </a:rPr>
                      <m:t>&gt;</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𝐺</m:t>
                    </m:r>
                  </m:oMath>
                </a14:m>
                <a:endParaRPr lang="en-US" altLang="zh-CN" i="1">
                  <a:latin typeface="Cambria Math" panose="02040503050406030204" pitchFamily="18" charset="0"/>
                  <a:cs typeface="Cambria Math" panose="020405030504060302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4935855" y="1480820"/>
                <a:ext cx="3950335" cy="398780"/>
              </a:xfrm>
              <a:prstGeom prst="rect">
                <a:avLst/>
              </a:prstGeom>
              <a:blipFill rotWithShape="1">
                <a:blip r:embed="rId1"/>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890395" y="2033905"/>
            <a:ext cx="4961255" cy="1565275"/>
          </a:xfrm>
          <a:prstGeom prst="rect">
            <a:avLst/>
          </a:prstGeom>
        </p:spPr>
      </p:pic>
      <p:sp>
        <p:nvSpPr>
          <p:cNvPr id="13" name="文本框 12"/>
          <p:cNvSpPr txBox="1"/>
          <p:nvPr/>
        </p:nvSpPr>
        <p:spPr>
          <a:xfrm>
            <a:off x="334010" y="3753485"/>
            <a:ext cx="5563870" cy="398780"/>
          </a:xfrm>
          <a:prstGeom prst="rect">
            <a:avLst/>
          </a:prstGeom>
          <a:noFill/>
        </p:spPr>
        <p:txBody>
          <a:bodyPr wrap="square" rtlCol="0">
            <a:spAutoFit/>
          </a:bodyPr>
          <a:p>
            <a:pPr marL="285750" indent="-285750">
              <a:buFont typeface="Wingdings" panose="05000000000000000000" charset="0"/>
              <a:buChar char="l"/>
            </a:pPr>
            <a:r>
              <a:rPr lang="en-US" altLang="zh-CN" sz="2000"/>
              <a:t>Adding a new fact (CRIAGE-Add)</a:t>
            </a:r>
            <a:endParaRPr lang="en-US" altLang="zh-CN" sz="2000"/>
          </a:p>
        </p:txBody>
      </p:sp>
      <p:sp>
        <p:nvSpPr>
          <p:cNvPr id="15" name="文本框 14"/>
          <p:cNvSpPr txBox="1"/>
          <p:nvPr/>
        </p:nvSpPr>
        <p:spPr>
          <a:xfrm>
            <a:off x="636905" y="4152265"/>
            <a:ext cx="8249285" cy="398780"/>
          </a:xfrm>
          <a:prstGeom prst="rect">
            <a:avLst/>
          </a:prstGeom>
          <a:noFill/>
        </p:spPr>
        <p:txBody>
          <a:bodyPr wrap="square" rtlCol="0">
            <a:spAutoFit/>
          </a:bodyPr>
          <a:p>
            <a:r>
              <a:rPr lang="zh-CN" altLang="en-US" sz="2000"/>
              <a:t>对于</a:t>
            </a:r>
            <a:r>
              <a:rPr lang="en-US" altLang="zh-CN" sz="2000"/>
              <a:t>KG G</a:t>
            </a:r>
            <a:r>
              <a:rPr lang="zh-CN" altLang="en-US" sz="2000"/>
              <a:t>中的一个目标三元组</a:t>
            </a:r>
            <a:r>
              <a:rPr lang="en-US" altLang="zh-CN" sz="2000"/>
              <a:t>&lt;s,r,o&gt;     </a:t>
            </a:r>
            <a:r>
              <a:rPr lang="zh-CN" altLang="en-US" sz="2000"/>
              <a:t>添加一个单一假的事实</a:t>
            </a:r>
            <a:r>
              <a:rPr lang="en-US" altLang="zh-CN" sz="2000"/>
              <a:t>&lt;s’,r’,o&gt;</a:t>
            </a:r>
            <a:endParaRPr lang="en-US" altLang="zh-CN" sz="2000"/>
          </a:p>
        </p:txBody>
      </p:sp>
      <p:pic>
        <p:nvPicPr>
          <p:cNvPr id="16" name="图片 1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605915" y="4692015"/>
            <a:ext cx="6340475" cy="1409065"/>
          </a:xfrm>
          <a:prstGeom prst="rect">
            <a:avLst/>
          </a:prstGeom>
        </p:spPr>
      </p:pic>
      <p:sp>
        <p:nvSpPr>
          <p:cNvPr id="17" name="矩形 16"/>
          <p:cNvSpPr/>
          <p:nvPr/>
        </p:nvSpPr>
        <p:spPr>
          <a:xfrm>
            <a:off x="7314565" y="4692015"/>
            <a:ext cx="631825" cy="638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222500" y="4942840"/>
            <a:ext cx="4743450" cy="883285"/>
          </a:xfrm>
          <a:prstGeom prst="rect">
            <a:avLst/>
          </a:prstGeom>
        </p:spPr>
      </p:pic>
      <p:sp>
        <p:nvSpPr>
          <p:cNvPr id="3" name="文本框 2"/>
          <p:cNvSpPr txBox="1"/>
          <p:nvPr/>
        </p:nvSpPr>
        <p:spPr>
          <a:xfrm>
            <a:off x="422275" y="348615"/>
            <a:ext cx="6046470" cy="521970"/>
          </a:xfrm>
          <a:prstGeom prst="rect">
            <a:avLst/>
          </a:prstGeom>
          <a:noFill/>
        </p:spPr>
        <p:txBody>
          <a:bodyPr wrap="square" rtlCol="0" anchor="t">
            <a:spAutoFit/>
          </a:bodyPr>
          <a:p>
            <a:r>
              <a:rPr lang="zh-CN" altLang="en-US" sz="2800" b="1"/>
              <a:t>First-order Approximation of Influence</a:t>
            </a:r>
            <a:endParaRPr lang="zh-CN" altLang="en-US" sz="2800" b="1"/>
          </a:p>
        </p:txBody>
      </p:sp>
      <p:pic>
        <p:nvPicPr>
          <p:cNvPr id="4" name="图片 3"/>
          <p:cNvPicPr>
            <a:picLocks noChangeAspect="1"/>
          </p:cNvPicPr>
          <p:nvPr/>
        </p:nvPicPr>
        <p:blipFill>
          <a:blip r:embed="rId2"/>
          <a:stretch>
            <a:fillRect/>
          </a:stretch>
        </p:blipFill>
        <p:spPr>
          <a:xfrm>
            <a:off x="899160" y="1426845"/>
            <a:ext cx="4610100" cy="1390650"/>
          </a:xfrm>
          <a:prstGeom prst="rect">
            <a:avLst/>
          </a:prstGeom>
        </p:spPr>
      </p:pic>
      <p:sp>
        <p:nvSpPr>
          <p:cNvPr id="13" name="文本框 12"/>
          <p:cNvSpPr txBox="1"/>
          <p:nvPr/>
        </p:nvSpPr>
        <p:spPr>
          <a:xfrm>
            <a:off x="422275" y="1028065"/>
            <a:ext cx="5563870" cy="398780"/>
          </a:xfrm>
          <a:prstGeom prst="rect">
            <a:avLst/>
          </a:prstGeom>
          <a:noFill/>
        </p:spPr>
        <p:txBody>
          <a:bodyPr wrap="square" rtlCol="0">
            <a:spAutoFit/>
          </a:bodyPr>
          <a:p>
            <a:pPr indent="0">
              <a:buFont typeface="Wingdings" panose="05000000000000000000" charset="0"/>
              <a:buNone/>
            </a:pPr>
            <a:r>
              <a:rPr lang="en-US" altLang="zh-CN" sz="2000"/>
              <a:t>Adding a new fact (CRIAGE-Add)</a:t>
            </a:r>
            <a:endParaRPr lang="en-US" altLang="zh-CN" sz="2000"/>
          </a:p>
        </p:txBody>
      </p:sp>
      <p:pic>
        <p:nvPicPr>
          <p:cNvPr id="5" name="图片 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979170" y="3447415"/>
            <a:ext cx="4036060" cy="516255"/>
          </a:xfrm>
          <a:prstGeom prst="rect">
            <a:avLst/>
          </a:prstGeom>
        </p:spPr>
      </p:pic>
      <p:pic>
        <p:nvPicPr>
          <p:cNvPr id="6" name="图片 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5166995" y="3547110"/>
            <a:ext cx="1709420" cy="339725"/>
          </a:xfrm>
          <a:prstGeom prst="rect">
            <a:avLst/>
          </a:prstGeom>
        </p:spPr>
      </p:pic>
      <p:pic>
        <p:nvPicPr>
          <p:cNvPr id="10" name="图片 9"/>
          <p:cNvPicPr>
            <a:picLocks noChangeAspect="1"/>
          </p:cNvPicPr>
          <p:nvPr/>
        </p:nvPicPr>
        <p:blipFill>
          <a:blip r:embed="rId5"/>
          <a:stretch>
            <a:fillRect/>
          </a:stretch>
        </p:blipFill>
        <p:spPr>
          <a:xfrm>
            <a:off x="1163320" y="4029075"/>
            <a:ext cx="3851910" cy="514350"/>
          </a:xfrm>
          <a:prstGeom prst="rect">
            <a:avLst/>
          </a:prstGeom>
        </p:spPr>
      </p:pic>
      <p:pic>
        <p:nvPicPr>
          <p:cNvPr id="15" name="图片 14"/>
          <p:cNvPicPr>
            <a:picLocks noChangeAspect="1"/>
          </p:cNvPicPr>
          <p:nvPr/>
        </p:nvPicPr>
        <p:blipFill>
          <a:blip r:embed="rId6"/>
          <a:stretch>
            <a:fillRect/>
          </a:stretch>
        </p:blipFill>
        <p:spPr>
          <a:xfrm>
            <a:off x="3484245" y="6043295"/>
            <a:ext cx="3876675" cy="457200"/>
          </a:xfrm>
          <a:prstGeom prst="rect">
            <a:avLst/>
          </a:prstGeom>
        </p:spPr>
      </p:pic>
      <p:pic>
        <p:nvPicPr>
          <p:cNvPr id="17" name="图片 16"/>
          <p:cNvPicPr>
            <a:picLocks noChangeAspect="1"/>
          </p:cNvPicPr>
          <p:nvPr/>
        </p:nvPicPr>
        <p:blipFill>
          <a:blip r:embed="rId7">
            <a:clrChange>
              <a:clrFrom>
                <a:srgbClr val="FFFFFF">
                  <a:alpha val="100000"/>
                </a:srgbClr>
              </a:clrFrom>
              <a:clrTo>
                <a:srgbClr val="FFFFFF">
                  <a:alpha val="100000"/>
                  <a:alpha val="0"/>
                </a:srgbClr>
              </a:clrTo>
            </a:clrChange>
          </a:blip>
          <a:stretch>
            <a:fillRect/>
          </a:stretch>
        </p:blipFill>
        <p:spPr>
          <a:xfrm>
            <a:off x="2174240" y="6083300"/>
            <a:ext cx="1432560" cy="358140"/>
          </a:xfrm>
          <a:prstGeom prst="rect">
            <a:avLst/>
          </a:prstGeom>
        </p:spPr>
      </p:pic>
      <p:pic>
        <p:nvPicPr>
          <p:cNvPr id="20" name="图片 19"/>
          <p:cNvPicPr>
            <a:picLocks noChangeAspect="1"/>
          </p:cNvPicPr>
          <p:nvPr/>
        </p:nvPicPr>
        <p:blipFill>
          <a:blip r:embed="rId8"/>
          <a:stretch>
            <a:fillRect/>
          </a:stretch>
        </p:blipFill>
        <p:spPr>
          <a:xfrm>
            <a:off x="1701800" y="3013710"/>
            <a:ext cx="1905000" cy="304800"/>
          </a:xfrm>
          <a:prstGeom prst="rect">
            <a:avLst/>
          </a:prstGeom>
        </p:spPr>
      </p:pic>
      <p:sp>
        <p:nvSpPr>
          <p:cNvPr id="21" name="文本框 20"/>
          <p:cNvSpPr txBox="1"/>
          <p:nvPr/>
        </p:nvSpPr>
        <p:spPr>
          <a:xfrm>
            <a:off x="979170" y="3013710"/>
            <a:ext cx="722630" cy="368300"/>
          </a:xfrm>
          <a:prstGeom prst="rect">
            <a:avLst/>
          </a:prstGeom>
          <a:noFill/>
        </p:spPr>
        <p:txBody>
          <a:bodyPr wrap="square" rtlCol="0">
            <a:spAutoFit/>
          </a:bodyPr>
          <a:p>
            <a:r>
              <a:rPr lang="zh-CN" altLang="en-US"/>
              <a:t>假设：</a:t>
            </a:r>
            <a:endParaRPr lang="zh-CN" altLang="en-US"/>
          </a:p>
        </p:txBody>
      </p:sp>
      <p:cxnSp>
        <p:nvCxnSpPr>
          <p:cNvPr id="22" name="直接连接符 21"/>
          <p:cNvCxnSpPr/>
          <p:nvPr/>
        </p:nvCxnSpPr>
        <p:spPr>
          <a:xfrm>
            <a:off x="2355215" y="2529205"/>
            <a:ext cx="2238375" cy="0"/>
          </a:xfrm>
          <a:prstGeom prst="line">
            <a:avLst/>
          </a:prstGeom>
          <a:ln w="254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23" name="直接箭头连接符 22"/>
          <p:cNvCxnSpPr/>
          <p:nvPr/>
        </p:nvCxnSpPr>
        <p:spPr>
          <a:xfrm>
            <a:off x="3978275" y="2772410"/>
            <a:ext cx="0" cy="1386840"/>
          </a:xfrm>
          <a:prstGeom prst="straightConnector1">
            <a:avLst/>
          </a:prstGeom>
          <a:ln w="15875">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sp>
        <p:nvSpPr>
          <p:cNvPr id="24" name="文本框 23"/>
          <p:cNvSpPr txBox="1"/>
          <p:nvPr/>
        </p:nvSpPr>
        <p:spPr>
          <a:xfrm>
            <a:off x="4057015" y="2948305"/>
            <a:ext cx="1517650" cy="368300"/>
          </a:xfrm>
          <a:prstGeom prst="rect">
            <a:avLst/>
          </a:prstGeom>
          <a:noFill/>
        </p:spPr>
        <p:txBody>
          <a:bodyPr wrap="none" rtlCol="0">
            <a:spAutoFit/>
          </a:bodyPr>
          <a:p>
            <a:r>
              <a:rPr lang="zh-CN" altLang="en-US">
                <a:solidFill>
                  <a:srgbClr val="00B0F0"/>
                </a:solidFill>
              </a:rPr>
              <a:t>对</a:t>
            </a:r>
            <a:r>
              <a:rPr lang="en-US" altLang="zh-CN">
                <a:solidFill>
                  <a:srgbClr val="00B0F0"/>
                </a:solidFill>
              </a:rPr>
              <a:t>e</a:t>
            </a:r>
            <a:r>
              <a:rPr lang="en-US" altLang="zh-CN" baseline="-25000">
                <a:solidFill>
                  <a:srgbClr val="00B0F0"/>
                </a:solidFill>
              </a:rPr>
              <a:t>o</a:t>
            </a:r>
            <a:r>
              <a:rPr lang="zh-CN" altLang="en-US">
                <a:solidFill>
                  <a:srgbClr val="00B0F0"/>
                </a:solidFill>
              </a:rPr>
              <a:t>求一阶导</a:t>
            </a:r>
            <a:endParaRPr lang="zh-CN" altLang="en-US">
              <a:solidFill>
                <a:srgbClr val="00B0F0"/>
              </a:solidFill>
            </a:endParaRPr>
          </a:p>
        </p:txBody>
      </p:sp>
      <p:cxnSp>
        <p:nvCxnSpPr>
          <p:cNvPr id="25" name="直接箭头连接符 24"/>
          <p:cNvCxnSpPr/>
          <p:nvPr/>
        </p:nvCxnSpPr>
        <p:spPr>
          <a:xfrm>
            <a:off x="3978275" y="4488815"/>
            <a:ext cx="0" cy="453390"/>
          </a:xfrm>
          <a:prstGeom prst="straightConnector1">
            <a:avLst/>
          </a:prstGeom>
          <a:ln w="15875">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6" name="文本框 25"/>
              <p:cNvSpPr txBox="1"/>
              <p:nvPr/>
            </p:nvSpPr>
            <p:spPr>
              <a:xfrm>
                <a:off x="4057015" y="4488815"/>
                <a:ext cx="3966210" cy="411480"/>
              </a:xfrm>
              <a:prstGeom prst="rect">
                <a:avLst/>
              </a:prstGeom>
              <a:noFill/>
            </p:spPr>
            <p:txBody>
              <a:bodyPr wrap="none" rtlCol="0">
                <a:spAutoFit/>
              </a:bodyPr>
              <a:p>
                <a:r>
                  <a:rPr lang="zh-CN">
                    <a:solidFill>
                      <a:srgbClr val="00B0F0"/>
                    </a:solidFill>
                  </a:rPr>
                  <a:t>期望</a:t>
                </a:r>
                <a14:m>
                  <m:oMath xmlns:m="http://schemas.openxmlformats.org/officeDocument/2006/math">
                    <m:sSub>
                      <m:sSubPr>
                        <m:ctrlPr>
                          <a:rPr lang="en-US" altLang="zh-CN" i="1">
                            <a:solidFill>
                              <a:srgbClr val="00B0F0"/>
                            </a:solidFill>
                            <a:latin typeface="Cambria Math" panose="02040503050406030204" pitchFamily="18" charset="0"/>
                            <a:cs typeface="Cambria Math" panose="02040503050406030204" pitchFamily="18" charset="0"/>
                          </a:rPr>
                        </m:ctrlPr>
                      </m:sSubPr>
                      <m:e>
                        <m:r>
                          <a:rPr lang="en-US" altLang="zh-CN" i="1">
                            <a:solidFill>
                              <a:srgbClr val="00B0F0"/>
                            </a:solidFill>
                            <a:latin typeface="Cambria Math" panose="02040503050406030204" pitchFamily="18" charset="0"/>
                            <a:cs typeface="Cambria Math" panose="02040503050406030204" pitchFamily="18" charset="0"/>
                          </a:rPr>
                          <m:t>𝛻</m:t>
                        </m:r>
                      </m:e>
                      <m:sub>
                        <m:sSub>
                          <m:sSubPr>
                            <m:ctrlPr>
                              <a:rPr lang="en-US" altLang="zh-CN" i="1">
                                <a:solidFill>
                                  <a:srgbClr val="00B0F0"/>
                                </a:solidFill>
                                <a:latin typeface="Cambria Math" panose="02040503050406030204" pitchFamily="18" charset="0"/>
                                <a:cs typeface="Cambria Math" panose="02040503050406030204" pitchFamily="18" charset="0"/>
                              </a:rPr>
                            </m:ctrlPr>
                          </m:sSubPr>
                          <m:e>
                            <m:r>
                              <a:rPr lang="en-US" altLang="zh-CN" i="1">
                                <a:solidFill>
                                  <a:srgbClr val="00B0F0"/>
                                </a:solidFill>
                                <a:latin typeface="Cambria Math" panose="02040503050406030204" pitchFamily="18" charset="0"/>
                                <a:cs typeface="Cambria Math" panose="02040503050406030204" pitchFamily="18" charset="0"/>
                              </a:rPr>
                              <m:t>𝑒</m:t>
                            </m:r>
                          </m:e>
                          <m:sub>
                            <m:r>
                              <a:rPr lang="en-US" altLang="zh-CN" i="1">
                                <a:solidFill>
                                  <a:srgbClr val="00B0F0"/>
                                </a:solidFill>
                                <a:latin typeface="Cambria Math" panose="02040503050406030204" pitchFamily="18" charset="0"/>
                                <a:cs typeface="Cambria Math" panose="02040503050406030204" pitchFamily="18" charset="0"/>
                              </a:rPr>
                              <m:t>𝑜</m:t>
                            </m:r>
                          </m:sub>
                        </m:sSub>
                      </m:sub>
                    </m:sSub>
                    <m:r>
                      <a:rPr lang="en-US" altLang="zh-CN" i="1">
                        <a:solidFill>
                          <a:srgbClr val="00B0F0"/>
                        </a:solidFill>
                        <a:latin typeface="Cambria Math" panose="02040503050406030204" pitchFamily="18" charset="0"/>
                        <a:cs typeface="Cambria Math" panose="02040503050406030204" pitchFamily="18" charset="0"/>
                      </a:rPr>
                      <m:t>ℒ</m:t>
                    </m:r>
                    <m:r>
                      <a:rPr lang="en-US" altLang="zh-CN" i="1">
                        <a:solidFill>
                          <a:srgbClr val="00B0F0"/>
                        </a:solidFill>
                        <a:latin typeface="Cambria Math" panose="02040503050406030204" pitchFamily="18" charset="0"/>
                        <a:cs typeface="Cambria Math" panose="02040503050406030204" pitchFamily="18" charset="0"/>
                      </a:rPr>
                      <m:t>(</m:t>
                    </m:r>
                    <m:acc>
                      <m:accPr>
                        <m:chr m:val="̅"/>
                        <m:ctrlPr>
                          <a:rPr lang="en-US" altLang="zh-CN" i="1">
                            <a:solidFill>
                              <a:srgbClr val="00B0F0"/>
                            </a:solidFill>
                            <a:latin typeface="Cambria Math" panose="02040503050406030204" pitchFamily="18" charset="0"/>
                            <a:cs typeface="Cambria Math" panose="02040503050406030204" pitchFamily="18" charset="0"/>
                          </a:rPr>
                        </m:ctrlPr>
                      </m:accPr>
                      <m:e>
                        <m:r>
                          <a:rPr lang="en-US" altLang="zh-CN" i="1">
                            <a:solidFill>
                              <a:srgbClr val="00B0F0"/>
                            </a:solidFill>
                            <a:latin typeface="Cambria Math" panose="02040503050406030204" pitchFamily="18" charset="0"/>
                            <a:cs typeface="Cambria Math" panose="02040503050406030204" pitchFamily="18" charset="0"/>
                          </a:rPr>
                          <m:t>𝐺</m:t>
                        </m:r>
                      </m:e>
                    </m:acc>
                    <m:r>
                      <a:rPr lang="en-US" altLang="zh-CN" i="1">
                        <a:solidFill>
                          <a:srgbClr val="00B0F0"/>
                        </a:solidFill>
                        <a:latin typeface="Cambria Math" panose="02040503050406030204" pitchFamily="18" charset="0"/>
                        <a:cs typeface="Cambria Math" panose="02040503050406030204" pitchFamily="18" charset="0"/>
                      </a:rPr>
                      <m:t>)=</m:t>
                    </m:r>
                    <m:r>
                      <a:rPr lang="en-US" altLang="zh-CN" i="1">
                        <a:solidFill>
                          <a:srgbClr val="00B0F0"/>
                        </a:solidFill>
                        <a:latin typeface="Cambria Math" panose="02040503050406030204" pitchFamily="18" charset="0"/>
                        <a:cs typeface="Cambria Math" panose="02040503050406030204" pitchFamily="18" charset="0"/>
                      </a:rPr>
                      <m:t>0</m:t>
                    </m:r>
                    <m:r>
                      <a:rPr lang="en-US" altLang="zh-CN" i="1">
                        <a:solidFill>
                          <a:srgbClr val="00B0F0"/>
                        </a:solidFill>
                        <a:latin typeface="Cambria Math" panose="02040503050406030204" pitchFamily="18" charset="0"/>
                        <a:cs typeface="Cambria Math" panose="02040503050406030204" pitchFamily="18" charset="0"/>
                      </a:rPr>
                      <m:t>,</m:t>
                    </m:r>
                  </m:oMath>
                </a14:m>
                <a:r>
                  <a:rPr lang="zh-CN" altLang="en-US">
                    <a:solidFill>
                      <a:srgbClr val="00B0F0"/>
                    </a:solidFill>
                    <a:latin typeface="Cambria Math" panose="02040503050406030204" pitchFamily="18" charset="0"/>
                    <a:cs typeface="Cambria Math" panose="02040503050406030204" pitchFamily="18" charset="0"/>
                  </a:rPr>
                  <a:t>用一阶泰勒近似变换</a:t>
                </a:r>
                <a:endParaRPr lang="zh-CN" altLang="en-US">
                  <a:solidFill>
                    <a:srgbClr val="00B0F0"/>
                  </a:solidFill>
                  <a:latin typeface="Cambria Math" panose="02040503050406030204" pitchFamily="18" charset="0"/>
                  <a:cs typeface="Cambria Math" panose="02040503050406030204" pitchFamily="18" charset="0"/>
                </a:endParaRPr>
              </a:p>
            </p:txBody>
          </p:sp>
        </mc:Choice>
        <mc:Fallback>
          <p:sp>
            <p:nvSpPr>
              <p:cNvPr id="26" name="文本框 25"/>
              <p:cNvSpPr txBox="1">
                <a:spLocks noRot="1" noChangeAspect="1" noMove="1" noResize="1" noEditPoints="1" noAdjustHandles="1" noChangeArrowheads="1" noChangeShapeType="1" noTextEdit="1"/>
              </p:cNvSpPr>
              <p:nvPr/>
            </p:nvSpPr>
            <p:spPr>
              <a:xfrm>
                <a:off x="4057015" y="4488815"/>
                <a:ext cx="3966210" cy="41148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27" name="直接箭头连接符 26"/>
          <p:cNvCxnSpPr/>
          <p:nvPr/>
        </p:nvCxnSpPr>
        <p:spPr>
          <a:xfrm>
            <a:off x="3978275" y="5755005"/>
            <a:ext cx="0" cy="367665"/>
          </a:xfrm>
          <a:prstGeom prst="straightConnector1">
            <a:avLst/>
          </a:prstGeom>
          <a:ln w="15875">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cxnSp>
        <p:nvCxnSpPr>
          <p:cNvPr id="28" name="肘形连接符 27"/>
          <p:cNvCxnSpPr>
            <a:endCxn id="5" idx="1"/>
          </p:cNvCxnSpPr>
          <p:nvPr/>
        </p:nvCxnSpPr>
        <p:spPr>
          <a:xfrm rot="16200000" flipV="1">
            <a:off x="283210" y="4401185"/>
            <a:ext cx="2529205" cy="1138555"/>
          </a:xfrm>
          <a:prstGeom prst="bentConnector4">
            <a:avLst>
              <a:gd name="adj1" fmla="val -100"/>
              <a:gd name="adj2" fmla="val 120915"/>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70255" y="5461635"/>
            <a:ext cx="1554480" cy="368300"/>
          </a:xfrm>
          <a:prstGeom prst="rect">
            <a:avLst/>
          </a:prstGeom>
          <a:noFill/>
        </p:spPr>
        <p:txBody>
          <a:bodyPr wrap="none" rtlCol="0">
            <a:spAutoFit/>
          </a:bodyPr>
          <a:p>
            <a:r>
              <a:rPr lang="zh-CN">
                <a:solidFill>
                  <a:srgbClr val="00B0F0"/>
                </a:solidFill>
              </a:rPr>
              <a:t>求解分数差值</a:t>
            </a:r>
            <a:endParaRPr lang="zh-CN">
              <a:solidFill>
                <a:srgbClr val="00B0F0"/>
              </a:solidFill>
            </a:endParaRPr>
          </a:p>
        </p:txBody>
      </p:sp>
      <p:pic>
        <p:nvPicPr>
          <p:cNvPr id="30" name="图片 29"/>
          <p:cNvPicPr>
            <a:picLocks noChangeAspect="1"/>
          </p:cNvPicPr>
          <p:nvPr/>
        </p:nvPicPr>
        <p:blipFill>
          <a:blip r:embed="rId10"/>
          <a:stretch>
            <a:fillRect/>
          </a:stretch>
        </p:blipFill>
        <p:spPr>
          <a:xfrm>
            <a:off x="5166995" y="4117340"/>
            <a:ext cx="2046605" cy="385445"/>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3385" y="340360"/>
            <a:ext cx="6046470" cy="521970"/>
          </a:xfrm>
          <a:prstGeom prst="rect">
            <a:avLst/>
          </a:prstGeom>
          <a:noFill/>
        </p:spPr>
        <p:txBody>
          <a:bodyPr wrap="square" rtlCol="0" anchor="t">
            <a:spAutoFit/>
          </a:bodyPr>
          <a:p>
            <a:r>
              <a:rPr lang="en-US" altLang="zh-CN" sz="2800" b="1"/>
              <a:t>Continuous Optimization for Search</a:t>
            </a:r>
            <a:endParaRPr lang="en-US" altLang="zh-CN" sz="2800" b="1"/>
          </a:p>
        </p:txBody>
      </p:sp>
      <p:pic>
        <p:nvPicPr>
          <p:cNvPr id="2" name="图片 1"/>
          <p:cNvPicPr>
            <a:picLocks noChangeAspect="1"/>
          </p:cNvPicPr>
          <p:nvPr/>
        </p:nvPicPr>
        <p:blipFill>
          <a:blip r:embed="rId1"/>
          <a:stretch>
            <a:fillRect/>
          </a:stretch>
        </p:blipFill>
        <p:spPr>
          <a:xfrm>
            <a:off x="671195" y="1929765"/>
            <a:ext cx="3817620" cy="3207385"/>
          </a:xfrm>
          <a:prstGeom prst="rect">
            <a:avLst/>
          </a:prstGeom>
        </p:spPr>
      </p:pic>
      <p:sp>
        <p:nvSpPr>
          <p:cNvPr id="4" name="文本框 3"/>
          <p:cNvSpPr txBox="1"/>
          <p:nvPr/>
        </p:nvSpPr>
        <p:spPr>
          <a:xfrm>
            <a:off x="4775200" y="2405380"/>
            <a:ext cx="2378710" cy="1014730"/>
          </a:xfrm>
          <a:prstGeom prst="rect">
            <a:avLst/>
          </a:prstGeom>
          <a:noFill/>
        </p:spPr>
        <p:txBody>
          <a:bodyPr wrap="none" rtlCol="0">
            <a:spAutoFit/>
          </a:bodyPr>
          <a:p>
            <a:r>
              <a:rPr lang="zh-CN" altLang="en-US" sz="2000"/>
              <a:t>计算</a:t>
            </a:r>
            <a:r>
              <a:rPr lang="en-US" altLang="zh-CN" sz="2000"/>
              <a:t>z</a:t>
            </a:r>
            <a:r>
              <a:rPr lang="en-US" altLang="zh-CN" sz="2000" baseline="-25000"/>
              <a:t>s,r</a:t>
            </a:r>
            <a:r>
              <a:rPr lang="en-US" altLang="zh-CN" sz="2000"/>
              <a:t>(</a:t>
            </a:r>
            <a:r>
              <a:rPr lang="zh-CN" altLang="en-US" sz="2000"/>
              <a:t>编码器网络</a:t>
            </a:r>
            <a:r>
              <a:rPr lang="en-US" altLang="zh-CN" sz="2000"/>
              <a:t>)</a:t>
            </a:r>
            <a:endParaRPr lang="en-US" altLang="zh-CN" sz="2000"/>
          </a:p>
          <a:p>
            <a:pPr marL="285750" indent="-285750">
              <a:buFont typeface="Arial" panose="020B0604020202020204" pitchFamily="34" charset="0"/>
              <a:buChar char="•"/>
            </a:pPr>
            <a:r>
              <a:rPr lang="en-US" altLang="zh-CN" sz="2000"/>
              <a:t>DistMult</a:t>
            </a:r>
            <a:endParaRPr lang="en-US" altLang="zh-CN" sz="2000"/>
          </a:p>
          <a:p>
            <a:pPr marL="285750" indent="-285750">
              <a:buFont typeface="Arial" panose="020B0604020202020204" pitchFamily="34" charset="0"/>
              <a:buChar char="•"/>
            </a:pPr>
            <a:r>
              <a:rPr lang="en-US" altLang="zh-CN" sz="2000"/>
              <a:t>ConvE</a:t>
            </a:r>
            <a:endParaRPr lang="en-US" altLang="zh-CN" sz="2000"/>
          </a:p>
        </p:txBody>
      </p:sp>
      <p:pic>
        <p:nvPicPr>
          <p:cNvPr id="6" name="图片 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289425" y="4029710"/>
            <a:ext cx="4474845" cy="2406015"/>
          </a:xfrm>
          <a:prstGeom prst="rect">
            <a:avLst/>
          </a:prstGeom>
          <a:ln>
            <a:solidFill>
              <a:srgbClr val="000000">
                <a:alpha val="0"/>
              </a:srgbClr>
            </a:solidFill>
          </a:ln>
        </p:spPr>
      </p:pic>
      <p:pic>
        <p:nvPicPr>
          <p:cNvPr id="5" name="图片 4"/>
          <p:cNvPicPr>
            <a:picLocks noChangeAspect="1"/>
          </p:cNvPicPr>
          <p:nvPr/>
        </p:nvPicPr>
        <p:blipFill>
          <a:blip r:embed="rId3"/>
          <a:stretch>
            <a:fillRect/>
          </a:stretch>
        </p:blipFill>
        <p:spPr>
          <a:xfrm>
            <a:off x="3202940" y="996315"/>
            <a:ext cx="2905125" cy="800100"/>
          </a:xfrm>
          <a:prstGeom prst="rect">
            <a:avLst/>
          </a:prstGeom>
        </p:spPr>
      </p:pic>
      <p:sp>
        <p:nvSpPr>
          <p:cNvPr id="7" name="文本框 6"/>
          <p:cNvSpPr txBox="1"/>
          <p:nvPr/>
        </p:nvSpPr>
        <p:spPr>
          <a:xfrm>
            <a:off x="788670" y="1165860"/>
            <a:ext cx="2607310" cy="460375"/>
          </a:xfrm>
          <a:prstGeom prst="rect">
            <a:avLst/>
          </a:prstGeom>
          <a:noFill/>
        </p:spPr>
        <p:txBody>
          <a:bodyPr wrap="none" rtlCol="0">
            <a:spAutoFit/>
          </a:bodyPr>
          <a:p>
            <a:r>
              <a:rPr lang="en-US" altLang="zh-CN" sz="2400"/>
              <a:t>CRIAGE-Add</a:t>
            </a:r>
            <a:r>
              <a:rPr lang="zh-CN" altLang="en-US" sz="2400"/>
              <a:t>目标：</a:t>
            </a:r>
            <a:endParaRPr lang="zh-CN" altLang="en-US" sz="2400"/>
          </a:p>
        </p:txBody>
      </p:sp>
      <p:pic>
        <p:nvPicPr>
          <p:cNvPr id="8" name="图片 7"/>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775200" y="1931035"/>
            <a:ext cx="1709420" cy="339725"/>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3385" y="340360"/>
            <a:ext cx="6046470" cy="521970"/>
          </a:xfrm>
          <a:prstGeom prst="rect">
            <a:avLst/>
          </a:prstGeom>
          <a:noFill/>
        </p:spPr>
        <p:txBody>
          <a:bodyPr wrap="square" rtlCol="0" anchor="t">
            <a:spAutoFit/>
          </a:bodyPr>
          <a:p>
            <a:r>
              <a:rPr lang="en-US" altLang="zh-CN" sz="2800" b="1"/>
              <a:t>Experiment </a:t>
            </a:r>
            <a:endParaRPr lang="en-US" altLang="zh-CN" sz="2800" b="1"/>
          </a:p>
        </p:txBody>
      </p:sp>
      <p:sp>
        <p:nvSpPr>
          <p:cNvPr id="5" name="文本框 4"/>
          <p:cNvSpPr txBox="1"/>
          <p:nvPr/>
        </p:nvSpPr>
        <p:spPr>
          <a:xfrm>
            <a:off x="634365" y="932180"/>
            <a:ext cx="5825490" cy="1938020"/>
          </a:xfrm>
          <a:prstGeom prst="rect">
            <a:avLst/>
          </a:prstGeom>
          <a:noFill/>
        </p:spPr>
        <p:txBody>
          <a:bodyPr wrap="square" rtlCol="0">
            <a:spAutoFit/>
          </a:bodyPr>
          <a:p>
            <a:r>
              <a:rPr lang="en-US" altLang="zh-CN" sz="2400"/>
              <a:t> KG Datasets</a:t>
            </a:r>
            <a:endParaRPr lang="en-US" altLang="zh-CN" sz="2400"/>
          </a:p>
          <a:p>
            <a:pPr marL="342900" indent="-342900">
              <a:buFont typeface="Arial" panose="020B0604020202020204" pitchFamily="34" charset="0"/>
              <a:buChar char="•"/>
            </a:pPr>
            <a:r>
              <a:rPr lang="en-US" altLang="zh-CN" sz="2400"/>
              <a:t>Kinship</a:t>
            </a:r>
            <a:endParaRPr lang="en-US" altLang="zh-CN" sz="2400"/>
          </a:p>
          <a:p>
            <a:pPr marL="342900" indent="-342900">
              <a:buFont typeface="Arial" panose="020B0604020202020204" pitchFamily="34" charset="0"/>
              <a:buChar char="•"/>
            </a:pPr>
            <a:r>
              <a:rPr lang="en-US" altLang="zh-CN" sz="2400"/>
              <a:t>Nations</a:t>
            </a:r>
            <a:endParaRPr lang="en-US" altLang="zh-CN" sz="2400"/>
          </a:p>
          <a:p>
            <a:pPr marL="342900" indent="-342900">
              <a:buFont typeface="Arial" panose="020B0604020202020204" pitchFamily="34" charset="0"/>
              <a:buChar char="•"/>
            </a:pPr>
            <a:r>
              <a:rPr lang="en-US" altLang="zh-CN" sz="2400"/>
              <a:t>WN18</a:t>
            </a:r>
            <a:endParaRPr lang="en-US" altLang="zh-CN" sz="2400"/>
          </a:p>
          <a:p>
            <a:pPr marL="342900" indent="-342900">
              <a:buFont typeface="Arial" panose="020B0604020202020204" pitchFamily="34" charset="0"/>
              <a:buChar char="•"/>
            </a:pPr>
            <a:r>
              <a:rPr lang="en-US" altLang="zh-CN" sz="2400"/>
              <a:t>YAGO3-10</a:t>
            </a:r>
            <a:endParaRPr lang="en-US" altLang="zh-CN" sz="2400"/>
          </a:p>
        </p:txBody>
      </p:sp>
      <p:pic>
        <p:nvPicPr>
          <p:cNvPr id="6" name="图片 5"/>
          <p:cNvPicPr>
            <a:picLocks noChangeAspect="1"/>
          </p:cNvPicPr>
          <p:nvPr/>
        </p:nvPicPr>
        <p:blipFill>
          <a:blip r:embed="rId1"/>
          <a:stretch>
            <a:fillRect/>
          </a:stretch>
        </p:blipFill>
        <p:spPr>
          <a:xfrm>
            <a:off x="3756660" y="1034415"/>
            <a:ext cx="4533900" cy="1733550"/>
          </a:xfrm>
          <a:prstGeom prst="rect">
            <a:avLst/>
          </a:prstGeom>
        </p:spPr>
      </p:pic>
      <p:sp>
        <p:nvSpPr>
          <p:cNvPr id="9" name="文本框 8"/>
          <p:cNvSpPr txBox="1"/>
          <p:nvPr/>
        </p:nvSpPr>
        <p:spPr>
          <a:xfrm>
            <a:off x="634365" y="3331210"/>
            <a:ext cx="5825490" cy="1198880"/>
          </a:xfrm>
          <a:prstGeom prst="rect">
            <a:avLst/>
          </a:prstGeom>
          <a:noFill/>
        </p:spPr>
        <p:txBody>
          <a:bodyPr wrap="square" rtlCol="0">
            <a:spAutoFit/>
          </a:bodyPr>
          <a:p>
            <a:r>
              <a:rPr lang="zh-CN" altLang="en-US" sz="2400"/>
              <a:t>评价指标：</a:t>
            </a:r>
            <a:r>
              <a:rPr lang="en-US" altLang="zh-CN" sz="2400"/>
              <a:t>MRR</a:t>
            </a:r>
            <a:r>
              <a:rPr lang="zh-CN" altLang="en-US" sz="2400"/>
              <a:t>、</a:t>
            </a:r>
            <a:r>
              <a:rPr lang="en-US" altLang="zh-CN" sz="2400"/>
              <a:t>Hits@K</a:t>
            </a:r>
            <a:endParaRPr lang="en-US" altLang="zh-CN" sz="2400"/>
          </a:p>
          <a:p>
            <a:endParaRPr lang="en-US" altLang="zh-CN" sz="2400"/>
          </a:p>
          <a:p>
            <a:r>
              <a:rPr lang="en-US" altLang="zh-CN" sz="2400"/>
              <a:t>Baseline : IF</a:t>
            </a:r>
            <a:endParaRPr lang="en-US" altLang="zh-CN" sz="2400"/>
          </a:p>
        </p:txBody>
      </p:sp>
      <p:pic>
        <p:nvPicPr>
          <p:cNvPr id="2" name="图片 1"/>
          <p:cNvPicPr>
            <a:picLocks noChangeAspect="1"/>
          </p:cNvPicPr>
          <p:nvPr/>
        </p:nvPicPr>
        <p:blipFill>
          <a:blip r:embed="rId2"/>
          <a:stretch>
            <a:fillRect/>
          </a:stretch>
        </p:blipFill>
        <p:spPr>
          <a:xfrm>
            <a:off x="1691005" y="4530090"/>
            <a:ext cx="5762625" cy="1324610"/>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215,&quot;width&quot;:15195}"/>
</p:tagLst>
</file>

<file path=ppt/tags/tag2.xml><?xml version="1.0" encoding="utf-8"?>
<p:tagLst xmlns:p="http://schemas.openxmlformats.org/presentationml/2006/main">
  <p:tag name="KSO_WM_UNIT_PLACING_PICTURE_USER_VIEWPORT" val="{&quot;height&quot;:3571,&quot;width&quot;:11507}"/>
</p:tagLst>
</file>

<file path=ppt/tags/tag3.xml><?xml version="1.0" encoding="utf-8"?>
<p:tagLst xmlns:p="http://schemas.openxmlformats.org/presentationml/2006/main">
  <p:tag name="KSO_WM_UNIT_PLACING_PICTURE_USER_VIEWPORT" val="{&quot;height&quot;:2762,&quot;width&quot;:5660}"/>
</p:tagLst>
</file>

<file path=ppt/tags/tag4.xml><?xml version="1.0" encoding="utf-8"?>
<p:tagLst xmlns:p="http://schemas.openxmlformats.org/presentationml/2006/main">
  <p:tag name="ISLIDE.GUIDESSETTING" val="{&quot;Id&quot;:&quot;71278fad-cdd8-4e0b-b77c-08bada36ed2b&quot;,&quot;Name&quot;:null,&quot;Kind&quot;:&quot;Custom&quot;,&quot;OldGuidesSetting&quot;:{&quot;HeaderHeight&quot;:0.0,&quot;FooterHeight&quot;:0.0,&quot;SideMargin&quot;:0.0,&quot;TopMargin&quot;:0.0,&quot;BottomMargin&quot;:0.0,&quot;IntervalMargin&quot;:0.0}}"/>
  <p:tag name="COMMONDATA" val="eyJoZGlkIjoiMzM5YzU3NjdhZmIyODgwNjZjMTI4NzVlMDE2MGZjZGI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3588</Words>
  <Application>WPS 演示</Application>
  <PresentationFormat>全屏显示(4:3)</PresentationFormat>
  <Paragraphs>207</Paragraphs>
  <Slides>28</Slides>
  <Notes>23</Notes>
  <HiddenSlides>2</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宋体</vt:lpstr>
      <vt:lpstr>Wingdings</vt:lpstr>
      <vt:lpstr>Calibri</vt:lpstr>
      <vt:lpstr>等线</vt:lpstr>
      <vt:lpstr>黑体</vt:lpstr>
      <vt:lpstr>Wingdings</vt:lpstr>
      <vt:lpstr>Times New Roman</vt:lpstr>
      <vt:lpstr>Cambria Math</vt:lpstr>
      <vt:lpstr>微软雅黑</vt:lpstr>
      <vt:lpstr>Arial Unicode MS</vt:lpstr>
      <vt:lpstr>等线 Light</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qzuser</cp:lastModifiedBy>
  <cp:revision>486</cp:revision>
  <dcterms:created xsi:type="dcterms:W3CDTF">2019-09-02T08:18:00Z</dcterms:created>
  <dcterms:modified xsi:type="dcterms:W3CDTF">2022-05-10T00:23:56Z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A84BF159D15C4FC297541CB5CFF34370</vt:lpwstr>
  </property>
  <property fmtid="{D5CDD505-2E9C-101B-9397-08002B2CF9AE}" pid="3" name="KSOProductBuildVer">
    <vt:lpwstr>2052-11.1.0.11636</vt:lpwstr>
  </property>
</Properties>
</file>