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79" r:id="rId6"/>
    <p:sldId id="260" r:id="rId7"/>
    <p:sldId id="262" r:id="rId8"/>
    <p:sldId id="289" r:id="rId9"/>
    <p:sldId id="263" r:id="rId10"/>
    <p:sldId id="285" r:id="rId11"/>
    <p:sldId id="280" r:id="rId12"/>
    <p:sldId id="281" r:id="rId13"/>
    <p:sldId id="283" r:id="rId14"/>
    <p:sldId id="290" r:id="rId15"/>
    <p:sldId id="284" r:id="rId16"/>
    <p:sldId id="282" r:id="rId17"/>
    <p:sldId id="286" r:id="rId18"/>
    <p:sldId id="287" r:id="rId19"/>
    <p:sldId id="288" r:id="rId20"/>
    <p:sldId id="261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8" r:id="rId34"/>
    <p:sldId id="276" r:id="rId35"/>
    <p:sldId id="27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86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F65CF39-D217-406B-A0EE-F5868845695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E34B5E8-528F-4F73-A5E1-486FA4CCFE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9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CF39-D217-406B-A0EE-F5868845695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B5E8-528F-4F73-A5E1-486FA4CCF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01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CF39-D217-406B-A0EE-F5868845695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B5E8-528F-4F73-A5E1-486FA4CCFE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554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CF39-D217-406B-A0EE-F5868845695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B5E8-528F-4F73-A5E1-486FA4CCFE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77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CF39-D217-406B-A0EE-F5868845695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B5E8-528F-4F73-A5E1-486FA4CCF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96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CF39-D217-406B-A0EE-F5868845695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B5E8-528F-4F73-A5E1-486FA4CCFE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1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CF39-D217-406B-A0EE-F5868845695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B5E8-528F-4F73-A5E1-486FA4CCFE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487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CF39-D217-406B-A0EE-F5868845695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B5E8-528F-4F73-A5E1-486FA4CCFE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8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CF39-D217-406B-A0EE-F5868845695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B5E8-528F-4F73-A5E1-486FA4CCFE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00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CF39-D217-406B-A0EE-F5868845695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B5E8-528F-4F73-A5E1-486FA4CCF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04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CF39-D217-406B-A0EE-F5868845695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B5E8-528F-4F73-A5E1-486FA4CCFE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68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CF39-D217-406B-A0EE-F5868845695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B5E8-528F-4F73-A5E1-486FA4CCF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22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CF39-D217-406B-A0EE-F5868845695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B5E8-528F-4F73-A5E1-486FA4CCFE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59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CF39-D217-406B-A0EE-F5868845695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B5E8-528F-4F73-A5E1-486FA4CCFE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02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CF39-D217-406B-A0EE-F5868845695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B5E8-528F-4F73-A5E1-486FA4CCF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0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CF39-D217-406B-A0EE-F5868845695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B5E8-528F-4F73-A5E1-486FA4CCFE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11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CF39-D217-406B-A0EE-F5868845695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B5E8-528F-4F73-A5E1-486FA4CCF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4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65CF39-D217-406B-A0EE-F58688456956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34B5E8-528F-4F73-A5E1-486FA4CCF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17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1DFF1-782D-43BD-A501-7D621D23C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Counterfactual Explanations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8CA0E5-07BD-4197-87D7-84D600D99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2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6DCDB2-BD17-4603-8649-93DA7DAE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Desiderata of Counterfactual Explanations</a:t>
            </a:r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3D72BBB-983E-41CE-89E4-CB11BCF1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Model access</a:t>
            </a:r>
          </a:p>
          <a:p>
            <a:r>
              <a:rPr lang="en-US" altLang="zh-CN"/>
              <a:t>Optimization amortization</a:t>
            </a:r>
          </a:p>
          <a:p>
            <a:r>
              <a:rPr lang="en-US" altLang="zh-CN"/>
              <a:t>Sparsity, Data manifold, Causal relation</a:t>
            </a:r>
          </a:p>
          <a:p>
            <a:r>
              <a:rPr lang="en-US" altLang="zh-CN"/>
              <a:t>Feature preference, Categorical distance function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0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FFBB959-1BD4-408E-AB45-27C24197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Properties of counterfactual algorithms</a:t>
            </a:r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F85FB0F-47F8-4A9F-B86A-D49E6284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Model access</a:t>
            </a:r>
          </a:p>
          <a:p>
            <a:pPr lvl="1"/>
            <a:r>
              <a:rPr lang="en-US" altLang="zh-CN"/>
              <a:t>access to complete model internals</a:t>
            </a:r>
          </a:p>
          <a:p>
            <a:pPr lvl="2"/>
            <a:r>
              <a:rPr lang="en-US" altLang="zh-CN"/>
              <a:t>Uses a solver based method like, mixed integer programming or operate on decision trees</a:t>
            </a:r>
          </a:p>
          <a:p>
            <a:pPr lvl="1"/>
            <a:r>
              <a:rPr lang="en-US" altLang="zh-CN"/>
              <a:t>access to gradients</a:t>
            </a:r>
          </a:p>
          <a:p>
            <a:pPr lvl="2"/>
            <a:r>
              <a:rPr lang="en-US" altLang="zh-CN"/>
              <a:t>restricted to differentiable models only</a:t>
            </a:r>
          </a:p>
          <a:p>
            <a:pPr lvl="1"/>
            <a:r>
              <a:rPr lang="en-US" altLang="zh-CN"/>
              <a:t>access to only the prediction function (black-box)</a:t>
            </a:r>
          </a:p>
          <a:p>
            <a:pPr lvl="2"/>
            <a:r>
              <a:rPr lang="en-US" altLang="zh-CN"/>
              <a:t>Only 35% of the approaches are model-agnostic and work in black-box fashion.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64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FFBB959-1BD4-408E-AB45-27C24197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Properties of counterfactual algorithms</a:t>
            </a:r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F85FB0F-47F8-4A9F-B86A-D49E6284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Optimization amortization</a:t>
            </a:r>
          </a:p>
          <a:p>
            <a:pPr lvl="1"/>
            <a:r>
              <a:rPr lang="en-US" altLang="zh-CN"/>
              <a:t>mostly returned a single counterfactual for a given input datapoint</a:t>
            </a:r>
          </a:p>
          <a:p>
            <a:pPr lvl="1"/>
            <a:r>
              <a:rPr lang="en-US" altLang="zh-CN"/>
              <a:t>A smaller number of the methods are able to generate multiple counterfactuals</a:t>
            </a:r>
          </a:p>
          <a:p>
            <a:pPr lvl="1"/>
            <a:r>
              <a:rPr lang="en-US" altLang="zh-CN"/>
              <a:t>Only [1] learns a strategy to generate counterfactuals which can be later used for any datapoint from the data distribution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51ADCB4-C3BB-407A-A53B-084302A05C89}"/>
              </a:ext>
            </a:extLst>
          </p:cNvPr>
          <p:cNvSpPr/>
          <p:nvPr/>
        </p:nvSpPr>
        <p:spPr>
          <a:xfrm>
            <a:off x="838200" y="5235877"/>
            <a:ext cx="10090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/>
              <a:t>[1]Divyat Mahajan, Chenhao Tan, and Amit Sharma. 2020. Preserving Causal Constraints in Counterfactual Explanations for Machine Learning Classifiers</a:t>
            </a:r>
            <a:endParaRPr lang="zh-CN" altLang="en-US" i="1"/>
          </a:p>
        </p:txBody>
      </p:sp>
    </p:spTree>
    <p:extLst>
      <p:ext uri="{BB962C8B-B14F-4D97-AF65-F5344CB8AC3E}">
        <p14:creationId xmlns:p14="http://schemas.microsoft.com/office/powerpoint/2010/main" val="110776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FFBB959-1BD4-408E-AB45-27C24197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Properties of counterfactual algorithms</a:t>
            </a:r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F85FB0F-47F8-4A9F-B86A-D49E62841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99" y="2526960"/>
            <a:ext cx="10515600" cy="4841505"/>
          </a:xfrm>
        </p:spPr>
        <p:txBody>
          <a:bodyPr>
            <a:normAutofit/>
          </a:bodyPr>
          <a:lstStyle/>
          <a:p>
            <a:r>
              <a:rPr lang="en-US" altLang="zh-CN"/>
              <a:t>Sparsity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Shorter explanations are more comprehensible</a:t>
            </a:r>
          </a:p>
          <a:p>
            <a:pPr lvl="1"/>
            <a:r>
              <a:rPr lang="en-US" altLang="zh-CN"/>
              <a:t>Preferable to alter a few features, rather than small changes in all features.</a:t>
            </a:r>
          </a:p>
          <a:p>
            <a:pPr lvl="1"/>
            <a:r>
              <a:rPr lang="en-US" altLang="zh-CN"/>
              <a:t>Using L0/L1 norm, changing features iteratively, or post-hoc sparsity are a few methods for inducing sparsity. </a:t>
            </a:r>
          </a:p>
        </p:txBody>
      </p:sp>
    </p:spTree>
    <p:extLst>
      <p:ext uri="{BB962C8B-B14F-4D97-AF65-F5344CB8AC3E}">
        <p14:creationId xmlns:p14="http://schemas.microsoft.com/office/powerpoint/2010/main" val="44667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FFBB959-1BD4-408E-AB45-27C24197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Properties of counterfactual algorithms</a:t>
            </a:r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F85FB0F-47F8-4A9F-B86A-D49E62841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2" y="2482572"/>
            <a:ext cx="10515600" cy="4841505"/>
          </a:xfrm>
        </p:spPr>
        <p:txBody>
          <a:bodyPr>
            <a:normAutofit/>
          </a:bodyPr>
          <a:lstStyle/>
          <a:p>
            <a:r>
              <a:rPr lang="en-US" altLang="zh-CN"/>
              <a:t>Data manifold</a:t>
            </a:r>
          </a:p>
          <a:p>
            <a:pPr lvl="1"/>
            <a:r>
              <a:rPr lang="en-US" altLang="zh-CN"/>
              <a:t>An attainable counterfactual should be close to training data . </a:t>
            </a:r>
          </a:p>
          <a:p>
            <a:pPr lvl="1"/>
            <a:r>
              <a:rPr lang="en-US" altLang="zh-CN"/>
              <a:t>Adding a </a:t>
            </a:r>
            <a:r>
              <a:rPr lang="en-US" altLang="zh-CN">
                <a:solidFill>
                  <a:srgbClr val="FF0000"/>
                </a:solidFill>
              </a:rPr>
              <a:t>VAE loss term</a:t>
            </a:r>
            <a:r>
              <a:rPr lang="en-US" altLang="zh-CN"/>
              <a:t>, constraining distance from k-nearest datapoints, and </a:t>
            </a:r>
            <a:r>
              <a:rPr lang="en-US" altLang="zh-CN">
                <a:solidFill>
                  <a:srgbClr val="FF0000"/>
                </a:solidFill>
              </a:rPr>
              <a:t>sampling from latent space </a:t>
            </a:r>
            <a:r>
              <a:rPr lang="en-US" altLang="zh-CN"/>
              <a:t>are some ways of attaining it. </a:t>
            </a:r>
          </a:p>
          <a:p>
            <a:pPr lvl="1"/>
            <a:r>
              <a:rPr lang="en-US" altLang="zh-CN"/>
              <a:t>Only 35% of the papers consider closeness to data manifold</a:t>
            </a:r>
          </a:p>
          <a:p>
            <a:r>
              <a:rPr lang="en-US" altLang="zh-CN"/>
              <a:t>Causal relation</a:t>
            </a:r>
          </a:p>
          <a:p>
            <a:pPr lvl="1"/>
            <a:r>
              <a:rPr lang="en-US" altLang="zh-CN"/>
              <a:t>An effective counterfactual must respect the causal relations among features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Only 3 of previous papers consider causal relations </a:t>
            </a:r>
            <a:r>
              <a:rPr lang="en-US" altLang="zh-CN"/>
              <a:t>among features, out of which only one can work with partially specified causal graphs.</a:t>
            </a:r>
          </a:p>
        </p:txBody>
      </p:sp>
    </p:spTree>
    <p:extLst>
      <p:ext uri="{BB962C8B-B14F-4D97-AF65-F5344CB8AC3E}">
        <p14:creationId xmlns:p14="http://schemas.microsoft.com/office/powerpoint/2010/main" val="114548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FFBB959-1BD4-408E-AB45-27C24197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Properties of counterfactual algorithms</a:t>
            </a:r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F85FB0F-47F8-4A9F-B86A-D49E6284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Feature preference</a:t>
            </a:r>
          </a:p>
          <a:p>
            <a:pPr lvl="1"/>
            <a:r>
              <a:rPr lang="en-US" altLang="zh-CN"/>
              <a:t>An effective counterfactual must not change immutable and unactionable features, e.g., citizenship, marital status. 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Actionable features </a:t>
            </a:r>
            <a:r>
              <a:rPr lang="en-US" altLang="zh-CN"/>
              <a:t>are a subset of mutable features.</a:t>
            </a:r>
          </a:p>
          <a:p>
            <a:pPr lvl="1"/>
            <a:r>
              <a:rPr lang="en-US" altLang="zh-CN"/>
              <a:t>Only 35% of previous papers consider actionability among features</a:t>
            </a:r>
          </a:p>
          <a:p>
            <a:r>
              <a:rPr lang="en-US" altLang="zh-CN"/>
              <a:t>Categorical distance function</a:t>
            </a:r>
          </a:p>
          <a:p>
            <a:pPr lvl="1"/>
            <a:r>
              <a:rPr lang="en-US" altLang="zh-CN"/>
              <a:t>convert categorical features to one-hot encoding and then treat them as numerical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407206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325A6-1C66-441D-B296-39748279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8159E-46F5-424F-A8E9-8E1280781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33493A-357E-491A-A957-223183BB2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108" y="0"/>
            <a:ext cx="6917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9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15D61-91FE-42A0-AB02-81CE5AB3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Evaluation Metrics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90A3C-8D02-4DC2-935A-F6F38601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Validity</a:t>
            </a:r>
          </a:p>
          <a:p>
            <a:r>
              <a:rPr lang="en-US" altLang="zh-CN"/>
              <a:t>Proximity</a:t>
            </a:r>
          </a:p>
          <a:p>
            <a:r>
              <a:rPr lang="en-US" altLang="zh-CN"/>
              <a:t>Sparsity</a:t>
            </a:r>
          </a:p>
          <a:p>
            <a:r>
              <a:rPr lang="en-US" altLang="zh-CN"/>
              <a:t>Diversity (if applicable)</a:t>
            </a:r>
          </a:p>
          <a:p>
            <a:r>
              <a:rPr lang="en-US" altLang="zh-CN"/>
              <a:t>Causal relation satisfaction</a:t>
            </a:r>
          </a:p>
          <a:p>
            <a:r>
              <a:rPr lang="en-US" altLang="zh-CN"/>
              <a:t>Closeness to data manifold</a:t>
            </a:r>
          </a:p>
          <a:p>
            <a:r>
              <a:rPr lang="en-US" altLang="zh-CN"/>
              <a:t>Time taken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8DAB75-86B7-4313-A351-23521770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946" y="4145224"/>
            <a:ext cx="25717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77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6D340-51C3-4129-82EE-0206E490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 Questions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EE518-DE09-4C99-A897-D43037007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Considering bias while generating counterfactuals</a:t>
            </a:r>
          </a:p>
          <a:p>
            <a:r>
              <a:rPr lang="en-US" altLang="zh-CN"/>
              <a:t>Generating robust counterfactuals</a:t>
            </a:r>
          </a:p>
          <a:p>
            <a:r>
              <a:rPr lang="en-US" altLang="zh-CN"/>
              <a:t>Counterfactuals as an interactive service</a:t>
            </a:r>
          </a:p>
          <a:p>
            <a:r>
              <a:rPr lang="en-US" altLang="zh-CN"/>
              <a:t>Counterfactuals as discrete and sequential steps of actions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69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7B4A0-9141-4C8C-BC10-3D0028BD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A7626-3C47-4386-8CC5-5954B0F38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 collected papers in counterfactual explanations and tied them in a lucid manner to serve as an introduction as well as platform for reckoning current research. </a:t>
            </a:r>
          </a:p>
          <a:p>
            <a:r>
              <a:rPr lang="en-US" altLang="zh-CN"/>
              <a:t>We developed a rubric to evaluate past and future research on counterfactual explanations.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59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DB564-36CA-4106-9CBB-37072E9F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Explainability in ML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1D2CE-417E-47BA-9E28-91893D645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Critical decision-making situations in which the predictions of a black box ML model would not be sufficient</a:t>
            </a:r>
          </a:p>
          <a:p>
            <a:pPr lvl="1"/>
            <a:r>
              <a:rPr lang="en-US" altLang="zh-CN"/>
              <a:t>Healthcare: You have a 90% risk of heart disease in the next 2 years</a:t>
            </a:r>
          </a:p>
          <a:p>
            <a:pPr lvl="1"/>
            <a:r>
              <a:rPr lang="en-US" altLang="zh-CN"/>
              <a:t>Finance: You have been denied a loan due to a high risk prediction</a:t>
            </a:r>
          </a:p>
          <a:p>
            <a:pPr lvl="1"/>
            <a:endParaRPr lang="en-US" altLang="zh-CN"/>
          </a:p>
          <a:p>
            <a:r>
              <a:rPr lang="en-US" altLang="zh-CN"/>
              <a:t>Explanations should be interpretable and can serve a dual purpose:</a:t>
            </a:r>
          </a:p>
          <a:p>
            <a:pPr lvl="1"/>
            <a:r>
              <a:rPr lang="en-US" altLang="zh-CN"/>
              <a:t>Shed more light on the bias of the model</a:t>
            </a:r>
          </a:p>
          <a:p>
            <a:pPr lvl="1"/>
            <a:r>
              <a:rPr lang="en-US" altLang="zh-CN"/>
              <a:t>Should have some meaningful value for the user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887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42C63-444F-4BCD-A39B-FC73671F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4800"/>
              <a:t>Preserving </a:t>
            </a:r>
            <a:r>
              <a:rPr lang="en-US" altLang="zh-CN" sz="4800">
                <a:solidFill>
                  <a:srgbClr val="FF0000"/>
                </a:solidFill>
              </a:rPr>
              <a:t>Causal Constraints </a:t>
            </a:r>
            <a:r>
              <a:rPr lang="en-US" altLang="zh-CN" sz="4800"/>
              <a:t>in Counterfactual Explanations for Machine Learning Classifiers</a:t>
            </a:r>
            <a:endParaRPr lang="zh-CN" altLang="en-US" sz="4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32A158-4A10-4605-B6D9-4915FBCC1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US" altLang="zh-CN"/>
              <a:t>Divyat Mahajan (Microsoft Research India)</a:t>
            </a:r>
          </a:p>
          <a:p>
            <a:pPr algn="ctr"/>
            <a:r>
              <a:rPr lang="en-US" altLang="zh-CN"/>
              <a:t>Chenhao Tan (University of Colorado Boulder)</a:t>
            </a:r>
          </a:p>
          <a:p>
            <a:pPr algn="ctr"/>
            <a:r>
              <a:rPr lang="en-US" altLang="zh-CN"/>
              <a:t>Amit Sharma (Microsoft Research India)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8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D0CE046-4675-4883-97C3-4EEA01ED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Counterfactual Explanations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2697B94-F98B-4292-A907-FB37D3360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CN"/>
                  <a:t>Explanations based on Feature Importance</a:t>
                </a:r>
              </a:p>
              <a:p>
                <a:pPr lvl="1"/>
                <a:r>
                  <a:rPr lang="en-US" altLang="zh-CN"/>
                  <a:t>Fidelity-Interpretability Tradeoff</a:t>
                </a:r>
              </a:p>
              <a:p>
                <a:pPr lvl="1"/>
                <a:r>
                  <a:rPr lang="en-US" altLang="zh-CN"/>
                  <a:t>No Actionable Advice</a:t>
                </a:r>
              </a:p>
              <a:p>
                <a:pPr lvl="1"/>
                <a:endParaRPr lang="en-US" altLang="zh-CN"/>
              </a:p>
              <a:p>
                <a:r>
                  <a:rPr lang="en-US" altLang="zh-CN"/>
                  <a:t>Counterfactual (CF) Explanations</a:t>
                </a:r>
              </a:p>
              <a:p>
                <a:pPr lvl="1"/>
                <a:r>
                  <a:rPr lang="en-US" altLang="zh-CN"/>
                  <a:t>Perturbations in the original feature that could have led to change in the prediction of the model</a:t>
                </a:r>
              </a:p>
              <a:p>
                <a:pPr lvl="1"/>
                <a:endParaRPr lang="en-US" altLang="zh-CN"/>
              </a:p>
              <a:p>
                <a:r>
                  <a:rPr lang="en-US" altLang="zh-CN"/>
                  <a:t>CF generation generic formulation: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𝑎𝑟𝑔𝑚𝑖𝑛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𝐷𝑖𝑠𝑡𝑎𝑛𝑐𝑒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𝑐𝑓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2697B94-F98B-4292-A907-FB37D3360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3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151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5BF7D-F31E-46CC-AB89-F3FA56F6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Issues with Counterfactual Explanations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FE491-8EC1-401F-9428-F73F76E6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Independent feature perturbation lead to infeasible CF explanations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06E8BE-997A-408B-BB51-B35FB18A8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2940017"/>
            <a:ext cx="6403968" cy="320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5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85316-01A9-4698-9548-3D94909A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Feasibility of Counterfactual Explanations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015429-A39A-4940-A8CE-24EECEB16F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Notation</a:t>
                </a:r>
              </a:p>
              <a:p>
                <a:pPr lvl="1"/>
                <a:r>
                  <a:rPr lang="en-US" altLang="zh-CN"/>
                  <a:t>Machine Learning Classifier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b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are features,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is categorical output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𝑐𝑓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𝑐𝑓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represents the counterfactual explanation for data point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/>
                  <a:t> </a:t>
                </a:r>
                <a:r>
                  <a:rPr lang="en-US" altLang="zh-CN"/>
                  <a:t>under classifier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b="0"/>
              </a:p>
              <a:p>
                <a:r>
                  <a:rPr lang="en-US" altLang="zh-CN"/>
                  <a:t>Structural Causal Models (SCM)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/>
                  <a:t> are the endogenous variables,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/>
                  <a:t> </a:t>
                </a:r>
                <a:r>
                  <a:rPr lang="en-US" altLang="zh-CN"/>
                  <a:t>are the exogenous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/>
                  <a:t> do not contain the outcome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: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015429-A39A-4940-A8CE-24EECEB16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16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321D5-7AD8-42B2-BBD3-D2B54734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Structural Causal Models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37C17E-D2EC-4EEA-8726-B70F28E47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1307" y="2556932"/>
                <a:ext cx="9601196" cy="3318936"/>
              </a:xfrm>
            </p:spPr>
            <p:txBody>
              <a:bodyPr/>
              <a:lstStyle/>
              <a:p>
                <a:r>
                  <a:rPr lang="en-US" altLang="zh-CN" i="1"/>
                  <a:t>Structural Causal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/>
                  <a:t>: Endogenous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altLang="zh-CN"/>
                      <m:t>Exogenous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/>
                  <a:t>: determine the value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based on values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37C17E-D2EC-4EEA-8726-B70F28E47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1307" y="2556932"/>
                <a:ext cx="9601196" cy="3318936"/>
              </a:xfrm>
              <a:blipFill>
                <a:blip r:embed="rId2"/>
                <a:stretch>
                  <a:fillRect l="-1143" t="-2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3A599D7-E725-4B0B-8485-E312F2E76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462" y="3114147"/>
            <a:ext cx="2522109" cy="18170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A510355-DBD9-40FA-B044-533A0D64FF77}"/>
                  </a:ext>
                </a:extLst>
              </p:cNvPr>
              <p:cNvSpPr txBox="1"/>
              <p:nvPr/>
            </p:nvSpPr>
            <p:spPr>
              <a:xfrm>
                <a:off x="1996424" y="4449697"/>
                <a:ext cx="605457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have no incoming edges, so they are Exogenous variables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/>
                  <a:t> has two incoming edges, so it’s an Endogenous variable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/>
                  <a:t> has two direct causes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/>
                  <a:t>, or, in other words, the value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/>
                  <a:t> depends explicitly on the values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i="1"/>
                  <a:t> </a:t>
                </a:r>
                <a:r>
                  <a:rPr lang="en-US" altLang="zh-CN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.</a:t>
                </a:r>
                <a:endParaRPr lang="zh-CN" altLang="en-US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A510355-DBD9-40FA-B044-533A0D64F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424" y="4449697"/>
                <a:ext cx="6054572" cy="1754326"/>
              </a:xfrm>
              <a:prstGeom prst="rect">
                <a:avLst/>
              </a:prstGeom>
              <a:blipFill>
                <a:blip r:embed="rId4"/>
                <a:stretch>
                  <a:fillRect l="-704" t="-1736" r="-201" b="-4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D883D5-1186-4124-9D3C-FFF58A34A741}"/>
                  </a:ext>
                </a:extLst>
              </p:cNvPr>
              <p:cNvSpPr txBox="1"/>
              <p:nvPr/>
            </p:nvSpPr>
            <p:spPr>
              <a:xfrm>
                <a:off x="8357035" y="5202152"/>
                <a:ext cx="24236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altLang="zh-CN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altLang="zh-CN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D883D5-1186-4124-9D3C-FFF58A34A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035" y="5202152"/>
                <a:ext cx="2423604" cy="923330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274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620A5DF5-76D0-499B-9841-738FC19621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4041" y="2598581"/>
                <a:ext cx="999255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/>
                  <a:t>Perturbation in feature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/>
                  <a:t> should be causally related to perturbations in other features  instead of just being proximal</a:t>
                </a:r>
                <a:endParaRPr lang="en-US" altLang="zh-CN" sz="2400"/>
              </a:p>
              <a:p>
                <a:endParaRPr lang="en-US" altLang="zh-CN" sz="2400"/>
              </a:p>
              <a:p>
                <a:r>
                  <a:rPr lang="en-US" altLang="zh-CN" sz="2400"/>
                  <a:t>Given the knowledge of SCM, we can preserve global feasibility with a better notion of  Distance for endogenous nodes</a:t>
                </a:r>
              </a:p>
              <a:p>
                <a:pPr marL="0" indent="0">
                  <a:buNone/>
                </a:pPr>
                <a:endParaRPr lang="en-US" altLang="zh-CN" sz="2400"/>
              </a:p>
              <a:p>
                <a:r>
                  <a:rPr lang="en-US" altLang="zh-CN" sz="2400"/>
                  <a:t>Combined with any prior CF generation method</a:t>
                </a:r>
                <a:endParaRPr lang="zh-CN" altLang="en-US" sz="2400"/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620A5DF5-76D0-499B-9841-738FC1962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41" y="2598581"/>
                <a:ext cx="9992557" cy="4351338"/>
              </a:xfrm>
              <a:prstGeom prst="rect">
                <a:avLst/>
              </a:prstGeom>
              <a:blipFill>
                <a:blip r:embed="rId2"/>
                <a:stretch>
                  <a:fillRect l="-793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4AC589D5-03F1-40A3-82E8-125D48C5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Causal Proximity Regulariser</a:t>
            </a:r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EBDB502-FCBA-438E-A9C3-18B9E03A1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51033" y="4231800"/>
            <a:ext cx="2736926" cy="19453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C9C1C0-EA10-41F7-ACCB-3239B416C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626" y="4473455"/>
            <a:ext cx="6767858" cy="7562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C010D84-B732-4478-9559-D1E0BF1EF81B}"/>
                  </a:ext>
                </a:extLst>
              </p:cNvPr>
              <p:cNvSpPr/>
              <p:nvPr/>
            </p:nvSpPr>
            <p:spPr>
              <a:xfrm>
                <a:off x="-208262" y="5517052"/>
                <a:ext cx="9450438" cy="717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𝑐𝑓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𝐷𝑖𝑠𝑡𝑎𝑛𝑐𝑒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𝑐𝑓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𝑐𝑓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𝐷𝑖𝑠𝑡𝐶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𝑎𝑢𝑠𝑎𝑙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𝑐𝑓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C010D84-B732-4478-9559-D1E0BF1EF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8262" y="5517052"/>
                <a:ext cx="9450438" cy="717632"/>
              </a:xfrm>
              <a:prstGeom prst="rect">
                <a:avLst/>
              </a:prstGeom>
              <a:blipFill>
                <a:blip r:embed="rId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9499B0BB-6CDF-4B7F-B16E-485CFF4DE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5726" y="3261949"/>
            <a:ext cx="5564432" cy="5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81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A8A74-79A0-426F-8FE0-30D8A70B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Approximation Loss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B7D44A-7834-4F07-84D5-DCF8C0CAE3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Unary constraints</a:t>
                </a:r>
              </a:p>
              <a:p>
                <a:pPr lvl="1"/>
                <a:r>
                  <a:rPr lang="en-US" altLang="zh-CN"/>
                  <a:t>feature can increase or decrease, e.g. age</a:t>
                </a:r>
              </a:p>
              <a:p>
                <a:pPr lvl="1"/>
                <a:r>
                  <a:rPr lang="en-US" altLang="zh-CN"/>
                  <a:t>hinge loss: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b="0"/>
              </a:p>
              <a:p>
                <a:r>
                  <a:rPr lang="en-US" altLang="zh-CN"/>
                  <a:t>Binary constraints</a:t>
                </a:r>
              </a:p>
              <a:p>
                <a:pPr lvl="1"/>
                <a:r>
                  <a:rPr lang="en-US" altLang="zh-CN"/>
                  <a:t>monotonic constraints between two features</a:t>
                </a:r>
              </a:p>
              <a:p>
                <a:pPr lvl="1"/>
                <a:r>
                  <a:rPr lang="en-US" altLang="zh-CN"/>
                  <a:t>Learn a linear model and minimizing: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⁡(0,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B7D44A-7834-4F07-84D5-DCF8C0CAE3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098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4206D-E52C-4F8F-9F19-393985F0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Example-Based Generation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3CED8-41E5-415D-B40D-F89CFA95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Learning from Oracle/Expert</a:t>
            </a:r>
          </a:p>
          <a:p>
            <a:pPr lvl="1"/>
            <a:r>
              <a:rPr lang="en-US" altLang="zh-CN"/>
              <a:t>Modelling the constraint implicitly via Oracle which provides access to feasibility score</a:t>
            </a:r>
          </a:p>
          <a:p>
            <a:pPr lvl="1"/>
            <a:r>
              <a:rPr lang="en-US" altLang="zh-CN"/>
              <a:t>Oracle may represent user/human feedback</a:t>
            </a:r>
          </a:p>
          <a:p>
            <a:pPr lvl="1"/>
            <a:r>
              <a:rPr lang="en-US" altLang="zh-CN"/>
              <a:t>Learn feasibility constraints through this feedback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7E0EDA-F220-4E07-9A53-A7EA16E16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96" y="4300353"/>
            <a:ext cx="6840608" cy="201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FC1A1-2C6F-45A3-8F9A-3D058F00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Base VAE generator for CF explanations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9887CC-BB48-49BA-96D6-640AC1B91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/>
                  <a:t>Maximizes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00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𝑐𝑓</m:t>
                        </m:r>
                      </m:sup>
                    </m:sSup>
                  </m:oMath>
                </a14:m>
                <a:r>
                  <a:rPr lang="en-US" altLang="zh-CN" sz="2000"/>
                  <a:t> belong to class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000"/>
              </a:p>
              <a:p>
                <a:r>
                  <a:rPr lang="en-US" altLang="zh-CN" sz="2000"/>
                  <a:t>First arrive at a latent representation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000"/>
                  <a:t> for the input instance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/>
                  <a:t> via the encoder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000"/>
              </a:p>
              <a:p>
                <a:r>
                  <a:rPr lang="en-US" altLang="zh-CN" sz="2000"/>
                  <a:t>Then generate the corresponding counterfactual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𝑐𝑓</m:t>
                        </m:r>
                      </m:sup>
                    </m:sSup>
                  </m:oMath>
                </a14:m>
                <a:r>
                  <a:rPr lang="en-US" altLang="zh-CN" sz="2000"/>
                  <a:t> via the decoder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^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9887CC-BB48-49BA-96D6-640AC1B91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1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F6AA0AB-16C1-405E-8A4A-EA098524A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393" y="4035836"/>
            <a:ext cx="3596891" cy="20001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5F108E-B861-4E51-AE56-57E305CEB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64" y="4118730"/>
            <a:ext cx="6381750" cy="733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DF95AA-EAD3-4C5B-B2BC-510E44C60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054" y="4928522"/>
            <a:ext cx="3590925" cy="523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6D5A820-88FE-40B1-9535-6B52D10CCD52}"/>
              </a:ext>
            </a:extLst>
          </p:cNvPr>
          <p:cNvSpPr txBox="1"/>
          <p:nvPr/>
        </p:nvSpPr>
        <p:spPr>
          <a:xfrm flipH="1">
            <a:off x="2994311" y="3844397"/>
            <a:ext cx="26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reconstruction term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183E67-B82F-4D94-BCA1-F2938EC2B490}"/>
              </a:ext>
            </a:extLst>
          </p:cNvPr>
          <p:cNvSpPr/>
          <p:nvPr/>
        </p:nvSpPr>
        <p:spPr>
          <a:xfrm>
            <a:off x="1741970" y="4251912"/>
            <a:ext cx="5263344" cy="448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12F7EA-9237-43B5-A77D-4328BBAAF09B}"/>
              </a:ext>
            </a:extLst>
          </p:cNvPr>
          <p:cNvSpPr/>
          <p:nvPr/>
        </p:nvSpPr>
        <p:spPr>
          <a:xfrm>
            <a:off x="1926415" y="5035916"/>
            <a:ext cx="3545009" cy="416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FF58BB-08FD-4A18-A474-F3283ABD1FD0}"/>
              </a:ext>
            </a:extLst>
          </p:cNvPr>
          <p:cNvSpPr txBox="1"/>
          <p:nvPr/>
        </p:nvSpPr>
        <p:spPr>
          <a:xfrm flipH="1">
            <a:off x="3014846" y="5559791"/>
            <a:ext cx="26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regularisation term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227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9BC9B-4E31-4680-A326-96A9F1D8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Empirical Evaluation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A46D0-9F95-4289-8E47-039F1EF86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Datasets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Methods</a:t>
            </a:r>
          </a:p>
          <a:p>
            <a:pPr lvl="1"/>
            <a:r>
              <a:rPr lang="en-US" altLang="zh-CN"/>
              <a:t>Model-based CF</a:t>
            </a:r>
          </a:p>
          <a:p>
            <a:pPr lvl="1"/>
            <a:r>
              <a:rPr lang="en-US" altLang="zh-CN"/>
              <a:t>Model-approx CF</a:t>
            </a:r>
          </a:p>
          <a:p>
            <a:pPr lvl="1"/>
            <a:r>
              <a:rPr lang="en-US" altLang="zh-CN"/>
              <a:t>Example-Based CF</a:t>
            </a:r>
          </a:p>
          <a:p>
            <a:pPr lvl="1"/>
            <a:r>
              <a:rPr lang="en-US" altLang="zh-CN"/>
              <a:t>CEM</a:t>
            </a:r>
          </a:p>
          <a:p>
            <a:pPr lvl="1"/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9F42819-7A4D-4445-AF80-B7F35646B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47377"/>
              </p:ext>
            </p:extLst>
          </p:nvPr>
        </p:nvGraphicFramePr>
        <p:xfrm>
          <a:off x="2575836" y="2687320"/>
          <a:ext cx="90295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823">
                  <a:extLst>
                    <a:ext uri="{9D8B030D-6E8A-4147-A177-3AD203B41FA5}">
                      <a16:colId xmlns:a16="http://schemas.microsoft.com/office/drawing/2014/main" val="26741227"/>
                    </a:ext>
                  </a:extLst>
                </a:gridCol>
                <a:gridCol w="1544714">
                  <a:extLst>
                    <a:ext uri="{9D8B030D-6E8A-4147-A177-3AD203B41FA5}">
                      <a16:colId xmlns:a16="http://schemas.microsoft.com/office/drawing/2014/main" val="3572643984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val="2205263381"/>
                    </a:ext>
                  </a:extLst>
                </a:gridCol>
                <a:gridCol w="4279037">
                  <a:extLst>
                    <a:ext uri="{9D8B030D-6E8A-4147-A177-3AD203B41FA5}">
                      <a16:colId xmlns:a16="http://schemas.microsoft.com/office/drawing/2014/main" val="640842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of samples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Causal model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Constraint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5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Simple-BN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10,000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Known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Two monotonicity constraint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3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Sangiovese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10,000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Known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Two monotonicity constraint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9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Adult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15691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Not known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 unary constraint, a monotonic constraint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25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03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49294-72E7-4FAB-8376-D671715C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are Counterfactual Explanations?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680B6-71FE-4CB8-95ED-DA5511BC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55" y="2571349"/>
            <a:ext cx="6041994" cy="4351338"/>
          </a:xfrm>
        </p:spPr>
        <p:txBody>
          <a:bodyPr>
            <a:normAutofit/>
          </a:bodyPr>
          <a:lstStyle/>
          <a:p>
            <a:r>
              <a:rPr lang="en-US" altLang="zh-CN"/>
              <a:t>Emerging explainability technique  in Machine Learning. </a:t>
            </a:r>
          </a:p>
          <a:p>
            <a:r>
              <a:rPr lang="en-US" altLang="zh-CN"/>
              <a:t>For a given datapoint and model, a counterfactual explanation is a datapoint in the vicinity but </a:t>
            </a:r>
            <a:r>
              <a:rPr lang="en-US" altLang="zh-CN">
                <a:solidFill>
                  <a:srgbClr val="FF0000"/>
                </a:solidFill>
              </a:rPr>
              <a:t>with a different prediction. </a:t>
            </a:r>
          </a:p>
          <a:p>
            <a:r>
              <a:rPr lang="en-US" altLang="zh-CN"/>
              <a:t>Helpful in answering questions about the changes required to be brought for getting to other side of decision boundary.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0C9B03-8963-4E8C-ABA2-61675501D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785" y="2897992"/>
            <a:ext cx="4787884" cy="314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58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5DF48-7552-45AF-B259-D1B25FA3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Evaluation Metrics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F0F38-DF84-4EC3-8061-CFBF5786D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Target-Class Validity</a:t>
            </a:r>
          </a:p>
          <a:p>
            <a:r>
              <a:rPr lang="en-US" altLang="zh-CN"/>
              <a:t>Cont-Proximity: Proximity for continuous features</a:t>
            </a:r>
          </a:p>
          <a:p>
            <a:r>
              <a:rPr lang="en-US" altLang="zh-CN"/>
              <a:t>Cat-Proximity: Proximity for categorical features</a:t>
            </a:r>
          </a:p>
          <a:p>
            <a:r>
              <a:rPr lang="en-US" altLang="zh-CN"/>
              <a:t>Constraint Feasibility Score</a:t>
            </a:r>
          </a:p>
          <a:p>
            <a:r>
              <a:rPr lang="en-US" altLang="zh-CN"/>
              <a:t>Causal-Edge Score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479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BE68C-298F-41C4-884C-972BEE16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Result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F9E90-B00F-43EB-90B2-94CBDE040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D71AE8-DCE1-48CC-9BBB-DE0BF627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80" y="1984781"/>
            <a:ext cx="4000662" cy="28262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0EDE19-1ED2-4834-8EEC-9A7979E491C5}"/>
              </a:ext>
            </a:extLst>
          </p:cNvPr>
          <p:cNvSpPr txBox="1"/>
          <p:nvPr/>
        </p:nvSpPr>
        <p:spPr>
          <a:xfrm>
            <a:off x="838200" y="4786836"/>
            <a:ext cx="4483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Constraint-Feasibility for three datasets,</a:t>
            </a:r>
          </a:p>
          <a:p>
            <a:pPr algn="ctr"/>
            <a:r>
              <a:rPr lang="en-US" altLang="zh-CN"/>
              <a:t>Causal-Edge score for BN1 and Sangiovese.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3C01FB-EC2A-4483-B399-48F7EA123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725" y="1926445"/>
            <a:ext cx="3952875" cy="24479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A40296A-46C6-4F96-90F1-7D4D16084C80}"/>
              </a:ext>
            </a:extLst>
          </p:cNvPr>
          <p:cNvSpPr txBox="1"/>
          <p:nvPr/>
        </p:nvSpPr>
        <p:spPr>
          <a:xfrm>
            <a:off x="7137970" y="4509837"/>
            <a:ext cx="4580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Constraint-Feasibility score as the no.of labelled examples is increased for global constraints in Adult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781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AA28D-4DF7-4ACA-9A89-E63F3908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Result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DCB46A-F929-4065-A2B6-A71BF0706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248" y="2371764"/>
            <a:ext cx="7837503" cy="3528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96E709B-ACA6-43A7-8136-146F525B0AB2}"/>
              </a:ext>
            </a:extLst>
          </p:cNvPr>
          <p:cNvSpPr/>
          <p:nvPr/>
        </p:nvSpPr>
        <p:spPr>
          <a:xfrm>
            <a:off x="3438304" y="58758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/>
              <a:t>Validity, Continuous Proximity and Categorical Proximity metrics for different CF explanation methods.</a:t>
            </a:r>
          </a:p>
        </p:txBody>
      </p:sp>
    </p:spTree>
    <p:extLst>
      <p:ext uri="{BB962C8B-B14F-4D97-AF65-F5344CB8AC3E}">
        <p14:creationId xmlns:p14="http://schemas.microsoft.com/office/powerpoint/2010/main" val="1496621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F0068-8687-49AE-A772-D06AA25D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Result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F7C17F-2331-46AD-A421-32EA61A92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16" y="1690688"/>
            <a:ext cx="2869614" cy="34309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7FE025C-2EFF-4AB0-84A4-A345E133AB3B}"/>
              </a:ext>
            </a:extLst>
          </p:cNvPr>
          <p:cNvSpPr/>
          <p:nvPr/>
        </p:nvSpPr>
        <p:spPr>
          <a:xfrm>
            <a:off x="677662" y="5337543"/>
            <a:ext cx="47406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Interpretability score (IM1) for different CF generation methods. Lower IM1 score is better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98CBB6-4DBF-4001-8739-ADE6DFFD4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112" y="1579763"/>
            <a:ext cx="3829050" cy="29527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691C3FD-C68C-4924-8249-00A3872B4F79}"/>
              </a:ext>
            </a:extLst>
          </p:cNvPr>
          <p:cNvSpPr/>
          <p:nvPr/>
        </p:nvSpPr>
        <p:spPr>
          <a:xfrm>
            <a:off x="6773662" y="4667450"/>
            <a:ext cx="45009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Comparison of the time taken to generate CF examples for the proposed Example-Based CF method and the baseline CEM method. After about 40 inputs, Example-Based CF is faster than CEM for generating CF examples.</a:t>
            </a:r>
          </a:p>
        </p:txBody>
      </p:sp>
    </p:spTree>
    <p:extLst>
      <p:ext uri="{BB962C8B-B14F-4D97-AF65-F5344CB8AC3E}">
        <p14:creationId xmlns:p14="http://schemas.microsoft.com/office/powerpoint/2010/main" val="3247179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A3293-B997-42F5-AAB4-715A648B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Case Study</a:t>
            </a:r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F1610AE-8B91-4E56-8A62-ECA173BB5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920120"/>
            <a:ext cx="9601200" cy="259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41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F0AC8-0A8F-472F-969E-2C8BAE4F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111D8-4783-473D-B79C-67F390F97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Poor performance of state of the art method on feasibility of CF Explanations </a:t>
            </a:r>
          </a:p>
          <a:p>
            <a:r>
              <a:rPr lang="en-US" altLang="zh-CN"/>
              <a:t>Generative framework for CF Explanations</a:t>
            </a:r>
          </a:p>
          <a:p>
            <a:pPr lvl="1"/>
            <a:r>
              <a:rPr lang="en-US" altLang="zh-CN"/>
              <a:t>Computational advantage</a:t>
            </a:r>
          </a:p>
          <a:p>
            <a:pPr lvl="1"/>
            <a:r>
              <a:rPr lang="en-US" altLang="zh-CN"/>
              <a:t>Easy extensions to preserve constraints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8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A5751-8A9F-42CC-A63F-451FEA33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Loan Application Scenario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5C283-A636-4A10-A6A6-BFC58CDE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cannot offer you loan currently.</a:t>
            </a:r>
            <a:r>
              <a:rPr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Contact us in few weeks.</a:t>
            </a:r>
          </a:p>
          <a:p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Why: </a:t>
            </a:r>
            <a:r>
              <a:rPr lang="en-US" altLang="zh-CN"/>
              <a:t>Most common reasons for the rejection</a:t>
            </a:r>
          </a:p>
          <a:p>
            <a:pPr lvl="1"/>
            <a:r>
              <a:rPr lang="en-US" altLang="zh-CN"/>
              <a:t>Credit Score</a:t>
            </a:r>
          </a:p>
          <a:p>
            <a:pPr lvl="1"/>
            <a:r>
              <a:rPr lang="en-US" altLang="zh-CN"/>
              <a:t>Educational Qualification</a:t>
            </a:r>
          </a:p>
          <a:p>
            <a:r>
              <a:rPr lang="en-US" altLang="zh-CN">
                <a:solidFill>
                  <a:srgbClr val="FF0000"/>
                </a:solidFill>
              </a:rPr>
              <a:t>How: </a:t>
            </a:r>
            <a:r>
              <a:rPr lang="en-US" altLang="zh-CN"/>
              <a:t>Counterfactual Explanation</a:t>
            </a:r>
          </a:p>
          <a:p>
            <a:pPr lvl="1"/>
            <a:r>
              <a:rPr lang="en-US" altLang="zh-CN"/>
              <a:t>You would have received the loan if your Education was PhD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6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3005691-B039-4836-AAFA-71864090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Counterfactual Explanations for Machine Learning: A Review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E994C4-9262-47D0-8F25-1C6DE46D8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1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56B44AC-1C98-446E-B071-1B6EDF8F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694" y="4762862"/>
            <a:ext cx="3733800" cy="11239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3571E19-FC19-4BE8-8C0F-2BE36074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Major Themes of Research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56F1F5-A930-4146-8A57-DD667894EE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9222" y="2506662"/>
                <a:ext cx="6805474" cy="4351338"/>
              </a:xfrm>
            </p:spPr>
            <p:txBody>
              <a:bodyPr/>
              <a:lstStyle/>
              <a:p>
                <a:r>
                  <a:rPr lang="en-US" altLang="zh-CN"/>
                  <a:t>Validity</a:t>
                </a:r>
              </a:p>
              <a:p>
                <a:pPr lvl="1"/>
                <a:r>
                  <a:rPr lang="en-US" altLang="zh-CN"/>
                  <a:t>minimize the distance between the </a:t>
                </a:r>
                <a:r>
                  <a:rPr lang="en-US" altLang="zh-CN">
                    <a:solidFill>
                      <a:schemeClr val="accent2"/>
                    </a:solidFill>
                  </a:rPr>
                  <a:t>coun-</a:t>
                </a:r>
                <a:br>
                  <a:rPr lang="en-US" altLang="zh-CN">
                    <a:solidFill>
                      <a:schemeClr val="accent2"/>
                    </a:solidFill>
                  </a:rPr>
                </a:br>
                <a:r>
                  <a:rPr lang="en-US" altLang="zh-CN">
                    <a:solidFill>
                      <a:schemeClr val="accent2"/>
                    </a:solidFill>
                  </a:rPr>
                  <a:t>terfactual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>
                    <a:solidFill>
                      <a:schemeClr val="accent2"/>
                    </a:solidFill>
                  </a:rPr>
                  <a:t> </a:t>
                </a:r>
                <a:r>
                  <a:rPr lang="en-US" altLang="zh-CN"/>
                  <a:t>and the </a:t>
                </a:r>
                <a:r>
                  <a:rPr lang="en-US" altLang="zh-CN">
                    <a:solidFill>
                      <a:schemeClr val="accent5"/>
                    </a:solidFill>
                  </a:rPr>
                  <a:t>original datapoint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chemeClr val="accent5"/>
                    </a:solidFill>
                  </a:rPr>
                  <a:t> </a:t>
                </a:r>
                <a:endParaRPr lang="en-US" altLang="zh-CN"/>
              </a:p>
              <a:p>
                <a:pPr lvl="1"/>
                <a:r>
                  <a:rPr lang="en-US" altLang="zh-CN"/>
                  <a:t>subject to the contraint that the output of the classifier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56F1F5-A930-4146-8A57-DD667894EE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222" y="2506662"/>
                <a:ext cx="6805474" cy="4351338"/>
              </a:xfrm>
              <a:blipFill>
                <a:blip r:embed="rId3"/>
                <a:stretch>
                  <a:fillRect l="-161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275B5B6-EA69-4D33-955D-BD14E7F6F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674" y="2913806"/>
            <a:ext cx="3811341" cy="2502489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33ABF4CA-672E-4852-AFF2-F171FC08CB00}"/>
              </a:ext>
            </a:extLst>
          </p:cNvPr>
          <p:cNvSpPr/>
          <p:nvPr/>
        </p:nvSpPr>
        <p:spPr>
          <a:xfrm>
            <a:off x="3755254" y="5140171"/>
            <a:ext cx="328474" cy="204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16247D-38D5-47C2-A06E-EBF03047F5D2}"/>
              </a:ext>
            </a:extLst>
          </p:cNvPr>
          <p:cNvSpPr txBox="1"/>
          <p:nvPr/>
        </p:nvSpPr>
        <p:spPr>
          <a:xfrm>
            <a:off x="4225031" y="5140171"/>
            <a:ext cx="37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differentiable, unconstrained form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38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71E19-FC19-4BE8-8C0F-2BE36074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Major Themes of Research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56F1F5-A930-4146-8A57-DD667894EE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3609" y="2506662"/>
                <a:ext cx="6805474" cy="4351338"/>
              </a:xfrm>
            </p:spPr>
            <p:txBody>
              <a:bodyPr/>
              <a:lstStyle/>
              <a:p>
                <a:r>
                  <a:rPr lang="en-US" altLang="zh-CN"/>
                  <a:t>Actionability</a:t>
                </a:r>
              </a:p>
              <a:p>
                <a:pPr lvl="1"/>
                <a:r>
                  <a:rPr lang="en-US" altLang="zh-CN"/>
                  <a:t>which features are mutable (e.g.income, age…)</a:t>
                </a:r>
              </a:p>
              <a:p>
                <a:pPr lvl="1"/>
                <a:r>
                  <a:rPr lang="en-US" altLang="zh-CN"/>
                  <a:t>call the set of actionable features: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56F1F5-A930-4146-8A57-DD667894EE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3609" y="2506662"/>
                <a:ext cx="6805474" cy="4351338"/>
              </a:xfrm>
              <a:blipFill>
                <a:blip r:embed="rId2"/>
                <a:stretch>
                  <a:fillRect l="-161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275B5B6-EA69-4D33-955D-BD14E7F6F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459" y="3129492"/>
            <a:ext cx="3811341" cy="25024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D1BA9D-168D-44BF-9D81-550F9FF78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515" y="3763169"/>
            <a:ext cx="3752850" cy="4762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79EB1F2-84B1-4732-A65B-1AFB0C46DE7B}"/>
              </a:ext>
            </a:extLst>
          </p:cNvPr>
          <p:cNvSpPr/>
          <p:nvPr/>
        </p:nvSpPr>
        <p:spPr>
          <a:xfrm>
            <a:off x="3045040" y="4043537"/>
            <a:ext cx="1049877" cy="391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88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7CC4E62-2372-4D0D-8425-C7AA37CF9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21" y="5441862"/>
            <a:ext cx="3829050" cy="4095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3571E19-FC19-4BE8-8C0F-2BE36074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Major Themes of Research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6F1F5-A930-4146-8A57-DD667894E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609" y="2506662"/>
            <a:ext cx="6805474" cy="4351338"/>
          </a:xfrm>
        </p:spPr>
        <p:txBody>
          <a:bodyPr/>
          <a:lstStyle/>
          <a:p>
            <a:r>
              <a:rPr lang="en-US" altLang="zh-CN"/>
              <a:t>Sparsity</a:t>
            </a:r>
          </a:p>
          <a:p>
            <a:pPr lvl="1"/>
            <a:r>
              <a:rPr lang="en-US" altLang="zh-CN"/>
              <a:t>people find it easier to understand shorter explanations</a:t>
            </a:r>
          </a:p>
          <a:p>
            <a:pPr lvl="1"/>
            <a:r>
              <a:rPr lang="en-US" altLang="zh-CN"/>
              <a:t>change smaller number of features in order to be most effective.</a:t>
            </a:r>
          </a:p>
          <a:p>
            <a:pPr lvl="1"/>
            <a:r>
              <a:rPr lang="en-US" altLang="zh-CN"/>
              <a:t>include a penalty function which encourages sparsity in the difference between the modified and the original datapoint</a:t>
            </a:r>
            <a:r>
              <a:rPr lang="zh-CN" altLang="en-US"/>
              <a:t>， </a:t>
            </a:r>
            <a:r>
              <a:rPr lang="en-US" altLang="zh-CN"/>
              <a:t>e.g. L0/L1 norm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75B5B6-EA69-4D33-955D-BD14E7F6F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496" y="2988173"/>
            <a:ext cx="3811341" cy="250248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79EB1F2-84B1-4732-A65B-1AFB0C46DE7B}"/>
              </a:ext>
            </a:extLst>
          </p:cNvPr>
          <p:cNvSpPr/>
          <p:nvPr/>
        </p:nvSpPr>
        <p:spPr>
          <a:xfrm>
            <a:off x="5220994" y="5441862"/>
            <a:ext cx="1049877" cy="391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75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486651B-B078-4A55-A739-6AE8E8D43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787" y="3554493"/>
            <a:ext cx="5448300" cy="6953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3571E19-FC19-4BE8-8C0F-2BE36074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Major Themes of Research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6F1F5-A930-4146-8A57-DD667894E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32" y="2506662"/>
            <a:ext cx="6805474" cy="4351338"/>
          </a:xfrm>
        </p:spPr>
        <p:txBody>
          <a:bodyPr/>
          <a:lstStyle/>
          <a:p>
            <a:r>
              <a:rPr lang="en-US" altLang="zh-CN"/>
              <a:t>Data Manifold</a:t>
            </a:r>
          </a:p>
          <a:p>
            <a:pPr lvl="1"/>
            <a:r>
              <a:rPr lang="en-US" altLang="zh-CN"/>
              <a:t>The counterfactual should be close to the observed data (training data)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75B5B6-EA69-4D33-955D-BD14E7F6F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256" y="2506662"/>
            <a:ext cx="3811341" cy="25024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2752FA-0AF4-499F-9A24-AADFD9BFCDF1}"/>
              </a:ext>
            </a:extLst>
          </p:cNvPr>
          <p:cNvSpPr txBox="1"/>
          <p:nvPr/>
        </p:nvSpPr>
        <p:spPr>
          <a:xfrm flipH="1">
            <a:off x="5433723" y="4183576"/>
            <a:ext cx="26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 manifold closeness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740DAB-A8D9-4D54-9EC8-9F0E61A723C8}"/>
              </a:ext>
            </a:extLst>
          </p:cNvPr>
          <p:cNvSpPr/>
          <p:nvPr/>
        </p:nvSpPr>
        <p:spPr>
          <a:xfrm>
            <a:off x="5903650" y="3665332"/>
            <a:ext cx="1049877" cy="391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616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637</TotalTime>
  <Words>1423</Words>
  <Application>Microsoft Office PowerPoint</Application>
  <PresentationFormat>宽屏</PresentationFormat>
  <Paragraphs>202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바탕</vt:lpstr>
      <vt:lpstr>方正舒体</vt:lpstr>
      <vt:lpstr>Arial</vt:lpstr>
      <vt:lpstr>Cambria Math</vt:lpstr>
      <vt:lpstr>Garamond</vt:lpstr>
      <vt:lpstr>环保</vt:lpstr>
      <vt:lpstr>Counterfactual Explanations</vt:lpstr>
      <vt:lpstr>Explainability in ML</vt:lpstr>
      <vt:lpstr>What are Counterfactual Explanations?</vt:lpstr>
      <vt:lpstr>Loan Application Scenario</vt:lpstr>
      <vt:lpstr>Counterfactual Explanations for Machine Learning: A Review</vt:lpstr>
      <vt:lpstr>Major Themes of Research</vt:lpstr>
      <vt:lpstr>Major Themes of Research</vt:lpstr>
      <vt:lpstr>Major Themes of Research</vt:lpstr>
      <vt:lpstr>Major Themes of Research</vt:lpstr>
      <vt:lpstr>Desiderata of Counterfactual Explanations</vt:lpstr>
      <vt:lpstr>Properties of counterfactual algorithms</vt:lpstr>
      <vt:lpstr>Properties of counterfactual algorithms</vt:lpstr>
      <vt:lpstr>Properties of counterfactual algorithms</vt:lpstr>
      <vt:lpstr>Properties of counterfactual algorithms</vt:lpstr>
      <vt:lpstr>Properties of counterfactual algorithms</vt:lpstr>
      <vt:lpstr>PowerPoint 演示文稿</vt:lpstr>
      <vt:lpstr>Evaluation Metrics</vt:lpstr>
      <vt:lpstr>Open Questions</vt:lpstr>
      <vt:lpstr>Conclusions</vt:lpstr>
      <vt:lpstr>Preserving Causal Constraints in Counterfactual Explanations for Machine Learning Classifiers</vt:lpstr>
      <vt:lpstr>Counterfactual Explanations</vt:lpstr>
      <vt:lpstr>Issues with Counterfactual Explanations</vt:lpstr>
      <vt:lpstr>Feasibility of Counterfactual Explanations</vt:lpstr>
      <vt:lpstr>Structural Causal Models</vt:lpstr>
      <vt:lpstr>Causal Proximity Regulariser</vt:lpstr>
      <vt:lpstr>Approximation Loss</vt:lpstr>
      <vt:lpstr>Example-Based Generation</vt:lpstr>
      <vt:lpstr>Base VAE generator for CF explanations</vt:lpstr>
      <vt:lpstr>Empirical Evaluation</vt:lpstr>
      <vt:lpstr>Evaluation Metrics</vt:lpstr>
      <vt:lpstr>Result</vt:lpstr>
      <vt:lpstr>Result</vt:lpstr>
      <vt:lpstr>Result</vt:lpstr>
      <vt:lpstr>Case Study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Counterfactual Explanations</dc:title>
  <dc:creator>屈 稳稳</dc:creator>
  <cp:lastModifiedBy>屈 稳稳</cp:lastModifiedBy>
  <cp:revision>44</cp:revision>
  <dcterms:created xsi:type="dcterms:W3CDTF">2022-06-05T11:47:17Z</dcterms:created>
  <dcterms:modified xsi:type="dcterms:W3CDTF">2022-06-06T10:55:55Z</dcterms:modified>
</cp:coreProperties>
</file>