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85" r:id="rId2"/>
    <p:sldId id="289" r:id="rId3"/>
    <p:sldId id="294" r:id="rId4"/>
    <p:sldId id="296" r:id="rId5"/>
    <p:sldId id="297" r:id="rId6"/>
    <p:sldId id="298" r:id="rId7"/>
    <p:sldId id="299" r:id="rId8"/>
    <p:sldId id="29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3050" autoAdjust="0"/>
  </p:normalViewPr>
  <p:slideViewPr>
    <p:cSldViewPr snapToGrid="0" snapToObjects="1">
      <p:cViewPr varScale="1">
        <p:scale>
          <a:sx n="84" d="100"/>
          <a:sy n="84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C1632-FE82-454B-9F9A-7A9022CFBBF6}" type="datetimeFigureOut">
              <a:rPr kumimoji="1" lang="zh-CN" altLang="en-US" smtClean="0"/>
              <a:t>2019/1/14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11E0C-582A-4544-9FF0-DE26BE15E4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1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1E0C-582A-4544-9FF0-DE26BE15E4A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79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1E0C-582A-4544-9FF0-DE26BE15E4A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272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1E0C-582A-4544-9FF0-DE26BE15E4A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7552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1E0C-582A-4544-9FF0-DE26BE15E4A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03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标题 7"/>
          <p:cNvSpPr>
            <a:spLocks noGrp="1"/>
          </p:cNvSpPr>
          <p:nvPr>
            <p:ph type="ctrTitle" hasCustomPrompt="1"/>
          </p:nvPr>
        </p:nvSpPr>
        <p:spPr>
          <a:xfrm>
            <a:off x="335360" y="2132856"/>
            <a:ext cx="3840427" cy="720080"/>
          </a:xfrm>
        </p:spPr>
        <p:txBody>
          <a:bodyPr anchor="b">
            <a:normAutofit/>
          </a:bodyPr>
          <a:lstStyle>
            <a:lvl1pPr algn="l">
              <a:defRPr lang="en-US" sz="2800" baseline="0" dirty="0">
                <a:solidFill>
                  <a:schemeClr val="accent1">
                    <a:lumMod val="7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defRPr>
            </a:lvl1pPr>
          </a:lstStyle>
          <a:p>
            <a:r>
              <a:rPr kumimoji="0" lang="en-US" dirty="0" smtClean="0"/>
              <a:t>Chapter ?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 hasCustomPrompt="1"/>
          </p:nvPr>
        </p:nvSpPr>
        <p:spPr>
          <a:xfrm>
            <a:off x="1007435" y="3212976"/>
            <a:ext cx="10273141" cy="1152128"/>
          </a:xfrm>
        </p:spPr>
        <p:txBody>
          <a:bodyPr anchor="ctr">
            <a:normAutofit/>
          </a:bodyPr>
          <a:lstStyle>
            <a:lvl1pPr marL="0" indent="0" algn="l">
              <a:buNone/>
              <a:defRPr kumimoji="0" lang="en-US" sz="3200" kern="1200" baseline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Microsoft Himalaya" pitchFamily="2" charset="0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Chapter Title</a:t>
            </a:r>
            <a:endParaRPr kumimoji="0"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11691" y="6179112"/>
            <a:ext cx="854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0" i="0" dirty="0" smtClean="0">
                <a:solidFill>
                  <a:srgbClr val="1F497D"/>
                </a:solidFill>
                <a:effectLst/>
                <a:latin typeface="Lingoes Unicode" pitchFamily="34" charset="-122"/>
                <a:ea typeface="Lingoes Unicode" pitchFamily="34" charset="-122"/>
              </a:rPr>
              <a:t>计算机科学与软件学院</a:t>
            </a:r>
            <a:endParaRPr kumimoji="0" lang="en-US" altLang="zh-CN" sz="2400" dirty="0"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9286" y="6169968"/>
            <a:ext cx="249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61AE5-80ED-4D09-BFE3-D934EE51E220}" type="datetime1">
              <a:rPr lang="en-US" altLang="zh-CN" sz="2400" b="0" i="0" smtClean="0">
                <a:solidFill>
                  <a:schemeClr val="tx1"/>
                </a:solidFill>
                <a:effectLst/>
                <a:latin typeface="Lingoes Unicode" pitchFamily="34" charset="-122"/>
                <a:ea typeface="Lingoes Unicode" pitchFamily="34" charset="-122"/>
              </a:rPr>
              <a:pPr algn="ctr"/>
              <a:t>1/14/2019</a:t>
            </a:fld>
            <a:endParaRPr kumimoji="0" lang="en-US" altLang="zh-CN" sz="2400" dirty="0">
              <a:solidFill>
                <a:schemeClr val="tx1"/>
              </a:solidFill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852937"/>
            <a:ext cx="12192000" cy="45719"/>
          </a:xfrm>
          <a:prstGeom prst="rect">
            <a:avLst/>
          </a:prstGeom>
          <a:gradFill>
            <a:gsLst>
              <a:gs pos="22000">
                <a:srgbClr val="BFD7EE"/>
              </a:gs>
              <a:gs pos="0">
                <a:schemeClr val="tx1">
                  <a:lumMod val="95000"/>
                </a:schemeClr>
              </a:gs>
              <a:gs pos="52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403906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fld id="{F7BE57CC-EEDD-E746-A449-21418CE480DD}" type="datetimeFigureOut">
              <a:rPr kumimoji="1" lang="zh-CN" altLang="en-US" smtClean="0"/>
              <a:t>2019/1/14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71" y="2708920"/>
            <a:ext cx="711200" cy="244476"/>
          </a:xfrm>
          <a:prstGeom prst="rect">
            <a:avLst/>
          </a:prstGeom>
        </p:spPr>
        <p:txBody>
          <a:bodyPr/>
          <a:lstStyle/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064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  <a:prstGeom prst="rect">
            <a:avLst/>
          </a:prstGeom>
        </p:spPr>
        <p:txBody>
          <a:bodyPr/>
          <a:lstStyle/>
          <a:p>
            <a:fld id="{F7BE57CC-EEDD-E746-A449-21418CE480DD}" type="datetimeFigureOut">
              <a:rPr kumimoji="1" lang="zh-CN" altLang="en-US" smtClean="0"/>
              <a:t>2019/1/14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  <a:prstGeom prst="rect">
            <a:avLst/>
          </a:prstGeom>
        </p:spPr>
        <p:txBody>
          <a:bodyPr/>
          <a:lstStyle/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8521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871531" y="1916832"/>
            <a:ext cx="8636000" cy="1828800"/>
          </a:xfrm>
        </p:spPr>
        <p:txBody>
          <a:bodyPr anchor="b"/>
          <a:lstStyle>
            <a:lvl1pPr algn="l">
              <a:defRPr lang="en-US" baseline="0" dirty="0">
                <a:solidFill>
                  <a:schemeClr val="tx2">
                    <a:lumMod val="10000"/>
                  </a:schemeClr>
                </a:solidFill>
                <a:latin typeface="Arial Black" pitchFamily="34" charset="0"/>
                <a:ea typeface="Microsoft Himalaya" pitchFamily="2" charset="0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871531" y="4077072"/>
            <a:ext cx="7261291" cy="648072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altLang="zh-CN" b="0" i="0" baseline="0" smtClean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Lingoes Unicode" pitchFamily="34" charset="-122"/>
                <a:ea typeface="Lingoes Unicode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11691" y="6179112"/>
            <a:ext cx="854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0" i="0" dirty="0" smtClean="0">
                <a:solidFill>
                  <a:srgbClr val="1F497D"/>
                </a:solidFill>
                <a:effectLst/>
                <a:latin typeface="Lingoes Unicode" pitchFamily="34" charset="-122"/>
                <a:ea typeface="Lingoes Unicode" pitchFamily="34" charset="-122"/>
              </a:rPr>
              <a:t>Institute for Data Science and Engineering</a:t>
            </a:r>
            <a:endParaRPr kumimoji="0" lang="en-US" altLang="zh-CN" sz="2400" dirty="0"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9286" y="6169968"/>
            <a:ext cx="249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61AE5-80ED-4D09-BFE3-D934EE51E220}" type="datetime1">
              <a:rPr lang="en-US" altLang="zh-CN" sz="2400" b="0" i="0" smtClean="0">
                <a:solidFill>
                  <a:schemeClr val="tx1"/>
                </a:solidFill>
                <a:effectLst/>
                <a:latin typeface="Lingoes Unicode" pitchFamily="34" charset="-122"/>
                <a:ea typeface="Lingoes Unicode" pitchFamily="34" charset="-122"/>
              </a:rPr>
              <a:pPr algn="ctr"/>
              <a:t>1/14/2019</a:t>
            </a:fld>
            <a:endParaRPr kumimoji="0" lang="en-US" altLang="zh-CN" sz="2400" dirty="0">
              <a:solidFill>
                <a:schemeClr val="tx1"/>
              </a:solidFill>
              <a:latin typeface="Lingoes Unicode" pitchFamily="34" charset="-122"/>
              <a:ea typeface="Lingoes Unicode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656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2" y="6381328"/>
            <a:ext cx="960107" cy="244476"/>
          </a:xfrm>
          <a:prstGeom prst="rect">
            <a:avLst/>
          </a:prstGeom>
        </p:spPr>
        <p:txBody>
          <a:bodyPr/>
          <a:lstStyle>
            <a:lvl1pPr>
              <a:defRPr kumimoji="0" lang="en-US" altLang="zh-CN" sz="1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63711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25159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 b="1">
                <a:solidFill>
                  <a:schemeClr val="bg2">
                    <a:lumMod val="25000"/>
                  </a:schemeClr>
                </a:solidFill>
                <a:latin typeface="Iskoola Pota" pitchFamily="34" charset="0"/>
                <a:cs typeface="Iskoola Pota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b="1" dirty="0" smtClean="0"/>
              <a:t>标题</a:t>
            </a:r>
            <a:endParaRPr kumimoji="0" lang="zh-CN" altLang="en-US" dirty="0" smtClean="0"/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54137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>
          <a:xfrm>
            <a:off x="10800523" y="6453336"/>
            <a:ext cx="903221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zh-CN" altLang="en-US" sz="1400" smtClean="0">
                <a:solidFill>
                  <a:schemeClr val="tx2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8271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>
          <a:xfrm>
            <a:off x="10608501" y="6424884"/>
            <a:ext cx="999232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zh-CN" altLang="en-US" sz="1400" smtClean="0">
                <a:solidFill>
                  <a:schemeClr val="tx2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7574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fld id="{F7BE57CC-EEDD-E746-A449-21418CE480DD}" type="datetimeFigureOut">
              <a:rPr kumimoji="1" lang="zh-CN" altLang="en-US" smtClean="0"/>
              <a:t>2019/1/14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56371" y="2708920"/>
            <a:ext cx="7112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6986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fld id="{F7BE57CC-EEDD-E746-A449-21418CE480DD}" type="datetimeFigureOut">
              <a:rPr kumimoji="1" lang="zh-CN" altLang="en-US" smtClean="0"/>
              <a:t>2019/1/14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56371" y="2708920"/>
            <a:ext cx="7112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7935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fld id="{F7BE57CC-EEDD-E746-A449-21418CE480DD}" type="datetimeFigureOut">
              <a:rPr kumimoji="1" lang="zh-CN" altLang="en-US" smtClean="0"/>
              <a:t>2019/1/14</a:t>
            </a:fld>
            <a:endParaRPr kumimoji="1"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  <a:prstGeom prst="rect">
            <a:avLst/>
          </a:prstGeom>
        </p:spPr>
        <p:txBody>
          <a:bodyPr rtlCol="0"/>
          <a:lstStyle/>
          <a:p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92879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880309" y="645902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6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73089" y="2186015"/>
            <a:ext cx="7250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3600" dirty="0">
                <a:solidFill>
                  <a:schemeClr val="bg1"/>
                </a:solidFill>
              </a:rPr>
              <a:t>表型数据</a:t>
            </a:r>
            <a:r>
              <a:rPr kumimoji="1" lang="en-US" altLang="zh-CN" sz="3600" dirty="0">
                <a:solidFill>
                  <a:schemeClr val="bg1"/>
                </a:solidFill>
              </a:rPr>
              <a:t>-</a:t>
            </a:r>
            <a:r>
              <a:rPr kumimoji="1" lang="zh-CN" altLang="en-US" sz="3600" dirty="0">
                <a:solidFill>
                  <a:schemeClr val="bg1"/>
                </a:solidFill>
              </a:rPr>
              <a:t>简单编码改进和子型特征</a:t>
            </a:r>
          </a:p>
        </p:txBody>
      </p:sp>
    </p:spTree>
    <p:extLst>
      <p:ext uri="{BB962C8B-B14F-4D97-AF65-F5344CB8AC3E}">
        <p14:creationId xmlns:p14="http://schemas.microsoft.com/office/powerpoint/2010/main" val="409301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对于之前的简单编码进行改进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加入</a:t>
            </a:r>
            <a:r>
              <a:rPr lang="en-US" altLang="zh-CN" dirty="0" smtClean="0"/>
              <a:t>spindle</a:t>
            </a:r>
            <a:r>
              <a:rPr lang="zh-CN" altLang="en-US" dirty="0" smtClean="0"/>
              <a:t>亚型的特征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981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编码方式：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2"/>
            <a:r>
              <a:rPr lang="zh-CN" altLang="en-US" dirty="0" smtClean="0"/>
              <a:t>当连续出现</a:t>
            </a:r>
            <a:r>
              <a:rPr lang="en-US" altLang="zh-CN" dirty="0" smtClean="0"/>
              <a:t>K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个以上的</a:t>
            </a:r>
            <a:r>
              <a:rPr lang="en-US" altLang="zh-CN" dirty="0" smtClean="0"/>
              <a:t>0</a:t>
            </a:r>
            <a:r>
              <a:rPr lang="zh-CN" altLang="en-US" dirty="0" smtClean="0"/>
              <a:t>是，字符串将有</a:t>
            </a:r>
            <a:r>
              <a:rPr lang="en-US" altLang="zh-CN" dirty="0" smtClean="0"/>
              <a:t>(k-1)</a:t>
            </a:r>
            <a:r>
              <a:rPr lang="zh-CN" altLang="en-US" dirty="0" smtClean="0"/>
              <a:t>个零替代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4532249" y="2125980"/>
            <a:ext cx="3440430" cy="1148885"/>
            <a:chOff x="4532249" y="2125980"/>
            <a:chExt cx="3440430" cy="1148885"/>
          </a:xfrm>
        </p:grpSpPr>
        <p:grpSp>
          <p:nvGrpSpPr>
            <p:cNvPr id="14" name="组合 13"/>
            <p:cNvGrpSpPr/>
            <p:nvPr/>
          </p:nvGrpSpPr>
          <p:grpSpPr>
            <a:xfrm>
              <a:off x="4532249" y="2125980"/>
              <a:ext cx="3440430" cy="1148885"/>
              <a:chOff x="4532249" y="2125980"/>
              <a:chExt cx="3440430" cy="1148885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4532249" y="2125980"/>
                <a:ext cx="3440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10001000000000010001100000</a:t>
                </a:r>
                <a:endParaRPr lang="zh-CN" altLang="en-US" dirty="0"/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>
                <a:off x="4532249" y="2495312"/>
                <a:ext cx="3440430" cy="779553"/>
                <a:chOff x="4532249" y="2495312"/>
                <a:chExt cx="3440430" cy="779553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>
                  <a:off x="4532249" y="2905533"/>
                  <a:ext cx="34404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10001</a:t>
                  </a:r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0000</a:t>
                  </a:r>
                  <a:r>
                    <a:rPr lang="en-US" altLang="zh-CN" dirty="0" smtClean="0"/>
                    <a:t>100011</a:t>
                  </a:r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0000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7" name="直接连接符 6"/>
                <p:cNvCxnSpPr/>
                <p:nvPr/>
              </p:nvCxnSpPr>
              <p:spPr>
                <a:xfrm>
                  <a:off x="5360670" y="2495312"/>
                  <a:ext cx="1074420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/>
                <p:nvPr/>
              </p:nvCxnSpPr>
              <p:spPr>
                <a:xfrm>
                  <a:off x="7200900" y="2495312"/>
                  <a:ext cx="560070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下箭头 11"/>
                <p:cNvSpPr/>
                <p:nvPr/>
              </p:nvSpPr>
              <p:spPr>
                <a:xfrm>
                  <a:off x="6166866" y="2591480"/>
                  <a:ext cx="194564" cy="369332"/>
                </a:xfrm>
                <a:prstGeom prst="downArrow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6" name="文本框 15"/>
            <p:cNvSpPr txBox="1"/>
            <p:nvPr/>
          </p:nvSpPr>
          <p:spPr>
            <a:xfrm>
              <a:off x="6361430" y="2516198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K=5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0611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引入</a:t>
            </a:r>
            <a:r>
              <a:rPr lang="en-US" altLang="zh-CN" dirty="0" smtClean="0"/>
              <a:t>Spindle</a:t>
            </a:r>
            <a:r>
              <a:rPr lang="zh-CN" altLang="en-US" dirty="0" smtClean="0"/>
              <a:t>亚型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2"/>
            <a:r>
              <a:rPr lang="zh-CN" altLang="en-US" dirty="0" smtClean="0"/>
              <a:t>在之前二进制编码的基础上进行改进，每个纺锤波都对应相应的亚型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用亚型代替之前的</a:t>
            </a:r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535805" y="2169914"/>
            <a:ext cx="3120390" cy="1174790"/>
            <a:chOff x="4692269" y="2169914"/>
            <a:chExt cx="3120390" cy="1174790"/>
          </a:xfrm>
        </p:grpSpPr>
        <p:sp>
          <p:nvSpPr>
            <p:cNvPr id="6" name="文本框 5"/>
            <p:cNvSpPr txBox="1"/>
            <p:nvPr/>
          </p:nvSpPr>
          <p:spPr>
            <a:xfrm>
              <a:off x="4692269" y="2169914"/>
              <a:ext cx="3120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1001000100011000000010001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692269" y="2975372"/>
              <a:ext cx="3120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r>
                <a:rPr lang="en-US" altLang="zh-CN" dirty="0" smtClean="0"/>
                <a:t>00</a:t>
              </a:r>
              <a:r>
                <a:rPr lang="en-US" altLang="zh-CN" dirty="0" smtClean="0">
                  <a:solidFill>
                    <a:srgbClr val="00B050"/>
                  </a:solidFill>
                </a:rPr>
                <a:t>1</a:t>
              </a:r>
              <a:r>
                <a:rPr lang="en-US" altLang="zh-CN" dirty="0" smtClean="0"/>
                <a:t>000</a:t>
              </a:r>
              <a:r>
                <a:rPr lang="en-US" altLang="zh-CN" dirty="0" smtClean="0">
                  <a:solidFill>
                    <a:srgbClr val="FFC000"/>
                  </a:solidFill>
                </a:rPr>
                <a:t>6</a:t>
              </a:r>
              <a:r>
                <a:rPr lang="en-US" altLang="zh-CN" dirty="0" smtClean="0"/>
                <a:t>000</a:t>
              </a:r>
              <a:r>
                <a:rPr lang="en-US" altLang="zh-CN" dirty="0" smtClean="0">
                  <a:solidFill>
                    <a:srgbClr val="00B0F0"/>
                  </a:solidFill>
                </a:rPr>
                <a:t>2</a:t>
              </a:r>
              <a:r>
                <a:rPr lang="en-US" altLang="zh-CN" dirty="0" smtClean="0"/>
                <a:t>30000000</a:t>
              </a:r>
              <a:r>
                <a:rPr lang="en-US" altLang="zh-CN" dirty="0" smtClean="0">
                  <a:solidFill>
                    <a:srgbClr val="7030A0"/>
                  </a:solidFill>
                </a:rPr>
                <a:t>4</a:t>
              </a:r>
              <a:r>
                <a:rPr lang="en-US" altLang="zh-CN" dirty="0" smtClean="0"/>
                <a:t>000</a:t>
              </a:r>
              <a:r>
                <a:rPr lang="en-US" altLang="zh-CN" dirty="0" smtClean="0">
                  <a:solidFill>
                    <a:srgbClr val="00B0F0"/>
                  </a:solidFill>
                </a:rPr>
                <a:t>2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6115050" y="2594372"/>
              <a:ext cx="137414" cy="381000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658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简单编码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25872"/>
              </p:ext>
            </p:extLst>
          </p:nvPr>
        </p:nvGraphicFramePr>
        <p:xfrm>
          <a:off x="816864" y="2341371"/>
          <a:ext cx="3240788" cy="2973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197">
                  <a:extLst>
                    <a:ext uri="{9D8B030D-6E8A-4147-A177-3AD203B41FA5}">
                      <a16:colId xmlns:a16="http://schemas.microsoft.com/office/drawing/2014/main" val="4101576373"/>
                    </a:ext>
                  </a:extLst>
                </a:gridCol>
                <a:gridCol w="810197">
                  <a:extLst>
                    <a:ext uri="{9D8B030D-6E8A-4147-A177-3AD203B41FA5}">
                      <a16:colId xmlns:a16="http://schemas.microsoft.com/office/drawing/2014/main" val="3196973709"/>
                    </a:ext>
                  </a:extLst>
                </a:gridCol>
                <a:gridCol w="810197">
                  <a:extLst>
                    <a:ext uri="{9D8B030D-6E8A-4147-A177-3AD203B41FA5}">
                      <a16:colId xmlns:a16="http://schemas.microsoft.com/office/drawing/2014/main" val="4042046347"/>
                    </a:ext>
                  </a:extLst>
                </a:gridCol>
                <a:gridCol w="810197">
                  <a:extLst>
                    <a:ext uri="{9D8B030D-6E8A-4147-A177-3AD203B41FA5}">
                      <a16:colId xmlns:a16="http://schemas.microsoft.com/office/drawing/2014/main" val="3520424907"/>
                    </a:ext>
                  </a:extLst>
                </a:gridCol>
              </a:tblGrid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dims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Caces_acc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Controls_acc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Total_acc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4561826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5628978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788107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4484345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8693057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2556737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4395274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9674499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2299629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4963556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9729109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08532" y="5330186"/>
            <a:ext cx="245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K=5  mean(</a:t>
            </a:r>
            <a:r>
              <a:rPr lang="en-US" altLang="zh-CN" dirty="0" err="1" smtClean="0"/>
              <a:t>acc</a:t>
            </a:r>
            <a:r>
              <a:rPr lang="en-US" altLang="zh-CN" dirty="0" smtClean="0"/>
              <a:t>)=0.6587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857529"/>
              </p:ext>
            </p:extLst>
          </p:nvPr>
        </p:nvGraphicFramePr>
        <p:xfrm>
          <a:off x="4632070" y="2311398"/>
          <a:ext cx="3240788" cy="2973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197">
                  <a:extLst>
                    <a:ext uri="{9D8B030D-6E8A-4147-A177-3AD203B41FA5}">
                      <a16:colId xmlns:a16="http://schemas.microsoft.com/office/drawing/2014/main" val="4101576373"/>
                    </a:ext>
                  </a:extLst>
                </a:gridCol>
                <a:gridCol w="810197">
                  <a:extLst>
                    <a:ext uri="{9D8B030D-6E8A-4147-A177-3AD203B41FA5}">
                      <a16:colId xmlns:a16="http://schemas.microsoft.com/office/drawing/2014/main" val="3196973709"/>
                    </a:ext>
                  </a:extLst>
                </a:gridCol>
                <a:gridCol w="810197">
                  <a:extLst>
                    <a:ext uri="{9D8B030D-6E8A-4147-A177-3AD203B41FA5}">
                      <a16:colId xmlns:a16="http://schemas.microsoft.com/office/drawing/2014/main" val="4042046347"/>
                    </a:ext>
                  </a:extLst>
                </a:gridCol>
                <a:gridCol w="810197">
                  <a:extLst>
                    <a:ext uri="{9D8B030D-6E8A-4147-A177-3AD203B41FA5}">
                      <a16:colId xmlns:a16="http://schemas.microsoft.com/office/drawing/2014/main" val="3520424907"/>
                    </a:ext>
                  </a:extLst>
                </a:gridCol>
              </a:tblGrid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dims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Caces_acc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Controls_acc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Total_acc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4561826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5628978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788107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4484345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8693057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2556737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4395274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9674499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2299629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4963556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9729109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023738" y="5330689"/>
            <a:ext cx="245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K=8  mean(</a:t>
            </a:r>
            <a:r>
              <a:rPr lang="en-US" altLang="zh-CN" dirty="0" err="1" smtClean="0"/>
              <a:t>acc</a:t>
            </a:r>
            <a:r>
              <a:rPr lang="en-US" altLang="zh-CN" dirty="0" smtClean="0"/>
              <a:t>)=0.6397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047200"/>
              </p:ext>
            </p:extLst>
          </p:nvPr>
        </p:nvGraphicFramePr>
        <p:xfrm>
          <a:off x="8247760" y="2311397"/>
          <a:ext cx="3240788" cy="2973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197">
                  <a:extLst>
                    <a:ext uri="{9D8B030D-6E8A-4147-A177-3AD203B41FA5}">
                      <a16:colId xmlns:a16="http://schemas.microsoft.com/office/drawing/2014/main" val="4101576373"/>
                    </a:ext>
                  </a:extLst>
                </a:gridCol>
                <a:gridCol w="810197">
                  <a:extLst>
                    <a:ext uri="{9D8B030D-6E8A-4147-A177-3AD203B41FA5}">
                      <a16:colId xmlns:a16="http://schemas.microsoft.com/office/drawing/2014/main" val="3196973709"/>
                    </a:ext>
                  </a:extLst>
                </a:gridCol>
                <a:gridCol w="810197">
                  <a:extLst>
                    <a:ext uri="{9D8B030D-6E8A-4147-A177-3AD203B41FA5}">
                      <a16:colId xmlns:a16="http://schemas.microsoft.com/office/drawing/2014/main" val="4042046347"/>
                    </a:ext>
                  </a:extLst>
                </a:gridCol>
                <a:gridCol w="810197">
                  <a:extLst>
                    <a:ext uri="{9D8B030D-6E8A-4147-A177-3AD203B41FA5}">
                      <a16:colId xmlns:a16="http://schemas.microsoft.com/office/drawing/2014/main" val="3520424907"/>
                    </a:ext>
                  </a:extLst>
                </a:gridCol>
              </a:tblGrid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dims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Caces_acc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Controls_acc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Total_acc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4561826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5628978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788107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4484345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8693057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2556737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4395274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9674499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2299629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4963556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972910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639428" y="5330689"/>
            <a:ext cx="271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K=10  mean(</a:t>
            </a:r>
            <a:r>
              <a:rPr lang="en-US" altLang="zh-CN" dirty="0" err="1" smtClean="0"/>
              <a:t>acc</a:t>
            </a:r>
            <a:r>
              <a:rPr lang="en-US" altLang="zh-CN" dirty="0" smtClean="0"/>
              <a:t>)=0.6476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4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引入亚型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86996" y="5287249"/>
            <a:ext cx="2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Subtype mean(</a:t>
            </a:r>
            <a:r>
              <a:rPr lang="en-US" altLang="zh-CN" dirty="0" err="1" smtClean="0"/>
              <a:t>acc</a:t>
            </a:r>
            <a:r>
              <a:rPr lang="en-US" altLang="zh-CN" dirty="0" smtClean="0"/>
              <a:t>)=0.7174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958968"/>
              </p:ext>
            </p:extLst>
          </p:nvPr>
        </p:nvGraphicFramePr>
        <p:xfrm>
          <a:off x="891162" y="2313674"/>
          <a:ext cx="3240788" cy="2973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197">
                  <a:extLst>
                    <a:ext uri="{9D8B030D-6E8A-4147-A177-3AD203B41FA5}">
                      <a16:colId xmlns:a16="http://schemas.microsoft.com/office/drawing/2014/main" val="4101576373"/>
                    </a:ext>
                  </a:extLst>
                </a:gridCol>
                <a:gridCol w="810197">
                  <a:extLst>
                    <a:ext uri="{9D8B030D-6E8A-4147-A177-3AD203B41FA5}">
                      <a16:colId xmlns:a16="http://schemas.microsoft.com/office/drawing/2014/main" val="3196973709"/>
                    </a:ext>
                  </a:extLst>
                </a:gridCol>
                <a:gridCol w="810197">
                  <a:extLst>
                    <a:ext uri="{9D8B030D-6E8A-4147-A177-3AD203B41FA5}">
                      <a16:colId xmlns:a16="http://schemas.microsoft.com/office/drawing/2014/main" val="4042046347"/>
                    </a:ext>
                  </a:extLst>
                </a:gridCol>
                <a:gridCol w="810197">
                  <a:extLst>
                    <a:ext uri="{9D8B030D-6E8A-4147-A177-3AD203B41FA5}">
                      <a16:colId xmlns:a16="http://schemas.microsoft.com/office/drawing/2014/main" val="3520424907"/>
                    </a:ext>
                  </a:extLst>
                </a:gridCol>
              </a:tblGrid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dims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Caces_acc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Controls_acc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Total_acc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4561826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0.8462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5628978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788107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0.9487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0.7302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4484345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8693057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0.8718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2556737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0.9487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4395274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0.8718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0.7302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9674499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2299629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0.7302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4963556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0.8974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972910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5253"/>
              </p:ext>
            </p:extLst>
          </p:nvPr>
        </p:nvGraphicFramePr>
        <p:xfrm>
          <a:off x="8372978" y="2325337"/>
          <a:ext cx="3240788" cy="297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197">
                  <a:extLst>
                    <a:ext uri="{9D8B030D-6E8A-4147-A177-3AD203B41FA5}">
                      <a16:colId xmlns:a16="http://schemas.microsoft.com/office/drawing/2014/main" val="4101576373"/>
                    </a:ext>
                  </a:extLst>
                </a:gridCol>
                <a:gridCol w="810197">
                  <a:extLst>
                    <a:ext uri="{9D8B030D-6E8A-4147-A177-3AD203B41FA5}">
                      <a16:colId xmlns:a16="http://schemas.microsoft.com/office/drawing/2014/main" val="3196973709"/>
                    </a:ext>
                  </a:extLst>
                </a:gridCol>
                <a:gridCol w="810197">
                  <a:extLst>
                    <a:ext uri="{9D8B030D-6E8A-4147-A177-3AD203B41FA5}">
                      <a16:colId xmlns:a16="http://schemas.microsoft.com/office/drawing/2014/main" val="4042046347"/>
                    </a:ext>
                  </a:extLst>
                </a:gridCol>
                <a:gridCol w="810197">
                  <a:extLst>
                    <a:ext uri="{9D8B030D-6E8A-4147-A177-3AD203B41FA5}">
                      <a16:colId xmlns:a16="http://schemas.microsoft.com/office/drawing/2014/main" val="3520424907"/>
                    </a:ext>
                  </a:extLst>
                </a:gridCol>
              </a:tblGrid>
              <a:tr h="2973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dims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Caces_acc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Controls_acc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Total_acc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4561826"/>
                  </a:ext>
                </a:extLst>
              </a:tr>
              <a:tr h="297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788107"/>
                  </a:ext>
                </a:extLst>
              </a:tr>
              <a:tr h="297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4484345"/>
                  </a:ext>
                </a:extLst>
              </a:tr>
              <a:tr h="297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0.8974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8693057"/>
                  </a:ext>
                </a:extLst>
              </a:tr>
              <a:tr h="297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0.8974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2556737"/>
                  </a:ext>
                </a:extLst>
              </a:tr>
              <a:tr h="297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0.8462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0.7302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4395274"/>
                  </a:ext>
                </a:extLst>
              </a:tr>
              <a:tr h="297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9674499"/>
                  </a:ext>
                </a:extLst>
              </a:tr>
              <a:tr h="297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0.8718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2299629"/>
                  </a:ext>
                </a:extLst>
              </a:tr>
              <a:tr h="297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0.8571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4963556"/>
                  </a:ext>
                </a:extLst>
              </a:tr>
              <a:tr h="297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9729109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568812" y="5310585"/>
            <a:ext cx="2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Binary mean(</a:t>
            </a:r>
            <a:r>
              <a:rPr lang="en-US" altLang="zh-CN" dirty="0" err="1" smtClean="0"/>
              <a:t>acc</a:t>
            </a:r>
            <a:r>
              <a:rPr lang="en-US" altLang="zh-CN" dirty="0" smtClean="0"/>
              <a:t>)=0.7540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49355"/>
              </p:ext>
            </p:extLst>
          </p:nvPr>
        </p:nvGraphicFramePr>
        <p:xfrm>
          <a:off x="4632070" y="2307058"/>
          <a:ext cx="3240788" cy="2973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197">
                  <a:extLst>
                    <a:ext uri="{9D8B030D-6E8A-4147-A177-3AD203B41FA5}">
                      <a16:colId xmlns:a16="http://schemas.microsoft.com/office/drawing/2014/main" val="4101576373"/>
                    </a:ext>
                  </a:extLst>
                </a:gridCol>
                <a:gridCol w="810197">
                  <a:extLst>
                    <a:ext uri="{9D8B030D-6E8A-4147-A177-3AD203B41FA5}">
                      <a16:colId xmlns:a16="http://schemas.microsoft.com/office/drawing/2014/main" val="3196973709"/>
                    </a:ext>
                  </a:extLst>
                </a:gridCol>
                <a:gridCol w="810197">
                  <a:extLst>
                    <a:ext uri="{9D8B030D-6E8A-4147-A177-3AD203B41FA5}">
                      <a16:colId xmlns:a16="http://schemas.microsoft.com/office/drawing/2014/main" val="4042046347"/>
                    </a:ext>
                  </a:extLst>
                </a:gridCol>
                <a:gridCol w="810197">
                  <a:extLst>
                    <a:ext uri="{9D8B030D-6E8A-4147-A177-3AD203B41FA5}">
                      <a16:colId xmlns:a16="http://schemas.microsoft.com/office/drawing/2014/main" val="3520424907"/>
                    </a:ext>
                  </a:extLst>
                </a:gridCol>
              </a:tblGrid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dims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Caces_acc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Controls_acc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Total_acc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4561826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1645844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788107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4484345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8693057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2556737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4395274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9674499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2299629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4963556"/>
                  </a:ext>
                </a:extLst>
              </a:tr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9729109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4632070" y="5298917"/>
            <a:ext cx="331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Subtype K=8 mean(</a:t>
            </a:r>
            <a:r>
              <a:rPr lang="en-US" altLang="zh-CN" dirty="0" err="1" smtClean="0"/>
              <a:t>acc</a:t>
            </a:r>
            <a:r>
              <a:rPr lang="en-US" altLang="zh-CN" dirty="0" smtClean="0"/>
              <a:t>)=0.6032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77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采用新的编码方式效果不理想</a:t>
            </a:r>
            <a:endParaRPr lang="en-US" altLang="zh-CN" dirty="0" smtClean="0"/>
          </a:p>
          <a:p>
            <a:r>
              <a:rPr lang="zh-CN" altLang="en-US" dirty="0" smtClean="0"/>
              <a:t>引入亚型效果反而没有没有引用的效果好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问题的可能来自于编辑距离函数</a:t>
            </a:r>
            <a:endParaRPr lang="en-US" altLang="zh-CN" dirty="0" smtClean="0"/>
          </a:p>
          <a:p>
            <a:pPr lvl="2"/>
            <a:r>
              <a:rPr lang="zh-CN" altLang="en-US" smtClean="0"/>
              <a:t>需要找到一个更好的相似度函数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45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47820" y="2186015"/>
            <a:ext cx="1501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</a:rPr>
              <a:t>Thanks</a:t>
            </a:r>
            <a:endParaRPr kumimoji="1"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10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讨论班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讨论班</Template>
  <TotalTime>10693</TotalTime>
  <Words>425</Words>
  <Application>Microsoft Office PowerPoint</Application>
  <PresentationFormat>宽屏</PresentationFormat>
  <Paragraphs>313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Iskoola Pota</vt:lpstr>
      <vt:lpstr>Lingoes Unicode</vt:lpstr>
      <vt:lpstr>等线</vt:lpstr>
      <vt:lpstr>宋体</vt:lpstr>
      <vt:lpstr>Arial Black</vt:lpstr>
      <vt:lpstr>Calibri</vt:lpstr>
      <vt:lpstr>Ebrima</vt:lpstr>
      <vt:lpstr>Microsoft Himalaya</vt:lpstr>
      <vt:lpstr>Wingdings</vt:lpstr>
      <vt:lpstr>Wingdings 2</vt:lpstr>
      <vt:lpstr>讨论班</vt:lpstr>
      <vt:lpstr>PowerPoint 演示文稿</vt:lpstr>
      <vt:lpstr>1.Outline</vt:lpstr>
      <vt:lpstr>2.Methods</vt:lpstr>
      <vt:lpstr>2.Methods</vt:lpstr>
      <vt:lpstr>Experiments</vt:lpstr>
      <vt:lpstr>Experiments</vt:lpstr>
      <vt:lpstr>Questions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Windows 用户</cp:lastModifiedBy>
  <cp:revision>145</cp:revision>
  <dcterms:created xsi:type="dcterms:W3CDTF">2017-06-08T02:35:19Z</dcterms:created>
  <dcterms:modified xsi:type="dcterms:W3CDTF">2019-01-14T12:16:59Z</dcterms:modified>
</cp:coreProperties>
</file>