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5" r:id="rId2"/>
    <p:sldId id="289" r:id="rId3"/>
    <p:sldId id="296" r:id="rId4"/>
    <p:sldId id="297" r:id="rId5"/>
    <p:sldId id="294" r:id="rId6"/>
    <p:sldId id="300" r:id="rId7"/>
    <p:sldId id="299" r:id="rId8"/>
    <p:sldId id="29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3050" autoAdjust="0"/>
  </p:normalViewPr>
  <p:slideViewPr>
    <p:cSldViewPr snapToGrid="0" snapToObjects="1">
      <p:cViewPr varScale="1">
        <p:scale>
          <a:sx n="84" d="100"/>
          <a:sy n="84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1632-FE82-454B-9F9A-7A9022CFBBF6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1E0C-582A-4544-9FF0-DE26BE15E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9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29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04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0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 smtClean="0"/>
              <a:t>Chapter ?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5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Chapter Title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计算机科学与软件学院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12/15/2018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7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390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6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1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12/15/2018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2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515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 smtClean="0"/>
              <a:t>标题</a:t>
            </a:r>
            <a:endParaRPr kumimoji="0" lang="zh-CN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413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3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7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57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98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793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F7BE57CC-EEDD-E746-A449-21418CE480DD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287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5585" y="2186015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</a:rPr>
              <a:t>表型数据挖掘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-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字符串相似度</a:t>
            </a:r>
            <a:endParaRPr kumimoji="1"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前期总结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上次我们利用了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的神经网络，由于我们的实验数据较少，以及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的神经网络过于复杂导致实验的效果不太理想。</a:t>
            </a:r>
            <a:endParaRPr lang="en-US" altLang="zh-CN" dirty="0" smtClean="0"/>
          </a:p>
          <a:p>
            <a:r>
              <a:rPr lang="zh-CN" altLang="en-US" dirty="0" smtClean="0"/>
              <a:t>我们采用</a:t>
            </a:r>
            <a:r>
              <a:rPr lang="en-US" altLang="zh-CN" dirty="0" smtClean="0"/>
              <a:t>GRU</a:t>
            </a:r>
            <a:r>
              <a:rPr lang="zh-CN" altLang="en-US" dirty="0" smtClean="0"/>
              <a:t>神经网络效果反而更差</a:t>
            </a:r>
            <a:endParaRPr lang="en-US" altLang="zh-CN" dirty="0" smtClean="0"/>
          </a:p>
          <a:p>
            <a:r>
              <a:rPr lang="zh-CN" altLang="en-US" dirty="0" smtClean="0"/>
              <a:t>我们决定从字符串的相似度的角度出发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8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我们按照特定的步长来统计纺锤波的序列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</a:t>
            </a:r>
            <a:r>
              <a:rPr lang="zh-CN" altLang="en-US" dirty="0"/>
              <a:t>间隔时间</a:t>
            </a:r>
            <a:r>
              <a:rPr lang="zh-CN" altLang="en-US" dirty="0" smtClean="0"/>
              <a:t>是</a:t>
            </a:r>
            <a:r>
              <a:rPr lang="en-US" altLang="zh-CN" dirty="0" smtClean="0">
                <a:sym typeface="Wingdings" panose="05000000000000000000" pitchFamily="2" charset="2"/>
              </a:rPr>
              <a:t>:0.00013h(0.3s)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平均间隔时间</a:t>
            </a:r>
            <a:r>
              <a:rPr lang="en-US" altLang="zh-CN" dirty="0" smtClean="0">
                <a:sym typeface="Wingdings" panose="05000000000000000000" pitchFamily="2" charset="2"/>
              </a:rPr>
              <a:t>:   0.0937h(337.49s)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二进制编码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Step = 3.6s 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字符串采用均值长度对齐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21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en-US" altLang="zh-CN" b="1" dirty="0"/>
              <a:t> </a:t>
            </a:r>
            <a:r>
              <a:rPr lang="zh-CN" altLang="en-US" b="1" dirty="0" smtClean="0"/>
              <a:t>编辑距离</a:t>
            </a:r>
            <a:r>
              <a:rPr lang="en-US" altLang="zh-CN" b="1" dirty="0" smtClean="0"/>
              <a:t>(</a:t>
            </a:r>
            <a:r>
              <a:rPr lang="en-US" altLang="zh-CN" b="1" dirty="0" err="1"/>
              <a:t>Levenshtein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Jaro</a:t>
            </a:r>
            <a:r>
              <a:rPr lang="en-US" altLang="zh-CN" dirty="0"/>
              <a:t> </a:t>
            </a:r>
            <a:r>
              <a:rPr lang="en-US" altLang="zh-CN" dirty="0" smtClean="0"/>
              <a:t>Distance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r>
              <a:rPr lang="en-US" altLang="zh-CN" sz="2600" dirty="0"/>
              <a:t>m</a:t>
            </a:r>
            <a:r>
              <a:rPr lang="zh-CN" altLang="en-US" sz="2600" dirty="0"/>
              <a:t>是匹配的字符数；</a:t>
            </a:r>
            <a:endParaRPr lang="zh-CN" altLang="en-US" sz="7400" dirty="0"/>
          </a:p>
          <a:p>
            <a:pPr lvl="2"/>
            <a:r>
              <a:rPr lang="en-US" altLang="zh-CN" sz="2600" dirty="0"/>
              <a:t>t</a:t>
            </a:r>
            <a:r>
              <a:rPr lang="zh-CN" altLang="en-US" sz="2600" dirty="0"/>
              <a:t>是换位的数目</a:t>
            </a:r>
            <a:endParaRPr lang="zh-CN" altLang="en-US" sz="7400" dirty="0"/>
          </a:p>
          <a:p>
            <a:pPr lvl="3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47" y="2171700"/>
            <a:ext cx="3125105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实验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1718071"/>
              </p:ext>
            </p:extLst>
          </p:nvPr>
        </p:nvGraphicFramePr>
        <p:xfrm>
          <a:off x="817563" y="1600200"/>
          <a:ext cx="56861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527">
                  <a:extLst>
                    <a:ext uri="{9D8B030D-6E8A-4147-A177-3AD203B41FA5}">
                      <a16:colId xmlns:a16="http://schemas.microsoft.com/office/drawing/2014/main" val="1786708012"/>
                    </a:ext>
                  </a:extLst>
                </a:gridCol>
                <a:gridCol w="1421527">
                  <a:extLst>
                    <a:ext uri="{9D8B030D-6E8A-4147-A177-3AD203B41FA5}">
                      <a16:colId xmlns:a16="http://schemas.microsoft.com/office/drawing/2014/main" val="1061679989"/>
                    </a:ext>
                  </a:extLst>
                </a:gridCol>
                <a:gridCol w="1421527">
                  <a:extLst>
                    <a:ext uri="{9D8B030D-6E8A-4147-A177-3AD203B41FA5}">
                      <a16:colId xmlns:a16="http://schemas.microsoft.com/office/drawing/2014/main" val="2804599560"/>
                    </a:ext>
                  </a:extLst>
                </a:gridCol>
                <a:gridCol w="1421527">
                  <a:extLst>
                    <a:ext uri="{9D8B030D-6E8A-4147-A177-3AD203B41FA5}">
                      <a16:colId xmlns:a16="http://schemas.microsoft.com/office/drawing/2014/main" val="401539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2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6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1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4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1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0.8339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9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6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6292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052060" y="1988820"/>
            <a:ext cx="1451611" cy="1836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6503671" y="4011930"/>
            <a:ext cx="651509" cy="18173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52060" y="3886200"/>
            <a:ext cx="1451611" cy="2164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6503671" y="2005965"/>
            <a:ext cx="651509" cy="18173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55180" y="2729984"/>
            <a:ext cx="65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40%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6608" y="4735949"/>
            <a:ext cx="78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100%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17420" y="4960620"/>
            <a:ext cx="2834640" cy="3086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52610" y="3669030"/>
            <a:ext cx="9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72.73%</a:t>
            </a: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>
          <a:xfrm>
            <a:off x="7806690" y="2880360"/>
            <a:ext cx="1508760" cy="19888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5281" y="1703070"/>
            <a:ext cx="309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Step=3.6s   length=10394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实验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3894826"/>
              </p:ext>
            </p:extLst>
          </p:nvPr>
        </p:nvGraphicFramePr>
        <p:xfrm>
          <a:off x="817563" y="1600200"/>
          <a:ext cx="488600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57">
                  <a:extLst>
                    <a:ext uri="{9D8B030D-6E8A-4147-A177-3AD203B41FA5}">
                      <a16:colId xmlns:a16="http://schemas.microsoft.com/office/drawing/2014/main" val="52694238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711115332"/>
                    </a:ext>
                  </a:extLst>
                </a:gridCol>
                <a:gridCol w="1391270">
                  <a:extLst>
                    <a:ext uri="{9D8B030D-6E8A-4147-A177-3AD203B41FA5}">
                      <a16:colId xmlns:a16="http://schemas.microsoft.com/office/drawing/2014/main" val="2533787520"/>
                    </a:ext>
                  </a:extLst>
                </a:gridCol>
                <a:gridCol w="2003441">
                  <a:extLst>
                    <a:ext uri="{9D8B030D-6E8A-4147-A177-3AD203B41FA5}">
                      <a16:colId xmlns:a16="http://schemas.microsoft.com/office/drawing/2014/main" val="378871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Cases(</a:t>
                      </a:r>
                      <a:r>
                        <a:rPr lang="en-US" altLang="zh-CN" dirty="0" err="1" smtClean="0"/>
                        <a:t>acc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Controls(</a:t>
                      </a:r>
                      <a:r>
                        <a:rPr lang="en-US" altLang="zh-CN" dirty="0" err="1" smtClean="0"/>
                        <a:t>acc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Total(</a:t>
                      </a:r>
                      <a:r>
                        <a:rPr lang="en-US" altLang="zh-CN" dirty="0" err="1" smtClean="0"/>
                        <a:t>acc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3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0.4286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5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8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0.7308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4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0.7308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7888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98134" y="2662674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Step=18s, length=2387</a:t>
            </a:r>
            <a:endParaRPr lang="zh-CN" altLang="en-US" dirty="0"/>
          </a:p>
        </p:txBody>
      </p:sp>
      <p:graphicFrame>
        <p:nvGraphicFramePr>
          <p:cNvPr id="1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076682"/>
              </p:ext>
            </p:extLst>
          </p:nvPr>
        </p:nvGraphicFramePr>
        <p:xfrm>
          <a:off x="816864" y="4246880"/>
          <a:ext cx="488600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57">
                  <a:extLst>
                    <a:ext uri="{9D8B030D-6E8A-4147-A177-3AD203B41FA5}">
                      <a16:colId xmlns:a16="http://schemas.microsoft.com/office/drawing/2014/main" val="52694238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711115332"/>
                    </a:ext>
                  </a:extLst>
                </a:gridCol>
                <a:gridCol w="1391270">
                  <a:extLst>
                    <a:ext uri="{9D8B030D-6E8A-4147-A177-3AD203B41FA5}">
                      <a16:colId xmlns:a16="http://schemas.microsoft.com/office/drawing/2014/main" val="2533787520"/>
                    </a:ext>
                  </a:extLst>
                </a:gridCol>
                <a:gridCol w="2003441">
                  <a:extLst>
                    <a:ext uri="{9D8B030D-6E8A-4147-A177-3AD203B41FA5}">
                      <a16:colId xmlns:a16="http://schemas.microsoft.com/office/drawing/2014/main" val="378871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Cases(</a:t>
                      </a:r>
                      <a:r>
                        <a:rPr lang="en-US" altLang="zh-CN" dirty="0" err="1" smtClean="0"/>
                        <a:t>acc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Controls(</a:t>
                      </a:r>
                      <a:r>
                        <a:rPr lang="en-US" altLang="zh-CN" dirty="0" err="1" smtClean="0"/>
                        <a:t>acc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Total(</a:t>
                      </a:r>
                      <a:r>
                        <a:rPr lang="en-US" altLang="zh-CN" dirty="0" err="1" smtClean="0"/>
                        <a:t>acc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3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5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8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4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78885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50534" y="5309354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Step=36s, length=1431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6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数据过于稀疏，但是一般的编码会破坏对齐的数据</a:t>
            </a:r>
            <a:endParaRPr lang="en-US" altLang="zh-CN" dirty="0" smtClean="0"/>
          </a:p>
          <a:p>
            <a:r>
              <a:rPr lang="zh-CN" altLang="en-US" dirty="0"/>
              <a:t>如何</a:t>
            </a:r>
            <a:r>
              <a:rPr lang="zh-CN" altLang="en-US" dirty="0" smtClean="0"/>
              <a:t>获取到具有代表性的字符串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中对于正常人的识别率比较高，但是对于病人的识别率则比较低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9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7818" y="2186015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</a:rPr>
              <a:t>Thanks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讨论班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讨论班</Template>
  <TotalTime>10886</TotalTime>
  <Words>270</Words>
  <Application>Microsoft Office PowerPoint</Application>
  <PresentationFormat>宽屏</PresentationFormat>
  <Paragraphs>134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Iskoola Pota</vt:lpstr>
      <vt:lpstr>Lingoes Unicode</vt:lpstr>
      <vt:lpstr>宋体</vt:lpstr>
      <vt:lpstr>Arial Black</vt:lpstr>
      <vt:lpstr>Calibri</vt:lpstr>
      <vt:lpstr>Ebrima</vt:lpstr>
      <vt:lpstr>Microsoft Himalaya</vt:lpstr>
      <vt:lpstr>Wingdings</vt:lpstr>
      <vt:lpstr>Wingdings 2</vt:lpstr>
      <vt:lpstr>讨论班</vt:lpstr>
      <vt:lpstr>PowerPoint 演示文稿</vt:lpstr>
      <vt:lpstr>一.前期总结</vt:lpstr>
      <vt:lpstr>二.数据预处理</vt:lpstr>
      <vt:lpstr>三. 编辑距离(Levenshtein)</vt:lpstr>
      <vt:lpstr>四.实验结果</vt:lpstr>
      <vt:lpstr>四.实验结果</vt:lpstr>
      <vt:lpstr>问题&amp;方向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168</cp:revision>
  <dcterms:created xsi:type="dcterms:W3CDTF">2017-06-08T02:35:19Z</dcterms:created>
  <dcterms:modified xsi:type="dcterms:W3CDTF">2018-12-15T04:42:03Z</dcterms:modified>
</cp:coreProperties>
</file>