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85" r:id="rId2"/>
    <p:sldId id="289" r:id="rId3"/>
    <p:sldId id="296" r:id="rId4"/>
    <p:sldId id="297" r:id="rId5"/>
    <p:sldId id="300" r:id="rId6"/>
    <p:sldId id="294" r:id="rId7"/>
    <p:sldId id="301" r:id="rId8"/>
    <p:sldId id="299" r:id="rId9"/>
    <p:sldId id="295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3012" autoAdjust="0"/>
  </p:normalViewPr>
  <p:slideViewPr>
    <p:cSldViewPr snapToGrid="0" snapToObjects="1">
      <p:cViewPr varScale="1">
        <p:scale>
          <a:sx n="80" d="100"/>
          <a:sy n="80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1632-FE82-454B-9F9A-7A9022CFBBF6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11E0C-582A-4544-9FF0-DE26BE15E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79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7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04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29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03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335360" y="2132856"/>
            <a:ext cx="3840427" cy="720080"/>
          </a:xfrm>
        </p:spPr>
        <p:txBody>
          <a:bodyPr anchor="b">
            <a:normAutofit/>
          </a:bodyPr>
          <a:lstStyle>
            <a:lvl1pPr algn="l">
              <a:defRPr lang="en-US" sz="2800" baseline="0" dirty="0">
                <a:solidFill>
                  <a:schemeClr val="accent1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kumimoji="0" lang="en-US" dirty="0"/>
              <a:t>Chapter ?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007435" y="3212976"/>
            <a:ext cx="10273141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32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Chapter Title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0" i="0" dirty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计算机科学与软件学院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1/2/19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52937"/>
            <a:ext cx="12192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03906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0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2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871531" y="1916832"/>
            <a:ext cx="8636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itchFamily="34" charset="0"/>
                <a:ea typeface="Microsoft Himalaya" pitchFamily="2" charset="0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871531" y="4077072"/>
            <a:ext cx="7261291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dirty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for Data Science and Engineering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1/2/19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5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2" y="6381328"/>
            <a:ext cx="960107" cy="244476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63711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2515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Iskoola Pota" pitchFamily="34" charset="0"/>
                <a:cs typeface="Iskoola Pota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/>
              <a:t>标题</a:t>
            </a:r>
            <a:endParaRPr kumimoji="0" lang="zh-CN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413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10800523" y="6453336"/>
            <a:ext cx="903221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2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10608501" y="6424884"/>
            <a:ext cx="999232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757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98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793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fld id="{F7BE57CC-EEDD-E746-A449-21418CE480DD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将图片拖动到占位符，或单击添加图标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9287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80309" y="64590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7246" y="2186015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</a:rPr>
              <a:t>表型数据挖掘</a:t>
            </a:r>
            <a:r>
              <a:rPr kumimoji="1" lang="en-US" altLang="zh-CN" sz="3600" dirty="0">
                <a:solidFill>
                  <a:schemeClr val="bg1"/>
                </a:solidFill>
              </a:rPr>
              <a:t>-</a:t>
            </a:r>
            <a:r>
              <a:rPr kumimoji="1" lang="zh-CN" altLang="en-US" sz="3600">
                <a:solidFill>
                  <a:schemeClr val="bg1"/>
                </a:solidFill>
              </a:rPr>
              <a:t>稀疏编码</a:t>
            </a:r>
            <a:endParaRPr kumimoji="1"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前期总结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二进制编码中数据过于稀疏，我们采用稀疏编码的方式来进行改良</a:t>
            </a:r>
            <a:endParaRPr lang="en-US" altLang="zh-CN" dirty="0"/>
          </a:p>
          <a:p>
            <a:r>
              <a:rPr lang="zh-CN" altLang="en-US" dirty="0"/>
              <a:t>之前我么计算字符串的相似度是基于全体的特征，导致测试的速度过慢导致某一方的准确率偏差较大。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981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最优步长的选择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步长选择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3841"/>
              </p:ext>
            </p:extLst>
          </p:nvPr>
        </p:nvGraphicFramePr>
        <p:xfrm>
          <a:off x="2266149" y="2329826"/>
          <a:ext cx="3257868" cy="362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956">
                  <a:extLst>
                    <a:ext uri="{9D8B030D-6E8A-4147-A177-3AD203B41FA5}">
                      <a16:colId xmlns:a16="http://schemas.microsoft.com/office/drawing/2014/main" val="3797326457"/>
                    </a:ext>
                  </a:extLst>
                </a:gridCol>
                <a:gridCol w="1085956">
                  <a:extLst>
                    <a:ext uri="{9D8B030D-6E8A-4147-A177-3AD203B41FA5}">
                      <a16:colId xmlns:a16="http://schemas.microsoft.com/office/drawing/2014/main" val="1869488615"/>
                    </a:ext>
                  </a:extLst>
                </a:gridCol>
                <a:gridCol w="1085956">
                  <a:extLst>
                    <a:ext uri="{9D8B030D-6E8A-4147-A177-3AD203B41FA5}">
                      <a16:colId xmlns:a16="http://schemas.microsoft.com/office/drawing/2014/main" val="3861927766"/>
                    </a:ext>
                  </a:extLst>
                </a:gridCol>
              </a:tblGrid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0092575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1585708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0.71539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86244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0.71384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846076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0.70923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637641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0.70769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9856723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0.70769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480078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0.70768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596337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0.70615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411230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0.70615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0502386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0.70308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00817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27765"/>
              </p:ext>
            </p:extLst>
          </p:nvPr>
        </p:nvGraphicFramePr>
        <p:xfrm>
          <a:off x="6973301" y="2327931"/>
          <a:ext cx="3234690" cy="362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528779240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84658406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3895425537"/>
                    </a:ext>
                  </a:extLst>
                </a:gridCol>
              </a:tblGrid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1010479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0.70614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7835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0.70462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2610535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895516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532224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472983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0.69691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393392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0.69386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4326052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859696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0.69077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9651269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0.68771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741312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257379" y="5978006"/>
            <a:ext cx="127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max_length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952942" y="5978006"/>
            <a:ext cx="149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mean_length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66149" y="2651760"/>
            <a:ext cx="3257868" cy="354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2890" y="2634615"/>
            <a:ext cx="200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= 0.002h(7.2s)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16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数据过滤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去除掉个人纺锤波数</a:t>
                </a:r>
                <a:r>
                  <a:rPr lang="en-US" altLang="zh-CN" dirty="0"/>
                  <a:t>&lt;M</a:t>
                </a:r>
                <a:r>
                  <a:rPr lang="zh-CN" altLang="en-US" dirty="0"/>
                  <a:t>的样本</a:t>
                </a:r>
                <a:r>
                  <a:rPr lang="en-US" altLang="zh-CN" dirty="0"/>
                  <a:t>(eg.20)</a:t>
                </a:r>
              </a:p>
              <a:p>
                <a:r>
                  <a:rPr lang="en-US" altLang="zh-CN" dirty="0" err="1"/>
                  <a:t>Jaro</a:t>
                </a:r>
                <a:r>
                  <a:rPr lang="en-US" altLang="zh-CN" dirty="0"/>
                  <a:t> Distance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样本相似度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46" y="3130086"/>
            <a:ext cx="3125105" cy="7572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05878" y="6219096"/>
            <a:ext cx="572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加快运行速度</a:t>
            </a:r>
            <a:r>
              <a:rPr lang="en-US" altLang="zh-CN" dirty="0"/>
              <a:t>,</a:t>
            </a:r>
            <a:r>
              <a:rPr lang="zh-CN" altLang="en-US" dirty="0"/>
              <a:t>选择相对较好样例作为标本</a:t>
            </a:r>
            <a:r>
              <a:rPr lang="en-US" altLang="zh-CN" dirty="0"/>
              <a:t>(top20%)</a:t>
            </a:r>
            <a:r>
              <a:rPr lang="zh-CN" altLang="en-US" dirty="0"/>
              <a:t>，选取相似度高的字符串作为样例母版</a:t>
            </a:r>
          </a:p>
        </p:txBody>
      </p:sp>
    </p:spTree>
    <p:extLst>
      <p:ext uri="{BB962C8B-B14F-4D97-AF65-F5344CB8AC3E}">
        <p14:creationId xmlns:p14="http://schemas.microsoft.com/office/powerpoint/2010/main" val="53382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稀疏编码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当连续出现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只记录一个</a:t>
            </a:r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2915829" y="2305288"/>
            <a:ext cx="66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00000000000111000100001000001000000100000010000100000100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15829" y="2305288"/>
            <a:ext cx="140471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36838" y="3063344"/>
            <a:ext cx="563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111000100001000001000000100000010000100000100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5863590" y="2674620"/>
            <a:ext cx="228600" cy="38872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实验结果</a:t>
            </a:r>
          </a:p>
        </p:txBody>
      </p:sp>
      <p:graphicFrame>
        <p:nvGraphicFramePr>
          <p:cNvPr id="18" name="内容占位符 1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96436760"/>
              </p:ext>
            </p:extLst>
          </p:nvPr>
        </p:nvGraphicFramePr>
        <p:xfrm>
          <a:off x="6275069" y="1829341"/>
          <a:ext cx="54136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23">
                  <a:extLst>
                    <a:ext uri="{9D8B030D-6E8A-4147-A177-3AD203B41FA5}">
                      <a16:colId xmlns:a16="http://schemas.microsoft.com/office/drawing/2014/main" val="1418732659"/>
                    </a:ext>
                  </a:extLst>
                </a:gridCol>
                <a:gridCol w="1353423">
                  <a:extLst>
                    <a:ext uri="{9D8B030D-6E8A-4147-A177-3AD203B41FA5}">
                      <a16:colId xmlns:a16="http://schemas.microsoft.com/office/drawing/2014/main" val="4285211269"/>
                    </a:ext>
                  </a:extLst>
                </a:gridCol>
                <a:gridCol w="1353423">
                  <a:extLst>
                    <a:ext uri="{9D8B030D-6E8A-4147-A177-3AD203B41FA5}">
                      <a16:colId xmlns:a16="http://schemas.microsoft.com/office/drawing/2014/main" val="1506677934"/>
                    </a:ext>
                  </a:extLst>
                </a:gridCol>
                <a:gridCol w="1353423">
                  <a:extLst>
                    <a:ext uri="{9D8B030D-6E8A-4147-A177-3AD203B41FA5}">
                      <a16:colId xmlns:a16="http://schemas.microsoft.com/office/drawing/2014/main" val="3216725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221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764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07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563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344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450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427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19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18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147185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463675" y="5689600"/>
            <a:ext cx="10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 20%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98464"/>
              </p:ext>
            </p:extLst>
          </p:nvPr>
        </p:nvGraphicFramePr>
        <p:xfrm>
          <a:off x="816864" y="1834210"/>
          <a:ext cx="4815268" cy="369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817">
                  <a:extLst>
                    <a:ext uri="{9D8B030D-6E8A-4147-A177-3AD203B41FA5}">
                      <a16:colId xmlns:a16="http://schemas.microsoft.com/office/drawing/2014/main" val="723983498"/>
                    </a:ext>
                  </a:extLst>
                </a:gridCol>
                <a:gridCol w="1203817">
                  <a:extLst>
                    <a:ext uri="{9D8B030D-6E8A-4147-A177-3AD203B41FA5}">
                      <a16:colId xmlns:a16="http://schemas.microsoft.com/office/drawing/2014/main" val="4116633174"/>
                    </a:ext>
                  </a:extLst>
                </a:gridCol>
                <a:gridCol w="1203817">
                  <a:extLst>
                    <a:ext uri="{9D8B030D-6E8A-4147-A177-3AD203B41FA5}">
                      <a16:colId xmlns:a16="http://schemas.microsoft.com/office/drawing/2014/main" val="1378346413"/>
                    </a:ext>
                  </a:extLst>
                </a:gridCol>
                <a:gridCol w="1203817">
                  <a:extLst>
                    <a:ext uri="{9D8B030D-6E8A-4147-A177-3AD203B41FA5}">
                      <a16:colId xmlns:a16="http://schemas.microsoft.com/office/drawing/2014/main" val="4053448873"/>
                    </a:ext>
                  </a:extLst>
                </a:gridCol>
              </a:tblGrid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680931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0143722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5191048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8698992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4704341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554371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483204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588745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065852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684231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334894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595848" y="558200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全部数据</a:t>
            </a:r>
          </a:p>
        </p:txBody>
      </p:sp>
    </p:spTree>
    <p:extLst>
      <p:ext uri="{BB962C8B-B14F-4D97-AF65-F5344CB8AC3E}">
        <p14:creationId xmlns:p14="http://schemas.microsoft.com/office/powerpoint/2010/main" val="190611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实验结果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50256132"/>
              </p:ext>
            </p:extLst>
          </p:nvPr>
        </p:nvGraphicFramePr>
        <p:xfrm>
          <a:off x="817561" y="1600200"/>
          <a:ext cx="4565968" cy="324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92">
                  <a:extLst>
                    <a:ext uri="{9D8B030D-6E8A-4147-A177-3AD203B41FA5}">
                      <a16:colId xmlns:a16="http://schemas.microsoft.com/office/drawing/2014/main" val="2637288733"/>
                    </a:ext>
                  </a:extLst>
                </a:gridCol>
                <a:gridCol w="1141492">
                  <a:extLst>
                    <a:ext uri="{9D8B030D-6E8A-4147-A177-3AD203B41FA5}">
                      <a16:colId xmlns:a16="http://schemas.microsoft.com/office/drawing/2014/main" val="4230649666"/>
                    </a:ext>
                  </a:extLst>
                </a:gridCol>
                <a:gridCol w="1141492">
                  <a:extLst>
                    <a:ext uri="{9D8B030D-6E8A-4147-A177-3AD203B41FA5}">
                      <a16:colId xmlns:a16="http://schemas.microsoft.com/office/drawing/2014/main" val="2295722766"/>
                    </a:ext>
                  </a:extLst>
                </a:gridCol>
                <a:gridCol w="1141492">
                  <a:extLst>
                    <a:ext uri="{9D8B030D-6E8A-4147-A177-3AD203B41FA5}">
                      <a16:colId xmlns:a16="http://schemas.microsoft.com/office/drawing/2014/main" val="4162977646"/>
                    </a:ext>
                  </a:extLst>
                </a:gridCol>
              </a:tblGrid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ontrols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5184753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543423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6623946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0953785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060277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4854235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8912857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677314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6699366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96505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88848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73440" y="4872992"/>
            <a:ext cx="65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K=10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65695"/>
              </p:ext>
            </p:extLst>
          </p:nvPr>
        </p:nvGraphicFramePr>
        <p:xfrm>
          <a:off x="6572250" y="1600189"/>
          <a:ext cx="4776470" cy="324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984946873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3010870453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1618503548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3140934742"/>
                    </a:ext>
                  </a:extLst>
                </a:gridCol>
              </a:tblGrid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</a:t>
                      </a:r>
                      <a:r>
                        <a:rPr kumimoji="0"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controls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4538123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835562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124967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2189500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0.7937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631806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4252863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387065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7458296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8065556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6535132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6100941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0.7778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187762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633380" y="4872992"/>
            <a:ext cx="65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57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&amp;</a:t>
            </a:r>
            <a:r>
              <a:rPr lang="zh-CN" altLang="en-US" dirty="0"/>
              <a:t>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样例的选择并不会明显的提高整体准确率，但是会使病人和正常人的识别率比较接近</a:t>
            </a:r>
            <a:endParaRPr lang="en-US" altLang="zh-CN" dirty="0"/>
          </a:p>
          <a:p>
            <a:r>
              <a:rPr lang="zh-CN" altLang="en-US" dirty="0"/>
              <a:t>自编码器暂时没有想到一个较好地处理方式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98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47818" y="2186015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</a:rPr>
              <a:t>Thanks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05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讨论班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讨论班</Template>
  <TotalTime>11725</TotalTime>
  <Words>450</Words>
  <Application>Microsoft Macintosh PowerPoint</Application>
  <PresentationFormat>宽屏</PresentationFormat>
  <Paragraphs>283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宋体</vt:lpstr>
      <vt:lpstr>Ebrima</vt:lpstr>
      <vt:lpstr>Iskoola Pota</vt:lpstr>
      <vt:lpstr>Lingoes Unicode</vt:lpstr>
      <vt:lpstr>Arial Black</vt:lpstr>
      <vt:lpstr>Calibri</vt:lpstr>
      <vt:lpstr>Cambria Math</vt:lpstr>
      <vt:lpstr>Microsoft Himalaya</vt:lpstr>
      <vt:lpstr>Wingdings</vt:lpstr>
      <vt:lpstr>Wingdings 2</vt:lpstr>
      <vt:lpstr>讨论班</vt:lpstr>
      <vt:lpstr>PowerPoint 演示文稿</vt:lpstr>
      <vt:lpstr>一.前期总结</vt:lpstr>
      <vt:lpstr>二.最优步长的选择</vt:lpstr>
      <vt:lpstr>三.数据处理</vt:lpstr>
      <vt:lpstr>四.稀疏编码</vt:lpstr>
      <vt:lpstr>四.实验结果</vt:lpstr>
      <vt:lpstr>四.实验结果</vt:lpstr>
      <vt:lpstr>问题&amp;方向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单者 无惧</cp:lastModifiedBy>
  <cp:revision>213</cp:revision>
  <dcterms:created xsi:type="dcterms:W3CDTF">2017-06-08T02:35:19Z</dcterms:created>
  <dcterms:modified xsi:type="dcterms:W3CDTF">2019-01-02T01:07:09Z</dcterms:modified>
</cp:coreProperties>
</file>