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85" r:id="rId2"/>
    <p:sldId id="297" r:id="rId3"/>
    <p:sldId id="289" r:id="rId4"/>
    <p:sldId id="298" r:id="rId5"/>
    <p:sldId id="300" r:id="rId6"/>
    <p:sldId id="294" r:id="rId7"/>
    <p:sldId id="299" r:id="rId8"/>
    <p:sldId id="29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3050" autoAdjust="0"/>
  </p:normalViewPr>
  <p:slideViewPr>
    <p:cSldViewPr snapToGrid="0" snapToObjects="1">
      <p:cViewPr varScale="1">
        <p:scale>
          <a:sx n="84" d="100"/>
          <a:sy n="84" d="100"/>
        </p:scale>
        <p:origin x="15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1632-FE82-454B-9F9A-7A9022CFBBF6}" type="datetimeFigureOut">
              <a:rPr kumimoji="1" lang="zh-CN" altLang="en-US" smtClean="0"/>
              <a:t>2018/11/19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11E0C-582A-4544-9FF0-DE26BE15E4AD}" type="slidenum">
              <a:rPr kumimoji="1" lang="zh-CN" altLang="en-US" smtClean="0"/>
              <a:t>‹#›</a:t>
            </a:fld>
            <a:endParaRPr kumimoji="1" lang="zh-CN" altLang="en-US"/>
          </a:p>
        </p:txBody>
      </p:sp>
    </p:spTree>
    <p:extLst>
      <p:ext uri="{BB962C8B-B14F-4D97-AF65-F5344CB8AC3E}">
        <p14:creationId xmlns:p14="http://schemas.microsoft.com/office/powerpoint/2010/main" val="36817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211E0C-582A-4544-9FF0-DE26BE15E4AD}" type="slidenum">
              <a:rPr kumimoji="1" lang="zh-CN" altLang="en-US" smtClean="0"/>
              <a:t>1</a:t>
            </a:fld>
            <a:endParaRPr kumimoji="1" lang="zh-CN" altLang="en-US"/>
          </a:p>
        </p:txBody>
      </p:sp>
    </p:spTree>
    <p:extLst>
      <p:ext uri="{BB962C8B-B14F-4D97-AF65-F5344CB8AC3E}">
        <p14:creationId xmlns:p14="http://schemas.microsoft.com/office/powerpoint/2010/main" val="429798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CNN</a:t>
            </a:r>
            <a:r>
              <a:rPr lang="zh-CN" altLang="en-US" dirty="0" smtClean="0"/>
              <a:t>将从原始灰度图像输入到音素标签的相应后验概率分布的非线性映射建模。 从这些输出获得的时间序列被认为是唇读的视觉特征。 然后，通过处理所获取的视觉特征序列，从左到右的</a:t>
            </a:r>
            <a:r>
              <a:rPr lang="en-US" altLang="zh-CN" dirty="0" smtClean="0"/>
              <a:t>GMM-HMM</a:t>
            </a:r>
            <a:r>
              <a:rPr lang="zh-CN" altLang="en-US" dirty="0" smtClean="0"/>
              <a:t>被用于孤立的单词识别。</a:t>
            </a:r>
            <a:endParaRPr lang="zh-CN" altLang="en-US" dirty="0"/>
          </a:p>
        </p:txBody>
      </p:sp>
      <p:sp>
        <p:nvSpPr>
          <p:cNvPr id="4" name="灯片编号占位符 3"/>
          <p:cNvSpPr>
            <a:spLocks noGrp="1"/>
          </p:cNvSpPr>
          <p:nvPr>
            <p:ph type="sldNum" sz="quarter" idx="10"/>
          </p:nvPr>
        </p:nvSpPr>
        <p:spPr/>
        <p:txBody>
          <a:bodyPr/>
          <a:lstStyle/>
          <a:p>
            <a:fld id="{06211E0C-582A-4544-9FF0-DE26BE15E4AD}" type="slidenum">
              <a:rPr kumimoji="1" lang="zh-CN" altLang="en-US" smtClean="0"/>
              <a:t>3</a:t>
            </a:fld>
            <a:endParaRPr kumimoji="1" lang="zh-CN" altLang="en-US"/>
          </a:p>
        </p:txBody>
      </p:sp>
    </p:spTree>
    <p:extLst>
      <p:ext uri="{BB962C8B-B14F-4D97-AF65-F5344CB8AC3E}">
        <p14:creationId xmlns:p14="http://schemas.microsoft.com/office/powerpoint/2010/main" val="61227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211E0C-582A-4544-9FF0-DE26BE15E4AD}" type="slidenum">
              <a:rPr kumimoji="1" lang="zh-CN" altLang="en-US" smtClean="0"/>
              <a:t>5</a:t>
            </a:fld>
            <a:endParaRPr kumimoji="1" lang="zh-CN" altLang="en-US"/>
          </a:p>
        </p:txBody>
      </p:sp>
    </p:spTree>
    <p:extLst>
      <p:ext uri="{BB962C8B-B14F-4D97-AF65-F5344CB8AC3E}">
        <p14:creationId xmlns:p14="http://schemas.microsoft.com/office/powerpoint/2010/main" val="2151364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lumMod val="95000"/>
          </a:schemeClr>
        </a:solidFill>
        <a:effectLst/>
      </p:bgPr>
    </p:bg>
    <p:spTree>
      <p:nvGrpSpPr>
        <p:cNvPr id="1" name=""/>
        <p:cNvGrpSpPr/>
        <p:nvPr/>
      </p:nvGrpSpPr>
      <p:grpSpPr>
        <a:xfrm>
          <a:off x="0" y="0"/>
          <a:ext cx="0" cy="0"/>
          <a:chOff x="0" y="0"/>
          <a:chExt cx="0" cy="0"/>
        </a:xfrm>
      </p:grpSpPr>
      <p:sp>
        <p:nvSpPr>
          <p:cNvPr id="7" name="矩形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矩形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矩形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标题 7"/>
          <p:cNvSpPr>
            <a:spLocks noGrp="1"/>
          </p:cNvSpPr>
          <p:nvPr>
            <p:ph type="ctrTitle" hasCustomPrompt="1"/>
          </p:nvPr>
        </p:nvSpPr>
        <p:spPr>
          <a:xfrm>
            <a:off x="335360" y="2132856"/>
            <a:ext cx="3840427" cy="720080"/>
          </a:xfrm>
        </p:spPr>
        <p:txBody>
          <a:bodyPr anchor="b">
            <a:normAutofit/>
          </a:bodyPr>
          <a:lstStyle>
            <a:lvl1pPr algn="l">
              <a:defRPr lang="en-US" sz="2800" baseline="0" dirty="0">
                <a:solidFill>
                  <a:schemeClr val="accent1">
                    <a:lumMod val="75000"/>
                  </a:schemeClr>
                </a:solidFill>
                <a:latin typeface="Ebrima" pitchFamily="2" charset="0"/>
                <a:ea typeface="Ebrima" pitchFamily="2" charset="0"/>
                <a:cs typeface="Ebrima" pitchFamily="2" charset="0"/>
              </a:defRPr>
            </a:lvl1pPr>
          </a:lstStyle>
          <a:p>
            <a:r>
              <a:rPr kumimoji="0" lang="en-US" dirty="0" smtClean="0"/>
              <a:t>Chapter ?</a:t>
            </a:r>
            <a:endParaRPr kumimoji="0" lang="en-US" dirty="0"/>
          </a:p>
        </p:txBody>
      </p:sp>
      <p:sp>
        <p:nvSpPr>
          <p:cNvPr id="9" name="副标题 8"/>
          <p:cNvSpPr>
            <a:spLocks noGrp="1"/>
          </p:cNvSpPr>
          <p:nvPr>
            <p:ph type="subTitle" idx="1" hasCustomPrompt="1"/>
          </p:nvPr>
        </p:nvSpPr>
        <p:spPr>
          <a:xfrm>
            <a:off x="1007435" y="3212976"/>
            <a:ext cx="10273141" cy="1152128"/>
          </a:xfrm>
        </p:spPr>
        <p:txBody>
          <a:bodyPr anchor="ctr">
            <a:normAutofit/>
          </a:bodyPr>
          <a:lstStyle>
            <a:lvl1pPr marL="0" indent="0" algn="l">
              <a:buNone/>
              <a:defRPr kumimoji="0" lang="en-US" sz="3200" kern="1200" baseline="0" dirty="0">
                <a:solidFill>
                  <a:schemeClr val="accent3">
                    <a:lumMod val="50000"/>
                  </a:schemeClr>
                </a:solidFill>
                <a:effectLst>
                  <a:outerShdw blurRad="38100" dist="38100" dir="2700000" algn="tl">
                    <a:srgbClr val="000000">
                      <a:alpha val="43137"/>
                    </a:srgbClr>
                  </a:outerShdw>
                </a:effectLst>
                <a:latin typeface="Arial Black" pitchFamily="34" charset="0"/>
                <a:ea typeface="Microsoft Himalaya" pitchFamily="2" charset="0"/>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Chapter Title</a:t>
            </a:r>
            <a:endParaRPr kumimoji="0" lang="en-US" dirty="0"/>
          </a:p>
        </p:txBody>
      </p:sp>
      <p:sp>
        <p:nvSpPr>
          <p:cNvPr id="17" name="页脚占位符 16"/>
          <p:cNvSpPr>
            <a:spLocks noGrp="1"/>
          </p:cNvSpPr>
          <p:nvPr>
            <p:ph type="ftr" sz="quarter" idx="11"/>
          </p:nvPr>
        </p:nvSpPr>
        <p:spPr>
          <a:xfrm>
            <a:off x="2780524" y="236539"/>
            <a:ext cx="7823200" cy="365125"/>
          </a:xfrm>
          <a:prstGeom prst="rect">
            <a:avLst/>
          </a:prstGeom>
        </p:spPr>
        <p:txBody>
          <a:bodyPr/>
          <a:lstStyle>
            <a:lvl1pPr algn="r">
              <a:defRPr>
                <a:solidFill>
                  <a:schemeClr val="tx2"/>
                </a:solidFill>
              </a:defRPr>
            </a:lvl1pPr>
          </a:lstStyle>
          <a:p>
            <a:endParaRPr kumimoji="1" lang="zh-CN" altLang="en-US"/>
          </a:p>
        </p:txBody>
      </p:sp>
      <p:sp>
        <p:nvSpPr>
          <p:cNvPr id="29" name="灯片编号占位符 28"/>
          <p:cNvSpPr>
            <a:spLocks noGrp="1"/>
          </p:cNvSpPr>
          <p:nvPr>
            <p:ph type="sldNum" sz="quarter" idx="12"/>
          </p:nvPr>
        </p:nvSpPr>
        <p:spPr>
          <a:xfrm>
            <a:off x="10668000" y="228600"/>
            <a:ext cx="1117600" cy="381000"/>
          </a:xfrm>
          <a:prstGeom prst="rect">
            <a:avLst/>
          </a:prstGeom>
        </p:spPr>
        <p:txBody>
          <a:bodyPr/>
          <a:lstStyle>
            <a:lvl1pPr>
              <a:defRPr>
                <a:solidFill>
                  <a:schemeClr val="tx2"/>
                </a:solidFill>
              </a:defRPr>
            </a:lvl1pPr>
          </a:lstStyle>
          <a:p>
            <a:fld id="{3B6FFA21-2DFE-A342-8E10-B9297D601D51}" type="slidenum">
              <a:rPr kumimoji="1" lang="zh-CN" altLang="en-US" smtClean="0"/>
              <a:t>‹#›</a:t>
            </a:fld>
            <a:endParaRPr kumimoji="1" lang="zh-CN" altLang="en-US"/>
          </a:p>
        </p:txBody>
      </p:sp>
      <p:sp>
        <p:nvSpPr>
          <p:cNvPr id="2" name="TextBox 1"/>
          <p:cNvSpPr txBox="1"/>
          <p:nvPr/>
        </p:nvSpPr>
        <p:spPr>
          <a:xfrm>
            <a:off x="3311691" y="6179112"/>
            <a:ext cx="8544949" cy="461665"/>
          </a:xfrm>
          <a:prstGeom prst="rect">
            <a:avLst/>
          </a:prstGeom>
          <a:noFill/>
        </p:spPr>
        <p:txBody>
          <a:bodyPr wrap="square" rtlCol="0">
            <a:spAutoFit/>
          </a:bodyPr>
          <a:lstStyle/>
          <a:p>
            <a:pPr algn="r"/>
            <a:r>
              <a:rPr lang="zh-CN" altLang="en-US" sz="2400" b="0" i="0" dirty="0" smtClean="0">
                <a:solidFill>
                  <a:srgbClr val="1F497D"/>
                </a:solidFill>
                <a:effectLst/>
                <a:latin typeface="Lingoes Unicode" pitchFamily="34" charset="-122"/>
                <a:ea typeface="Lingoes Unicode" pitchFamily="34" charset="-122"/>
              </a:rPr>
              <a:t>计算机科学与软件学院</a:t>
            </a:r>
            <a:endParaRPr kumimoji="0" lang="en-US" altLang="zh-CN" sz="2400" dirty="0">
              <a:latin typeface="Lingoes Unicode" pitchFamily="34" charset="-122"/>
              <a:ea typeface="Lingoes Unicode" pitchFamily="34" charset="-122"/>
            </a:endParaRPr>
          </a:p>
        </p:txBody>
      </p:sp>
      <p:sp>
        <p:nvSpPr>
          <p:cNvPr id="13" name="TextBox 12"/>
          <p:cNvSpPr txBox="1"/>
          <p:nvPr/>
        </p:nvSpPr>
        <p:spPr>
          <a:xfrm>
            <a:off x="239286" y="6169968"/>
            <a:ext cx="2496277" cy="461665"/>
          </a:xfrm>
          <a:prstGeom prst="rect">
            <a:avLst/>
          </a:prstGeom>
          <a:noFill/>
        </p:spPr>
        <p:txBody>
          <a:bodyPr wrap="square" rtlCol="0">
            <a:spAutoFit/>
          </a:bodyPr>
          <a:lstStyle/>
          <a:p>
            <a:pPr algn="ctr"/>
            <a:fld id="{8DC61AE5-80ED-4D09-BFE3-D934EE51E220}" type="datetime1">
              <a:rPr lang="en-US" altLang="zh-CN" sz="2400" b="0" i="0" smtClean="0">
                <a:solidFill>
                  <a:schemeClr val="tx1"/>
                </a:solidFill>
                <a:effectLst/>
                <a:latin typeface="Lingoes Unicode" pitchFamily="34" charset="-122"/>
                <a:ea typeface="Lingoes Unicode" pitchFamily="34" charset="-122"/>
              </a:rPr>
              <a:pPr algn="ctr"/>
              <a:t>11/19/2018</a:t>
            </a:fld>
            <a:endParaRPr kumimoji="0" lang="en-US" altLang="zh-CN" sz="2400" dirty="0">
              <a:solidFill>
                <a:schemeClr val="tx1"/>
              </a:solidFill>
              <a:latin typeface="Lingoes Unicode" pitchFamily="34" charset="-122"/>
              <a:ea typeface="Lingoes Unicode" pitchFamily="34" charset="-122"/>
            </a:endParaRPr>
          </a:p>
        </p:txBody>
      </p:sp>
      <p:sp>
        <p:nvSpPr>
          <p:cNvPr id="14" name="矩形 13"/>
          <p:cNvSpPr/>
          <p:nvPr/>
        </p:nvSpPr>
        <p:spPr>
          <a:xfrm>
            <a:off x="0" y="2852937"/>
            <a:ext cx="12192000" cy="45719"/>
          </a:xfrm>
          <a:prstGeom prst="rect">
            <a:avLst/>
          </a:prstGeom>
          <a:gradFill>
            <a:gsLst>
              <a:gs pos="22000">
                <a:srgbClr val="BFD7EE"/>
              </a:gs>
              <a:gs pos="0">
                <a:schemeClr val="tx1">
                  <a:lumMod val="95000"/>
                </a:schemeClr>
              </a:gs>
              <a:gs pos="52000">
                <a:schemeClr val="accent1">
                  <a:lumMod val="75000"/>
                </a:schemeClr>
              </a:gs>
              <a:gs pos="100000">
                <a:schemeClr val="accent1">
                  <a:lumMod val="60000"/>
                  <a:lumOff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4039060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8128000" y="6248401"/>
            <a:ext cx="3556000" cy="365125"/>
          </a:xfrm>
          <a:prstGeom prst="rect">
            <a:avLst/>
          </a:prstGeom>
        </p:spPr>
        <p:txBody>
          <a:bodyPr/>
          <a:lstStyle/>
          <a:p>
            <a:fld id="{F7BE57CC-EEDD-E746-A449-21418CE480DD}" type="datetimeFigureOut">
              <a:rPr kumimoji="1" lang="zh-CN" altLang="en-US" smtClean="0"/>
              <a:t>2018/11/19</a:t>
            </a:fld>
            <a:endParaRPr kumimoji="1" lang="zh-CN" altLang="en-US"/>
          </a:p>
        </p:txBody>
      </p:sp>
      <p:sp>
        <p:nvSpPr>
          <p:cNvPr id="5" name="页脚占位符 4"/>
          <p:cNvSpPr>
            <a:spLocks noGrp="1"/>
          </p:cNvSpPr>
          <p:nvPr>
            <p:ph type="ftr" sz="quarter" idx="11"/>
          </p:nvPr>
        </p:nvSpPr>
        <p:spPr>
          <a:xfrm>
            <a:off x="812801" y="6248207"/>
            <a:ext cx="7228111"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56371" y="2708920"/>
            <a:ext cx="711200" cy="244476"/>
          </a:xfrm>
          <a:prstGeom prst="rect">
            <a:avLst/>
          </a:prstGeom>
        </p:spPr>
        <p:txBody>
          <a:bodyPr/>
          <a:lstStyle/>
          <a:p>
            <a:fld id="{3B6FFA21-2DFE-A342-8E10-B9297D601D51}" type="slidenum">
              <a:rPr kumimoji="1" lang="zh-CN" altLang="en-US" smtClean="0"/>
              <a:t>‹#›</a:t>
            </a:fld>
            <a:endParaRPr kumimoji="1" lang="zh-CN" altLang="en-US"/>
          </a:p>
        </p:txBody>
      </p:sp>
    </p:spTree>
    <p:extLst>
      <p:ext uri="{BB962C8B-B14F-4D97-AF65-F5344CB8AC3E}">
        <p14:creationId xmlns:p14="http://schemas.microsoft.com/office/powerpoint/2010/main" val="5930648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37600" y="609601"/>
            <a:ext cx="27432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609600"/>
            <a:ext cx="74168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8737600" y="6248403"/>
            <a:ext cx="2946400" cy="365125"/>
          </a:xfrm>
          <a:prstGeom prst="rect">
            <a:avLst/>
          </a:prstGeom>
        </p:spPr>
        <p:txBody>
          <a:bodyPr/>
          <a:lstStyle/>
          <a:p>
            <a:fld id="{F7BE57CC-EEDD-E746-A449-21418CE480DD}" type="datetimeFigureOut">
              <a:rPr kumimoji="1" lang="zh-CN" altLang="en-US" smtClean="0"/>
              <a:t>2018/11/19</a:t>
            </a:fld>
            <a:endParaRPr kumimoji="1" lang="zh-CN" altLang="en-US"/>
          </a:p>
        </p:txBody>
      </p:sp>
      <p:sp>
        <p:nvSpPr>
          <p:cNvPr id="5" name="页脚占位符 4"/>
          <p:cNvSpPr>
            <a:spLocks noGrp="1"/>
          </p:cNvSpPr>
          <p:nvPr>
            <p:ph type="ftr" sz="quarter" idx="11"/>
          </p:nvPr>
        </p:nvSpPr>
        <p:spPr>
          <a:xfrm>
            <a:off x="609602" y="6248208"/>
            <a:ext cx="7431311" cy="365125"/>
          </a:xfrm>
          <a:prstGeom prst="rect">
            <a:avLst/>
          </a:prstGeom>
        </p:spPr>
        <p:txBody>
          <a:bodyPr/>
          <a:lstStyle/>
          <a:p>
            <a:endParaRPr kumimoji="1" lang="zh-CN" altLang="en-US"/>
          </a:p>
        </p:txBody>
      </p:sp>
      <p:sp>
        <p:nvSpPr>
          <p:cNvPr id="7" name="矩形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矩形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矩形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灯片编号占位符 5"/>
          <p:cNvSpPr>
            <a:spLocks noGrp="1"/>
          </p:cNvSpPr>
          <p:nvPr>
            <p:ph type="sldNum" sz="quarter" idx="12"/>
          </p:nvPr>
        </p:nvSpPr>
        <p:spPr>
          <a:xfrm rot="5400000">
            <a:off x="8075084" y="103716"/>
            <a:ext cx="533400" cy="325968"/>
          </a:xfrm>
          <a:prstGeom prst="rect">
            <a:avLst/>
          </a:prstGeom>
        </p:spPr>
        <p:txBody>
          <a:bodyPr/>
          <a:lstStyle/>
          <a:p>
            <a:fld id="{3B6FFA21-2DFE-A342-8E10-B9297D601D51}" type="slidenum">
              <a:rPr kumimoji="1" lang="zh-CN" altLang="en-US" smtClean="0"/>
              <a:t>‹#›</a:t>
            </a:fld>
            <a:endParaRPr kumimoji="1" lang="zh-CN" altLang="en-US"/>
          </a:p>
        </p:txBody>
      </p:sp>
    </p:spTree>
    <p:extLst>
      <p:ext uri="{BB962C8B-B14F-4D97-AF65-F5344CB8AC3E}">
        <p14:creationId xmlns:p14="http://schemas.microsoft.com/office/powerpoint/2010/main" val="11685214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tx1">
            <a:lumMod val="95000"/>
          </a:schemeClr>
        </a:solidFill>
        <a:effectLst/>
      </p:bgPr>
    </p:bg>
    <p:spTree>
      <p:nvGrpSpPr>
        <p:cNvPr id="1" name=""/>
        <p:cNvGrpSpPr/>
        <p:nvPr/>
      </p:nvGrpSpPr>
      <p:grpSpPr>
        <a:xfrm>
          <a:off x="0" y="0"/>
          <a:ext cx="0" cy="0"/>
          <a:chOff x="0" y="0"/>
          <a:chExt cx="0" cy="0"/>
        </a:xfrm>
      </p:grpSpPr>
      <p:sp>
        <p:nvSpPr>
          <p:cNvPr id="7" name="矩形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矩形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矩形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标题 7"/>
          <p:cNvSpPr>
            <a:spLocks noGrp="1"/>
          </p:cNvSpPr>
          <p:nvPr>
            <p:ph type="ctrTitle"/>
          </p:nvPr>
        </p:nvSpPr>
        <p:spPr>
          <a:xfrm>
            <a:off x="1871531" y="1916832"/>
            <a:ext cx="8636000" cy="1828800"/>
          </a:xfrm>
        </p:spPr>
        <p:txBody>
          <a:bodyPr anchor="b"/>
          <a:lstStyle>
            <a:lvl1pPr algn="l">
              <a:defRPr lang="en-US" baseline="0" dirty="0">
                <a:solidFill>
                  <a:schemeClr val="tx2">
                    <a:lumMod val="10000"/>
                  </a:schemeClr>
                </a:solidFill>
                <a:latin typeface="Arial Black" pitchFamily="34" charset="0"/>
                <a:ea typeface="Microsoft Himalaya" pitchFamily="2" charset="0"/>
              </a:defRPr>
            </a:lvl1pPr>
          </a:lstStyle>
          <a:p>
            <a:r>
              <a:rPr kumimoji="0" lang="zh-CN" altLang="en-US" smtClean="0"/>
              <a:t>单击此处编辑母版标题样式</a:t>
            </a:r>
            <a:endParaRPr kumimoji="0" lang="en-US" dirty="0"/>
          </a:p>
        </p:txBody>
      </p:sp>
      <p:sp>
        <p:nvSpPr>
          <p:cNvPr id="9" name="副标题 8"/>
          <p:cNvSpPr>
            <a:spLocks noGrp="1"/>
          </p:cNvSpPr>
          <p:nvPr>
            <p:ph type="subTitle" idx="1"/>
          </p:nvPr>
        </p:nvSpPr>
        <p:spPr>
          <a:xfrm>
            <a:off x="1871531" y="4077072"/>
            <a:ext cx="7261291" cy="648072"/>
          </a:xfrm>
        </p:spPr>
        <p:txBody>
          <a:bodyPr anchor="ctr">
            <a:normAutofit/>
          </a:bodyPr>
          <a:lstStyle>
            <a:lvl1pPr marL="0" indent="0" algn="l">
              <a:buNone/>
              <a:defRPr lang="en-US" altLang="zh-CN" b="0" i="0" baseline="0" smtClean="0">
                <a:solidFill>
                  <a:schemeClr val="bg2">
                    <a:lumMod val="60000"/>
                    <a:lumOff val="40000"/>
                  </a:schemeClr>
                </a:solidFill>
                <a:effectLst/>
                <a:latin typeface="Lingoes Unicode" pitchFamily="34" charset="-122"/>
                <a:ea typeface="Lingoes Unicode"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dirty="0"/>
          </a:p>
        </p:txBody>
      </p:sp>
      <p:sp>
        <p:nvSpPr>
          <p:cNvPr id="17" name="页脚占位符 16"/>
          <p:cNvSpPr>
            <a:spLocks noGrp="1"/>
          </p:cNvSpPr>
          <p:nvPr>
            <p:ph type="ftr" sz="quarter" idx="11"/>
          </p:nvPr>
        </p:nvSpPr>
        <p:spPr>
          <a:xfrm>
            <a:off x="2780524" y="236539"/>
            <a:ext cx="7823200" cy="365125"/>
          </a:xfrm>
          <a:prstGeom prst="rect">
            <a:avLst/>
          </a:prstGeom>
        </p:spPr>
        <p:txBody>
          <a:bodyPr/>
          <a:lstStyle>
            <a:lvl1pPr algn="r">
              <a:defRPr>
                <a:solidFill>
                  <a:schemeClr val="tx2"/>
                </a:solidFill>
              </a:defRPr>
            </a:lvl1pPr>
          </a:lstStyle>
          <a:p>
            <a:endParaRPr kumimoji="1" lang="zh-CN" altLang="en-US"/>
          </a:p>
        </p:txBody>
      </p:sp>
      <p:sp>
        <p:nvSpPr>
          <p:cNvPr id="29" name="灯片编号占位符 28"/>
          <p:cNvSpPr>
            <a:spLocks noGrp="1"/>
          </p:cNvSpPr>
          <p:nvPr>
            <p:ph type="sldNum" sz="quarter" idx="12"/>
          </p:nvPr>
        </p:nvSpPr>
        <p:spPr>
          <a:xfrm>
            <a:off x="10668000" y="228600"/>
            <a:ext cx="1117600" cy="381000"/>
          </a:xfrm>
          <a:prstGeom prst="rect">
            <a:avLst/>
          </a:prstGeom>
        </p:spPr>
        <p:txBody>
          <a:bodyPr/>
          <a:lstStyle>
            <a:lvl1pPr>
              <a:defRPr>
                <a:solidFill>
                  <a:schemeClr val="tx2"/>
                </a:solidFill>
              </a:defRPr>
            </a:lvl1pPr>
          </a:lstStyle>
          <a:p>
            <a:fld id="{3B6FFA21-2DFE-A342-8E10-B9297D601D51}" type="slidenum">
              <a:rPr kumimoji="1" lang="zh-CN" altLang="en-US" smtClean="0"/>
              <a:t>‹#›</a:t>
            </a:fld>
            <a:endParaRPr kumimoji="1" lang="zh-CN" altLang="en-US"/>
          </a:p>
        </p:txBody>
      </p:sp>
      <p:sp>
        <p:nvSpPr>
          <p:cNvPr id="2" name="TextBox 1"/>
          <p:cNvSpPr txBox="1"/>
          <p:nvPr/>
        </p:nvSpPr>
        <p:spPr>
          <a:xfrm>
            <a:off x="3311691" y="6179112"/>
            <a:ext cx="8544949" cy="461665"/>
          </a:xfrm>
          <a:prstGeom prst="rect">
            <a:avLst/>
          </a:prstGeom>
          <a:noFill/>
        </p:spPr>
        <p:txBody>
          <a:bodyPr wrap="square" rtlCol="0">
            <a:spAutoFit/>
          </a:bodyPr>
          <a:lstStyle/>
          <a:p>
            <a:pPr algn="r"/>
            <a:r>
              <a:rPr lang="en-US" altLang="zh-CN" sz="2400" b="0" i="0" dirty="0" smtClean="0">
                <a:solidFill>
                  <a:srgbClr val="1F497D"/>
                </a:solidFill>
                <a:effectLst/>
                <a:latin typeface="Lingoes Unicode" pitchFamily="34" charset="-122"/>
                <a:ea typeface="Lingoes Unicode" pitchFamily="34" charset="-122"/>
              </a:rPr>
              <a:t>Institute for Data Science and Engineering</a:t>
            </a:r>
            <a:endParaRPr kumimoji="0" lang="en-US" altLang="zh-CN" sz="2400" dirty="0">
              <a:latin typeface="Lingoes Unicode" pitchFamily="34" charset="-122"/>
              <a:ea typeface="Lingoes Unicode" pitchFamily="34" charset="-122"/>
            </a:endParaRPr>
          </a:p>
        </p:txBody>
      </p:sp>
      <p:sp>
        <p:nvSpPr>
          <p:cNvPr id="13" name="TextBox 12"/>
          <p:cNvSpPr txBox="1"/>
          <p:nvPr/>
        </p:nvSpPr>
        <p:spPr>
          <a:xfrm>
            <a:off x="239286" y="6169968"/>
            <a:ext cx="2496277" cy="461665"/>
          </a:xfrm>
          <a:prstGeom prst="rect">
            <a:avLst/>
          </a:prstGeom>
          <a:noFill/>
        </p:spPr>
        <p:txBody>
          <a:bodyPr wrap="square" rtlCol="0">
            <a:spAutoFit/>
          </a:bodyPr>
          <a:lstStyle/>
          <a:p>
            <a:pPr algn="ctr"/>
            <a:fld id="{8DC61AE5-80ED-4D09-BFE3-D934EE51E220}" type="datetime1">
              <a:rPr lang="en-US" altLang="zh-CN" sz="2400" b="0" i="0" smtClean="0">
                <a:solidFill>
                  <a:schemeClr val="tx1"/>
                </a:solidFill>
                <a:effectLst/>
                <a:latin typeface="Lingoes Unicode" pitchFamily="34" charset="-122"/>
                <a:ea typeface="Lingoes Unicode" pitchFamily="34" charset="-122"/>
              </a:rPr>
              <a:pPr algn="ctr"/>
              <a:t>11/19/2018</a:t>
            </a:fld>
            <a:endParaRPr kumimoji="0" lang="en-US" altLang="zh-CN" sz="2400" dirty="0">
              <a:solidFill>
                <a:schemeClr val="tx1"/>
              </a:solidFill>
              <a:latin typeface="Lingoes Unicode" pitchFamily="34" charset="-122"/>
              <a:ea typeface="Lingoes Unicode" pitchFamily="34" charset="-122"/>
            </a:endParaRPr>
          </a:p>
        </p:txBody>
      </p:sp>
    </p:spTree>
    <p:extLst>
      <p:ext uri="{BB962C8B-B14F-4D97-AF65-F5344CB8AC3E}">
        <p14:creationId xmlns:p14="http://schemas.microsoft.com/office/powerpoint/2010/main" val="10466569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lstStyle/>
          <a:p>
            <a:r>
              <a:rPr kumimoji="0" lang="zh-CN" altLang="en-US" smtClean="0"/>
              <a:t>单击此处编辑母版标题样式</a:t>
            </a:r>
            <a:endParaRPr kumimoji="0" lang="en-US"/>
          </a:p>
        </p:txBody>
      </p:sp>
      <p:sp>
        <p:nvSpPr>
          <p:cNvPr id="6" name="灯片编号占位符 5"/>
          <p:cNvSpPr>
            <a:spLocks noGrp="1"/>
          </p:cNvSpPr>
          <p:nvPr>
            <p:ph type="sldNum" sz="quarter" idx="12"/>
          </p:nvPr>
        </p:nvSpPr>
        <p:spPr>
          <a:xfrm>
            <a:off x="10704512" y="6381328"/>
            <a:ext cx="960107" cy="244476"/>
          </a:xfrm>
          <a:prstGeom prst="rect">
            <a:avLst/>
          </a:prstGeom>
        </p:spPr>
        <p:txBody>
          <a:bodyPr/>
          <a:lstStyle>
            <a:lvl1pPr>
              <a:defRPr kumimoji="0" lang="en-US" altLang="zh-CN" sz="1400" kern="1200" smtClean="0">
                <a:solidFill>
                  <a:schemeClr val="tx2"/>
                </a:solidFill>
                <a:latin typeface="+mn-lt"/>
                <a:ea typeface="+mn-ea"/>
                <a:cs typeface="+mn-cs"/>
              </a:defRPr>
            </a:lvl1pPr>
          </a:lstStyle>
          <a:p>
            <a:fld id="{3B6FFA21-2DFE-A342-8E10-B9297D601D51}" type="slidenum">
              <a:rPr kumimoji="1" lang="zh-CN" altLang="en-US" smtClean="0"/>
              <a:t>‹#›</a:t>
            </a:fld>
            <a:endParaRPr kumimoji="1" lang="zh-CN" altLang="en-US"/>
          </a:p>
        </p:txBody>
      </p:sp>
      <p:sp>
        <p:nvSpPr>
          <p:cNvPr id="8" name="内容占位符 7"/>
          <p:cNvSpPr>
            <a:spLocks noGrp="1"/>
          </p:cNvSpPr>
          <p:nvPr>
            <p:ph sz="quarter" idx="1"/>
          </p:nvPr>
        </p:nvSpPr>
        <p:spPr>
          <a:xfrm>
            <a:off x="816864" y="1600200"/>
            <a:ext cx="10871200" cy="4637112"/>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dirty="0"/>
          </a:p>
        </p:txBody>
      </p:sp>
    </p:spTree>
    <p:extLst>
      <p:ext uri="{BB962C8B-B14F-4D97-AF65-F5344CB8AC3E}">
        <p14:creationId xmlns:p14="http://schemas.microsoft.com/office/powerpoint/2010/main" val="11251590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1828801" y="2743200"/>
            <a:ext cx="9497484" cy="1673225"/>
          </a:xfrm>
        </p:spPr>
        <p:txBody>
          <a:bodyPr anchor="t"/>
          <a:lstStyle>
            <a:lvl1pPr marL="0" indent="0">
              <a:buNone/>
              <a:defRPr sz="2800" b="1">
                <a:solidFill>
                  <a:schemeClr val="bg2">
                    <a:lumMod val="25000"/>
                  </a:schemeClr>
                </a:solidFill>
                <a:latin typeface="Iskoola Pota" pitchFamily="34" charset="0"/>
                <a:cs typeface="Iskoola Pota"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b="1" dirty="0" smtClean="0"/>
              <a:t>标题</a:t>
            </a:r>
            <a:endParaRPr kumimoji="0" lang="zh-CN" altLang="en-US" dirty="0" smtClean="0"/>
          </a:p>
        </p:txBody>
      </p:sp>
      <p:sp>
        <p:nvSpPr>
          <p:cNvPr id="7" name="矩形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矩形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矩形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dirty="0"/>
          </a:p>
        </p:txBody>
      </p:sp>
    </p:spTree>
    <p:extLst>
      <p:ext uri="{BB962C8B-B14F-4D97-AF65-F5344CB8AC3E}">
        <p14:creationId xmlns:p14="http://schemas.microsoft.com/office/powerpoint/2010/main" val="1954137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812800" y="1589567"/>
            <a:ext cx="51816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6459868" y="1589567"/>
            <a:ext cx="518160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灯片编号占位符 9"/>
          <p:cNvSpPr>
            <a:spLocks noGrp="1"/>
          </p:cNvSpPr>
          <p:nvPr>
            <p:ph type="sldNum" sz="quarter" idx="16"/>
          </p:nvPr>
        </p:nvSpPr>
        <p:spPr>
          <a:xfrm>
            <a:off x="10800523" y="6453336"/>
            <a:ext cx="903221" cy="244476"/>
          </a:xfrm>
          <a:prstGeom prst="rect">
            <a:avLst/>
          </a:prstGeom>
        </p:spPr>
        <p:txBody>
          <a:bodyPr vert="horz" lIns="91440" tIns="45720" rIns="91440" bIns="45720" rtlCol="0" anchor="ctr"/>
          <a:lstStyle>
            <a:lvl1pPr>
              <a:defRPr kumimoji="0" lang="zh-CN" altLang="en-US" sz="1400" smtClean="0">
                <a:solidFill>
                  <a:schemeClr val="tx2"/>
                </a:solidFill>
              </a:defRPr>
            </a:lvl1pPr>
          </a:lstStyle>
          <a:p>
            <a:fld id="{3B6FFA21-2DFE-A342-8E10-B9297D601D51}" type="slidenum">
              <a:rPr kumimoji="1" lang="zh-CN" altLang="en-US" smtClean="0"/>
              <a:t>‹#›</a:t>
            </a:fld>
            <a:endParaRPr kumimoji="1" lang="zh-CN" altLang="en-US"/>
          </a:p>
        </p:txBody>
      </p:sp>
    </p:spTree>
    <p:extLst>
      <p:ext uri="{BB962C8B-B14F-4D97-AF65-F5344CB8AC3E}">
        <p14:creationId xmlns:p14="http://schemas.microsoft.com/office/powerpoint/2010/main" val="17182715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812800" y="2438400"/>
            <a:ext cx="51816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6400800" y="2438400"/>
            <a:ext cx="5181600" cy="35814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2" name="灯片编号占位符 11"/>
          <p:cNvSpPr>
            <a:spLocks noGrp="1"/>
          </p:cNvSpPr>
          <p:nvPr>
            <p:ph type="sldNum" sz="quarter" idx="16"/>
          </p:nvPr>
        </p:nvSpPr>
        <p:spPr>
          <a:xfrm>
            <a:off x="10608501" y="6424884"/>
            <a:ext cx="999232" cy="244476"/>
          </a:xfrm>
          <a:prstGeom prst="rect">
            <a:avLst/>
          </a:prstGeom>
        </p:spPr>
        <p:txBody>
          <a:bodyPr vert="horz" lIns="91440" tIns="45720" rIns="91440" bIns="45720" rtlCol="0" anchor="ctr"/>
          <a:lstStyle>
            <a:lvl1pPr>
              <a:defRPr kumimoji="0" lang="zh-CN" altLang="en-US" sz="1400" smtClean="0">
                <a:solidFill>
                  <a:schemeClr val="tx2"/>
                </a:solidFill>
              </a:defRPr>
            </a:lvl1pPr>
          </a:lstStyle>
          <a:p>
            <a:fld id="{3B6FFA21-2DFE-A342-8E10-B9297D601D51}" type="slidenum">
              <a:rPr kumimoji="1" lang="zh-CN" altLang="en-US" smtClean="0"/>
              <a:t>‹#›</a:t>
            </a:fld>
            <a:endParaRPr kumimoji="1" lang="zh-CN" alt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extLst>
      <p:ext uri="{BB962C8B-B14F-4D97-AF65-F5344CB8AC3E}">
        <p14:creationId xmlns:p14="http://schemas.microsoft.com/office/powerpoint/2010/main" val="17775749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8128000" y="6248401"/>
            <a:ext cx="3556000" cy="365125"/>
          </a:xfrm>
          <a:prstGeom prst="rect">
            <a:avLst/>
          </a:prstGeom>
        </p:spPr>
        <p:txBody>
          <a:bodyPr/>
          <a:lstStyle/>
          <a:p>
            <a:fld id="{F7BE57CC-EEDD-E746-A449-21418CE480DD}" type="datetimeFigureOut">
              <a:rPr kumimoji="1" lang="zh-CN" altLang="en-US" smtClean="0"/>
              <a:t>2018/11/19</a:t>
            </a:fld>
            <a:endParaRPr kumimoji="1" lang="zh-CN" altLang="en-US"/>
          </a:p>
        </p:txBody>
      </p:sp>
      <p:sp>
        <p:nvSpPr>
          <p:cNvPr id="4" name="页脚占位符 3"/>
          <p:cNvSpPr>
            <a:spLocks noGrp="1"/>
          </p:cNvSpPr>
          <p:nvPr>
            <p:ph type="ftr" sz="quarter" idx="11"/>
          </p:nvPr>
        </p:nvSpPr>
        <p:spPr>
          <a:xfrm>
            <a:off x="812801" y="6248207"/>
            <a:ext cx="7228111" cy="365125"/>
          </a:xfrm>
          <a:prstGeom prst="rect">
            <a:avLst/>
          </a:prstGeom>
        </p:spPr>
        <p:txBody>
          <a:bodyPr/>
          <a:lstStyle/>
          <a:p>
            <a:endParaRPr kumimoji="1" lang="zh-CN" altLang="en-US"/>
          </a:p>
        </p:txBody>
      </p:sp>
      <p:sp>
        <p:nvSpPr>
          <p:cNvPr id="5" name="灯片编号占位符 4"/>
          <p:cNvSpPr>
            <a:spLocks noGrp="1"/>
          </p:cNvSpPr>
          <p:nvPr>
            <p:ph type="sldNum" sz="quarter" idx="12"/>
          </p:nvPr>
        </p:nvSpPr>
        <p:spPr>
          <a:xfrm>
            <a:off x="56371" y="2708920"/>
            <a:ext cx="711200" cy="244476"/>
          </a:xfrm>
          <a:prstGeom prst="rect">
            <a:avLst/>
          </a:prstGeom>
        </p:spPr>
        <p:txBody>
          <a:bodyPr/>
          <a:lstStyle>
            <a:lvl1pPr>
              <a:defRPr>
                <a:solidFill>
                  <a:srgbClr val="FFFFFF"/>
                </a:solidFill>
              </a:defRPr>
            </a:lvl1pPr>
          </a:lstStyle>
          <a:p>
            <a:fld id="{3B6FFA21-2DFE-A342-8E10-B9297D601D51}" type="slidenum">
              <a:rPr kumimoji="1" lang="zh-CN" altLang="en-US" smtClean="0"/>
              <a:t>‹#›</a:t>
            </a:fld>
            <a:endParaRPr kumimoji="1" lang="zh-CN" altLang="en-US"/>
          </a:p>
        </p:txBody>
      </p:sp>
    </p:spTree>
    <p:extLst>
      <p:ext uri="{BB962C8B-B14F-4D97-AF65-F5344CB8AC3E}">
        <p14:creationId xmlns:p14="http://schemas.microsoft.com/office/powerpoint/2010/main" val="20569863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8128000" y="6248401"/>
            <a:ext cx="3556000" cy="365125"/>
          </a:xfrm>
          <a:prstGeom prst="rect">
            <a:avLst/>
          </a:prstGeom>
        </p:spPr>
        <p:txBody>
          <a:bodyPr/>
          <a:lstStyle/>
          <a:p>
            <a:fld id="{F7BE57CC-EEDD-E746-A449-21418CE480DD}" type="datetimeFigureOut">
              <a:rPr kumimoji="1" lang="zh-CN" altLang="en-US" smtClean="0"/>
              <a:t>2018/11/19</a:t>
            </a:fld>
            <a:endParaRPr kumimoji="1" lang="zh-CN" altLang="en-US"/>
          </a:p>
        </p:txBody>
      </p:sp>
      <p:sp>
        <p:nvSpPr>
          <p:cNvPr id="6" name="页脚占位符 5"/>
          <p:cNvSpPr>
            <a:spLocks noGrp="1"/>
          </p:cNvSpPr>
          <p:nvPr>
            <p:ph type="ftr" sz="quarter" idx="11"/>
          </p:nvPr>
        </p:nvSpPr>
        <p:spPr>
          <a:xfrm>
            <a:off x="812801" y="6248207"/>
            <a:ext cx="7228111" cy="365125"/>
          </a:xfrm>
          <a:prstGeom prst="rect">
            <a:avLst/>
          </a:prstGeom>
        </p:spPr>
        <p:txBody>
          <a:bodyPr/>
          <a:lstStyle/>
          <a:p>
            <a:endParaRPr kumimoji="1" lang="zh-CN" altLang="en-US"/>
          </a:p>
        </p:txBody>
      </p:sp>
      <p:sp>
        <p:nvSpPr>
          <p:cNvPr id="7" name="灯片编号占位符 6"/>
          <p:cNvSpPr>
            <a:spLocks noGrp="1"/>
          </p:cNvSpPr>
          <p:nvPr>
            <p:ph type="sldNum" sz="quarter" idx="12"/>
          </p:nvPr>
        </p:nvSpPr>
        <p:spPr>
          <a:xfrm>
            <a:off x="56371" y="2708920"/>
            <a:ext cx="711200" cy="244476"/>
          </a:xfrm>
          <a:prstGeom prst="rect">
            <a:avLst/>
          </a:prstGeom>
        </p:spPr>
        <p:txBody>
          <a:bodyPr/>
          <a:lstStyle>
            <a:lvl1pPr>
              <a:defRPr>
                <a:solidFill>
                  <a:srgbClr val="FFFFFF"/>
                </a:solidFill>
              </a:defRPr>
            </a:lvl1pPr>
          </a:lstStyle>
          <a:p>
            <a:fld id="{3B6FFA21-2DFE-A342-8E10-B9297D601D51}" type="slidenum">
              <a:rPr kumimoji="1" lang="zh-CN" altLang="en-US" smtClean="0"/>
              <a:t>‹#›</a:t>
            </a:fld>
            <a:endParaRPr kumimoji="1" lang="zh-CN" alt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3149600" y="1752600"/>
            <a:ext cx="8534400" cy="44196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extLst>
      <p:ext uri="{BB962C8B-B14F-4D97-AF65-F5344CB8AC3E}">
        <p14:creationId xmlns:p14="http://schemas.microsoft.com/office/powerpoint/2010/main" val="15779358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矩形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矩形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标题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日期占位符 11"/>
          <p:cNvSpPr>
            <a:spLocks noGrp="1"/>
          </p:cNvSpPr>
          <p:nvPr>
            <p:ph type="dt" sz="half" idx="10"/>
          </p:nvPr>
        </p:nvSpPr>
        <p:spPr>
          <a:xfrm>
            <a:off x="8331200" y="6248401"/>
            <a:ext cx="3556000" cy="365125"/>
          </a:xfrm>
          <a:prstGeom prst="rect">
            <a:avLst/>
          </a:prstGeom>
        </p:spPr>
        <p:txBody>
          <a:bodyPr rtlCol="0"/>
          <a:lstStyle/>
          <a:p>
            <a:fld id="{F7BE57CC-EEDD-E746-A449-21418CE480DD}" type="datetimeFigureOut">
              <a:rPr kumimoji="1" lang="zh-CN" altLang="en-US" smtClean="0"/>
              <a:t>2018/11/19</a:t>
            </a:fld>
            <a:endParaRPr kumimoji="1" lang="zh-CN" altLang="en-US"/>
          </a:p>
        </p:txBody>
      </p:sp>
      <p:sp>
        <p:nvSpPr>
          <p:cNvPr id="13" name="灯片编号占位符 12"/>
          <p:cNvSpPr>
            <a:spLocks noGrp="1"/>
          </p:cNvSpPr>
          <p:nvPr>
            <p:ph type="sldNum" sz="quarter" idx="11"/>
          </p:nvPr>
        </p:nvSpPr>
        <p:spPr>
          <a:xfrm>
            <a:off x="0" y="4667249"/>
            <a:ext cx="1930400" cy="663578"/>
          </a:xfrm>
          <a:prstGeom prst="rect">
            <a:avLst/>
          </a:prstGeom>
        </p:spPr>
        <p:txBody>
          <a:bodyPr rtlCol="0"/>
          <a:lstStyle>
            <a:lvl1pPr>
              <a:defRPr sz="2800"/>
            </a:lvl1pPr>
          </a:lstStyle>
          <a:p>
            <a:fld id="{3B6FFA21-2DFE-A342-8E10-B9297D601D51}" type="slidenum">
              <a:rPr kumimoji="1" lang="zh-CN" altLang="en-US" smtClean="0"/>
              <a:t>‹#›</a:t>
            </a:fld>
            <a:endParaRPr kumimoji="1" lang="zh-CN" altLang="en-US"/>
          </a:p>
        </p:txBody>
      </p:sp>
      <p:sp>
        <p:nvSpPr>
          <p:cNvPr id="14" name="页脚占位符 13"/>
          <p:cNvSpPr>
            <a:spLocks noGrp="1"/>
          </p:cNvSpPr>
          <p:nvPr>
            <p:ph type="ftr" sz="quarter" idx="12"/>
          </p:nvPr>
        </p:nvSpPr>
        <p:spPr>
          <a:xfrm>
            <a:off x="2133600" y="6248207"/>
            <a:ext cx="6096000" cy="365125"/>
          </a:xfrm>
          <a:prstGeom prst="rect">
            <a:avLst/>
          </a:prstGeom>
        </p:spPr>
        <p:txBody>
          <a:bodyPr rtlCol="0"/>
          <a:lstStyle/>
          <a:p>
            <a:endParaRPr kumimoji="1" lang="zh-CN" alt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extLst>
      <p:ext uri="{BB962C8B-B14F-4D97-AF65-F5344CB8AC3E}">
        <p14:creationId xmlns:p14="http://schemas.microsoft.com/office/powerpoint/2010/main" val="10928791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812800" y="228600"/>
            <a:ext cx="10871200" cy="990600"/>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7" name="矩形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矩形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矩形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灯片编号占位符 1"/>
          <p:cNvSpPr>
            <a:spLocks noGrp="1"/>
          </p:cNvSpPr>
          <p:nvPr>
            <p:ph type="sldNum" sz="quarter" idx="4"/>
          </p:nvPr>
        </p:nvSpPr>
        <p:spPr>
          <a:xfrm>
            <a:off x="8880309" y="645902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FFA21-2DFE-A342-8E10-B9297D601D51}" type="slidenum">
              <a:rPr kumimoji="1" lang="zh-CN" altLang="en-US" smtClean="0"/>
              <a:t>‹#›</a:t>
            </a:fld>
            <a:endParaRPr kumimoji="1" lang="zh-CN" altLang="en-US"/>
          </a:p>
        </p:txBody>
      </p:sp>
    </p:spTree>
    <p:extLst>
      <p:ext uri="{BB962C8B-B14F-4D97-AF65-F5344CB8AC3E}">
        <p14:creationId xmlns:p14="http://schemas.microsoft.com/office/powerpoint/2010/main" val="100768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65587" y="2186015"/>
            <a:ext cx="5865708" cy="646331"/>
          </a:xfrm>
          <a:prstGeom prst="rect">
            <a:avLst/>
          </a:prstGeom>
          <a:noFill/>
        </p:spPr>
        <p:txBody>
          <a:bodyPr wrap="none" rtlCol="0">
            <a:spAutoFit/>
          </a:bodyPr>
          <a:lstStyle/>
          <a:p>
            <a:pPr algn="ctr"/>
            <a:r>
              <a:rPr kumimoji="1" lang="zh-CN" altLang="en-US" sz="3600" dirty="0" smtClean="0">
                <a:solidFill>
                  <a:schemeClr val="bg1"/>
                </a:solidFill>
              </a:rPr>
              <a:t>表型</a:t>
            </a:r>
            <a:r>
              <a:rPr kumimoji="1" lang="zh-CN" altLang="en-US" sz="3600" dirty="0">
                <a:solidFill>
                  <a:schemeClr val="bg1"/>
                </a:solidFill>
              </a:rPr>
              <a:t>数据</a:t>
            </a:r>
            <a:r>
              <a:rPr kumimoji="1" lang="zh-CN" altLang="en-US" sz="3600" dirty="0" smtClean="0">
                <a:solidFill>
                  <a:schemeClr val="bg1"/>
                </a:solidFill>
              </a:rPr>
              <a:t>挖掘</a:t>
            </a:r>
            <a:r>
              <a:rPr kumimoji="1" lang="en-US" altLang="zh-CN" sz="3600" dirty="0" smtClean="0">
                <a:solidFill>
                  <a:schemeClr val="bg1"/>
                </a:solidFill>
              </a:rPr>
              <a:t>-</a:t>
            </a:r>
            <a:r>
              <a:rPr kumimoji="1" lang="zh-CN" altLang="en-US" sz="3600" dirty="0" smtClean="0">
                <a:solidFill>
                  <a:schemeClr val="bg1"/>
                </a:solidFill>
              </a:rPr>
              <a:t>逻辑回归模型</a:t>
            </a:r>
            <a:endParaRPr kumimoji="1" lang="zh-CN" altLang="en-US" sz="3600" dirty="0">
              <a:solidFill>
                <a:schemeClr val="bg1"/>
              </a:solidFill>
            </a:endParaRPr>
          </a:p>
        </p:txBody>
      </p:sp>
    </p:spTree>
    <p:extLst>
      <p:ext uri="{BB962C8B-B14F-4D97-AF65-F5344CB8AC3E}">
        <p14:creationId xmlns:p14="http://schemas.microsoft.com/office/powerpoint/2010/main" val="4093017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问题定义</a:t>
            </a:r>
            <a:endParaRPr lang="zh-CN" altLang="en-US" dirty="0"/>
          </a:p>
        </p:txBody>
      </p:sp>
      <p:sp>
        <p:nvSpPr>
          <p:cNvPr id="3" name="内容占位符 2"/>
          <p:cNvSpPr>
            <a:spLocks noGrp="1"/>
          </p:cNvSpPr>
          <p:nvPr>
            <p:ph sz="quarter" idx="1"/>
          </p:nvPr>
        </p:nvSpPr>
        <p:spPr/>
        <p:txBody>
          <a:bodyPr/>
          <a:lstStyle/>
          <a:p>
            <a:r>
              <a:rPr lang="zh-CN" altLang="en-US" dirty="0" smtClean="0"/>
              <a:t>我们通过观察正常人和病人纺锤波的不同，做一个二分类问题。通过纺锤波的特征数据来判断人是否患病。</a:t>
            </a:r>
            <a:endParaRPr lang="zh-CN" altLang="en-US" dirty="0"/>
          </a:p>
        </p:txBody>
      </p:sp>
    </p:spTree>
    <p:extLst>
      <p:ext uri="{BB962C8B-B14F-4D97-AF65-F5344CB8AC3E}">
        <p14:creationId xmlns:p14="http://schemas.microsoft.com/office/powerpoint/2010/main" val="396381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t>
            </a:r>
            <a:r>
              <a:rPr lang="zh-CN" altLang="en-US" dirty="0"/>
              <a:t>数据特征</a:t>
            </a:r>
          </a:p>
        </p:txBody>
      </p:sp>
      <p:sp>
        <p:nvSpPr>
          <p:cNvPr id="3" name="内容占位符 2"/>
          <p:cNvSpPr>
            <a:spLocks noGrp="1"/>
          </p:cNvSpPr>
          <p:nvPr>
            <p:ph sz="quarter" idx="1"/>
          </p:nvPr>
        </p:nvSpPr>
        <p:spPr/>
        <p:txBody>
          <a:bodyPr/>
          <a:lstStyle/>
          <a:p>
            <a:r>
              <a:rPr lang="zh-CN" altLang="en-US" dirty="0"/>
              <a:t>暂时忽略纺锤波的各种亚型，只将纺锤波划分为异常（患病）和正常（未患病）</a:t>
            </a:r>
            <a:endParaRPr lang="en-US" altLang="zh-CN" dirty="0">
              <a:sym typeface="Wingdings" panose="05000000000000000000" pitchFamily="2" charset="2"/>
            </a:endParaRPr>
          </a:p>
          <a:p>
            <a:r>
              <a:rPr lang="zh-CN" altLang="en-US" dirty="0">
                <a:sym typeface="Wingdings" panose="05000000000000000000" pitchFamily="2" charset="2"/>
              </a:rPr>
              <a:t>将（</a:t>
            </a:r>
            <a:r>
              <a:rPr lang="en-US" altLang="zh-CN" dirty="0" err="1">
                <a:sym typeface="Wingdings" panose="05000000000000000000" pitchFamily="2" charset="2"/>
              </a:rPr>
              <a:t>Frequency_mean</a:t>
            </a:r>
            <a:r>
              <a:rPr lang="en-US" altLang="zh-CN" dirty="0">
                <a:sym typeface="Wingdings" panose="05000000000000000000" pitchFamily="2" charset="2"/>
              </a:rPr>
              <a:t>, …. ,</a:t>
            </a:r>
            <a:r>
              <a:rPr lang="en-US" altLang="zh-CN" dirty="0" err="1">
                <a:sym typeface="Wingdings" panose="05000000000000000000" pitchFamily="2" charset="2"/>
              </a:rPr>
              <a:t>first_startTime,last_startTime</a:t>
            </a:r>
            <a:r>
              <a:rPr lang="zh-CN" altLang="en-US" dirty="0">
                <a:sym typeface="Wingdings" panose="05000000000000000000" pitchFamily="2" charset="2"/>
              </a:rPr>
              <a:t>）</a:t>
            </a:r>
            <a:r>
              <a:rPr lang="en-US" altLang="zh-CN" dirty="0">
                <a:sym typeface="Wingdings" panose="05000000000000000000" pitchFamily="2" charset="2"/>
              </a:rPr>
              <a:t>14</a:t>
            </a:r>
            <a:r>
              <a:rPr lang="zh-CN" altLang="en-US" dirty="0">
                <a:sym typeface="Wingdings" panose="05000000000000000000" pitchFamily="2" charset="2"/>
              </a:rPr>
              <a:t>维数据作为输入序列</a:t>
            </a:r>
            <a:endParaRPr lang="en-US" altLang="zh-CN" dirty="0">
              <a:sym typeface="Wingdings" panose="05000000000000000000" pitchFamily="2" charset="2"/>
            </a:endParaRPr>
          </a:p>
          <a:p>
            <a:r>
              <a:rPr lang="zh-CN" altLang="en-US" dirty="0">
                <a:sym typeface="Wingdings" panose="05000000000000000000" pitchFamily="2" charset="2"/>
              </a:rPr>
              <a:t>需要大量的患病，正常的纺锤波样本用于训练</a:t>
            </a:r>
            <a:endParaRPr lang="en-US" altLang="zh-CN" dirty="0">
              <a:sym typeface="Wingdings" panose="05000000000000000000" pitchFamily="2" charset="2"/>
            </a:endParaRPr>
          </a:p>
          <a:p>
            <a:endParaRPr lang="en-US" altLang="zh-CN" dirty="0" smtClean="0"/>
          </a:p>
        </p:txBody>
      </p:sp>
      <p:pic>
        <p:nvPicPr>
          <p:cNvPr id="4" name="图片 3"/>
          <p:cNvPicPr>
            <a:picLocks noChangeAspect="1"/>
          </p:cNvPicPr>
          <p:nvPr/>
        </p:nvPicPr>
        <p:blipFill>
          <a:blip r:embed="rId3"/>
          <a:stretch>
            <a:fillRect/>
          </a:stretch>
        </p:blipFill>
        <p:spPr>
          <a:xfrm>
            <a:off x="1292941" y="4354821"/>
            <a:ext cx="5360872" cy="2188022"/>
          </a:xfrm>
          <a:prstGeom prst="rect">
            <a:avLst/>
          </a:prstGeom>
        </p:spPr>
      </p:pic>
      <p:pic>
        <p:nvPicPr>
          <p:cNvPr id="5" name="图片 4"/>
          <p:cNvPicPr>
            <a:picLocks noChangeAspect="1"/>
          </p:cNvPicPr>
          <p:nvPr/>
        </p:nvPicPr>
        <p:blipFill>
          <a:blip r:embed="rId4"/>
          <a:stretch>
            <a:fillRect/>
          </a:stretch>
        </p:blipFill>
        <p:spPr>
          <a:xfrm>
            <a:off x="6843443" y="4354821"/>
            <a:ext cx="3108426" cy="1371252"/>
          </a:xfrm>
          <a:prstGeom prst="rect">
            <a:avLst/>
          </a:prstGeom>
        </p:spPr>
      </p:pic>
    </p:spTree>
    <p:extLst>
      <p:ext uri="{BB962C8B-B14F-4D97-AF65-F5344CB8AC3E}">
        <p14:creationId xmlns:p14="http://schemas.microsoft.com/office/powerpoint/2010/main" val="2189815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6864" y="156210"/>
            <a:ext cx="10871200" cy="990600"/>
          </a:xfrm>
        </p:spPr>
        <p:txBody>
          <a:bodyPr/>
          <a:lstStyle/>
          <a:p>
            <a:r>
              <a:rPr lang="zh-CN" altLang="en-US" dirty="0" smtClean="0"/>
              <a:t>数据处理</a:t>
            </a:r>
            <a:endParaRPr lang="zh-CN" altLang="en-US" dirty="0"/>
          </a:p>
        </p:txBody>
      </p:sp>
      <p:sp>
        <p:nvSpPr>
          <p:cNvPr id="3" name="内容占位符 2"/>
          <p:cNvSpPr>
            <a:spLocks noGrp="1"/>
          </p:cNvSpPr>
          <p:nvPr>
            <p:ph sz="quarter" idx="1"/>
          </p:nvPr>
        </p:nvSpPr>
        <p:spPr/>
        <p:txBody>
          <a:bodyPr/>
          <a:lstStyle/>
          <a:p>
            <a:r>
              <a:rPr lang="zh-CN" altLang="en-US" dirty="0" smtClean="0"/>
              <a:t>数据特征统计</a:t>
            </a:r>
            <a:endParaRPr lang="en-US" altLang="zh-CN" dirty="0" smtClean="0"/>
          </a:p>
          <a:p>
            <a:pPr marL="0" indent="0">
              <a:buNone/>
            </a:pP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253651335"/>
              </p:ext>
            </p:extLst>
          </p:nvPr>
        </p:nvGraphicFramePr>
        <p:xfrm>
          <a:off x="2314194" y="2731772"/>
          <a:ext cx="7641336" cy="1759867"/>
        </p:xfrm>
        <a:graphic>
          <a:graphicData uri="http://schemas.openxmlformats.org/drawingml/2006/table">
            <a:tbl>
              <a:tblPr firstRow="1" firstCol="1" bandRow="1">
                <a:tableStyleId>{5C22544A-7EE6-4342-B048-85BDC9FD1C3A}</a:tableStyleId>
              </a:tblPr>
              <a:tblGrid>
                <a:gridCol w="1528083">
                  <a:extLst>
                    <a:ext uri="{9D8B030D-6E8A-4147-A177-3AD203B41FA5}">
                      <a16:colId xmlns:a16="http://schemas.microsoft.com/office/drawing/2014/main" val="260986198"/>
                    </a:ext>
                  </a:extLst>
                </a:gridCol>
                <a:gridCol w="1528083">
                  <a:extLst>
                    <a:ext uri="{9D8B030D-6E8A-4147-A177-3AD203B41FA5}">
                      <a16:colId xmlns:a16="http://schemas.microsoft.com/office/drawing/2014/main" val="158533205"/>
                    </a:ext>
                  </a:extLst>
                </a:gridCol>
                <a:gridCol w="1579154">
                  <a:extLst>
                    <a:ext uri="{9D8B030D-6E8A-4147-A177-3AD203B41FA5}">
                      <a16:colId xmlns:a16="http://schemas.microsoft.com/office/drawing/2014/main" val="4032106251"/>
                    </a:ext>
                  </a:extLst>
                </a:gridCol>
                <a:gridCol w="1645846">
                  <a:extLst>
                    <a:ext uri="{9D8B030D-6E8A-4147-A177-3AD203B41FA5}">
                      <a16:colId xmlns:a16="http://schemas.microsoft.com/office/drawing/2014/main" val="3917541538"/>
                    </a:ext>
                  </a:extLst>
                </a:gridCol>
                <a:gridCol w="1360170">
                  <a:extLst>
                    <a:ext uri="{9D8B030D-6E8A-4147-A177-3AD203B41FA5}">
                      <a16:colId xmlns:a16="http://schemas.microsoft.com/office/drawing/2014/main" val="512123548"/>
                    </a:ext>
                  </a:extLst>
                </a:gridCol>
              </a:tblGrid>
              <a:tr h="571498">
                <a:tc>
                  <a:txBody>
                    <a:bodyPr/>
                    <a:lstStyle/>
                    <a:p>
                      <a:pPr marL="0" lvl="0" algn="ctr" rtl="0" eaLnBrk="1" latinLnBrk="0" hangingPunct="1">
                        <a:spcAft>
                          <a:spcPts val="0"/>
                        </a:spcAft>
                      </a:pPr>
                      <a:r>
                        <a:rPr kumimoji="0" lang="en-US" sz="1600" b="1" kern="100" dirty="0">
                          <a:solidFill>
                            <a:schemeClr val="lt1"/>
                          </a:solidFill>
                          <a:effectLst/>
                          <a:latin typeface="+mn-lt"/>
                          <a:ea typeface="+mn-ea"/>
                          <a:cs typeface="+mn-cs"/>
                        </a:rPr>
                        <a:t> </a:t>
                      </a:r>
                      <a:endParaRPr kumimoji="0" lang="zh-CN" sz="1600" b="1" kern="100" dirty="0">
                        <a:solidFill>
                          <a:schemeClr val="lt1"/>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zh-CN" sz="1600" b="1" kern="100" dirty="0">
                          <a:solidFill>
                            <a:schemeClr val="lt1"/>
                          </a:solidFill>
                          <a:effectLst/>
                          <a:latin typeface="+mn-lt"/>
                          <a:ea typeface="+mn-ea"/>
                          <a:cs typeface="+mn-cs"/>
                        </a:rPr>
                        <a:t>个数</a:t>
                      </a:r>
                    </a:p>
                  </a:txBody>
                  <a:tcPr marL="68580" marR="68580" marT="0" marB="0"/>
                </a:tc>
                <a:tc>
                  <a:txBody>
                    <a:bodyPr/>
                    <a:lstStyle/>
                    <a:p>
                      <a:pPr marL="0" lvl="0" algn="ctr" rtl="0" eaLnBrk="1" latinLnBrk="0" hangingPunct="1">
                        <a:spcAft>
                          <a:spcPts val="0"/>
                        </a:spcAft>
                      </a:pPr>
                      <a:r>
                        <a:rPr kumimoji="0" lang="zh-CN" sz="1600" b="1" kern="100" dirty="0">
                          <a:solidFill>
                            <a:schemeClr val="lt1"/>
                          </a:solidFill>
                          <a:effectLst/>
                          <a:latin typeface="+mn-lt"/>
                          <a:ea typeface="+mn-ea"/>
                          <a:cs typeface="+mn-cs"/>
                        </a:rPr>
                        <a:t>纺锤波</a:t>
                      </a:r>
                      <a:r>
                        <a:rPr kumimoji="0" lang="zh-CN" sz="1600" b="1" kern="100" dirty="0" smtClean="0">
                          <a:solidFill>
                            <a:schemeClr val="lt1"/>
                          </a:solidFill>
                          <a:effectLst/>
                          <a:latin typeface="+mn-lt"/>
                          <a:ea typeface="+mn-ea"/>
                          <a:cs typeface="+mn-cs"/>
                        </a:rPr>
                        <a:t>最</a:t>
                      </a:r>
                      <a:r>
                        <a:rPr kumimoji="0" lang="zh-CN" altLang="en-US" sz="1600" b="1" kern="100" dirty="0" smtClean="0">
                          <a:solidFill>
                            <a:schemeClr val="lt1"/>
                          </a:solidFill>
                          <a:effectLst/>
                          <a:latin typeface="+mn-lt"/>
                          <a:ea typeface="+mn-ea"/>
                          <a:cs typeface="+mn-cs"/>
                        </a:rPr>
                        <a:t>大个数</a:t>
                      </a:r>
                      <a:endParaRPr kumimoji="0" lang="zh-CN" sz="1600" b="1" kern="100" dirty="0">
                        <a:solidFill>
                          <a:schemeClr val="lt1"/>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zh-CN" sz="1600" b="1" kern="100" dirty="0">
                          <a:solidFill>
                            <a:schemeClr val="lt1"/>
                          </a:solidFill>
                          <a:effectLst/>
                          <a:latin typeface="+mn-lt"/>
                          <a:ea typeface="+mn-ea"/>
                          <a:cs typeface="+mn-cs"/>
                        </a:rPr>
                        <a:t>纺锤波</a:t>
                      </a:r>
                      <a:r>
                        <a:rPr kumimoji="0" lang="zh-CN" sz="1600" b="1" kern="100" dirty="0" smtClean="0">
                          <a:solidFill>
                            <a:schemeClr val="lt1"/>
                          </a:solidFill>
                          <a:effectLst/>
                          <a:latin typeface="+mn-lt"/>
                          <a:ea typeface="+mn-ea"/>
                          <a:cs typeface="+mn-cs"/>
                        </a:rPr>
                        <a:t>最</a:t>
                      </a:r>
                      <a:r>
                        <a:rPr kumimoji="0" lang="zh-CN" altLang="en-US" sz="1600" b="1" kern="100" dirty="0" smtClean="0">
                          <a:solidFill>
                            <a:schemeClr val="lt1"/>
                          </a:solidFill>
                          <a:effectLst/>
                          <a:latin typeface="+mn-lt"/>
                          <a:ea typeface="+mn-ea"/>
                          <a:cs typeface="+mn-cs"/>
                        </a:rPr>
                        <a:t>小个数</a:t>
                      </a:r>
                      <a:endParaRPr kumimoji="0" lang="zh-CN" sz="1600" b="1" kern="100" dirty="0">
                        <a:solidFill>
                          <a:schemeClr val="lt1"/>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zh-CN" sz="1600" b="1" kern="100" dirty="0">
                          <a:solidFill>
                            <a:schemeClr val="lt1"/>
                          </a:solidFill>
                          <a:effectLst/>
                          <a:latin typeface="+mn-lt"/>
                          <a:ea typeface="+mn-ea"/>
                          <a:cs typeface="+mn-cs"/>
                        </a:rPr>
                        <a:t>平均</a:t>
                      </a:r>
                    </a:p>
                  </a:txBody>
                  <a:tcPr marL="68580" marR="68580" marT="0" marB="0"/>
                </a:tc>
                <a:extLst>
                  <a:ext uri="{0D108BD9-81ED-4DB2-BD59-A6C34878D82A}">
                    <a16:rowId xmlns:a16="http://schemas.microsoft.com/office/drawing/2014/main" val="1072798049"/>
                  </a:ext>
                </a:extLst>
              </a:tr>
              <a:tr h="396123">
                <a:tc>
                  <a:txBody>
                    <a:bodyPr/>
                    <a:lstStyle/>
                    <a:p>
                      <a:pPr marL="0" lvl="0" algn="ctr" rtl="0" eaLnBrk="1" latinLnBrk="0" hangingPunct="1">
                        <a:spcAft>
                          <a:spcPts val="0"/>
                        </a:spcAft>
                      </a:pPr>
                      <a:r>
                        <a:rPr kumimoji="0" lang="zh-CN" sz="1600" b="1" kern="100" dirty="0">
                          <a:solidFill>
                            <a:schemeClr val="lt1"/>
                          </a:solidFill>
                          <a:effectLst/>
                          <a:latin typeface="+mn-lt"/>
                          <a:ea typeface="+mn-ea"/>
                          <a:cs typeface="+mn-cs"/>
                        </a:rPr>
                        <a:t>病人样例</a:t>
                      </a:r>
                    </a:p>
                  </a:txBody>
                  <a:tcPr marL="68580" marR="68580" marT="0" marB="0"/>
                </a:tc>
                <a:tc>
                  <a:txBody>
                    <a:bodyPr/>
                    <a:lstStyle/>
                    <a:p>
                      <a:pPr marL="0" lvl="0" algn="ctr" rtl="0" eaLnBrk="1" latinLnBrk="0" hangingPunct="1">
                        <a:spcAft>
                          <a:spcPts val="0"/>
                        </a:spcAft>
                      </a:pPr>
                      <a:r>
                        <a:rPr kumimoji="0" lang="en-US" sz="1600" b="1" kern="100" dirty="0">
                          <a:solidFill>
                            <a:schemeClr val="bg2">
                              <a:lumMod val="25000"/>
                            </a:schemeClr>
                          </a:solidFill>
                          <a:effectLst/>
                          <a:latin typeface="+mn-lt"/>
                          <a:ea typeface="+mn-ea"/>
                          <a:cs typeface="+mn-cs"/>
                        </a:rPr>
                        <a:t>45</a:t>
                      </a:r>
                      <a:endParaRPr kumimoji="0" lang="zh-CN" sz="1600" b="1" kern="100" dirty="0">
                        <a:solidFill>
                          <a:schemeClr val="bg2">
                            <a:lumMod val="25000"/>
                          </a:schemeClr>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en-US" sz="1600" b="1" kern="100" dirty="0">
                          <a:solidFill>
                            <a:schemeClr val="bg2">
                              <a:lumMod val="25000"/>
                            </a:schemeClr>
                          </a:solidFill>
                          <a:effectLst/>
                          <a:latin typeface="+mn-lt"/>
                          <a:ea typeface="+mn-ea"/>
                          <a:cs typeface="+mn-cs"/>
                        </a:rPr>
                        <a:t>2360</a:t>
                      </a:r>
                      <a:endParaRPr kumimoji="0" lang="zh-CN" sz="1600" b="1" kern="100" dirty="0">
                        <a:solidFill>
                          <a:schemeClr val="bg2">
                            <a:lumMod val="25000"/>
                          </a:schemeClr>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en-US" sz="1600" b="1" kern="100" dirty="0">
                          <a:solidFill>
                            <a:schemeClr val="bg2">
                              <a:lumMod val="25000"/>
                            </a:schemeClr>
                          </a:solidFill>
                          <a:effectLst/>
                          <a:latin typeface="+mn-lt"/>
                          <a:ea typeface="+mn-ea"/>
                          <a:cs typeface="+mn-cs"/>
                        </a:rPr>
                        <a:t>9</a:t>
                      </a:r>
                      <a:endParaRPr kumimoji="0" lang="zh-CN" sz="1600" b="1" kern="100" dirty="0">
                        <a:solidFill>
                          <a:schemeClr val="bg2">
                            <a:lumMod val="25000"/>
                          </a:schemeClr>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en-US" sz="1600" b="1" kern="100" dirty="0">
                          <a:solidFill>
                            <a:schemeClr val="bg2">
                              <a:lumMod val="25000"/>
                            </a:schemeClr>
                          </a:solidFill>
                          <a:effectLst/>
                          <a:latin typeface="+mn-lt"/>
                          <a:ea typeface="+mn-ea"/>
                          <a:cs typeface="+mn-cs"/>
                        </a:rPr>
                        <a:t>835.71</a:t>
                      </a:r>
                      <a:endParaRPr kumimoji="0" lang="zh-CN" sz="1600" b="1" kern="100" dirty="0">
                        <a:solidFill>
                          <a:schemeClr val="bg2">
                            <a:lumMod val="25000"/>
                          </a:schemeClr>
                        </a:solidFill>
                        <a:effectLst/>
                        <a:latin typeface="+mn-lt"/>
                        <a:ea typeface="+mn-ea"/>
                        <a:cs typeface="+mn-cs"/>
                      </a:endParaRPr>
                    </a:p>
                  </a:txBody>
                  <a:tcPr marL="68580" marR="68580" marT="0" marB="0"/>
                </a:tc>
                <a:extLst>
                  <a:ext uri="{0D108BD9-81ED-4DB2-BD59-A6C34878D82A}">
                    <a16:rowId xmlns:a16="http://schemas.microsoft.com/office/drawing/2014/main" val="2438326332"/>
                  </a:ext>
                </a:extLst>
              </a:tr>
              <a:tr h="396123">
                <a:tc>
                  <a:txBody>
                    <a:bodyPr/>
                    <a:lstStyle/>
                    <a:p>
                      <a:pPr marL="0" lvl="0" algn="ctr" rtl="0" eaLnBrk="1" latinLnBrk="0" hangingPunct="1">
                        <a:spcAft>
                          <a:spcPts val="0"/>
                        </a:spcAft>
                      </a:pPr>
                      <a:r>
                        <a:rPr kumimoji="0" lang="zh-CN" sz="1600" b="1" kern="100">
                          <a:solidFill>
                            <a:schemeClr val="lt1"/>
                          </a:solidFill>
                          <a:effectLst/>
                          <a:latin typeface="+mn-lt"/>
                          <a:ea typeface="+mn-ea"/>
                          <a:cs typeface="+mn-cs"/>
                        </a:rPr>
                        <a:t>正常样例</a:t>
                      </a:r>
                    </a:p>
                  </a:txBody>
                  <a:tcPr marL="68580" marR="68580" marT="0" marB="0"/>
                </a:tc>
                <a:tc>
                  <a:txBody>
                    <a:bodyPr/>
                    <a:lstStyle/>
                    <a:p>
                      <a:pPr marL="0" lvl="0" algn="ctr" rtl="0" eaLnBrk="1" latinLnBrk="0" hangingPunct="1">
                        <a:spcAft>
                          <a:spcPts val="0"/>
                        </a:spcAft>
                      </a:pPr>
                      <a:r>
                        <a:rPr kumimoji="0" lang="en-US" sz="1600" b="1" kern="100" dirty="0">
                          <a:solidFill>
                            <a:schemeClr val="bg2">
                              <a:lumMod val="25000"/>
                            </a:schemeClr>
                          </a:solidFill>
                          <a:effectLst/>
                          <a:latin typeface="+mn-lt"/>
                          <a:ea typeface="+mn-ea"/>
                          <a:cs typeface="+mn-cs"/>
                        </a:rPr>
                        <a:t>50</a:t>
                      </a:r>
                      <a:endParaRPr kumimoji="0" lang="zh-CN" sz="1600" b="1" kern="100" dirty="0">
                        <a:solidFill>
                          <a:schemeClr val="bg2">
                            <a:lumMod val="25000"/>
                          </a:schemeClr>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en-US" sz="1600" b="1" kern="100" dirty="0">
                          <a:solidFill>
                            <a:schemeClr val="bg2">
                              <a:lumMod val="25000"/>
                            </a:schemeClr>
                          </a:solidFill>
                          <a:effectLst/>
                          <a:latin typeface="+mn-lt"/>
                          <a:ea typeface="+mn-ea"/>
                          <a:cs typeface="+mn-cs"/>
                        </a:rPr>
                        <a:t>2357</a:t>
                      </a:r>
                      <a:endParaRPr kumimoji="0" lang="zh-CN" sz="1600" b="1" kern="100" dirty="0">
                        <a:solidFill>
                          <a:schemeClr val="bg2">
                            <a:lumMod val="25000"/>
                          </a:schemeClr>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en-US" sz="1600" b="1" kern="100" dirty="0">
                          <a:solidFill>
                            <a:schemeClr val="bg2">
                              <a:lumMod val="25000"/>
                            </a:schemeClr>
                          </a:solidFill>
                          <a:effectLst/>
                          <a:latin typeface="+mn-lt"/>
                          <a:ea typeface="+mn-ea"/>
                          <a:cs typeface="+mn-cs"/>
                        </a:rPr>
                        <a:t>2</a:t>
                      </a:r>
                      <a:endParaRPr kumimoji="0" lang="zh-CN" sz="1600" b="1" kern="100" dirty="0">
                        <a:solidFill>
                          <a:schemeClr val="bg2">
                            <a:lumMod val="25000"/>
                          </a:schemeClr>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en-US" sz="1600" b="1" kern="100" dirty="0">
                          <a:solidFill>
                            <a:schemeClr val="bg2">
                              <a:lumMod val="25000"/>
                            </a:schemeClr>
                          </a:solidFill>
                          <a:effectLst/>
                          <a:latin typeface="+mn-lt"/>
                          <a:ea typeface="+mn-ea"/>
                          <a:cs typeface="+mn-cs"/>
                        </a:rPr>
                        <a:t>455.62</a:t>
                      </a:r>
                      <a:endParaRPr kumimoji="0" lang="zh-CN" sz="1600" b="1" kern="100" dirty="0">
                        <a:solidFill>
                          <a:schemeClr val="bg2">
                            <a:lumMod val="25000"/>
                          </a:schemeClr>
                        </a:solidFill>
                        <a:effectLst/>
                        <a:latin typeface="+mn-lt"/>
                        <a:ea typeface="+mn-ea"/>
                        <a:cs typeface="+mn-cs"/>
                      </a:endParaRPr>
                    </a:p>
                  </a:txBody>
                  <a:tcPr marL="68580" marR="68580" marT="0" marB="0"/>
                </a:tc>
                <a:extLst>
                  <a:ext uri="{0D108BD9-81ED-4DB2-BD59-A6C34878D82A}">
                    <a16:rowId xmlns:a16="http://schemas.microsoft.com/office/drawing/2014/main" val="1191822882"/>
                  </a:ext>
                </a:extLst>
              </a:tr>
              <a:tr h="396123">
                <a:tc>
                  <a:txBody>
                    <a:bodyPr/>
                    <a:lstStyle/>
                    <a:p>
                      <a:pPr marL="0" lvl="0" algn="ctr" rtl="0" eaLnBrk="1" latinLnBrk="0" hangingPunct="1">
                        <a:spcAft>
                          <a:spcPts val="0"/>
                        </a:spcAft>
                      </a:pPr>
                      <a:r>
                        <a:rPr kumimoji="0" lang="zh-CN" sz="1600" b="1" kern="100">
                          <a:solidFill>
                            <a:schemeClr val="lt1"/>
                          </a:solidFill>
                          <a:effectLst/>
                          <a:latin typeface="+mn-lt"/>
                          <a:ea typeface="+mn-ea"/>
                          <a:cs typeface="+mn-cs"/>
                        </a:rPr>
                        <a:t>总数</a:t>
                      </a:r>
                    </a:p>
                  </a:txBody>
                  <a:tcPr marL="68580" marR="68580" marT="0" marB="0"/>
                </a:tc>
                <a:tc>
                  <a:txBody>
                    <a:bodyPr/>
                    <a:lstStyle/>
                    <a:p>
                      <a:pPr marL="0" lvl="0" algn="ctr" rtl="0" eaLnBrk="1" latinLnBrk="0" hangingPunct="1">
                        <a:spcAft>
                          <a:spcPts val="0"/>
                        </a:spcAft>
                      </a:pPr>
                      <a:r>
                        <a:rPr kumimoji="0" lang="en-US" sz="1600" b="1" kern="100" dirty="0">
                          <a:solidFill>
                            <a:schemeClr val="bg2">
                              <a:lumMod val="25000"/>
                            </a:schemeClr>
                          </a:solidFill>
                          <a:effectLst/>
                          <a:latin typeface="+mn-lt"/>
                          <a:ea typeface="+mn-ea"/>
                          <a:cs typeface="+mn-cs"/>
                        </a:rPr>
                        <a:t>95</a:t>
                      </a:r>
                      <a:endParaRPr kumimoji="0" lang="zh-CN" sz="1600" b="1" kern="100" dirty="0">
                        <a:solidFill>
                          <a:schemeClr val="bg2">
                            <a:lumMod val="25000"/>
                          </a:schemeClr>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en-US" sz="1600" b="1" kern="100" dirty="0">
                          <a:solidFill>
                            <a:schemeClr val="lt1"/>
                          </a:solidFill>
                          <a:effectLst/>
                          <a:latin typeface="+mn-lt"/>
                          <a:ea typeface="+mn-ea"/>
                          <a:cs typeface="+mn-cs"/>
                        </a:rPr>
                        <a:t> </a:t>
                      </a:r>
                      <a:endParaRPr kumimoji="0" lang="zh-CN" sz="1600" b="1" kern="100" dirty="0">
                        <a:solidFill>
                          <a:schemeClr val="lt1"/>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en-US" sz="1600" b="1" kern="100" dirty="0">
                          <a:solidFill>
                            <a:schemeClr val="lt1"/>
                          </a:solidFill>
                          <a:effectLst/>
                          <a:latin typeface="+mn-lt"/>
                          <a:ea typeface="+mn-ea"/>
                          <a:cs typeface="+mn-cs"/>
                        </a:rPr>
                        <a:t> </a:t>
                      </a:r>
                      <a:endParaRPr kumimoji="0" lang="zh-CN" sz="1600" b="1" kern="100" dirty="0">
                        <a:solidFill>
                          <a:schemeClr val="lt1"/>
                        </a:solidFill>
                        <a:effectLst/>
                        <a:latin typeface="+mn-lt"/>
                        <a:ea typeface="+mn-ea"/>
                        <a:cs typeface="+mn-cs"/>
                      </a:endParaRPr>
                    </a:p>
                  </a:txBody>
                  <a:tcPr marL="68580" marR="68580" marT="0" marB="0"/>
                </a:tc>
                <a:tc>
                  <a:txBody>
                    <a:bodyPr/>
                    <a:lstStyle/>
                    <a:p>
                      <a:pPr marL="0" lvl="0" algn="ctr" rtl="0" eaLnBrk="1" latinLnBrk="0" hangingPunct="1">
                        <a:spcAft>
                          <a:spcPts val="0"/>
                        </a:spcAft>
                      </a:pPr>
                      <a:r>
                        <a:rPr kumimoji="0" lang="en-US" sz="1600" b="1" kern="100" dirty="0">
                          <a:solidFill>
                            <a:schemeClr val="lt1"/>
                          </a:solidFill>
                          <a:effectLst/>
                          <a:latin typeface="+mn-lt"/>
                          <a:ea typeface="+mn-ea"/>
                          <a:cs typeface="+mn-cs"/>
                        </a:rPr>
                        <a:t> </a:t>
                      </a:r>
                      <a:endParaRPr kumimoji="0" lang="zh-CN" sz="1600" b="1" kern="1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780099512"/>
                  </a:ext>
                </a:extLst>
              </a:tr>
            </a:tbl>
          </a:graphicData>
        </a:graphic>
      </p:graphicFrame>
    </p:spTree>
    <p:extLst>
      <p:ext uri="{BB962C8B-B14F-4D97-AF65-F5344CB8AC3E}">
        <p14:creationId xmlns:p14="http://schemas.microsoft.com/office/powerpoint/2010/main" val="1813819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纺锤波特征分布情况</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682" y="4240526"/>
            <a:ext cx="2974622" cy="223096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4191" y="1886894"/>
            <a:ext cx="2821946" cy="2116459"/>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864" y="1807836"/>
            <a:ext cx="3032765" cy="2274574"/>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560" y="4255767"/>
            <a:ext cx="3060431" cy="2263145"/>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4776" y="1740208"/>
            <a:ext cx="3017527" cy="2263145"/>
          </a:xfrm>
          <a:prstGeom prst="rect">
            <a:avLst/>
          </a:prstGeom>
        </p:spPr>
      </p:pic>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6724" y="4271011"/>
            <a:ext cx="3094225" cy="2320668"/>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776" y="4255767"/>
            <a:ext cx="2974622" cy="2230966"/>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285" y="1902135"/>
            <a:ext cx="2821946" cy="2116459"/>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958" y="1823077"/>
            <a:ext cx="3032765" cy="2274574"/>
          </a:xfrm>
          <a:prstGeom prst="rect">
            <a:avLst/>
          </a:prstGeo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1870" y="1755449"/>
            <a:ext cx="3017527" cy="2263145"/>
          </a:xfrm>
          <a:prstGeom prst="rect">
            <a:avLst/>
          </a:prstGeom>
        </p:spPr>
      </p:pic>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968" y="4173460"/>
            <a:ext cx="3162592" cy="2345452"/>
          </a:xfrm>
          <a:prstGeom prst="rect">
            <a:avLst/>
          </a:prstGeom>
        </p:spPr>
      </p:pic>
      <p:pic>
        <p:nvPicPr>
          <p:cNvPr id="20" name="图片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38386" y="4187429"/>
            <a:ext cx="3197514" cy="2405067"/>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079" y="4174173"/>
            <a:ext cx="3073919" cy="2312103"/>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959" y="1823076"/>
            <a:ext cx="3003762" cy="2259333"/>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978" y="1740517"/>
            <a:ext cx="3134002" cy="2357296"/>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1870" y="1699053"/>
            <a:ext cx="3118257" cy="2345453"/>
          </a:xfrm>
          <a:prstGeom prst="rect">
            <a:avLst/>
          </a:prstGeom>
        </p:spPr>
      </p:pic>
      <p:sp>
        <p:nvSpPr>
          <p:cNvPr id="10" name="文本框 9"/>
          <p:cNvSpPr txBox="1"/>
          <p:nvPr/>
        </p:nvSpPr>
        <p:spPr>
          <a:xfrm>
            <a:off x="11061474" y="4524359"/>
            <a:ext cx="553998" cy="1151822"/>
          </a:xfrm>
          <a:prstGeom prst="rect">
            <a:avLst/>
          </a:prstGeom>
          <a:noFill/>
        </p:spPr>
        <p:txBody>
          <a:bodyPr vert="eaVert" wrap="square" rtlCol="0">
            <a:spAutoFit/>
          </a:bodyPr>
          <a:lstStyle/>
          <a:p>
            <a:r>
              <a:rPr lang="en-US" altLang="zh-CN" sz="2400" dirty="0" smtClean="0"/>
              <a:t>normal</a:t>
            </a:r>
            <a:endParaRPr lang="zh-CN" altLang="en-US" sz="2400" dirty="0"/>
          </a:p>
        </p:txBody>
      </p:sp>
      <p:sp>
        <p:nvSpPr>
          <p:cNvPr id="25" name="文本框 24"/>
          <p:cNvSpPr txBox="1"/>
          <p:nvPr/>
        </p:nvSpPr>
        <p:spPr>
          <a:xfrm>
            <a:off x="11125785" y="2413264"/>
            <a:ext cx="553998" cy="1315784"/>
          </a:xfrm>
          <a:prstGeom prst="rect">
            <a:avLst/>
          </a:prstGeom>
          <a:noFill/>
        </p:spPr>
        <p:txBody>
          <a:bodyPr vert="eaVert" wrap="square" rtlCol="0">
            <a:spAutoFit/>
          </a:bodyPr>
          <a:lstStyle/>
          <a:p>
            <a:r>
              <a:rPr lang="en-US" altLang="zh-CN" sz="2400" dirty="0" smtClean="0"/>
              <a:t>diseased</a:t>
            </a:r>
            <a:endParaRPr lang="zh-CN" altLang="en-US" sz="2400" dirty="0"/>
          </a:p>
        </p:txBody>
      </p:sp>
    </p:spTree>
    <p:extLst>
      <p:ext uri="{BB962C8B-B14F-4D97-AF65-F5344CB8AC3E}">
        <p14:creationId xmlns:p14="http://schemas.microsoft.com/office/powerpoint/2010/main" val="2516390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t>
            </a:r>
            <a:r>
              <a:rPr lang="zh-CN" altLang="en-US" dirty="0"/>
              <a:t>逻辑回归</a:t>
            </a:r>
          </a:p>
        </p:txBody>
      </p:sp>
      <p:sp>
        <p:nvSpPr>
          <p:cNvPr id="3" name="内容占位符 2"/>
          <p:cNvSpPr>
            <a:spLocks noGrp="1"/>
          </p:cNvSpPr>
          <p:nvPr>
            <p:ph sz="quarter" idx="1"/>
          </p:nvPr>
        </p:nvSpPr>
        <p:spPr/>
        <p:txBody>
          <a:bodyPr/>
          <a:lstStyle/>
          <a:p>
            <a:r>
              <a:rPr lang="en-US" altLang="zh-CN" dirty="0">
                <a:sym typeface="Wingdings" panose="05000000000000000000" pitchFamily="2" charset="2"/>
              </a:rPr>
              <a:t>input:</a:t>
            </a:r>
          </a:p>
          <a:p>
            <a:pPr lvl="1"/>
            <a:r>
              <a:rPr lang="en-US" altLang="zh-CN" dirty="0">
                <a:sym typeface="Wingdings" panose="05000000000000000000" pitchFamily="2" charset="2"/>
              </a:rPr>
              <a:t>sample</a:t>
            </a:r>
            <a:r>
              <a:rPr lang="zh-CN" altLang="en-US" dirty="0">
                <a:sym typeface="Wingdings" panose="05000000000000000000" pitchFamily="2" charset="2"/>
              </a:rPr>
              <a:t>（</a:t>
            </a:r>
            <a:r>
              <a:rPr lang="en-US" altLang="zh-CN" dirty="0">
                <a:sym typeface="Wingdings" panose="05000000000000000000" pitchFamily="2" charset="2"/>
              </a:rPr>
              <a:t> </a:t>
            </a:r>
            <a:r>
              <a:rPr lang="en-US" altLang="zh-CN" dirty="0" err="1">
                <a:sym typeface="Wingdings" panose="05000000000000000000" pitchFamily="2" charset="2"/>
              </a:rPr>
              <a:t>Frequency_mean</a:t>
            </a:r>
            <a:r>
              <a:rPr lang="en-US" altLang="zh-CN" dirty="0">
                <a:sym typeface="Wingdings" panose="05000000000000000000" pitchFamily="2" charset="2"/>
              </a:rPr>
              <a:t>, … ,</a:t>
            </a:r>
            <a:r>
              <a:rPr lang="en-US" altLang="zh-CN" dirty="0" err="1">
                <a:sym typeface="Wingdings" panose="05000000000000000000" pitchFamily="2" charset="2"/>
              </a:rPr>
              <a:t>first_startTime,last_startTime</a:t>
            </a:r>
            <a:r>
              <a:rPr lang="en-US" altLang="zh-CN" dirty="0">
                <a:sym typeface="Wingdings" panose="05000000000000000000" pitchFamily="2" charset="2"/>
              </a:rPr>
              <a:t> </a:t>
            </a:r>
            <a:r>
              <a:rPr lang="zh-CN" altLang="en-US" dirty="0">
                <a:sym typeface="Wingdings" panose="05000000000000000000" pitchFamily="2" charset="2"/>
              </a:rPr>
              <a:t>）</a:t>
            </a:r>
            <a:r>
              <a:rPr lang="en-US" altLang="zh-CN" dirty="0">
                <a:sym typeface="Wingdings" panose="05000000000000000000" pitchFamily="2" charset="2"/>
              </a:rPr>
              <a:t>14</a:t>
            </a:r>
            <a:r>
              <a:rPr lang="zh-CN" altLang="en-US" dirty="0">
                <a:sym typeface="Wingdings" panose="05000000000000000000" pitchFamily="2" charset="2"/>
              </a:rPr>
              <a:t>维的数据</a:t>
            </a:r>
            <a:endParaRPr lang="en-US" altLang="zh-CN" dirty="0">
              <a:sym typeface="Wingdings" panose="05000000000000000000" pitchFamily="2" charset="2"/>
            </a:endParaRPr>
          </a:p>
          <a:p>
            <a:pPr lvl="1"/>
            <a:r>
              <a:rPr lang="en-US" altLang="zh-CN" dirty="0">
                <a:sym typeface="Wingdings" panose="05000000000000000000" pitchFamily="2" charset="2"/>
              </a:rPr>
              <a:t>Label</a:t>
            </a:r>
            <a:r>
              <a:rPr lang="zh-CN" altLang="en-US" dirty="0">
                <a:sym typeface="Wingdings" panose="05000000000000000000" pitchFamily="2" charset="2"/>
              </a:rPr>
              <a:t>（</a:t>
            </a:r>
            <a:r>
              <a:rPr lang="en-US" altLang="zh-CN" dirty="0">
                <a:sym typeface="Wingdings" panose="05000000000000000000" pitchFamily="2" charset="2"/>
              </a:rPr>
              <a:t>0</a:t>
            </a:r>
            <a:r>
              <a:rPr lang="zh-CN" altLang="en-US" dirty="0">
                <a:sym typeface="Wingdings" panose="05000000000000000000" pitchFamily="2" charset="2"/>
              </a:rPr>
              <a:t>生病，</a:t>
            </a:r>
            <a:r>
              <a:rPr lang="en-US" altLang="zh-CN" dirty="0">
                <a:sym typeface="Wingdings" panose="05000000000000000000" pitchFamily="2" charset="2"/>
              </a:rPr>
              <a:t>1</a:t>
            </a:r>
            <a:r>
              <a:rPr lang="zh-CN" altLang="en-US" dirty="0">
                <a:sym typeface="Wingdings" panose="05000000000000000000" pitchFamily="2" charset="2"/>
              </a:rPr>
              <a:t>健康）</a:t>
            </a:r>
            <a:endParaRPr lang="en-US" altLang="zh-CN" dirty="0">
              <a:sym typeface="Wingdings" panose="05000000000000000000" pitchFamily="2" charset="2"/>
            </a:endParaRPr>
          </a:p>
          <a:p>
            <a:r>
              <a:rPr lang="en-US" altLang="zh-CN" dirty="0">
                <a:sym typeface="Wingdings" panose="05000000000000000000" pitchFamily="2" charset="2"/>
              </a:rPr>
              <a:t>output:</a:t>
            </a:r>
          </a:p>
          <a:p>
            <a:pPr lvl="1"/>
            <a:r>
              <a:rPr lang="en-US" altLang="zh-CN" dirty="0">
                <a:sym typeface="Wingdings" panose="05000000000000000000" pitchFamily="2" charset="2"/>
              </a:rPr>
              <a:t>Status</a:t>
            </a:r>
            <a:r>
              <a:rPr lang="zh-CN" altLang="en-US" dirty="0">
                <a:sym typeface="Wingdings" panose="05000000000000000000" pitchFamily="2" charset="2"/>
              </a:rPr>
              <a:t>（</a:t>
            </a:r>
            <a:r>
              <a:rPr lang="en-US" altLang="zh-CN" dirty="0">
                <a:sym typeface="Wingdings" panose="05000000000000000000" pitchFamily="2" charset="2"/>
              </a:rPr>
              <a:t>0</a:t>
            </a:r>
            <a:r>
              <a:rPr lang="zh-CN" altLang="en-US" dirty="0">
                <a:sym typeface="Wingdings" panose="05000000000000000000" pitchFamily="2" charset="2"/>
              </a:rPr>
              <a:t>生病，</a:t>
            </a:r>
            <a:r>
              <a:rPr lang="en-US" altLang="zh-CN" dirty="0">
                <a:sym typeface="Wingdings" panose="05000000000000000000" pitchFamily="2" charset="2"/>
              </a:rPr>
              <a:t>1</a:t>
            </a:r>
            <a:r>
              <a:rPr lang="zh-CN" altLang="en-US" dirty="0">
                <a:sym typeface="Wingdings" panose="05000000000000000000" pitchFamily="2" charset="2"/>
              </a:rPr>
              <a:t>健康）</a:t>
            </a:r>
            <a:endParaRPr lang="en-US" altLang="zh-CN" dirty="0">
              <a:sym typeface="Wingdings" panose="05000000000000000000" pitchFamily="2" charset="2"/>
            </a:endParaRPr>
          </a:p>
          <a:p>
            <a:pPr marL="0" indent="0">
              <a:buNone/>
            </a:pPr>
            <a:endParaRPr lang="zh-CN" altLang="en-US" dirty="0"/>
          </a:p>
        </p:txBody>
      </p:sp>
    </p:spTree>
    <p:extLst>
      <p:ext uri="{BB962C8B-B14F-4D97-AF65-F5344CB8AC3E}">
        <p14:creationId xmlns:p14="http://schemas.microsoft.com/office/powerpoint/2010/main" val="1906117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模拟测试结果</a:t>
            </a:r>
            <a:endParaRPr lang="zh-CN" altLang="en-US" dirty="0"/>
          </a:p>
        </p:txBody>
      </p:sp>
      <p:sp>
        <p:nvSpPr>
          <p:cNvPr id="3" name="内容占位符 2"/>
          <p:cNvSpPr>
            <a:spLocks noGrp="1"/>
          </p:cNvSpPr>
          <p:nvPr>
            <p:ph sz="quarter" idx="1"/>
          </p:nvPr>
        </p:nvSpPr>
        <p:spPr/>
        <p:txBody>
          <a:bodyPr/>
          <a:lstStyle/>
          <a:p>
            <a:r>
              <a:rPr lang="zh-CN" altLang="en-US" dirty="0" smtClean="0"/>
              <a:t>利用逻辑回归得到的平均准确率大概为</a:t>
            </a:r>
            <a:r>
              <a:rPr lang="en-US" altLang="zh-CN" dirty="0" smtClean="0"/>
              <a:t>58%</a:t>
            </a:r>
          </a:p>
          <a:p>
            <a:pPr marL="0" indent="0">
              <a:buNone/>
            </a:pPr>
            <a:r>
              <a:rPr lang="en-US" altLang="zh-CN" dirty="0" smtClean="0"/>
              <a:t>  </a:t>
            </a:r>
          </a:p>
          <a:p>
            <a:endParaRPr lang="en-US" altLang="zh-CN" dirty="0" smtClean="0"/>
          </a:p>
          <a:p>
            <a:endParaRPr lang="en-US" altLang="zh-CN" dirty="0"/>
          </a:p>
          <a:p>
            <a:r>
              <a:rPr lang="zh-CN" altLang="en-US" dirty="0" smtClean="0"/>
              <a:t>利用简单的逻辑回归效果较差</a:t>
            </a:r>
            <a:endParaRPr lang="en-US" altLang="zh-CN" dirty="0" smtClean="0"/>
          </a:p>
          <a:p>
            <a:endParaRPr lang="en-US" altLang="zh-CN" dirty="0" smtClean="0"/>
          </a:p>
          <a:p>
            <a:r>
              <a:rPr lang="zh-CN" altLang="en-US" dirty="0" smtClean="0"/>
              <a:t>特征选取不明</a:t>
            </a:r>
            <a:endParaRPr lang="en-US" altLang="zh-CN" dirty="0" smtClean="0"/>
          </a:p>
          <a:p>
            <a:endParaRPr lang="en-US" altLang="zh-CN" dirty="0"/>
          </a:p>
        </p:txBody>
      </p:sp>
      <p:pic>
        <p:nvPicPr>
          <p:cNvPr id="4" name="图片 3"/>
          <p:cNvPicPr>
            <a:picLocks noChangeAspect="1"/>
          </p:cNvPicPr>
          <p:nvPr/>
        </p:nvPicPr>
        <p:blipFill>
          <a:blip r:embed="rId2"/>
          <a:stretch>
            <a:fillRect/>
          </a:stretch>
        </p:blipFill>
        <p:spPr>
          <a:xfrm>
            <a:off x="3188359" y="2571750"/>
            <a:ext cx="4400550" cy="785812"/>
          </a:xfrm>
          <a:prstGeom prst="rect">
            <a:avLst/>
          </a:prstGeom>
        </p:spPr>
      </p:pic>
    </p:spTree>
    <p:extLst>
      <p:ext uri="{BB962C8B-B14F-4D97-AF65-F5344CB8AC3E}">
        <p14:creationId xmlns:p14="http://schemas.microsoft.com/office/powerpoint/2010/main" val="1215598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t>
            </a:r>
            <a:r>
              <a:rPr lang="zh-CN" altLang="en-US" dirty="0"/>
              <a:t>问题</a:t>
            </a:r>
          </a:p>
        </p:txBody>
      </p:sp>
      <p:sp>
        <p:nvSpPr>
          <p:cNvPr id="3" name="内容占位符 2"/>
          <p:cNvSpPr>
            <a:spLocks noGrp="1"/>
          </p:cNvSpPr>
          <p:nvPr>
            <p:ph sz="quarter" idx="1"/>
          </p:nvPr>
        </p:nvSpPr>
        <p:spPr/>
        <p:txBody>
          <a:bodyPr/>
          <a:lstStyle/>
          <a:p>
            <a:r>
              <a:rPr lang="en-US" altLang="zh-CN" dirty="0"/>
              <a:t>1</a:t>
            </a:r>
            <a:r>
              <a:rPr lang="en-US" altLang="zh-CN" dirty="0" smtClean="0"/>
              <a:t>.</a:t>
            </a:r>
            <a:r>
              <a:rPr lang="zh-CN" altLang="en-US" dirty="0" smtClean="0"/>
              <a:t>数据的数量较少</a:t>
            </a:r>
            <a:endParaRPr lang="en-US" altLang="zh-CN" dirty="0"/>
          </a:p>
          <a:p>
            <a:r>
              <a:rPr lang="en-US" altLang="zh-CN" dirty="0" smtClean="0"/>
              <a:t>2.</a:t>
            </a:r>
            <a:r>
              <a:rPr lang="zh-CN" altLang="en-US" dirty="0"/>
              <a:t>数据</a:t>
            </a:r>
            <a:r>
              <a:rPr lang="zh-CN" altLang="en-US" dirty="0" smtClean="0"/>
              <a:t>的特征选择</a:t>
            </a:r>
            <a:endParaRPr lang="en-US" altLang="zh-CN" dirty="0" smtClean="0"/>
          </a:p>
          <a:p>
            <a:r>
              <a:rPr lang="en-US" altLang="zh-CN" dirty="0" smtClean="0"/>
              <a:t>3.</a:t>
            </a:r>
            <a:r>
              <a:rPr lang="zh-CN" altLang="en-US" dirty="0" smtClean="0"/>
              <a:t>没有充分的利用病人的时序信息</a:t>
            </a:r>
            <a:endParaRPr lang="en-US" altLang="zh-CN" dirty="0"/>
          </a:p>
          <a:p>
            <a:endParaRPr lang="zh-CN" altLang="en-US" dirty="0"/>
          </a:p>
        </p:txBody>
      </p:sp>
    </p:spTree>
    <p:extLst>
      <p:ext uri="{BB962C8B-B14F-4D97-AF65-F5344CB8AC3E}">
        <p14:creationId xmlns:p14="http://schemas.microsoft.com/office/powerpoint/2010/main" val="32185904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讨论班">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讨论班</Template>
  <TotalTime>10697</TotalTime>
  <Words>278</Words>
  <Application>Microsoft Office PowerPoint</Application>
  <PresentationFormat>宽屏</PresentationFormat>
  <Paragraphs>54</Paragraphs>
  <Slides>8</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Iskoola Pota</vt:lpstr>
      <vt:lpstr>Lingoes Unicode</vt:lpstr>
      <vt:lpstr>宋体</vt:lpstr>
      <vt:lpstr>Arial Black</vt:lpstr>
      <vt:lpstr>Calibri</vt:lpstr>
      <vt:lpstr>Ebrima</vt:lpstr>
      <vt:lpstr>Microsoft Himalaya</vt:lpstr>
      <vt:lpstr>Wingdings</vt:lpstr>
      <vt:lpstr>Wingdings 2</vt:lpstr>
      <vt:lpstr>讨论班</vt:lpstr>
      <vt:lpstr>PowerPoint 演示文稿</vt:lpstr>
      <vt:lpstr>一.问题定义</vt:lpstr>
      <vt:lpstr>一.数据特征</vt:lpstr>
      <vt:lpstr>数据处理</vt:lpstr>
      <vt:lpstr>纺锤波特征分布情况</vt:lpstr>
      <vt:lpstr>二.逻辑回归</vt:lpstr>
      <vt:lpstr>模拟测试结果</vt:lpstr>
      <vt:lpstr>三.问题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Windows 用户</cp:lastModifiedBy>
  <cp:revision>125</cp:revision>
  <dcterms:created xsi:type="dcterms:W3CDTF">2017-06-08T02:35:19Z</dcterms:created>
  <dcterms:modified xsi:type="dcterms:W3CDTF">2018-11-19T12:27:52Z</dcterms:modified>
</cp:coreProperties>
</file>