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1" r:id="rId4"/>
    <p:sldId id="260" r:id="rId5"/>
    <p:sldId id="259" r:id="rId6"/>
    <p:sldId id="264" r:id="rId7"/>
    <p:sldId id="257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3C-69E5-4D45-B23C-F92FF3F3EB8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33E-D72B-4864-93F8-169BCC8564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6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3C-69E5-4D45-B23C-F92FF3F3EB8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33E-D72B-4864-93F8-169BCC856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3C-69E5-4D45-B23C-F92FF3F3EB8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33E-D72B-4864-93F8-169BCC856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3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3C-69E5-4D45-B23C-F92FF3F3EB8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33E-D72B-4864-93F8-169BCC856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3C-69E5-4D45-B23C-F92FF3F3EB8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33E-D72B-4864-93F8-169BCC8564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06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3C-69E5-4D45-B23C-F92FF3F3EB8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33E-D72B-4864-93F8-169BCC856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9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3C-69E5-4D45-B23C-F92FF3F3EB8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33E-D72B-4864-93F8-169BCC856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7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3C-69E5-4D45-B23C-F92FF3F3EB8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33E-D72B-4864-93F8-169BCC856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1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3C-69E5-4D45-B23C-F92FF3F3EB8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33E-D72B-4864-93F8-169BCC856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3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174A3C-69E5-4D45-B23C-F92FF3F3EB8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0DA33E-D72B-4864-93F8-169BCC856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4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3C-69E5-4D45-B23C-F92FF3F3EB8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33E-D72B-4864-93F8-169BCC856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5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174A3C-69E5-4D45-B23C-F92FF3F3EB8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0DA33E-D72B-4864-93F8-169BCC8564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0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表型数据建模研究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1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纺锤波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纺锤波由大脑的丘脑</a:t>
            </a:r>
            <a:r>
              <a:rPr lang="zh-CN" altLang="en-US" sz="2800" dirty="0" smtClean="0"/>
              <a:t>产生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纺锤波的异常形状与多种疾病有关</a:t>
            </a:r>
            <a:endParaRPr lang="en-US" altLang="zh-CN" sz="2800" dirty="0" smtClean="0"/>
          </a:p>
          <a:p>
            <a:pPr lvl="4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癫痫，睡眠困难症</a:t>
            </a:r>
            <a:endParaRPr lang="en-US" altLang="zh-CN" sz="2200" dirty="0" smtClean="0"/>
          </a:p>
          <a:p>
            <a:pPr lvl="4">
              <a:buFont typeface="Wingdings" panose="05000000000000000000" pitchFamily="2" charset="2"/>
              <a:buChar char="l"/>
            </a:pPr>
            <a:r>
              <a:rPr lang="zh-CN" altLang="en-US" sz="2200" dirty="0"/>
              <a:t>纺锤</a:t>
            </a:r>
            <a:r>
              <a:rPr lang="zh-CN" altLang="en-US" sz="2200" dirty="0" smtClean="0"/>
              <a:t>波一般会出现在深度睡眠之前，癫痫等疾病会导致其形状的异常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出现的时间段不是固定的，出现的时间间隔也不相同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纺锤</a:t>
            </a:r>
            <a:r>
              <a:rPr lang="zh-CN" altLang="en-US" sz="2800" dirty="0" smtClean="0"/>
              <a:t>波可以分为几个亚型，不同的亚型对应几类疾病，每种</a:t>
            </a:r>
            <a:r>
              <a:rPr lang="zh-CN" altLang="en-US" sz="2800" dirty="0"/>
              <a:t>亚型</a:t>
            </a:r>
            <a:r>
              <a:rPr lang="zh-CN" altLang="en-US" sz="2800" dirty="0" smtClean="0"/>
              <a:t>可以定义为事件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62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点过程介绍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描述随机点分布的随机过程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事件在时间上的随机分布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可以用条件密度函数来描述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点过程中事件在某个时间发生的概率只与其过去的序列有关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571" y="2971857"/>
            <a:ext cx="5942857" cy="9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571" y="3994517"/>
            <a:ext cx="5228571" cy="4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74320" y="3059668"/>
            <a:ext cx="113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纺锤波出现的事件序列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778689" y="3183358"/>
            <a:ext cx="1179444" cy="18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587409" y="2438400"/>
            <a:ext cx="1696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某个时间点纺锤波条件概率密度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10" idx="1"/>
          </p:cNvCxnSpPr>
          <p:nvPr/>
        </p:nvCxnSpPr>
        <p:spPr>
          <a:xfrm flipH="1">
            <a:off x="6294783" y="2669233"/>
            <a:ext cx="2292626" cy="69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问题定义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异常纺锤</a:t>
            </a:r>
            <a:r>
              <a:rPr lang="zh-CN" altLang="en-US" sz="2400" dirty="0" smtClean="0"/>
              <a:t>波的出现与某种疾病及疾病发作有关，</a:t>
            </a:r>
            <a:r>
              <a:rPr lang="zh-CN" altLang="en-US" sz="2400" dirty="0"/>
              <a:t>我们可以通过预测在某个时间点异常纺锤波出现的概率</a:t>
            </a:r>
            <a:r>
              <a:rPr lang="zh-CN" altLang="en-US" sz="2400" dirty="0" smtClean="0"/>
              <a:t>来预测患者疾病发作的概率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将纺锤波的所有亚型抽象成为一个事件（简单处理）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将病人一段时间内纺锤波出现抽象为（时间，事件）二元组序列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得出任意时间点纺锤波出现的概率以及推导出疾病发作的概率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43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.Hawkes </a:t>
            </a:r>
            <a:r>
              <a:rPr lang="zh-CN" altLang="en-US" dirty="0"/>
              <a:t>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Hawkes</a:t>
            </a:r>
            <a:r>
              <a:rPr lang="zh-CN" altLang="en-US" dirty="0" smtClean="0"/>
              <a:t>假设一个事件发生的次数与之前事件的发生有关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097280" y="4647835"/>
            <a:ext cx="63722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µ </a:t>
            </a:r>
            <a:r>
              <a:rPr lang="zh-CN" altLang="en-US" dirty="0"/>
              <a:t>and α are positive </a:t>
            </a:r>
            <a:r>
              <a:rPr lang="zh-CN" altLang="en-US" dirty="0" smtClean="0"/>
              <a:t>parameters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 α </a:t>
            </a:r>
            <a:r>
              <a:rPr lang="zh-CN" altLang="en-US" dirty="0" smtClean="0"/>
              <a:t>决定了次数增长的幅度，</a:t>
            </a:r>
            <a:r>
              <a:rPr lang="zh-CN" altLang="en-US" dirty="0"/>
              <a:t> </a:t>
            </a:r>
            <a:r>
              <a:rPr lang="zh-CN" altLang="en-US" dirty="0" smtClean="0"/>
              <a:t>µ则表示事件出现的次数的正常值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为纺锤体出现的时间序列</a:t>
            </a:r>
            <a:r>
              <a:rPr lang="en-US" altLang="zh-CN" baseline="-25000" dirty="0" smtClean="0"/>
              <a:t>   </a:t>
            </a:r>
            <a:endParaRPr lang="zh-CN" altLang="en-US" baseline="-25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8580"/>
            <a:ext cx="10286338" cy="1485714"/>
          </a:xfrm>
          <a:prstGeom prst="rect">
            <a:avLst/>
          </a:prstGeom>
        </p:spPr>
      </p:pic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5298831" y="3767015"/>
            <a:ext cx="15569" cy="46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6507" y="4234989"/>
            <a:ext cx="145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纺锤波</a:t>
            </a:r>
            <a:r>
              <a:rPr lang="zh-CN" altLang="en-US" dirty="0" smtClean="0">
                <a:solidFill>
                  <a:srgbClr val="FF0000"/>
                </a:solidFill>
              </a:rPr>
              <a:t>出现</a:t>
            </a:r>
            <a:r>
              <a:rPr lang="zh-CN" altLang="en-US" dirty="0">
                <a:solidFill>
                  <a:srgbClr val="FF0000"/>
                </a:solidFill>
              </a:rPr>
              <a:t>次数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均值</a:t>
            </a:r>
          </a:p>
        </p:txBody>
      </p:sp>
      <p:cxnSp>
        <p:nvCxnSpPr>
          <p:cNvPr id="12" name="直接箭头连接符 11"/>
          <p:cNvCxnSpPr>
            <a:endCxn id="13" idx="0"/>
          </p:cNvCxnSpPr>
          <p:nvPr/>
        </p:nvCxnSpPr>
        <p:spPr>
          <a:xfrm>
            <a:off x="5959655" y="3680991"/>
            <a:ext cx="1156760" cy="74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37591" y="4427808"/>
            <a:ext cx="11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振幅参数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.Hawkes 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一般化的过程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95" y="2319429"/>
            <a:ext cx="5800725" cy="1171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5362" y="3491004"/>
            <a:ext cx="156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考虑到不同时间无干预条件下事件发生的次数不相同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endCxn id="6" idx="0"/>
          </p:cNvCxnSpPr>
          <p:nvPr/>
        </p:nvCxnSpPr>
        <p:spPr>
          <a:xfrm flipH="1">
            <a:off x="5316597" y="3079262"/>
            <a:ext cx="9451" cy="4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11" idx="0"/>
          </p:cNvCxnSpPr>
          <p:nvPr/>
        </p:nvCxnSpPr>
        <p:spPr>
          <a:xfrm>
            <a:off x="7267397" y="2938509"/>
            <a:ext cx="28106" cy="52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4965" y="3460878"/>
            <a:ext cx="98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时间相关性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4" idx="2"/>
          </p:cNvCxnSpPr>
          <p:nvPr/>
        </p:nvCxnSpPr>
        <p:spPr>
          <a:xfrm flipH="1" flipV="1">
            <a:off x="7864450" y="2303388"/>
            <a:ext cx="27800" cy="31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267397" y="2026389"/>
            <a:ext cx="119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参数</a:t>
            </a:r>
            <a:r>
              <a:rPr lang="zh-CN" altLang="en-US" sz="1200" dirty="0">
                <a:solidFill>
                  <a:srgbClr val="FF0000"/>
                </a:solidFill>
              </a:rPr>
              <a:t>调整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12659"/>
            <a:ext cx="7104762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纺锤波的</a:t>
            </a:r>
            <a:r>
              <a:rPr lang="en-US" altLang="zh-CN" dirty="0" smtClean="0"/>
              <a:t>Hawkes</a:t>
            </a:r>
            <a:r>
              <a:rPr lang="zh-CN" altLang="en-US" dirty="0" smtClean="0"/>
              <a:t>过程模型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分析</a:t>
            </a:r>
            <a:r>
              <a:rPr lang="zh-CN" altLang="en-US" dirty="0" smtClean="0"/>
              <a:t>患者以往的纺锤波出现的序列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构成事件序列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计算出时间节点</a:t>
            </a:r>
            <a:r>
              <a:rPr lang="en-US" altLang="zh-CN" dirty="0" smtClean="0"/>
              <a:t>t</a:t>
            </a:r>
            <a:r>
              <a:rPr lang="zh-CN" altLang="en-US" dirty="0" smtClean="0"/>
              <a:t>出现的纺锤波的概率，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为极大值点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 </a:t>
            </a:r>
            <a:r>
              <a:rPr lang="zh-CN" altLang="en-US" dirty="0" smtClean="0"/>
              <a:t>之后的一段时间内患病的概率会急速上升，最后会概率密度会呈指数下降到一般水平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31999" y="3636045"/>
                <a:ext cx="7573108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𝓁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</m:nary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subSu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9" y="3636045"/>
                <a:ext cx="7573108" cy="8314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6516210" y="4128117"/>
            <a:ext cx="754602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11014" y="4923614"/>
            <a:ext cx="1056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时间</a:t>
            </a:r>
            <a:r>
              <a:rPr lang="zh-CN" altLang="en-US" sz="1200" dirty="0" smtClean="0">
                <a:solidFill>
                  <a:srgbClr val="FF0000"/>
                </a:solidFill>
              </a:rPr>
              <a:t>依赖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616388" y="4128117"/>
            <a:ext cx="319596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81915" y="4891293"/>
            <a:ext cx="1056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正常次数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095130" y="4128117"/>
            <a:ext cx="355107" cy="61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60923" y="4680856"/>
            <a:ext cx="1126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最大似然估计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1" y="0"/>
            <a:ext cx="10695238" cy="4402113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1722268" y="4172407"/>
            <a:ext cx="9428085" cy="1147063"/>
          </a:xfrm>
          <a:custGeom>
            <a:avLst/>
            <a:gdLst>
              <a:gd name="connsiteX0" fmla="*/ 0 w 9428085"/>
              <a:gd name="connsiteY0" fmla="*/ 1021030 h 1147063"/>
              <a:gd name="connsiteX1" fmla="*/ 1020932 w 9428085"/>
              <a:gd name="connsiteY1" fmla="*/ 1029908 h 1147063"/>
              <a:gd name="connsiteX2" fmla="*/ 1961965 w 9428085"/>
              <a:gd name="connsiteY2" fmla="*/ 98 h 1147063"/>
              <a:gd name="connsiteX3" fmla="*/ 3240349 w 9428085"/>
              <a:gd name="connsiteY3" fmla="*/ 967764 h 1147063"/>
              <a:gd name="connsiteX4" fmla="*/ 5131293 w 9428085"/>
              <a:gd name="connsiteY4" fmla="*/ 994397 h 1147063"/>
              <a:gd name="connsiteX5" fmla="*/ 6036815 w 9428085"/>
              <a:gd name="connsiteY5" fmla="*/ 151018 h 1147063"/>
              <a:gd name="connsiteX6" fmla="*/ 6871316 w 9428085"/>
              <a:gd name="connsiteY6" fmla="*/ 1074296 h 1147063"/>
              <a:gd name="connsiteX7" fmla="*/ 9428085 w 9428085"/>
              <a:gd name="connsiteY7" fmla="*/ 1109807 h 114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28085" h="1147063">
                <a:moveTo>
                  <a:pt x="0" y="1021030"/>
                </a:moveTo>
                <a:cubicBezTo>
                  <a:pt x="346969" y="1110546"/>
                  <a:pt x="693938" y="1200063"/>
                  <a:pt x="1020932" y="1029908"/>
                </a:cubicBezTo>
                <a:cubicBezTo>
                  <a:pt x="1347926" y="859753"/>
                  <a:pt x="1592062" y="10455"/>
                  <a:pt x="1961965" y="98"/>
                </a:cubicBezTo>
                <a:cubicBezTo>
                  <a:pt x="2331868" y="-10259"/>
                  <a:pt x="2712128" y="802048"/>
                  <a:pt x="3240349" y="967764"/>
                </a:cubicBezTo>
                <a:cubicBezTo>
                  <a:pt x="3768570" y="1133480"/>
                  <a:pt x="4665215" y="1130521"/>
                  <a:pt x="5131293" y="994397"/>
                </a:cubicBezTo>
                <a:cubicBezTo>
                  <a:pt x="5597371" y="858273"/>
                  <a:pt x="5746811" y="137701"/>
                  <a:pt x="6036815" y="151018"/>
                </a:cubicBezTo>
                <a:cubicBezTo>
                  <a:pt x="6326819" y="164334"/>
                  <a:pt x="6306104" y="914498"/>
                  <a:pt x="6871316" y="1074296"/>
                </a:cubicBezTo>
                <a:cubicBezTo>
                  <a:pt x="7436528" y="1234094"/>
                  <a:pt x="9169153" y="1075776"/>
                  <a:pt x="9428085" y="11098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5649" y="5519557"/>
            <a:ext cx="9581322" cy="366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在某一节点观测到纺锤波的存在，增加其接下来疾病的发生</a:t>
            </a:r>
            <a:r>
              <a:rPr lang="zh-CN" altLang="en-US" dirty="0"/>
              <a:t>概</a:t>
            </a:r>
            <a:r>
              <a:rPr lang="zh-CN" altLang="en-US" dirty="0" smtClean="0"/>
              <a:t>率，到最后逐渐下降。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55254" y="1180730"/>
            <a:ext cx="8878" cy="3835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803472" y="985421"/>
            <a:ext cx="17755" cy="4012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3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.</a:t>
            </a:r>
            <a:r>
              <a:rPr lang="zh-CN" altLang="en-US" dirty="0" smtClean="0"/>
              <a:t>模型的不足之处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我们采用的是简单的一元</a:t>
            </a:r>
            <a:r>
              <a:rPr lang="en-US" altLang="zh-CN" dirty="0" smtClean="0"/>
              <a:t>Hawkes</a:t>
            </a:r>
            <a:r>
              <a:rPr lang="zh-CN" altLang="en-US" dirty="0" smtClean="0"/>
              <a:t>模型，不区分事件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数据稀疏可能导致模型效果较差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5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388</TotalTime>
  <Words>430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Calibri</vt:lpstr>
      <vt:lpstr>Calibri Light</vt:lpstr>
      <vt:lpstr>Cambria Math</vt:lpstr>
      <vt:lpstr>Wingdings</vt:lpstr>
      <vt:lpstr>回顾</vt:lpstr>
      <vt:lpstr>表型数据建模研究</vt:lpstr>
      <vt:lpstr>一.纺锤波特征介绍</vt:lpstr>
      <vt:lpstr>二.点过程介绍</vt:lpstr>
      <vt:lpstr>三.问题定义</vt:lpstr>
      <vt:lpstr>四.Hawkes 过程</vt:lpstr>
      <vt:lpstr>四.Hawkes 过程</vt:lpstr>
      <vt:lpstr>五.纺锤波的Hawkes过程模型</vt:lpstr>
      <vt:lpstr>PowerPoint 演示文稿</vt:lpstr>
      <vt:lpstr>六.模型的不足之处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表型数据建模研究</dc:title>
  <dc:creator>Windows 用户</dc:creator>
  <cp:lastModifiedBy>Windows 用户</cp:lastModifiedBy>
  <cp:revision>78</cp:revision>
  <dcterms:created xsi:type="dcterms:W3CDTF">2018-10-14T10:07:48Z</dcterms:created>
  <dcterms:modified xsi:type="dcterms:W3CDTF">2018-10-15T12:44:32Z</dcterms:modified>
</cp:coreProperties>
</file>