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85" r:id="rId2"/>
    <p:sldId id="289" r:id="rId3"/>
    <p:sldId id="296" r:id="rId4"/>
    <p:sldId id="297" r:id="rId5"/>
    <p:sldId id="294" r:id="rId6"/>
    <p:sldId id="298" r:id="rId7"/>
    <p:sldId id="299" r:id="rId8"/>
    <p:sldId id="295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3050" autoAdjust="0"/>
  </p:normalViewPr>
  <p:slideViewPr>
    <p:cSldViewPr snapToGrid="0" snapToObjects="1">
      <p:cViewPr varScale="1">
        <p:scale>
          <a:sx n="84" d="100"/>
          <a:sy n="84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C1632-FE82-454B-9F9A-7A9022CFBBF6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11E0C-582A-4544-9FF0-DE26BE15E4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79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27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11E0C-582A-4544-9FF0-DE26BE15E4A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03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标题 7"/>
          <p:cNvSpPr>
            <a:spLocks noGrp="1"/>
          </p:cNvSpPr>
          <p:nvPr>
            <p:ph type="ctrTitle" hasCustomPrompt="1"/>
          </p:nvPr>
        </p:nvSpPr>
        <p:spPr>
          <a:xfrm>
            <a:off x="335360" y="2132856"/>
            <a:ext cx="3840427" cy="720080"/>
          </a:xfrm>
        </p:spPr>
        <p:txBody>
          <a:bodyPr anchor="b">
            <a:normAutofit/>
          </a:bodyPr>
          <a:lstStyle>
            <a:lvl1pPr algn="l">
              <a:defRPr lang="en-US" sz="2800" baseline="0" dirty="0">
                <a:solidFill>
                  <a:schemeClr val="accent1">
                    <a:lumMod val="75000"/>
                  </a:schemeClr>
                </a:solidFill>
                <a:latin typeface="Ebrima" pitchFamily="2" charset="0"/>
                <a:ea typeface="Ebrima" pitchFamily="2" charset="0"/>
                <a:cs typeface="Ebrima" pitchFamily="2" charset="0"/>
              </a:defRPr>
            </a:lvl1pPr>
          </a:lstStyle>
          <a:p>
            <a:r>
              <a:rPr kumimoji="0" lang="en-US" dirty="0" smtClean="0"/>
              <a:t>Chapter ?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 hasCustomPrompt="1"/>
          </p:nvPr>
        </p:nvSpPr>
        <p:spPr>
          <a:xfrm>
            <a:off x="1007435" y="3212976"/>
            <a:ext cx="10273141" cy="1152128"/>
          </a:xfrm>
        </p:spPr>
        <p:txBody>
          <a:bodyPr anchor="ctr">
            <a:normAutofit/>
          </a:bodyPr>
          <a:lstStyle>
            <a:lvl1pPr marL="0" indent="0" algn="l">
              <a:buNone/>
              <a:defRPr kumimoji="0" lang="en-US" sz="3200" kern="1200" baseline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Microsoft Himalaya" pitchFamily="2" charset="0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Chapter Title</a:t>
            </a:r>
            <a:endParaRPr kumimoji="0"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11691" y="6179112"/>
            <a:ext cx="854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0" i="0" dirty="0" smtClean="0">
                <a:solidFill>
                  <a:srgbClr val="1F497D"/>
                </a:solidFill>
                <a:effectLst/>
                <a:latin typeface="Lingoes Unicode" pitchFamily="34" charset="-122"/>
                <a:ea typeface="Lingoes Unicode" pitchFamily="34" charset="-122"/>
              </a:rPr>
              <a:t>计算机科学与软件学院</a:t>
            </a:r>
            <a:endParaRPr kumimoji="0" lang="en-US" altLang="zh-CN" sz="2400" dirty="0"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286" y="6169968"/>
            <a:ext cx="249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240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pPr algn="ctr"/>
              <a:t>11/26/2018</a:t>
            </a:fld>
            <a:endParaRPr kumimoji="0" lang="en-US" altLang="zh-CN" sz="2400" dirty="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2852937"/>
            <a:ext cx="12192000" cy="45719"/>
          </a:xfrm>
          <a:prstGeom prst="rect">
            <a:avLst/>
          </a:prstGeom>
          <a:gradFill>
            <a:gsLst>
              <a:gs pos="22000">
                <a:srgbClr val="BFD7EE"/>
              </a:gs>
              <a:gs pos="0">
                <a:schemeClr val="tx1">
                  <a:lumMod val="95000"/>
                </a:schemeClr>
              </a:gs>
              <a:gs pos="5200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03906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/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306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  <a:prstGeom prst="rect">
            <a:avLst/>
          </a:prstGeom>
        </p:spPr>
        <p:txBody>
          <a:bodyPr/>
          <a:lstStyle/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8521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871531" y="1916832"/>
            <a:ext cx="8636000" cy="1828800"/>
          </a:xfrm>
        </p:spPr>
        <p:txBody>
          <a:bodyPr anchor="b"/>
          <a:lstStyle>
            <a:lvl1pPr algn="l">
              <a:defRPr lang="en-US" baseline="0" dirty="0">
                <a:solidFill>
                  <a:schemeClr val="tx2">
                    <a:lumMod val="10000"/>
                  </a:schemeClr>
                </a:solidFill>
                <a:latin typeface="Arial Black" pitchFamily="34" charset="0"/>
                <a:ea typeface="Microsoft Himalaya" pitchFamily="2" charset="0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871531" y="4077072"/>
            <a:ext cx="7261291" cy="648072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altLang="zh-CN" b="0" i="0" baseline="0" smtClean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Lingoes Unicode" pitchFamily="34" charset="-122"/>
                <a:ea typeface="Lingoes Unicode" pitchFamily="3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11691" y="6179112"/>
            <a:ext cx="8544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0" i="0" dirty="0" smtClean="0">
                <a:solidFill>
                  <a:srgbClr val="1F497D"/>
                </a:solidFill>
                <a:effectLst/>
                <a:latin typeface="Lingoes Unicode" pitchFamily="34" charset="-122"/>
                <a:ea typeface="Lingoes Unicode" pitchFamily="34" charset="-122"/>
              </a:rPr>
              <a:t>Institute for Data Science and Engineering</a:t>
            </a:r>
            <a:endParaRPr kumimoji="0" lang="en-US" altLang="zh-CN" sz="2400" dirty="0">
              <a:latin typeface="Lingoes Unicode" pitchFamily="34" charset="-122"/>
              <a:ea typeface="Lingoes Unicode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286" y="6169968"/>
            <a:ext cx="249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DC61AE5-80ED-4D09-BFE3-D934EE51E220}" type="datetime1">
              <a:rPr lang="en-US" altLang="zh-CN" sz="2400" b="0" i="0" smtClean="0">
                <a:solidFill>
                  <a:schemeClr val="tx1"/>
                </a:solidFill>
                <a:effectLst/>
                <a:latin typeface="Lingoes Unicode" pitchFamily="34" charset="-122"/>
                <a:ea typeface="Lingoes Unicode" pitchFamily="34" charset="-122"/>
              </a:rPr>
              <a:pPr algn="ctr"/>
              <a:t>11/26/2018</a:t>
            </a:fld>
            <a:endParaRPr kumimoji="0" lang="en-US" altLang="zh-CN" sz="2400" dirty="0">
              <a:solidFill>
                <a:schemeClr val="tx1"/>
              </a:solidFill>
              <a:latin typeface="Lingoes Unicode" pitchFamily="34" charset="-122"/>
              <a:ea typeface="Lingoes Unicode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656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2" y="6381328"/>
            <a:ext cx="960107" cy="244476"/>
          </a:xfrm>
          <a:prstGeom prst="rect">
            <a:avLst/>
          </a:prstGeom>
        </p:spPr>
        <p:txBody>
          <a:bodyPr/>
          <a:lstStyle>
            <a:lvl1pPr>
              <a:defRPr kumimoji="0" lang="en-US" altLang="zh-CN" sz="1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63711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25159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 b="1">
                <a:solidFill>
                  <a:schemeClr val="bg2">
                    <a:lumMod val="25000"/>
                  </a:schemeClr>
                </a:solidFill>
                <a:latin typeface="Iskoola Pota" pitchFamily="34" charset="0"/>
                <a:cs typeface="Iskoola Pota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b="1" dirty="0" smtClean="0"/>
              <a:t>标题</a:t>
            </a:r>
            <a:endParaRPr kumimoji="0" lang="zh-CN" altLang="en-US" dirty="0" smtClean="0"/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4137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>
          <a:xfrm>
            <a:off x="10800523" y="6453336"/>
            <a:ext cx="903221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1400" smtClean="0"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271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>
          <a:xfrm>
            <a:off x="10608501" y="6424884"/>
            <a:ext cx="999232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zh-CN" altLang="en-US" sz="1400" smtClean="0">
                <a:solidFill>
                  <a:schemeClr val="tx2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7574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986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fld id="{F7BE57CC-EEDD-E746-A449-21418CE480DD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6371" y="2708920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77935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fld id="{F7BE57CC-EEDD-E746-A449-21418CE480DD}" type="datetimeFigureOut">
              <a:rPr kumimoji="1" lang="zh-CN" altLang="en-US" smtClean="0"/>
              <a:t>2018/11/26</a:t>
            </a:fld>
            <a:endParaRPr kumimoji="1"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92879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880309" y="64590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FA21-2DFE-A342-8E10-B9297D601D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6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35097" y="2186015"/>
            <a:ext cx="5926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600" dirty="0" smtClean="0">
                <a:solidFill>
                  <a:schemeClr val="bg1"/>
                </a:solidFill>
              </a:rPr>
              <a:t>表型数据挖掘</a:t>
            </a:r>
            <a:r>
              <a:rPr kumimoji="1" lang="en-US" altLang="zh-CN" sz="3600" dirty="0" smtClean="0">
                <a:solidFill>
                  <a:schemeClr val="bg1"/>
                </a:solidFill>
              </a:rPr>
              <a:t>-LSTM</a:t>
            </a:r>
            <a:r>
              <a:rPr kumimoji="1" lang="zh-CN" altLang="en-US" sz="3600" dirty="0" smtClean="0">
                <a:solidFill>
                  <a:schemeClr val="bg1"/>
                </a:solidFill>
              </a:rPr>
              <a:t>神经网络</a:t>
            </a:r>
            <a:endParaRPr kumimoji="1" lang="en-US" altLang="zh-CN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前期总结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上次我们从纺锤波的个数分布上寻找特征，在</a:t>
            </a:r>
            <a:r>
              <a:rPr lang="en-US" altLang="zh-CN" dirty="0" smtClean="0"/>
              <a:t>0.2h</a:t>
            </a:r>
            <a:r>
              <a:rPr lang="zh-CN" altLang="en-US" dirty="0" smtClean="0"/>
              <a:t>的窗口时取得了比简单逻辑回归要好的结果</a:t>
            </a:r>
            <a:endParaRPr lang="en-US" altLang="zh-CN" dirty="0" smtClean="0"/>
          </a:p>
          <a:p>
            <a:r>
              <a:rPr lang="zh-CN" altLang="en-US" dirty="0" smtClean="0"/>
              <a:t>我们决定充分利用时序信息，利用二进制编码获得时序信息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981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我们按照特定的步长来统计纺锤波的序列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</a:t>
            </a:r>
            <a:r>
              <a:rPr lang="zh-CN" altLang="en-US" dirty="0"/>
              <a:t>间隔时间</a:t>
            </a:r>
            <a:r>
              <a:rPr lang="zh-CN" altLang="en-US" dirty="0" smtClean="0"/>
              <a:t>是</a:t>
            </a:r>
            <a:r>
              <a:rPr lang="en-US" altLang="zh-CN" dirty="0" smtClean="0">
                <a:sym typeface="Wingdings" panose="05000000000000000000" pitchFamily="2" charset="2"/>
              </a:rPr>
              <a:t>:0.00013h(0.3s)</a:t>
            </a: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平均间隔时间</a:t>
            </a:r>
            <a:r>
              <a:rPr lang="en-US" altLang="zh-CN" dirty="0" smtClean="0">
                <a:sym typeface="Wingdings" panose="05000000000000000000" pitchFamily="2" charset="2"/>
              </a:rPr>
              <a:t>:   0.0937h(337.49s)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处理策略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我们尽可能选择一个较小的</a:t>
            </a:r>
            <a:r>
              <a:rPr lang="en-US" altLang="zh-CN" dirty="0" smtClean="0">
                <a:sym typeface="Wingdings" panose="05000000000000000000" pitchFamily="2" charset="2"/>
              </a:rPr>
              <a:t>step(0.001)</a:t>
            </a:r>
          </a:p>
          <a:p>
            <a:pPr lvl="2"/>
            <a:r>
              <a:rPr lang="zh-CN" altLang="en-US" dirty="0" smtClean="0">
                <a:sym typeface="Wingdings" panose="05000000000000000000" pitchFamily="2" charset="2"/>
              </a:rPr>
              <a:t>如果选取过小导致序列过长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会</a:t>
            </a:r>
            <a:r>
              <a:rPr lang="zh-CN" altLang="en-US" dirty="0" smtClean="0">
                <a:sym typeface="Wingdings" panose="05000000000000000000" pitchFamily="2" charset="2"/>
              </a:rPr>
              <a:t>导致序列过于稀疏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我们优先处理稀少纺锤波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数据对齐采用补零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二进制编码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16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数据定义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序列矩阵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我们定义</a:t>
            </a:r>
            <a:r>
              <a:rPr lang="en-US" altLang="zh-CN" dirty="0" smtClean="0"/>
              <a:t>[0,0,1,…,1,1] </a:t>
            </a:r>
          </a:p>
          <a:p>
            <a:pPr lvl="1"/>
            <a:r>
              <a:rPr lang="en-US" altLang="zh-CN" dirty="0" smtClean="0"/>
              <a:t>1 </a:t>
            </a:r>
            <a:r>
              <a:rPr lang="zh-CN" altLang="en-US" dirty="0" smtClean="0"/>
              <a:t>表示纺锤波的出现</a:t>
            </a:r>
            <a:r>
              <a:rPr lang="en-US" altLang="zh-CN" dirty="0" smtClean="0"/>
              <a:t>, 0</a:t>
            </a:r>
            <a:r>
              <a:rPr lang="zh-CN" altLang="en-US" dirty="0" smtClean="0"/>
              <a:t>表示纺锤没有出现</a:t>
            </a:r>
            <a:endParaRPr lang="en-US" altLang="zh-CN" dirty="0" smtClean="0"/>
          </a:p>
          <a:p>
            <a:r>
              <a:rPr lang="en-US" altLang="zh-CN" dirty="0" smtClean="0"/>
              <a:t>Labels (1/0) 1:</a:t>
            </a:r>
            <a:r>
              <a:rPr lang="zh-CN" altLang="en-US" dirty="0" smtClean="0"/>
              <a:t>表示没有病  </a:t>
            </a:r>
            <a:r>
              <a:rPr lang="en-US" altLang="zh-CN" dirty="0" smtClean="0"/>
              <a:t>0</a:t>
            </a:r>
            <a:r>
              <a:rPr lang="en-US" altLang="zh-CN" dirty="0"/>
              <a:t>:</a:t>
            </a:r>
            <a:r>
              <a:rPr lang="zh-CN" altLang="en-US" dirty="0" smtClean="0"/>
              <a:t>表示有病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82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LSTM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LSTM(Long short-term Memory)</a:t>
            </a:r>
          </a:p>
          <a:p>
            <a:pPr lvl="1"/>
            <a:r>
              <a:rPr lang="zh-CN" altLang="en-US" dirty="0" smtClean="0"/>
              <a:t>可以认为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RNN</a:t>
            </a:r>
            <a:r>
              <a:rPr lang="zh-CN" altLang="en-US" dirty="0" smtClean="0"/>
              <a:t>的一种更优的版本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LSTM</a:t>
            </a:r>
            <a:r>
              <a:rPr lang="zh-CN" altLang="en-US" dirty="0" smtClean="0"/>
              <a:t>在</a:t>
            </a:r>
            <a:r>
              <a:rPr lang="en-US" altLang="zh-CN" dirty="0" smtClean="0"/>
              <a:t>NLP</a:t>
            </a:r>
            <a:r>
              <a:rPr lang="zh-CN" altLang="en-US" dirty="0" smtClean="0"/>
              <a:t>的文本分析以及生成被广泛应用</a:t>
            </a:r>
            <a:endParaRPr lang="en-US" altLang="zh-CN" dirty="0" smtClean="0"/>
          </a:p>
          <a:p>
            <a:pPr lvl="1"/>
            <a:r>
              <a:rPr lang="en-US" altLang="zh-CN" dirty="0"/>
              <a:t>LSTM</a:t>
            </a:r>
            <a:r>
              <a:rPr lang="zh-CN" altLang="en-US" dirty="0"/>
              <a:t>适合于处理和</a:t>
            </a:r>
            <a:r>
              <a:rPr lang="zh-CN" altLang="en-US" dirty="0" smtClean="0"/>
              <a:t>预测时间序列中</a:t>
            </a:r>
            <a:r>
              <a:rPr lang="zh-CN" altLang="en-US" dirty="0"/>
              <a:t>间隔和延迟非常长的重要事件</a:t>
            </a:r>
          </a:p>
        </p:txBody>
      </p:sp>
    </p:spTree>
    <p:extLst>
      <p:ext uri="{BB962C8B-B14F-4D97-AF65-F5344CB8AC3E}">
        <p14:creationId xmlns:p14="http://schemas.microsoft.com/office/powerpoint/2010/main" val="19061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Step = 0.001h(3.6s)  length=13966  </a:t>
            </a:r>
            <a:endParaRPr lang="zh-CN" altLang="en-US" dirty="0"/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268" y="2434590"/>
            <a:ext cx="4244196" cy="3183147"/>
          </a:xfrm>
          <a:prstGeom prst="rect">
            <a:avLst/>
          </a:prstGeom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36" y="2434590"/>
            <a:ext cx="4244196" cy="318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9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结果不太稳定，序列过于稀疏</a:t>
            </a:r>
            <a:endParaRPr lang="en-US" altLang="zh-CN" dirty="0" smtClean="0"/>
          </a:p>
          <a:p>
            <a:r>
              <a:rPr lang="zh-CN" altLang="en-US" dirty="0" smtClean="0"/>
              <a:t>可以考虑对时序进行编码减少稀疏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98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47818" y="2186015"/>
            <a:ext cx="1501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solidFill>
                  <a:schemeClr val="bg1"/>
                </a:solidFill>
              </a:rPr>
              <a:t>Thanks</a:t>
            </a:r>
            <a:endParaRPr kumimoji="1"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讨论班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讨论班</Template>
  <TotalTime>10725</TotalTime>
  <Words>220</Words>
  <Application>Microsoft Office PowerPoint</Application>
  <PresentationFormat>宽屏</PresentationFormat>
  <Paragraphs>35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Iskoola Pota</vt:lpstr>
      <vt:lpstr>Lingoes Unicode</vt:lpstr>
      <vt:lpstr>宋体</vt:lpstr>
      <vt:lpstr>Arial Black</vt:lpstr>
      <vt:lpstr>Calibri</vt:lpstr>
      <vt:lpstr>Ebrima</vt:lpstr>
      <vt:lpstr>Microsoft Himalaya</vt:lpstr>
      <vt:lpstr>Wingdings</vt:lpstr>
      <vt:lpstr>Wingdings 2</vt:lpstr>
      <vt:lpstr>讨论班</vt:lpstr>
      <vt:lpstr>PowerPoint 演示文稿</vt:lpstr>
      <vt:lpstr>一.前期总结</vt:lpstr>
      <vt:lpstr>二.数据预处理</vt:lpstr>
      <vt:lpstr>三.数据定义</vt:lpstr>
      <vt:lpstr>LSTM模型</vt:lpstr>
      <vt:lpstr>实验结果</vt:lpstr>
      <vt:lpstr>问题&amp;方向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Windows 用户</cp:lastModifiedBy>
  <cp:revision>135</cp:revision>
  <dcterms:created xsi:type="dcterms:W3CDTF">2017-06-08T02:35:19Z</dcterms:created>
  <dcterms:modified xsi:type="dcterms:W3CDTF">2018-11-26T12:35:16Z</dcterms:modified>
</cp:coreProperties>
</file>