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289" r:id="rId3"/>
    <p:sldId id="296" r:id="rId4"/>
    <p:sldId id="297" r:id="rId5"/>
    <p:sldId id="300" r:id="rId6"/>
    <p:sldId id="294" r:id="rId7"/>
    <p:sldId id="301" r:id="rId8"/>
    <p:sldId id="299" r:id="rId9"/>
    <p:sldId id="302" r:id="rId10"/>
    <p:sldId id="303" r:id="rId11"/>
    <p:sldId id="304" r:id="rId12"/>
    <p:sldId id="306" r:id="rId13"/>
    <p:sldId id="305" r:id="rId14"/>
    <p:sldId id="29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3012" autoAdjust="0"/>
  </p:normalViewPr>
  <p:slideViewPr>
    <p:cSldViewPr snapToGrid="0" snapToObjects="1">
      <p:cViewPr varScale="1">
        <p:scale>
          <a:sx n="56" d="100"/>
          <a:sy n="56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04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29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0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2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48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1/8/2019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1/8/2019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2019/1/8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3083" y="2186015"/>
            <a:ext cx="725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>
                <a:solidFill>
                  <a:schemeClr val="bg1"/>
                </a:solidFill>
              </a:rPr>
              <a:t>表型数据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挖掘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个数分布序列相似度</a:t>
            </a:r>
            <a:endParaRPr kumimoji="1"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</a:t>
            </a:r>
            <a:r>
              <a:rPr lang="zh-CN" altLang="en-US" dirty="0" smtClean="0"/>
              <a:t>例选择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最优样例选择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实验中将在正常人和病人中取前</a:t>
            </a:r>
            <a:r>
              <a:rPr lang="en-US" altLang="zh-CN" dirty="0" smtClean="0"/>
              <a:t>20%</a:t>
            </a:r>
            <a:r>
              <a:rPr lang="zh-CN" altLang="en-US" dirty="0" smtClean="0"/>
              <a:t>作为样本</a:t>
            </a:r>
            <a:endParaRPr lang="en-US" altLang="zh-CN" dirty="0" smtClean="0"/>
          </a:p>
          <a:p>
            <a:r>
              <a:rPr lang="zh-CN" altLang="en-US" dirty="0" smtClean="0"/>
              <a:t>在整体的样本中随机选择</a:t>
            </a:r>
            <a:r>
              <a:rPr lang="en-US" altLang="zh-CN" dirty="0" smtClean="0"/>
              <a:t>20%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72204" y="2289511"/>
                <a:ext cx="4160520" cy="63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top-n: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4" y="2289511"/>
                <a:ext cx="4160520" cy="633058"/>
              </a:xfrm>
              <a:prstGeom prst="rect">
                <a:avLst/>
              </a:prstGeom>
              <a:blipFill>
                <a:blip r:embed="rId3"/>
                <a:stretch>
                  <a:fillRect l="-2196" b="-9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55732"/>
              </p:ext>
            </p:extLst>
          </p:nvPr>
        </p:nvGraphicFramePr>
        <p:xfrm>
          <a:off x="3434969" y="2278608"/>
          <a:ext cx="5017770" cy="395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54">
                  <a:extLst>
                    <a:ext uri="{9D8B030D-6E8A-4147-A177-3AD203B41FA5}">
                      <a16:colId xmlns:a16="http://schemas.microsoft.com/office/drawing/2014/main" val="845911716"/>
                    </a:ext>
                  </a:extLst>
                </a:gridCol>
                <a:gridCol w="1003554">
                  <a:extLst>
                    <a:ext uri="{9D8B030D-6E8A-4147-A177-3AD203B41FA5}">
                      <a16:colId xmlns:a16="http://schemas.microsoft.com/office/drawing/2014/main" val="986336073"/>
                    </a:ext>
                  </a:extLst>
                </a:gridCol>
                <a:gridCol w="1003554">
                  <a:extLst>
                    <a:ext uri="{9D8B030D-6E8A-4147-A177-3AD203B41FA5}">
                      <a16:colId xmlns:a16="http://schemas.microsoft.com/office/drawing/2014/main" val="2852754590"/>
                    </a:ext>
                  </a:extLst>
                </a:gridCol>
                <a:gridCol w="1003554">
                  <a:extLst>
                    <a:ext uri="{9D8B030D-6E8A-4147-A177-3AD203B41FA5}">
                      <a16:colId xmlns:a16="http://schemas.microsoft.com/office/drawing/2014/main" val="3000488350"/>
                    </a:ext>
                  </a:extLst>
                </a:gridCol>
                <a:gridCol w="1003554">
                  <a:extLst>
                    <a:ext uri="{9D8B030D-6E8A-4147-A177-3AD203B41FA5}">
                      <a16:colId xmlns:a16="http://schemas.microsoft.com/office/drawing/2014/main" val="1304664174"/>
                    </a:ext>
                  </a:extLst>
                </a:gridCol>
              </a:tblGrid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Step(h)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6334650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287536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2789724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611373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087085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45419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259124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1793862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912716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12308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329235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9234178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530025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0840621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246873"/>
                  </a:ext>
                </a:extLst>
              </a:tr>
              <a:tr h="2474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8704612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>
            <a:off x="8452739" y="3909060"/>
            <a:ext cx="474091" cy="97155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26830" y="4307324"/>
            <a:ext cx="6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18098" y="6370082"/>
            <a:ext cx="112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20%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34969" y="3760470"/>
            <a:ext cx="5017770" cy="12001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75927" y="4307324"/>
            <a:ext cx="192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Mean(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)=67.2%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样本选择比较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2168"/>
              </p:ext>
            </p:extLst>
          </p:nvPr>
        </p:nvGraphicFramePr>
        <p:xfrm>
          <a:off x="816865" y="2449901"/>
          <a:ext cx="2181285" cy="3366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57">
                  <a:extLst>
                    <a:ext uri="{9D8B030D-6E8A-4147-A177-3AD203B41FA5}">
                      <a16:colId xmlns:a16="http://schemas.microsoft.com/office/drawing/2014/main" val="1453797550"/>
                    </a:ext>
                  </a:extLst>
                </a:gridCol>
                <a:gridCol w="436257">
                  <a:extLst>
                    <a:ext uri="{9D8B030D-6E8A-4147-A177-3AD203B41FA5}">
                      <a16:colId xmlns:a16="http://schemas.microsoft.com/office/drawing/2014/main" val="992549060"/>
                    </a:ext>
                  </a:extLst>
                </a:gridCol>
                <a:gridCol w="436257">
                  <a:extLst>
                    <a:ext uri="{9D8B030D-6E8A-4147-A177-3AD203B41FA5}">
                      <a16:colId xmlns:a16="http://schemas.microsoft.com/office/drawing/2014/main" val="2298473360"/>
                    </a:ext>
                  </a:extLst>
                </a:gridCol>
                <a:gridCol w="436257">
                  <a:extLst>
                    <a:ext uri="{9D8B030D-6E8A-4147-A177-3AD203B41FA5}">
                      <a16:colId xmlns:a16="http://schemas.microsoft.com/office/drawing/2014/main" val="679889329"/>
                    </a:ext>
                  </a:extLst>
                </a:gridCol>
                <a:gridCol w="436257">
                  <a:extLst>
                    <a:ext uri="{9D8B030D-6E8A-4147-A177-3AD203B41FA5}">
                      <a16:colId xmlns:a16="http://schemas.microsoft.com/office/drawing/2014/main" val="1842671748"/>
                    </a:ext>
                  </a:extLst>
                </a:gridCol>
              </a:tblGrid>
              <a:tr h="3431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Step(h)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067084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06665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588567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4514343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760154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6552757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137340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0305787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1595867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369252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38651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99934"/>
              </p:ext>
            </p:extLst>
          </p:nvPr>
        </p:nvGraphicFramePr>
        <p:xfrm>
          <a:off x="3539126" y="2449901"/>
          <a:ext cx="2376105" cy="332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21">
                  <a:extLst>
                    <a:ext uri="{9D8B030D-6E8A-4147-A177-3AD203B41FA5}">
                      <a16:colId xmlns:a16="http://schemas.microsoft.com/office/drawing/2014/main" val="1798066672"/>
                    </a:ext>
                  </a:extLst>
                </a:gridCol>
                <a:gridCol w="475221">
                  <a:extLst>
                    <a:ext uri="{9D8B030D-6E8A-4147-A177-3AD203B41FA5}">
                      <a16:colId xmlns:a16="http://schemas.microsoft.com/office/drawing/2014/main" val="1280615912"/>
                    </a:ext>
                  </a:extLst>
                </a:gridCol>
                <a:gridCol w="475221">
                  <a:extLst>
                    <a:ext uri="{9D8B030D-6E8A-4147-A177-3AD203B41FA5}">
                      <a16:colId xmlns:a16="http://schemas.microsoft.com/office/drawing/2014/main" val="2528055509"/>
                    </a:ext>
                  </a:extLst>
                </a:gridCol>
                <a:gridCol w="475221">
                  <a:extLst>
                    <a:ext uri="{9D8B030D-6E8A-4147-A177-3AD203B41FA5}">
                      <a16:colId xmlns:a16="http://schemas.microsoft.com/office/drawing/2014/main" val="3320387215"/>
                    </a:ext>
                  </a:extLst>
                </a:gridCol>
                <a:gridCol w="475221">
                  <a:extLst>
                    <a:ext uri="{9D8B030D-6E8A-4147-A177-3AD203B41FA5}">
                      <a16:colId xmlns:a16="http://schemas.microsoft.com/office/drawing/2014/main" val="3370955930"/>
                    </a:ext>
                  </a:extLst>
                </a:gridCol>
              </a:tblGrid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Step(h)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7763293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9210581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675391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6813354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60677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833278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471317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9787922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020748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92740"/>
                  </a:ext>
                </a:extLst>
              </a:tr>
              <a:tr h="3023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68397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05585"/>
              </p:ext>
            </p:extLst>
          </p:nvPr>
        </p:nvGraphicFramePr>
        <p:xfrm>
          <a:off x="6456207" y="2463357"/>
          <a:ext cx="2372590" cy="335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18">
                  <a:extLst>
                    <a:ext uri="{9D8B030D-6E8A-4147-A177-3AD203B41FA5}">
                      <a16:colId xmlns:a16="http://schemas.microsoft.com/office/drawing/2014/main" val="1470124434"/>
                    </a:ext>
                  </a:extLst>
                </a:gridCol>
                <a:gridCol w="474518">
                  <a:extLst>
                    <a:ext uri="{9D8B030D-6E8A-4147-A177-3AD203B41FA5}">
                      <a16:colId xmlns:a16="http://schemas.microsoft.com/office/drawing/2014/main" val="659361448"/>
                    </a:ext>
                  </a:extLst>
                </a:gridCol>
                <a:gridCol w="474518">
                  <a:extLst>
                    <a:ext uri="{9D8B030D-6E8A-4147-A177-3AD203B41FA5}">
                      <a16:colId xmlns:a16="http://schemas.microsoft.com/office/drawing/2014/main" val="3219249841"/>
                    </a:ext>
                  </a:extLst>
                </a:gridCol>
                <a:gridCol w="474518">
                  <a:extLst>
                    <a:ext uri="{9D8B030D-6E8A-4147-A177-3AD203B41FA5}">
                      <a16:colId xmlns:a16="http://schemas.microsoft.com/office/drawing/2014/main" val="588591321"/>
                    </a:ext>
                  </a:extLst>
                </a:gridCol>
                <a:gridCol w="474518">
                  <a:extLst>
                    <a:ext uri="{9D8B030D-6E8A-4147-A177-3AD203B41FA5}">
                      <a16:colId xmlns:a16="http://schemas.microsoft.com/office/drawing/2014/main" val="3965002396"/>
                    </a:ext>
                  </a:extLst>
                </a:gridCol>
              </a:tblGrid>
              <a:tr h="3046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Step(h)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2067974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7047671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0.5859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040912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838788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0.6484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993903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0631982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0.6719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851654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902878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0.6203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913193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68374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34604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07980"/>
              </p:ext>
            </p:extLst>
          </p:nvPr>
        </p:nvGraphicFramePr>
        <p:xfrm>
          <a:off x="9224010" y="2463357"/>
          <a:ext cx="2581844" cy="332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69">
                  <a:extLst>
                    <a:ext uri="{9D8B030D-6E8A-4147-A177-3AD203B41FA5}">
                      <a16:colId xmlns:a16="http://schemas.microsoft.com/office/drawing/2014/main" val="2511553269"/>
                    </a:ext>
                  </a:extLst>
                </a:gridCol>
                <a:gridCol w="516369">
                  <a:extLst>
                    <a:ext uri="{9D8B030D-6E8A-4147-A177-3AD203B41FA5}">
                      <a16:colId xmlns:a16="http://schemas.microsoft.com/office/drawing/2014/main" val="2305182677"/>
                    </a:ext>
                  </a:extLst>
                </a:gridCol>
                <a:gridCol w="516369">
                  <a:extLst>
                    <a:ext uri="{9D8B030D-6E8A-4147-A177-3AD203B41FA5}">
                      <a16:colId xmlns:a16="http://schemas.microsoft.com/office/drawing/2014/main" val="2585905202"/>
                    </a:ext>
                  </a:extLst>
                </a:gridCol>
                <a:gridCol w="605486">
                  <a:extLst>
                    <a:ext uri="{9D8B030D-6E8A-4147-A177-3AD203B41FA5}">
                      <a16:colId xmlns:a16="http://schemas.microsoft.com/office/drawing/2014/main" val="309545639"/>
                    </a:ext>
                  </a:extLst>
                </a:gridCol>
                <a:gridCol w="427251">
                  <a:extLst>
                    <a:ext uri="{9D8B030D-6E8A-4147-A177-3AD203B41FA5}">
                      <a16:colId xmlns:a16="http://schemas.microsoft.com/office/drawing/2014/main" val="2334975890"/>
                    </a:ext>
                  </a:extLst>
                </a:gridCol>
              </a:tblGrid>
              <a:tr h="1875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Step(h)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1892149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4829197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6405658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7346497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5988216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7621615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8625893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040046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2020260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988316"/>
                  </a:ext>
                </a:extLst>
              </a:tr>
              <a:tr h="313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8637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34654" y="5954291"/>
            <a:ext cx="206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Ratio=0.1 mean(</a:t>
            </a:r>
            <a:r>
              <a:rPr lang="en-US" altLang="zh-CN" sz="1200" dirty="0" err="1" smtClean="0"/>
              <a:t>acc</a:t>
            </a:r>
            <a:r>
              <a:rPr lang="en-US" altLang="zh-CN" sz="1200" dirty="0" smtClean="0"/>
              <a:t>)=0.5727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3749730" y="5992049"/>
            <a:ext cx="206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Ratio=0.2 mean(</a:t>
            </a:r>
            <a:r>
              <a:rPr lang="en-US" altLang="zh-CN" sz="1200" dirty="0" err="1" smtClean="0"/>
              <a:t>acc</a:t>
            </a:r>
            <a:r>
              <a:rPr lang="en-US" altLang="zh-CN" sz="1200" dirty="0" smtClean="0"/>
              <a:t>)=0.6723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06504" y="6013673"/>
            <a:ext cx="206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Ratio=0.3 mean(</a:t>
            </a:r>
            <a:r>
              <a:rPr lang="en-US" altLang="zh-CN" sz="1200" dirty="0" err="1" smtClean="0"/>
              <a:t>acc</a:t>
            </a:r>
            <a:r>
              <a:rPr lang="en-US" altLang="zh-CN" sz="1200" dirty="0" smtClean="0"/>
              <a:t>)=0.6188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565772" y="6013673"/>
            <a:ext cx="2063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Ratio=1.0 </a:t>
            </a:r>
            <a:r>
              <a:rPr lang="en-US" altLang="zh-CN" sz="1200" dirty="0" smtClean="0"/>
              <a:t>mean(</a:t>
            </a:r>
            <a:r>
              <a:rPr lang="en-US" altLang="zh-CN" sz="1200" dirty="0" err="1" smtClean="0"/>
              <a:t>acc</a:t>
            </a:r>
            <a:r>
              <a:rPr lang="en-US" altLang="zh-CN" sz="1200" dirty="0" smtClean="0"/>
              <a:t>)=0.4414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1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我暂时还没有把纺锤波的亚型考虑进去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集中的</a:t>
            </a:r>
            <a:r>
              <a:rPr lang="en-US" altLang="zh-CN" dirty="0" smtClean="0"/>
              <a:t>n.0-dist </a:t>
            </a:r>
            <a:r>
              <a:rPr lang="zh-CN" altLang="en-US" dirty="0" smtClean="0"/>
              <a:t>不太明白什么意思？</a:t>
            </a:r>
            <a:endParaRPr lang="en-US" altLang="zh-CN" dirty="0" smtClean="0"/>
          </a:p>
          <a:p>
            <a:r>
              <a:rPr lang="zh-CN" altLang="en-US" dirty="0" smtClean="0"/>
              <a:t>相对时间截断（</a:t>
            </a:r>
            <a:r>
              <a:rPr lang="en-US" altLang="zh-CN" dirty="0" smtClean="0"/>
              <a:t>10:00pm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71" y="3470147"/>
            <a:ext cx="3676650" cy="1990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66" y="3743610"/>
            <a:ext cx="6213396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7818" y="2186015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</a:rPr>
              <a:t>Thanks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前期总结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二进制编码中数据过于稀疏，我们</a:t>
            </a:r>
            <a:r>
              <a:rPr lang="zh-CN" altLang="en-US" dirty="0" smtClean="0"/>
              <a:t>采用</a:t>
            </a:r>
            <a:r>
              <a:rPr lang="zh-CN" altLang="en-US" dirty="0"/>
              <a:t>简单</a:t>
            </a:r>
            <a:r>
              <a:rPr lang="zh-CN" altLang="en-US" dirty="0" smtClean="0"/>
              <a:t>编码</a:t>
            </a:r>
            <a:r>
              <a:rPr lang="zh-CN" altLang="en-US" dirty="0"/>
              <a:t>的方式来进行改良</a:t>
            </a:r>
            <a:endParaRPr lang="en-US" altLang="zh-CN" dirty="0"/>
          </a:p>
          <a:p>
            <a:r>
              <a:rPr lang="zh-CN" altLang="en-US" dirty="0"/>
              <a:t>之前我么计算字符串的相似度是基于全体的特征，导致测试的速度过慢导致某一方的准确率偏差较大。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最优步长的选择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步长选择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3841"/>
              </p:ext>
            </p:extLst>
          </p:nvPr>
        </p:nvGraphicFramePr>
        <p:xfrm>
          <a:off x="2266149" y="2329826"/>
          <a:ext cx="3257868" cy="362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956">
                  <a:extLst>
                    <a:ext uri="{9D8B030D-6E8A-4147-A177-3AD203B41FA5}">
                      <a16:colId xmlns:a16="http://schemas.microsoft.com/office/drawing/2014/main" val="3797326457"/>
                    </a:ext>
                  </a:extLst>
                </a:gridCol>
                <a:gridCol w="1085956">
                  <a:extLst>
                    <a:ext uri="{9D8B030D-6E8A-4147-A177-3AD203B41FA5}">
                      <a16:colId xmlns:a16="http://schemas.microsoft.com/office/drawing/2014/main" val="1869488615"/>
                    </a:ext>
                  </a:extLst>
                </a:gridCol>
                <a:gridCol w="1085956">
                  <a:extLst>
                    <a:ext uri="{9D8B030D-6E8A-4147-A177-3AD203B41FA5}">
                      <a16:colId xmlns:a16="http://schemas.microsoft.com/office/drawing/2014/main" val="3861927766"/>
                    </a:ext>
                  </a:extLst>
                </a:gridCol>
              </a:tblGrid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09257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1585708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86244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84607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0.70923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637641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856723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480078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596337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411230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050238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0.70308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00817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27765"/>
              </p:ext>
            </p:extLst>
          </p:nvPr>
        </p:nvGraphicFramePr>
        <p:xfrm>
          <a:off x="6973301" y="2327931"/>
          <a:ext cx="3234690" cy="362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2877924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84658406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3895425537"/>
                    </a:ext>
                  </a:extLst>
                </a:gridCol>
              </a:tblGrid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010479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783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0.70462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610535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89551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532224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72983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0.69691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9339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0.69386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326052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859696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0.69077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651269"/>
                  </a:ext>
                </a:extLst>
              </a:tr>
              <a:tr h="32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974131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257379" y="5978006"/>
            <a:ext cx="127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max_length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52942" y="5978006"/>
            <a:ext cx="149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mean_length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66149" y="2651760"/>
            <a:ext cx="3257868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2890" y="2634615"/>
            <a:ext cx="2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= 0.002h(7.2s)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1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数据处理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数据过滤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去除掉个人纺锤波数</a:t>
                </a:r>
                <a:r>
                  <a:rPr lang="en-US" altLang="zh-CN" dirty="0"/>
                  <a:t>&lt;M</a:t>
                </a:r>
                <a:r>
                  <a:rPr lang="zh-CN" altLang="en-US" dirty="0"/>
                  <a:t>的样本</a:t>
                </a:r>
                <a:r>
                  <a:rPr lang="en-US" altLang="zh-CN" dirty="0"/>
                  <a:t>(eg.20)</a:t>
                </a:r>
              </a:p>
              <a:p>
                <a:r>
                  <a:rPr lang="en-US" altLang="zh-CN" dirty="0" err="1"/>
                  <a:t>Jaro</a:t>
                </a:r>
                <a:r>
                  <a:rPr lang="en-US" altLang="zh-CN" dirty="0"/>
                  <a:t> Distance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样本相似度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46" y="3130086"/>
            <a:ext cx="3125105" cy="7572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05878" y="6219096"/>
            <a:ext cx="572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加快运行速度</a:t>
            </a:r>
            <a:r>
              <a:rPr lang="en-US" altLang="zh-CN" dirty="0"/>
              <a:t>,</a:t>
            </a:r>
            <a:r>
              <a:rPr lang="zh-CN" altLang="en-US" dirty="0"/>
              <a:t>选择相对较好样例作为标本</a:t>
            </a:r>
            <a:r>
              <a:rPr lang="en-US" altLang="zh-CN" dirty="0"/>
              <a:t>(top20%)</a:t>
            </a:r>
            <a:r>
              <a:rPr lang="zh-CN" altLang="en-US" dirty="0"/>
              <a:t>，选取相似度高的字符串作为样例母版</a:t>
            </a:r>
          </a:p>
        </p:txBody>
      </p:sp>
    </p:spTree>
    <p:extLst>
      <p:ext uri="{BB962C8B-B14F-4D97-AF65-F5344CB8AC3E}">
        <p14:creationId xmlns:p14="http://schemas.microsoft.com/office/powerpoint/2010/main" val="53382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 smtClean="0"/>
              <a:t>.</a:t>
            </a:r>
            <a:r>
              <a:rPr lang="zh-CN" altLang="en-US" dirty="0"/>
              <a:t>简单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当连续出现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只记录一个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2915829" y="2305288"/>
            <a:ext cx="66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00000000000111000100001000001000000100000010000100000100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15829" y="2305288"/>
            <a:ext cx="140471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36838" y="3063344"/>
            <a:ext cx="563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111000100001000001000000100000010000100000100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5863590" y="2674620"/>
            <a:ext cx="228600" cy="38872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实验结果</a:t>
            </a:r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20417811"/>
              </p:ext>
            </p:extLst>
          </p:nvPr>
        </p:nvGraphicFramePr>
        <p:xfrm>
          <a:off x="6275069" y="1829341"/>
          <a:ext cx="54136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23">
                  <a:extLst>
                    <a:ext uri="{9D8B030D-6E8A-4147-A177-3AD203B41FA5}">
                      <a16:colId xmlns:a16="http://schemas.microsoft.com/office/drawing/2014/main" val="1418732659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4285211269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1506677934"/>
                    </a:ext>
                  </a:extLst>
                </a:gridCol>
                <a:gridCol w="1353423">
                  <a:extLst>
                    <a:ext uri="{9D8B030D-6E8A-4147-A177-3AD203B41FA5}">
                      <a16:colId xmlns:a16="http://schemas.microsoft.com/office/drawing/2014/main" val="3216725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221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764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07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56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344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450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27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19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18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4147185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463675" y="5689600"/>
            <a:ext cx="10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 20%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5664"/>
              </p:ext>
            </p:extLst>
          </p:nvPr>
        </p:nvGraphicFramePr>
        <p:xfrm>
          <a:off x="816864" y="1834210"/>
          <a:ext cx="4815268" cy="369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817">
                  <a:extLst>
                    <a:ext uri="{9D8B030D-6E8A-4147-A177-3AD203B41FA5}">
                      <a16:colId xmlns:a16="http://schemas.microsoft.com/office/drawing/2014/main" val="723983498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4116633174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1378346413"/>
                    </a:ext>
                  </a:extLst>
                </a:gridCol>
                <a:gridCol w="1203817">
                  <a:extLst>
                    <a:ext uri="{9D8B030D-6E8A-4147-A177-3AD203B41FA5}">
                      <a16:colId xmlns:a16="http://schemas.microsoft.com/office/drawing/2014/main" val="4053448873"/>
                    </a:ext>
                  </a:extLst>
                </a:gridCol>
              </a:tblGrid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Cases_acc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Controls_acc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68093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014372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91048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69899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70434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55437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483204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588745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065852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684231"/>
                  </a:ext>
                </a:extLst>
              </a:tr>
              <a:tr h="336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334894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595848" y="558200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全部数据</a:t>
            </a:r>
          </a:p>
        </p:txBody>
      </p: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实验结果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3469968"/>
              </p:ext>
            </p:extLst>
          </p:nvPr>
        </p:nvGraphicFramePr>
        <p:xfrm>
          <a:off x="817561" y="1600200"/>
          <a:ext cx="4565968" cy="324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492">
                  <a:extLst>
                    <a:ext uri="{9D8B030D-6E8A-4147-A177-3AD203B41FA5}">
                      <a16:colId xmlns:a16="http://schemas.microsoft.com/office/drawing/2014/main" val="2637288733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4230649666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2295722766"/>
                    </a:ext>
                  </a:extLst>
                </a:gridCol>
                <a:gridCol w="1141492">
                  <a:extLst>
                    <a:ext uri="{9D8B030D-6E8A-4147-A177-3AD203B41FA5}">
                      <a16:colId xmlns:a16="http://schemas.microsoft.com/office/drawing/2014/main" val="4162977646"/>
                    </a:ext>
                  </a:extLst>
                </a:gridCol>
              </a:tblGrid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Dims</a:t>
                      </a:r>
                      <a:endParaRPr kumimoji="0"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ases_acc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ontrols_acc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Total_acc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5184753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543423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623946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095378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060277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485423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8912857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677314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0.7302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6699366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2096505"/>
                  </a:ext>
                </a:extLst>
              </a:tr>
              <a:tr h="2951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88848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3440" y="4872992"/>
            <a:ext cx="6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K=10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45267"/>
              </p:ext>
            </p:extLst>
          </p:nvPr>
        </p:nvGraphicFramePr>
        <p:xfrm>
          <a:off x="6572250" y="1600189"/>
          <a:ext cx="4776470" cy="324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984946873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010870453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1618503548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3140934742"/>
                    </a:ext>
                  </a:extLst>
                </a:gridCol>
              </a:tblGrid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dims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</a:t>
                      </a:r>
                      <a:r>
                        <a:rPr kumimoji="0"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ases_acc</a:t>
                      </a:r>
                      <a:endParaRPr kumimoji="0"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Controls_acc</a:t>
                      </a:r>
                      <a:endParaRPr kumimoji="0"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Total_acc</a:t>
                      </a:r>
                      <a:endParaRPr kumimoji="0"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538123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835562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24967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0.5897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0.6349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189500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63180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4252863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0387065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0.7143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45829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065556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0.7619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535132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0.6984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100941"/>
                  </a:ext>
                </a:extLst>
              </a:tr>
              <a:tr h="270511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0.7778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87762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633380" y="4872992"/>
            <a:ext cx="65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&amp;</a:t>
            </a:r>
            <a:r>
              <a:rPr lang="zh-CN" altLang="en-US" dirty="0"/>
              <a:t>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样例的选择并不会明显的提高整体准确率，但是会使病人和正常人的识别率比较接近</a:t>
            </a:r>
            <a:endParaRPr lang="en-US" altLang="zh-CN" dirty="0"/>
          </a:p>
          <a:p>
            <a:r>
              <a:rPr lang="zh-CN" altLang="en-US" dirty="0"/>
              <a:t>自编码器暂时没有想到一个较好地处理方式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基于纺锤波个数分布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定义窗口的统计个数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w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(0.05h-1.0h)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得到序列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 smtClean="0"/>
                  <a:t>=[23,41,30…]    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相似度计算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12574</TotalTime>
  <Words>856</Words>
  <Application>Microsoft Office PowerPoint</Application>
  <PresentationFormat>宽屏</PresentationFormat>
  <Paragraphs>620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Iskoola Pota</vt:lpstr>
      <vt:lpstr>Lingoes Unicode</vt:lpstr>
      <vt:lpstr>等线</vt:lpstr>
      <vt:lpstr>宋体</vt:lpstr>
      <vt:lpstr>Arial Black</vt:lpstr>
      <vt:lpstr>Calibri</vt:lpstr>
      <vt:lpstr>Cambria Math</vt:lpstr>
      <vt:lpstr>Ebrima</vt:lpstr>
      <vt:lpstr>Microsoft Himalaya</vt:lpstr>
      <vt:lpstr>Wingdings</vt:lpstr>
      <vt:lpstr>Wingdings 2</vt:lpstr>
      <vt:lpstr>讨论班</vt:lpstr>
      <vt:lpstr>PowerPoint 演示文稿</vt:lpstr>
      <vt:lpstr>一.前期总结</vt:lpstr>
      <vt:lpstr>二.最优步长的选择</vt:lpstr>
      <vt:lpstr>三.数据处理</vt:lpstr>
      <vt:lpstr>四.简单编码</vt:lpstr>
      <vt:lpstr>四.实验结果</vt:lpstr>
      <vt:lpstr>四.实验结果</vt:lpstr>
      <vt:lpstr>问题&amp;方向</vt:lpstr>
      <vt:lpstr>基于纺锤波个数分布</vt:lpstr>
      <vt:lpstr>样例选择</vt:lpstr>
      <vt:lpstr>实验</vt:lpstr>
      <vt:lpstr>实验</vt:lpstr>
      <vt:lpstr>问题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253</cp:revision>
  <dcterms:created xsi:type="dcterms:W3CDTF">2017-06-08T02:35:19Z</dcterms:created>
  <dcterms:modified xsi:type="dcterms:W3CDTF">2019-01-08T01:46:23Z</dcterms:modified>
</cp:coreProperties>
</file>