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9"/>
  </p:notesMasterIdLst>
  <p:sldIdLst>
    <p:sldId id="258" r:id="rId2"/>
    <p:sldId id="285" r:id="rId3"/>
    <p:sldId id="286" r:id="rId4"/>
    <p:sldId id="287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297" r:id="rId15"/>
    <p:sldId id="298" r:id="rId16"/>
    <p:sldId id="299" r:id="rId17"/>
    <p:sldId id="284" r:id="rId18"/>
  </p:sldIdLst>
  <p:sldSz cx="12192000" cy="6858000"/>
  <p:notesSz cx="6858000" cy="9144000"/>
  <p:embeddedFontLst>
    <p:embeddedFont>
      <p:font typeface="Franklin Gothic Medium" panose="020B0603020102020204" pitchFamily="34" charset="0"/>
      <p:regular r:id="rId20"/>
      <p:italic r:id="rId21"/>
    </p:embeddedFont>
    <p:embeddedFont>
      <p:font typeface="黑体" panose="02010609060101010101" pitchFamily="49" charset="-122"/>
      <p:regular r:id="rId22"/>
    </p:embeddedFont>
    <p:embeddedFont>
      <p:font typeface="Franklin Gothic Book" panose="020B0503020102020204" pitchFamily="34" charset="0"/>
      <p:regular r:id="rId23"/>
      <p:italic r:id="rId24"/>
    </p:embeddedFon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方正喵呜体" panose="02010600030101010101" charset="-122"/>
      <p:regular r:id="rId29"/>
    </p:embeddedFont>
    <p:embeddedFont>
      <p:font typeface="微软雅黑" panose="020B0503020204020204" pitchFamily="34" charset="-122"/>
      <p:regular r:id="rId30"/>
      <p:bold r:id="rId31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44A796-A595-4F75-B4D6-96227043C3BC}" type="datetimeFigureOut">
              <a:rPr lang="zh-CN" altLang="en-US" smtClean="0"/>
              <a:t>2019/3/16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2930A9-FE26-4352-B040-A259E00839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8699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31447-BB68-4A0A-9A0E-4F3493955CAE}" type="datetimeFigureOut">
              <a:rPr lang="zh-CN" altLang="en-US" smtClean="0"/>
              <a:t>2019/3/16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19A5F-ABFE-4845-9A0F-F599D6817B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9376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31447-BB68-4A0A-9A0E-4F3493955CAE}" type="datetimeFigureOut">
              <a:rPr lang="zh-CN" altLang="en-US" smtClean="0"/>
              <a:t>2019/3/16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19A5F-ABFE-4845-9A0F-F599D6817B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3438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31447-BB68-4A0A-9A0E-4F3493955CAE}" type="datetimeFigureOut">
              <a:rPr lang="zh-CN" altLang="en-US" smtClean="0"/>
              <a:t>2019/3/16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19A5F-ABFE-4845-9A0F-F599D6817B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3184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31447-BB68-4A0A-9A0E-4F3493955CAE}" type="datetimeFigureOut">
              <a:rPr lang="zh-CN" altLang="en-US" smtClean="0"/>
              <a:t>2019/3/16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19A5F-ABFE-4845-9A0F-F599D6817B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9691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31447-BB68-4A0A-9A0E-4F3493955CAE}" type="datetimeFigureOut">
              <a:rPr lang="zh-CN" altLang="en-US" smtClean="0"/>
              <a:t>2019/3/16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19A5F-ABFE-4845-9A0F-F599D6817B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5365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31447-BB68-4A0A-9A0E-4F3493955CAE}" type="datetimeFigureOut">
              <a:rPr lang="zh-CN" altLang="en-US" smtClean="0"/>
              <a:t>2019/3/16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19A5F-ABFE-4845-9A0F-F599D6817B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4465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31447-BB68-4A0A-9A0E-4F3493955CAE}" type="datetimeFigureOut">
              <a:rPr lang="zh-CN" altLang="en-US" smtClean="0"/>
              <a:t>2019/3/16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19A5F-ABFE-4845-9A0F-F599D6817B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1339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31447-BB68-4A0A-9A0E-4F3493955CAE}" type="datetimeFigureOut">
              <a:rPr lang="zh-CN" altLang="en-US" smtClean="0"/>
              <a:t>2019/3/16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19A5F-ABFE-4845-9A0F-F599D6817B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9934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31447-BB68-4A0A-9A0E-4F3493955CAE}" type="datetimeFigureOut">
              <a:rPr lang="zh-CN" altLang="en-US" smtClean="0"/>
              <a:t>2019/3/16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19A5F-ABFE-4845-9A0F-F599D6817B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822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31447-BB68-4A0A-9A0E-4F3493955CAE}" type="datetimeFigureOut">
              <a:rPr lang="zh-CN" altLang="en-US" smtClean="0"/>
              <a:t>2019/3/16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19A5F-ABFE-4845-9A0F-F599D6817B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3578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31447-BB68-4A0A-9A0E-4F3493955CAE}" type="datetimeFigureOut">
              <a:rPr lang="zh-CN" altLang="en-US" smtClean="0"/>
              <a:t>2019/3/16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19A5F-ABFE-4845-9A0F-F599D6817B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7098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731447-BB68-4A0A-9A0E-4F3493955CAE}" type="datetimeFigureOut">
              <a:rPr lang="zh-CN" altLang="en-US" smtClean="0"/>
              <a:t>2019/3/16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B19A5F-ABFE-4845-9A0F-F599D6817B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3503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8.png"/><Relationship Id="rId3" Type="http://schemas.openxmlformats.org/officeDocument/2006/relationships/image" Target="../media/image6.png"/><Relationship Id="rId7" Type="http://schemas.openxmlformats.org/officeDocument/2006/relationships/image" Target="../media/image42.png"/><Relationship Id="rId12" Type="http://schemas.openxmlformats.org/officeDocument/2006/relationships/image" Target="../media/image4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0" Type="http://schemas.openxmlformats.org/officeDocument/2006/relationships/image" Target="../media/image45.png"/><Relationship Id="rId4" Type="http://schemas.openxmlformats.org/officeDocument/2006/relationships/image" Target="../media/image2.png"/><Relationship Id="rId9" Type="http://schemas.openxmlformats.org/officeDocument/2006/relationships/image" Target="../media/image44.png"/><Relationship Id="rId14" Type="http://schemas.openxmlformats.org/officeDocument/2006/relationships/image" Target="../media/image4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6.png"/><Relationship Id="rId7" Type="http://schemas.openxmlformats.org/officeDocument/2006/relationships/image" Target="../media/image52.png"/><Relationship Id="rId12" Type="http://schemas.openxmlformats.org/officeDocument/2006/relationships/image" Target="../media/image5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.png"/><Relationship Id="rId11" Type="http://schemas.openxmlformats.org/officeDocument/2006/relationships/image" Target="../media/image56.png"/><Relationship Id="rId5" Type="http://schemas.openxmlformats.org/officeDocument/2006/relationships/image" Target="../media/image50.png"/><Relationship Id="rId10" Type="http://schemas.openxmlformats.org/officeDocument/2006/relationships/image" Target="../media/image55.png"/><Relationship Id="rId4" Type="http://schemas.openxmlformats.org/officeDocument/2006/relationships/image" Target="../media/image2.png"/><Relationship Id="rId9" Type="http://schemas.openxmlformats.org/officeDocument/2006/relationships/image" Target="../media/image5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6.png"/><Relationship Id="rId7" Type="http://schemas.openxmlformats.org/officeDocument/2006/relationships/image" Target="../media/image5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.png"/><Relationship Id="rId5" Type="http://schemas.openxmlformats.org/officeDocument/2006/relationships/image" Target="../media/image7.png"/><Relationship Id="rId10" Type="http://schemas.openxmlformats.org/officeDocument/2006/relationships/image" Target="../media/image62.png"/><Relationship Id="rId4" Type="http://schemas.openxmlformats.org/officeDocument/2006/relationships/image" Target="../media/image2.png"/><Relationship Id="rId9" Type="http://schemas.openxmlformats.org/officeDocument/2006/relationships/image" Target="../media/image6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6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3.png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5.png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image" Target="../media/image2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6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7.png"/><Relationship Id="rId10" Type="http://schemas.openxmlformats.org/officeDocument/2006/relationships/image" Target="../media/image24.png"/><Relationship Id="rId4" Type="http://schemas.openxmlformats.org/officeDocument/2006/relationships/image" Target="../media/image2.png"/><Relationship Id="rId9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6.png"/><Relationship Id="rId7" Type="http://schemas.openxmlformats.org/officeDocument/2006/relationships/image" Target="../media/image29.png"/><Relationship Id="rId12" Type="http://schemas.openxmlformats.org/officeDocument/2006/relationships/image" Target="../media/image1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.png"/><Relationship Id="rId9" Type="http://schemas.openxmlformats.org/officeDocument/2006/relationships/image" Target="../media/image3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34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5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6.png"/><Relationship Id="rId7" Type="http://schemas.openxmlformats.org/officeDocument/2006/relationships/image" Target="../media/image3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" name="组合 189"/>
          <p:cNvGrpSpPr/>
          <p:nvPr/>
        </p:nvGrpSpPr>
        <p:grpSpPr>
          <a:xfrm>
            <a:off x="1296839" y="1226713"/>
            <a:ext cx="2211213" cy="2237041"/>
            <a:chOff x="2589387" y="1905000"/>
            <a:chExt cx="2211213" cy="2237041"/>
          </a:xfrm>
        </p:grpSpPr>
        <p:grpSp>
          <p:nvGrpSpPr>
            <p:cNvPr id="66" name="组合 65"/>
            <p:cNvGrpSpPr/>
            <p:nvPr/>
          </p:nvGrpSpPr>
          <p:grpSpPr>
            <a:xfrm>
              <a:off x="2589387" y="1905000"/>
              <a:ext cx="2211213" cy="2237041"/>
              <a:chOff x="1888347" y="1603572"/>
              <a:chExt cx="2866052" cy="2937948"/>
            </a:xfrm>
          </p:grpSpPr>
          <p:pic>
            <p:nvPicPr>
              <p:cNvPr id="67" name="图片 66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flipH="1" flipV="1">
                <a:off x="2848090" y="3072546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68" name="图片 6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2160000" flipH="1" flipV="1">
                <a:off x="2416369" y="2932272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69" name="图片 68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4320000" flipH="1" flipV="1">
                <a:off x="2149551" y="2565027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70" name="图片 6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6480000" flipH="1" flipV="1">
                <a:off x="2149551" y="2111089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71" name="图片 70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8640000" flipH="1" flipV="1">
                <a:off x="2416370" y="1743846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72" name="图片 7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0800000" flipH="1" flipV="1">
                <a:off x="2848091" y="1603572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73" name="图片 7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2960000" flipH="1" flipV="1">
                <a:off x="3279811" y="1743847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74" name="图片 7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5120000" flipH="1" flipV="1">
                <a:off x="3546629" y="2111090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75" name="图片 7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7280000" flipH="1" flipV="1">
                <a:off x="3546628" y="2565028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76" name="图片 7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9440000" flipH="1" flipV="1">
                <a:off x="3279811" y="2932271"/>
                <a:ext cx="946566" cy="1468974"/>
              </a:xfrm>
              <a:prstGeom prst="rect">
                <a:avLst/>
              </a:prstGeom>
            </p:spPr>
          </p:pic>
        </p:grpSp>
        <p:grpSp>
          <p:nvGrpSpPr>
            <p:cNvPr id="157" name="组合 156"/>
            <p:cNvGrpSpPr/>
            <p:nvPr/>
          </p:nvGrpSpPr>
          <p:grpSpPr>
            <a:xfrm rot="551376">
              <a:off x="2960794" y="2294268"/>
              <a:ext cx="1468397" cy="1485549"/>
              <a:chOff x="1888347" y="1603572"/>
              <a:chExt cx="2866052" cy="2937948"/>
            </a:xfrm>
          </p:grpSpPr>
          <p:pic>
            <p:nvPicPr>
              <p:cNvPr id="158" name="图片 15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flipH="1" flipV="1">
                <a:off x="2848090" y="3072546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159" name="图片 158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2160000" flipH="1" flipV="1">
                <a:off x="2416369" y="2932272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160" name="图片 15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4320000" flipH="1" flipV="1">
                <a:off x="2149551" y="2565027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161" name="图片 160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6480000" flipH="1" flipV="1">
                <a:off x="2149551" y="2111089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162" name="图片 16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8640000" flipH="1" flipV="1">
                <a:off x="2416370" y="1743846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163" name="图片 16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0800000" flipH="1" flipV="1">
                <a:off x="2848091" y="1603572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164" name="图片 16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2960000" flipH="1" flipV="1">
                <a:off x="3279811" y="1743847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165" name="图片 16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5120000" flipH="1" flipV="1">
                <a:off x="3546629" y="2111090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166" name="图片 16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7280000" flipH="1" flipV="1">
                <a:off x="3546628" y="2565028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167" name="图片 166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9440000" flipH="1" flipV="1">
                <a:off x="3279811" y="2932271"/>
                <a:ext cx="946566" cy="1468974"/>
              </a:xfrm>
              <a:prstGeom prst="rect">
                <a:avLst/>
              </a:prstGeom>
            </p:spPr>
          </p:pic>
        </p:grpSp>
        <p:grpSp>
          <p:nvGrpSpPr>
            <p:cNvPr id="168" name="组合 167"/>
            <p:cNvGrpSpPr/>
            <p:nvPr/>
          </p:nvGrpSpPr>
          <p:grpSpPr>
            <a:xfrm rot="1200053">
              <a:off x="3104178" y="2499918"/>
              <a:ext cx="1107831" cy="1120771"/>
              <a:chOff x="1888347" y="1603572"/>
              <a:chExt cx="2866052" cy="2937948"/>
            </a:xfrm>
          </p:grpSpPr>
          <p:pic>
            <p:nvPicPr>
              <p:cNvPr id="169" name="图片 168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flipH="1" flipV="1">
                <a:off x="2848090" y="3072546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170" name="图片 16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2160000" flipH="1" flipV="1">
                <a:off x="2416369" y="2932272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171" name="图片 170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4320000" flipH="1" flipV="1">
                <a:off x="2149551" y="2565027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172" name="图片 17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6480000" flipH="1" flipV="1">
                <a:off x="2149551" y="2111089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173" name="图片 17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8640000" flipH="1" flipV="1">
                <a:off x="2416370" y="1743846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174" name="图片 17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0800000" flipH="1" flipV="1">
                <a:off x="2848091" y="1603572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175" name="图片 17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2960000" flipH="1" flipV="1">
                <a:off x="3279811" y="1743847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176" name="图片 17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5120000" flipH="1" flipV="1">
                <a:off x="3546629" y="2111090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177" name="图片 176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7280000" flipH="1" flipV="1">
                <a:off x="3546628" y="2565028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178" name="图片 17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9440000" flipH="1" flipV="1">
                <a:off x="3279811" y="2932271"/>
                <a:ext cx="946566" cy="1468974"/>
              </a:xfrm>
              <a:prstGeom prst="rect">
                <a:avLst/>
              </a:prstGeom>
            </p:spPr>
          </p:pic>
        </p:grpSp>
        <p:grpSp>
          <p:nvGrpSpPr>
            <p:cNvPr id="179" name="组合 178"/>
            <p:cNvGrpSpPr/>
            <p:nvPr/>
          </p:nvGrpSpPr>
          <p:grpSpPr>
            <a:xfrm rot="1138579">
              <a:off x="2723857" y="2066832"/>
              <a:ext cx="1942272" cy="1964959"/>
              <a:chOff x="1888347" y="1603572"/>
              <a:chExt cx="2866052" cy="2937948"/>
            </a:xfrm>
          </p:grpSpPr>
          <p:pic>
            <p:nvPicPr>
              <p:cNvPr id="180" name="图片 17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flipH="1" flipV="1">
                <a:off x="2848090" y="3072546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181" name="图片 180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2160000" flipH="1" flipV="1">
                <a:off x="2416369" y="2932272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182" name="图片 18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4320000" flipH="1" flipV="1">
                <a:off x="2149551" y="2565027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183" name="图片 18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6480000" flipH="1" flipV="1">
                <a:off x="2149551" y="2111089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184" name="图片 18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8640000" flipH="1" flipV="1">
                <a:off x="2416370" y="1743846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185" name="图片 18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0800000" flipH="1" flipV="1">
                <a:off x="2848091" y="1603572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186" name="图片 18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2960000" flipH="1" flipV="1">
                <a:off x="3279811" y="1743847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187" name="图片 186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5120000" flipH="1" flipV="1">
                <a:off x="3546629" y="2111090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188" name="图片 18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7280000" flipH="1" flipV="1">
                <a:off x="3546628" y="2565028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189" name="图片 188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9440000" flipH="1" flipV="1">
                <a:off x="3279811" y="2932271"/>
                <a:ext cx="946566" cy="1468974"/>
              </a:xfrm>
              <a:prstGeom prst="rect">
                <a:avLst/>
              </a:prstGeom>
            </p:spPr>
          </p:pic>
        </p:grpSp>
      </p:grpSp>
      <p:grpSp>
        <p:nvGrpSpPr>
          <p:cNvPr id="191" name="组合 190"/>
          <p:cNvGrpSpPr/>
          <p:nvPr/>
        </p:nvGrpSpPr>
        <p:grpSpPr>
          <a:xfrm>
            <a:off x="2136114" y="3623741"/>
            <a:ext cx="2211213" cy="2237041"/>
            <a:chOff x="2589387" y="1905000"/>
            <a:chExt cx="2211213" cy="2237041"/>
          </a:xfrm>
        </p:grpSpPr>
        <p:grpSp>
          <p:nvGrpSpPr>
            <p:cNvPr id="192" name="组合 191"/>
            <p:cNvGrpSpPr/>
            <p:nvPr/>
          </p:nvGrpSpPr>
          <p:grpSpPr>
            <a:xfrm>
              <a:off x="2589387" y="1905000"/>
              <a:ext cx="2211213" cy="2237041"/>
              <a:chOff x="1888347" y="1603572"/>
              <a:chExt cx="2866052" cy="2937948"/>
            </a:xfrm>
          </p:grpSpPr>
          <p:pic>
            <p:nvPicPr>
              <p:cNvPr id="226" name="图片 22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flipH="1" flipV="1">
                <a:off x="2848090" y="3072546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227" name="图片 226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2160000" flipH="1" flipV="1">
                <a:off x="2416369" y="2932272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228" name="图片 22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4320000" flipH="1" flipV="1">
                <a:off x="2149551" y="2565027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229" name="图片 228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6480000" flipH="1" flipV="1">
                <a:off x="2149551" y="2111089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230" name="图片 22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8640000" flipH="1" flipV="1">
                <a:off x="2416370" y="1743846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231" name="图片 230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0800000" flipH="1" flipV="1">
                <a:off x="2848091" y="1603572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232" name="图片 23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2960000" flipH="1" flipV="1">
                <a:off x="3279811" y="1743847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233" name="图片 23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5120000" flipH="1" flipV="1">
                <a:off x="3546629" y="2111090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234" name="图片 23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7280000" flipH="1" flipV="1">
                <a:off x="3546628" y="2565028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235" name="图片 23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9440000" flipH="1" flipV="1">
                <a:off x="3279811" y="2932271"/>
                <a:ext cx="946566" cy="1468974"/>
              </a:xfrm>
              <a:prstGeom prst="rect">
                <a:avLst/>
              </a:prstGeom>
            </p:spPr>
          </p:pic>
        </p:grpSp>
        <p:grpSp>
          <p:nvGrpSpPr>
            <p:cNvPr id="193" name="组合 192"/>
            <p:cNvGrpSpPr/>
            <p:nvPr/>
          </p:nvGrpSpPr>
          <p:grpSpPr>
            <a:xfrm rot="551376">
              <a:off x="2960794" y="2294268"/>
              <a:ext cx="1468397" cy="1485549"/>
              <a:chOff x="1888347" y="1603572"/>
              <a:chExt cx="2866052" cy="2937948"/>
            </a:xfrm>
          </p:grpSpPr>
          <p:pic>
            <p:nvPicPr>
              <p:cNvPr id="216" name="图片 21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flipH="1" flipV="1">
                <a:off x="2848090" y="3072546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217" name="图片 216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2160000" flipH="1" flipV="1">
                <a:off x="2416369" y="2932272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218" name="图片 21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4320000" flipH="1" flipV="1">
                <a:off x="2149551" y="2565027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219" name="图片 218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6480000" flipH="1" flipV="1">
                <a:off x="2149551" y="2111089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220" name="图片 21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8640000" flipH="1" flipV="1">
                <a:off x="2416370" y="1743846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221" name="图片 220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0800000" flipH="1" flipV="1">
                <a:off x="2848091" y="1603572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222" name="图片 22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2960000" flipH="1" flipV="1">
                <a:off x="3279811" y="1743847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223" name="图片 22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5120000" flipH="1" flipV="1">
                <a:off x="3546629" y="2111090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224" name="图片 22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7280000" flipH="1" flipV="1">
                <a:off x="3546628" y="2565028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225" name="图片 22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9440000" flipH="1" flipV="1">
                <a:off x="3279811" y="2932271"/>
                <a:ext cx="946566" cy="1468974"/>
              </a:xfrm>
              <a:prstGeom prst="rect">
                <a:avLst/>
              </a:prstGeom>
            </p:spPr>
          </p:pic>
        </p:grpSp>
        <p:grpSp>
          <p:nvGrpSpPr>
            <p:cNvPr id="194" name="组合 193"/>
            <p:cNvGrpSpPr/>
            <p:nvPr/>
          </p:nvGrpSpPr>
          <p:grpSpPr>
            <a:xfrm rot="1200053">
              <a:off x="3104178" y="2499918"/>
              <a:ext cx="1107831" cy="1120771"/>
              <a:chOff x="1888347" y="1603572"/>
              <a:chExt cx="2866052" cy="2937948"/>
            </a:xfrm>
          </p:grpSpPr>
          <p:pic>
            <p:nvPicPr>
              <p:cNvPr id="206" name="图片 20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flipH="1" flipV="1">
                <a:off x="2848090" y="3072546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207" name="图片 206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2160000" flipH="1" flipV="1">
                <a:off x="2416369" y="2932272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208" name="图片 20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4320000" flipH="1" flipV="1">
                <a:off x="2149551" y="2565027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209" name="图片 208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6480000" flipH="1" flipV="1">
                <a:off x="2149551" y="2111089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210" name="图片 20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8640000" flipH="1" flipV="1">
                <a:off x="2416370" y="1743846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211" name="图片 210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0800000" flipH="1" flipV="1">
                <a:off x="2848091" y="1603572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212" name="图片 21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2960000" flipH="1" flipV="1">
                <a:off x="3279811" y="1743847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213" name="图片 21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5120000" flipH="1" flipV="1">
                <a:off x="3546629" y="2111090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214" name="图片 21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7280000" flipH="1" flipV="1">
                <a:off x="3546628" y="2565028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215" name="图片 21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9440000" flipH="1" flipV="1">
                <a:off x="3279811" y="2932271"/>
                <a:ext cx="946566" cy="1468974"/>
              </a:xfrm>
              <a:prstGeom prst="rect">
                <a:avLst/>
              </a:prstGeom>
            </p:spPr>
          </p:pic>
        </p:grpSp>
        <p:grpSp>
          <p:nvGrpSpPr>
            <p:cNvPr id="195" name="组合 194"/>
            <p:cNvGrpSpPr/>
            <p:nvPr/>
          </p:nvGrpSpPr>
          <p:grpSpPr>
            <a:xfrm rot="1138579">
              <a:off x="2723857" y="2066832"/>
              <a:ext cx="1942272" cy="1964959"/>
              <a:chOff x="1888347" y="1603572"/>
              <a:chExt cx="2866052" cy="2937948"/>
            </a:xfrm>
          </p:grpSpPr>
          <p:pic>
            <p:nvPicPr>
              <p:cNvPr id="196" name="图片 19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flipH="1" flipV="1">
                <a:off x="2848090" y="3072546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197" name="图片 196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2160000" flipH="1" flipV="1">
                <a:off x="2416369" y="2932272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198" name="图片 19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4320000" flipH="1" flipV="1">
                <a:off x="2149551" y="2565027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199" name="图片 198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6480000" flipH="1" flipV="1">
                <a:off x="2149551" y="2111089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200" name="图片 19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8640000" flipH="1" flipV="1">
                <a:off x="2416370" y="1743846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201" name="图片 200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0800000" flipH="1" flipV="1">
                <a:off x="2848091" y="1603572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202" name="图片 20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2960000" flipH="1" flipV="1">
                <a:off x="3279811" y="1743847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203" name="图片 20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5120000" flipH="1" flipV="1">
                <a:off x="3546629" y="2111090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204" name="图片 20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7280000" flipH="1" flipV="1">
                <a:off x="3546628" y="2565028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205" name="图片 20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9440000" flipH="1" flipV="1">
                <a:off x="3279811" y="2932271"/>
                <a:ext cx="946566" cy="1468974"/>
              </a:xfrm>
              <a:prstGeom prst="rect">
                <a:avLst/>
              </a:prstGeom>
            </p:spPr>
          </p:pic>
        </p:grpSp>
      </p:grpSp>
      <p:sp>
        <p:nvSpPr>
          <p:cNvPr id="236" name="任意多边形 235"/>
          <p:cNvSpPr/>
          <p:nvPr/>
        </p:nvSpPr>
        <p:spPr>
          <a:xfrm rot="21117644">
            <a:off x="1053103" y="2439542"/>
            <a:ext cx="1659931" cy="4403218"/>
          </a:xfrm>
          <a:custGeom>
            <a:avLst/>
            <a:gdLst>
              <a:gd name="connsiteX0" fmla="*/ 1844040 w 1844040"/>
              <a:gd name="connsiteY0" fmla="*/ 0 h 3459480"/>
              <a:gd name="connsiteX1" fmla="*/ 640080 w 1844040"/>
              <a:gd name="connsiteY1" fmla="*/ 1767840 h 3459480"/>
              <a:gd name="connsiteX2" fmla="*/ 0 w 1844040"/>
              <a:gd name="connsiteY2" fmla="*/ 3459480 h 3459480"/>
              <a:gd name="connsiteX0" fmla="*/ 1844040 w 1844040"/>
              <a:gd name="connsiteY0" fmla="*/ 0 h 3459480"/>
              <a:gd name="connsiteX1" fmla="*/ 640080 w 1844040"/>
              <a:gd name="connsiteY1" fmla="*/ 1767840 h 3459480"/>
              <a:gd name="connsiteX2" fmla="*/ 0 w 1844040"/>
              <a:gd name="connsiteY2" fmla="*/ 3459480 h 3459480"/>
              <a:gd name="connsiteX0" fmla="*/ 1844040 w 1844040"/>
              <a:gd name="connsiteY0" fmla="*/ 0 h 3459480"/>
              <a:gd name="connsiteX1" fmla="*/ 0 w 1844040"/>
              <a:gd name="connsiteY1" fmla="*/ 3459480 h 3459480"/>
              <a:gd name="connsiteX0" fmla="*/ 1844040 w 1844040"/>
              <a:gd name="connsiteY0" fmla="*/ 0 h 3459480"/>
              <a:gd name="connsiteX1" fmla="*/ 0 w 1844040"/>
              <a:gd name="connsiteY1" fmla="*/ 3459480 h 3459480"/>
              <a:gd name="connsiteX0" fmla="*/ 1844040 w 1844040"/>
              <a:gd name="connsiteY0" fmla="*/ 0 h 3459480"/>
              <a:gd name="connsiteX1" fmla="*/ 0 w 1844040"/>
              <a:gd name="connsiteY1" fmla="*/ 3459480 h 3459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44040" h="3459480">
                <a:moveTo>
                  <a:pt x="1844040" y="0"/>
                </a:moveTo>
                <a:cubicBezTo>
                  <a:pt x="756920" y="985520"/>
                  <a:pt x="233680" y="2108200"/>
                  <a:pt x="0" y="3459480"/>
                </a:cubicBezTo>
              </a:path>
            </a:pathLst>
          </a:custGeom>
          <a:noFill/>
          <a:ln w="82550" cap="rnd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7" name="任意多边形 236"/>
          <p:cNvSpPr/>
          <p:nvPr/>
        </p:nvSpPr>
        <p:spPr>
          <a:xfrm>
            <a:off x="1756617" y="4690394"/>
            <a:ext cx="1488531" cy="2185772"/>
          </a:xfrm>
          <a:custGeom>
            <a:avLst/>
            <a:gdLst>
              <a:gd name="connsiteX0" fmla="*/ 1844040 w 1844040"/>
              <a:gd name="connsiteY0" fmla="*/ 0 h 3459480"/>
              <a:gd name="connsiteX1" fmla="*/ 640080 w 1844040"/>
              <a:gd name="connsiteY1" fmla="*/ 1767840 h 3459480"/>
              <a:gd name="connsiteX2" fmla="*/ 0 w 1844040"/>
              <a:gd name="connsiteY2" fmla="*/ 3459480 h 3459480"/>
              <a:gd name="connsiteX0" fmla="*/ 1844040 w 1844040"/>
              <a:gd name="connsiteY0" fmla="*/ 0 h 3459480"/>
              <a:gd name="connsiteX1" fmla="*/ 640080 w 1844040"/>
              <a:gd name="connsiteY1" fmla="*/ 1767840 h 3459480"/>
              <a:gd name="connsiteX2" fmla="*/ 0 w 1844040"/>
              <a:gd name="connsiteY2" fmla="*/ 3459480 h 3459480"/>
              <a:gd name="connsiteX0" fmla="*/ 1844040 w 1844040"/>
              <a:gd name="connsiteY0" fmla="*/ 0 h 3459480"/>
              <a:gd name="connsiteX1" fmla="*/ 0 w 1844040"/>
              <a:gd name="connsiteY1" fmla="*/ 3459480 h 3459480"/>
              <a:gd name="connsiteX0" fmla="*/ 1844040 w 1844040"/>
              <a:gd name="connsiteY0" fmla="*/ 0 h 3459480"/>
              <a:gd name="connsiteX1" fmla="*/ 0 w 1844040"/>
              <a:gd name="connsiteY1" fmla="*/ 3459480 h 3459480"/>
              <a:gd name="connsiteX0" fmla="*/ 1844040 w 1844040"/>
              <a:gd name="connsiteY0" fmla="*/ 0 h 3459480"/>
              <a:gd name="connsiteX1" fmla="*/ 0 w 1844040"/>
              <a:gd name="connsiteY1" fmla="*/ 3459480 h 3459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44040" h="3459480">
                <a:moveTo>
                  <a:pt x="1844040" y="0"/>
                </a:moveTo>
                <a:cubicBezTo>
                  <a:pt x="756920" y="985520"/>
                  <a:pt x="233680" y="2108200"/>
                  <a:pt x="0" y="3459480"/>
                </a:cubicBezTo>
              </a:path>
            </a:pathLst>
          </a:custGeom>
          <a:noFill/>
          <a:ln w="82550" cap="rnd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38" name="图片 2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4882449" flipV="1">
            <a:off x="4550270" y="2783985"/>
            <a:ext cx="511441" cy="709945"/>
          </a:xfrm>
          <a:prstGeom prst="rect">
            <a:avLst/>
          </a:prstGeom>
        </p:spPr>
      </p:pic>
      <p:pic>
        <p:nvPicPr>
          <p:cNvPr id="239" name="图片 2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 flipV="1">
            <a:off x="7996045" y="439575"/>
            <a:ext cx="511441" cy="709945"/>
          </a:xfrm>
          <a:prstGeom prst="rect">
            <a:avLst/>
          </a:prstGeom>
        </p:spPr>
      </p:pic>
      <p:pic>
        <p:nvPicPr>
          <p:cNvPr id="240" name="图片 2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4882449" flipV="1">
            <a:off x="6060154" y="1040721"/>
            <a:ext cx="511441" cy="709945"/>
          </a:xfrm>
          <a:prstGeom prst="rect">
            <a:avLst/>
          </a:prstGeom>
        </p:spPr>
      </p:pic>
      <p:pic>
        <p:nvPicPr>
          <p:cNvPr id="241" name="图片 2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360704" flipV="1">
            <a:off x="11254166" y="996777"/>
            <a:ext cx="329832" cy="457849"/>
          </a:xfrm>
          <a:prstGeom prst="rect">
            <a:avLst/>
          </a:prstGeom>
        </p:spPr>
      </p:pic>
      <p:pic>
        <p:nvPicPr>
          <p:cNvPr id="255" name="图片 25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 flipH="1">
            <a:off x="9611484" y="1167759"/>
            <a:ext cx="352805" cy="564946"/>
          </a:xfrm>
          <a:prstGeom prst="rect">
            <a:avLst/>
          </a:prstGeom>
        </p:spPr>
      </p:pic>
      <p:sp>
        <p:nvSpPr>
          <p:cNvPr id="259" name="文本框 258"/>
          <p:cNvSpPr txBox="1"/>
          <p:nvPr/>
        </p:nvSpPr>
        <p:spPr>
          <a:xfrm>
            <a:off x="11309142" y="628039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方正喵呜体" panose="02010600010101010101" pitchFamily="2" charset="-122"/>
                <a:ea typeface="方正喵呜体" panose="02010600010101010101" pitchFamily="2" charset="-122"/>
              </a:rPr>
              <a:t>霍沛</a:t>
            </a:r>
            <a:endParaRPr lang="en-US" altLang="zh-CN" dirty="0" smtClean="0">
              <a:latin typeface="方正喵呜体" panose="02010600010101010101" pitchFamily="2" charset="-122"/>
              <a:ea typeface="方正喵呜体" panose="0201060001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4388" y="2371306"/>
            <a:ext cx="6114754" cy="2134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775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75" y="932786"/>
            <a:ext cx="1173661" cy="1189081"/>
          </a:xfrm>
          <a:prstGeom prst="rect">
            <a:avLst/>
          </a:prstGeom>
        </p:spPr>
      </p:pic>
      <p:pic>
        <p:nvPicPr>
          <p:cNvPr id="79" name="图片 78"/>
          <p:cNvPicPr>
            <a:picLocks noChangeAspect="1"/>
          </p:cNvPicPr>
          <p:nvPr/>
        </p:nvPicPr>
        <p:blipFill rotWithShape="1">
          <a:blip r:embed="rId3"/>
          <a:srcRect l="2979" t="39735" r="2652" b="1203"/>
          <a:stretch/>
        </p:blipFill>
        <p:spPr>
          <a:xfrm>
            <a:off x="5255" y="-30781"/>
            <a:ext cx="12186745" cy="793866"/>
          </a:xfrm>
          <a:prstGeom prst="rect">
            <a:avLst/>
          </a:prstGeom>
        </p:spPr>
      </p:pic>
      <p:pic>
        <p:nvPicPr>
          <p:cNvPr id="88" name="图片 8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3711431" flipV="1">
            <a:off x="10556489" y="-18583"/>
            <a:ext cx="511441" cy="709945"/>
          </a:xfrm>
          <a:prstGeom prst="rect">
            <a:avLst/>
          </a:prstGeom>
        </p:spPr>
      </p:pic>
      <p:pic>
        <p:nvPicPr>
          <p:cNvPr id="89" name="图片 8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360704" flipV="1">
            <a:off x="5402798" y="-18584"/>
            <a:ext cx="511441" cy="709945"/>
          </a:xfrm>
          <a:prstGeom prst="rect">
            <a:avLst/>
          </a:prstGeom>
        </p:spPr>
      </p:pic>
      <p:pic>
        <p:nvPicPr>
          <p:cNvPr id="90" name="图片 8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4446226" flipV="1">
            <a:off x="7292500" y="186478"/>
            <a:ext cx="392432" cy="544746"/>
          </a:xfrm>
          <a:prstGeom prst="rect">
            <a:avLst/>
          </a:prstGeom>
        </p:spPr>
      </p:pic>
      <p:pic>
        <p:nvPicPr>
          <p:cNvPr id="91" name="图片 9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2175662" flipV="1">
            <a:off x="11813358" y="238379"/>
            <a:ext cx="223357" cy="310048"/>
          </a:xfrm>
          <a:prstGeom prst="rect">
            <a:avLst/>
          </a:prstGeom>
        </p:spPr>
      </p:pic>
      <p:pic>
        <p:nvPicPr>
          <p:cNvPr id="92" name="图片 9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4563366" flipV="1">
            <a:off x="8694731" y="38431"/>
            <a:ext cx="511441" cy="709945"/>
          </a:xfrm>
          <a:prstGeom prst="rect">
            <a:avLst/>
          </a:prstGeom>
        </p:spPr>
      </p:pic>
      <p:pic>
        <p:nvPicPr>
          <p:cNvPr id="182" name="图片 18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0812209" y="2732532"/>
            <a:ext cx="1463040" cy="1482262"/>
          </a:xfrm>
          <a:prstGeom prst="rect">
            <a:avLst/>
          </a:prstGeom>
        </p:spPr>
      </p:pic>
      <p:cxnSp>
        <p:nvCxnSpPr>
          <p:cNvPr id="20" name="直接连接符 19"/>
          <p:cNvCxnSpPr/>
          <p:nvPr/>
        </p:nvCxnSpPr>
        <p:spPr>
          <a:xfrm>
            <a:off x="3527308" y="1851894"/>
            <a:ext cx="0" cy="0"/>
          </a:xfrm>
          <a:prstGeom prst="line">
            <a:avLst/>
          </a:prstGeom>
          <a:ln>
            <a:prstDash val="sysDot"/>
          </a:ln>
          <a:effectLst>
            <a:innerShdw blurRad="63500" dist="50800" dir="189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1164717" y="814582"/>
            <a:ext cx="23962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Knowledge-aware CNN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3779" y="853790"/>
            <a:ext cx="4591050" cy="408622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164717" y="1883369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a news </a:t>
            </a:r>
            <a:r>
              <a:rPr lang="en-US" altLang="zh-CN" sz="1400" dirty="0" smtClean="0"/>
              <a:t>title t </a:t>
            </a:r>
            <a:r>
              <a:rPr lang="en-US" altLang="zh-CN" sz="1400" dirty="0"/>
              <a:t>of length n</a:t>
            </a:r>
            <a:endParaRPr lang="zh-CN" altLang="en-US" sz="14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49936" y="2241102"/>
            <a:ext cx="2981325" cy="32385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211596" y="2743015"/>
            <a:ext cx="21091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knowledge distillation</a:t>
            </a:r>
            <a:endParaRPr lang="zh-CN" altLang="en-US" sz="1400" dirty="0"/>
          </a:p>
        </p:txBody>
      </p:sp>
      <p:sp>
        <p:nvSpPr>
          <p:cNvPr id="21" name="矩形 20"/>
          <p:cNvSpPr/>
          <p:nvPr/>
        </p:nvSpPr>
        <p:spPr>
          <a:xfrm>
            <a:off x="364306" y="3738745"/>
            <a:ext cx="16408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 smtClean="0"/>
              <a:t>Simply method </a:t>
            </a:r>
            <a:endParaRPr lang="zh-CN" altLang="en-US" sz="1400" dirty="0"/>
          </a:p>
        </p:txBody>
      </p:sp>
      <p:cxnSp>
        <p:nvCxnSpPr>
          <p:cNvPr id="12" name="直接连接符 11"/>
          <p:cNvCxnSpPr/>
          <p:nvPr/>
        </p:nvCxnSpPr>
        <p:spPr>
          <a:xfrm>
            <a:off x="2813503" y="3824654"/>
            <a:ext cx="8793" cy="30333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图片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9959" y="4181830"/>
            <a:ext cx="2365859" cy="362862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652427" y="4718907"/>
            <a:ext cx="11392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/>
              <a:t>fed into CNN</a:t>
            </a:r>
            <a:endParaRPr lang="zh-CN" altLang="en-US" sz="1400" dirty="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72618" y="4181830"/>
            <a:ext cx="3057525" cy="438150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3367828" y="3683597"/>
            <a:ext cx="21714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 smtClean="0"/>
              <a:t>multi-channel method </a:t>
            </a:r>
            <a:endParaRPr lang="zh-CN" altLang="en-US" sz="1400" dirty="0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26642" y="3110958"/>
            <a:ext cx="2886075" cy="581025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65630" y="4795446"/>
            <a:ext cx="3076575" cy="371475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3401408" y="5163253"/>
            <a:ext cx="25610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/>
              <a:t>g </a:t>
            </a:r>
            <a:r>
              <a:rPr lang="en-US" altLang="zh-CN" sz="1400" dirty="0"/>
              <a:t>is the transformation function</a:t>
            </a:r>
            <a:endParaRPr lang="zh-CN" altLang="en-US" sz="1400" dirty="0"/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364593" y="5543908"/>
            <a:ext cx="1031561" cy="385787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752494" y="5531643"/>
            <a:ext cx="2200275" cy="400050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155209" y="5541168"/>
            <a:ext cx="1000125" cy="381000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961782" y="5840336"/>
            <a:ext cx="6200775" cy="504825"/>
          </a:xfrm>
          <a:prstGeom prst="rect">
            <a:avLst/>
          </a:prstGeom>
        </p:spPr>
      </p:pic>
      <p:sp>
        <p:nvSpPr>
          <p:cNvPr id="28" name="矩形 27"/>
          <p:cNvSpPr/>
          <p:nvPr/>
        </p:nvSpPr>
        <p:spPr>
          <a:xfrm>
            <a:off x="3083216" y="5905449"/>
            <a:ext cx="19286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/>
              <a:t>multi-channel input </a:t>
            </a:r>
            <a:r>
              <a:rPr lang="en-US" altLang="zh-CN" sz="1400" dirty="0" smtClean="0"/>
              <a:t>W :</a:t>
            </a:r>
            <a:endParaRPr lang="zh-CN" altLang="en-US" sz="1400" dirty="0"/>
          </a:p>
        </p:txBody>
      </p:sp>
      <p:cxnSp>
        <p:nvCxnSpPr>
          <p:cNvPr id="31" name="直接连接符 30"/>
          <p:cNvCxnSpPr/>
          <p:nvPr/>
        </p:nvCxnSpPr>
        <p:spPr>
          <a:xfrm flipV="1">
            <a:off x="1164717" y="1354015"/>
            <a:ext cx="4374603" cy="8793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854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579" y="1005479"/>
            <a:ext cx="1173661" cy="1189081"/>
          </a:xfrm>
          <a:prstGeom prst="rect">
            <a:avLst/>
          </a:prstGeom>
        </p:spPr>
      </p:pic>
      <p:pic>
        <p:nvPicPr>
          <p:cNvPr id="79" name="图片 78"/>
          <p:cNvPicPr>
            <a:picLocks noChangeAspect="1"/>
          </p:cNvPicPr>
          <p:nvPr/>
        </p:nvPicPr>
        <p:blipFill rotWithShape="1">
          <a:blip r:embed="rId3"/>
          <a:srcRect l="2979" t="39735" r="2652" b="1203"/>
          <a:stretch/>
        </p:blipFill>
        <p:spPr>
          <a:xfrm>
            <a:off x="5255" y="-30781"/>
            <a:ext cx="12186745" cy="793866"/>
          </a:xfrm>
          <a:prstGeom prst="rect">
            <a:avLst/>
          </a:prstGeom>
        </p:spPr>
      </p:pic>
      <p:pic>
        <p:nvPicPr>
          <p:cNvPr id="88" name="图片 8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3711431" flipV="1">
            <a:off x="10556489" y="-18583"/>
            <a:ext cx="511441" cy="709945"/>
          </a:xfrm>
          <a:prstGeom prst="rect">
            <a:avLst/>
          </a:prstGeom>
        </p:spPr>
      </p:pic>
      <p:pic>
        <p:nvPicPr>
          <p:cNvPr id="89" name="图片 8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360704" flipV="1">
            <a:off x="5402798" y="-18584"/>
            <a:ext cx="511441" cy="709945"/>
          </a:xfrm>
          <a:prstGeom prst="rect">
            <a:avLst/>
          </a:prstGeom>
        </p:spPr>
      </p:pic>
      <p:pic>
        <p:nvPicPr>
          <p:cNvPr id="90" name="图片 8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4446226" flipV="1">
            <a:off x="7292500" y="186478"/>
            <a:ext cx="392432" cy="544746"/>
          </a:xfrm>
          <a:prstGeom prst="rect">
            <a:avLst/>
          </a:prstGeom>
        </p:spPr>
      </p:pic>
      <p:pic>
        <p:nvPicPr>
          <p:cNvPr id="91" name="图片 9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2175662" flipV="1">
            <a:off x="11813358" y="238379"/>
            <a:ext cx="223357" cy="310048"/>
          </a:xfrm>
          <a:prstGeom prst="rect">
            <a:avLst/>
          </a:prstGeom>
        </p:spPr>
      </p:pic>
      <p:pic>
        <p:nvPicPr>
          <p:cNvPr id="92" name="图片 9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4563366" flipV="1">
            <a:off x="8694731" y="38431"/>
            <a:ext cx="511441" cy="709945"/>
          </a:xfrm>
          <a:prstGeom prst="rect">
            <a:avLst/>
          </a:prstGeom>
        </p:spPr>
      </p:pic>
      <p:pic>
        <p:nvPicPr>
          <p:cNvPr id="182" name="图片 18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0262395" y="4817822"/>
            <a:ext cx="1463040" cy="1482262"/>
          </a:xfrm>
          <a:prstGeom prst="rect">
            <a:avLst/>
          </a:prstGeom>
        </p:spPr>
      </p:pic>
      <p:cxnSp>
        <p:nvCxnSpPr>
          <p:cNvPr id="20" name="直接连接符 19"/>
          <p:cNvCxnSpPr/>
          <p:nvPr/>
        </p:nvCxnSpPr>
        <p:spPr>
          <a:xfrm>
            <a:off x="3527308" y="1851894"/>
            <a:ext cx="0" cy="0"/>
          </a:xfrm>
          <a:prstGeom prst="line">
            <a:avLst/>
          </a:prstGeom>
          <a:ln>
            <a:prstDash val="sysDot"/>
          </a:ln>
          <a:effectLst>
            <a:innerShdw blurRad="63500" dist="50800" dir="189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1642239" y="995480"/>
            <a:ext cx="40380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Attention-based User Interest Extraction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61975" y="1696419"/>
            <a:ext cx="4842344" cy="277850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61285" y="1847879"/>
            <a:ext cx="1142621" cy="324357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1152328" y="1847879"/>
            <a:ext cx="235763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latin typeface="+mj-ea"/>
                <a:ea typeface="+mj-ea"/>
              </a:rPr>
              <a:t>user </a:t>
            </a:r>
            <a:r>
              <a:rPr lang="en-US" altLang="zh-CN" sz="1400" dirty="0" err="1">
                <a:latin typeface="+mj-ea"/>
                <a:ea typeface="+mj-ea"/>
              </a:rPr>
              <a:t>i</a:t>
            </a:r>
            <a:r>
              <a:rPr lang="en-US" altLang="zh-CN" sz="1400" dirty="0">
                <a:latin typeface="+mj-ea"/>
                <a:ea typeface="+mj-ea"/>
              </a:rPr>
              <a:t> </a:t>
            </a:r>
            <a:r>
              <a:rPr lang="en-US" altLang="zh-CN" sz="1400" dirty="0" smtClean="0">
                <a:latin typeface="+mj-ea"/>
                <a:ea typeface="+mj-ea"/>
              </a:rPr>
              <a:t>with </a:t>
            </a:r>
            <a:r>
              <a:rPr lang="en-US" altLang="zh-CN" sz="1400" dirty="0">
                <a:latin typeface="+mj-ea"/>
                <a:ea typeface="+mj-ea"/>
              </a:rPr>
              <a:t>clicked history</a:t>
            </a:r>
            <a:endParaRPr lang="zh-CN" altLang="en-US" sz="1400" dirty="0">
              <a:latin typeface="+mj-ea"/>
              <a:ea typeface="+mj-ea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1642239" y="1477803"/>
            <a:ext cx="7501761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4" name="图片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05516" y="2609478"/>
            <a:ext cx="1701753" cy="335060"/>
          </a:xfrm>
          <a:prstGeom prst="rect">
            <a:avLst/>
          </a:prstGeom>
        </p:spPr>
      </p:pic>
      <p:cxnSp>
        <p:nvCxnSpPr>
          <p:cNvPr id="17" name="直接箭头连接符 16"/>
          <p:cNvCxnSpPr>
            <a:stCxn id="9" idx="2"/>
          </p:cNvCxnSpPr>
          <p:nvPr/>
        </p:nvCxnSpPr>
        <p:spPr>
          <a:xfrm flipH="1">
            <a:off x="4232595" y="2172236"/>
            <a:ext cx="1" cy="437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4273716" y="2236968"/>
            <a:ext cx="6278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KCNN</a:t>
            </a:r>
            <a:endParaRPr lang="zh-CN" altLang="en-US" sz="12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3068" y="3622050"/>
            <a:ext cx="1544516" cy="657241"/>
          </a:xfrm>
          <a:prstGeom prst="rect">
            <a:avLst/>
          </a:prstGeom>
        </p:spPr>
      </p:pic>
      <p:cxnSp>
        <p:nvCxnSpPr>
          <p:cNvPr id="24" name="直接连接符 23"/>
          <p:cNvCxnSpPr/>
          <p:nvPr/>
        </p:nvCxnSpPr>
        <p:spPr>
          <a:xfrm flipH="1">
            <a:off x="2317955" y="3174023"/>
            <a:ext cx="26377" cy="36839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202645" y="3159981"/>
            <a:ext cx="17828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Simply method</a:t>
            </a:r>
            <a:endParaRPr lang="zh-CN" altLang="en-US" sz="14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734703" y="3662532"/>
            <a:ext cx="18328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/>
              <a:t>the candidate news </a:t>
            </a:r>
            <a:r>
              <a:rPr lang="en-US" altLang="zh-CN" sz="1400" dirty="0" smtClean="0"/>
              <a:t>t </a:t>
            </a:r>
            <a:r>
              <a:rPr lang="en-US" altLang="zh-CN" sz="1100" dirty="0" smtClean="0"/>
              <a:t>j</a:t>
            </a:r>
            <a:endParaRPr lang="zh-CN" altLang="en-US" sz="1100" dirty="0"/>
          </a:p>
        </p:txBody>
      </p:sp>
      <p:sp>
        <p:nvSpPr>
          <p:cNvPr id="36" name="文本框 35"/>
          <p:cNvSpPr txBox="1"/>
          <p:nvPr/>
        </p:nvSpPr>
        <p:spPr>
          <a:xfrm>
            <a:off x="2581237" y="3198007"/>
            <a:ext cx="20379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Attention network</a:t>
            </a:r>
            <a:endParaRPr lang="zh-CN" altLang="en-US" sz="14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03906" y="3645641"/>
            <a:ext cx="1544140" cy="381698"/>
          </a:xfrm>
          <a:prstGeom prst="rect">
            <a:avLst/>
          </a:prstGeom>
        </p:spPr>
      </p:pic>
      <p:sp>
        <p:nvSpPr>
          <p:cNvPr id="33" name="矩形 32"/>
          <p:cNvSpPr/>
          <p:nvPr/>
        </p:nvSpPr>
        <p:spPr>
          <a:xfrm>
            <a:off x="2738388" y="4119811"/>
            <a:ext cx="11689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/>
              <a:t>apply a DNN </a:t>
            </a:r>
            <a:endParaRPr lang="zh-CN" altLang="en-US" sz="1400" dirty="0"/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836270" y="4165815"/>
            <a:ext cx="276225" cy="247650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676782" y="4531555"/>
            <a:ext cx="4934570" cy="818416"/>
          </a:xfrm>
          <a:prstGeom prst="rect">
            <a:avLst/>
          </a:prstGeom>
        </p:spPr>
      </p:pic>
      <p:pic>
        <p:nvPicPr>
          <p:cNvPr id="37" name="图片 3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531131" y="5349971"/>
            <a:ext cx="2085975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163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579" y="1005479"/>
            <a:ext cx="1173661" cy="1189081"/>
          </a:xfrm>
          <a:prstGeom prst="rect">
            <a:avLst/>
          </a:prstGeom>
        </p:spPr>
      </p:pic>
      <p:pic>
        <p:nvPicPr>
          <p:cNvPr id="79" name="图片 78"/>
          <p:cNvPicPr>
            <a:picLocks noChangeAspect="1"/>
          </p:cNvPicPr>
          <p:nvPr/>
        </p:nvPicPr>
        <p:blipFill rotWithShape="1">
          <a:blip r:embed="rId3"/>
          <a:srcRect l="2979" t="39735" r="2652" b="1203"/>
          <a:stretch/>
        </p:blipFill>
        <p:spPr>
          <a:xfrm>
            <a:off x="5255" y="-30781"/>
            <a:ext cx="12186745" cy="793866"/>
          </a:xfrm>
          <a:prstGeom prst="rect">
            <a:avLst/>
          </a:prstGeom>
        </p:spPr>
      </p:pic>
      <p:pic>
        <p:nvPicPr>
          <p:cNvPr id="88" name="图片 8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3711431" flipV="1">
            <a:off x="10556489" y="-18583"/>
            <a:ext cx="511441" cy="709945"/>
          </a:xfrm>
          <a:prstGeom prst="rect">
            <a:avLst/>
          </a:prstGeom>
        </p:spPr>
      </p:pic>
      <p:pic>
        <p:nvPicPr>
          <p:cNvPr id="89" name="图片 8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360704" flipV="1">
            <a:off x="5402798" y="-18584"/>
            <a:ext cx="511441" cy="709945"/>
          </a:xfrm>
          <a:prstGeom prst="rect">
            <a:avLst/>
          </a:prstGeom>
        </p:spPr>
      </p:pic>
      <p:pic>
        <p:nvPicPr>
          <p:cNvPr id="90" name="图片 8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4446226" flipV="1">
            <a:off x="7292500" y="186478"/>
            <a:ext cx="392432" cy="544746"/>
          </a:xfrm>
          <a:prstGeom prst="rect">
            <a:avLst/>
          </a:prstGeom>
        </p:spPr>
      </p:pic>
      <p:pic>
        <p:nvPicPr>
          <p:cNvPr id="91" name="图片 9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2175662" flipV="1">
            <a:off x="11813358" y="238379"/>
            <a:ext cx="223357" cy="310048"/>
          </a:xfrm>
          <a:prstGeom prst="rect">
            <a:avLst/>
          </a:prstGeom>
        </p:spPr>
      </p:pic>
      <p:pic>
        <p:nvPicPr>
          <p:cNvPr id="92" name="图片 9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4563366" flipV="1">
            <a:off x="8694731" y="38431"/>
            <a:ext cx="511441" cy="709945"/>
          </a:xfrm>
          <a:prstGeom prst="rect">
            <a:avLst/>
          </a:prstGeom>
        </p:spPr>
      </p:pic>
      <p:pic>
        <p:nvPicPr>
          <p:cNvPr id="182" name="图片 18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0812209" y="871395"/>
            <a:ext cx="1463040" cy="1482262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9064" y="1593669"/>
            <a:ext cx="7291387" cy="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0" name="直接连接符 19"/>
          <p:cNvCxnSpPr/>
          <p:nvPr/>
        </p:nvCxnSpPr>
        <p:spPr>
          <a:xfrm>
            <a:off x="3527308" y="1851894"/>
            <a:ext cx="0" cy="0"/>
          </a:xfrm>
          <a:prstGeom prst="line">
            <a:avLst/>
          </a:prstGeom>
          <a:ln>
            <a:prstDash val="sysDot"/>
          </a:ln>
          <a:effectLst>
            <a:innerShdw blurRad="63500" dist="50800" dir="189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1732171" y="1005479"/>
            <a:ext cx="2537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Experiments and results</a:t>
            </a:r>
          </a:p>
        </p:txBody>
      </p:sp>
      <p:sp>
        <p:nvSpPr>
          <p:cNvPr id="4" name="矩形 3"/>
          <p:cNvSpPr/>
          <p:nvPr/>
        </p:nvSpPr>
        <p:spPr>
          <a:xfrm>
            <a:off x="1732171" y="2061270"/>
            <a:ext cx="551269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Dataset:</a:t>
            </a:r>
          </a:p>
          <a:p>
            <a:r>
              <a:rPr lang="en-US" altLang="zh-CN" sz="1400" dirty="0"/>
              <a:t>Bing News   </a:t>
            </a:r>
            <a:r>
              <a:rPr lang="en-US" altLang="zh-CN" sz="1400" dirty="0" smtClean="0"/>
              <a:t> Microsoft Satori knowledge </a:t>
            </a:r>
            <a:r>
              <a:rPr lang="en-US" altLang="zh-CN" sz="1400" dirty="0"/>
              <a:t>graph</a:t>
            </a:r>
            <a:endParaRPr lang="zh-CN" altLang="en-US" sz="1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73603" y="1818877"/>
            <a:ext cx="2751114" cy="195268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21860" y="1899138"/>
            <a:ext cx="2631746" cy="187242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88806" y="4252209"/>
            <a:ext cx="3028950" cy="20478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04263" y="4214109"/>
            <a:ext cx="3057525" cy="20859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3976" y="4214109"/>
            <a:ext cx="4161263" cy="208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061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579" y="1005479"/>
            <a:ext cx="1173661" cy="1189081"/>
          </a:xfrm>
          <a:prstGeom prst="rect">
            <a:avLst/>
          </a:prstGeom>
        </p:spPr>
      </p:pic>
      <p:pic>
        <p:nvPicPr>
          <p:cNvPr id="79" name="图片 78"/>
          <p:cNvPicPr>
            <a:picLocks noChangeAspect="1"/>
          </p:cNvPicPr>
          <p:nvPr/>
        </p:nvPicPr>
        <p:blipFill rotWithShape="1">
          <a:blip r:embed="rId3"/>
          <a:srcRect l="2979" t="39735" r="2652" b="1203"/>
          <a:stretch/>
        </p:blipFill>
        <p:spPr>
          <a:xfrm>
            <a:off x="5255" y="-30781"/>
            <a:ext cx="12186745" cy="793866"/>
          </a:xfrm>
          <a:prstGeom prst="rect">
            <a:avLst/>
          </a:prstGeom>
        </p:spPr>
      </p:pic>
      <p:pic>
        <p:nvPicPr>
          <p:cNvPr id="88" name="图片 8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3711431" flipV="1">
            <a:off x="10556489" y="-18583"/>
            <a:ext cx="511441" cy="709945"/>
          </a:xfrm>
          <a:prstGeom prst="rect">
            <a:avLst/>
          </a:prstGeom>
        </p:spPr>
      </p:pic>
      <p:pic>
        <p:nvPicPr>
          <p:cNvPr id="89" name="图片 8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360704" flipV="1">
            <a:off x="5402798" y="-18584"/>
            <a:ext cx="511441" cy="709945"/>
          </a:xfrm>
          <a:prstGeom prst="rect">
            <a:avLst/>
          </a:prstGeom>
        </p:spPr>
      </p:pic>
      <p:pic>
        <p:nvPicPr>
          <p:cNvPr id="90" name="图片 8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4446226" flipV="1">
            <a:off x="7292500" y="186478"/>
            <a:ext cx="392432" cy="544746"/>
          </a:xfrm>
          <a:prstGeom prst="rect">
            <a:avLst/>
          </a:prstGeom>
        </p:spPr>
      </p:pic>
      <p:pic>
        <p:nvPicPr>
          <p:cNvPr id="91" name="图片 9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2175662" flipV="1">
            <a:off x="11813358" y="238379"/>
            <a:ext cx="223357" cy="310048"/>
          </a:xfrm>
          <a:prstGeom prst="rect">
            <a:avLst/>
          </a:prstGeom>
        </p:spPr>
      </p:pic>
      <p:pic>
        <p:nvPicPr>
          <p:cNvPr id="92" name="图片 9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4563366" flipV="1">
            <a:off x="8694731" y="38431"/>
            <a:ext cx="511441" cy="709945"/>
          </a:xfrm>
          <a:prstGeom prst="rect">
            <a:avLst/>
          </a:prstGeom>
        </p:spPr>
      </p:pic>
      <p:pic>
        <p:nvPicPr>
          <p:cNvPr id="182" name="图片 18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0262395" y="4817822"/>
            <a:ext cx="1463040" cy="1482262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4048" y="1218865"/>
            <a:ext cx="7291387" cy="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0" name="直接连接符 19"/>
          <p:cNvCxnSpPr/>
          <p:nvPr/>
        </p:nvCxnSpPr>
        <p:spPr>
          <a:xfrm>
            <a:off x="3527308" y="1851894"/>
            <a:ext cx="0" cy="0"/>
          </a:xfrm>
          <a:prstGeom prst="line">
            <a:avLst/>
          </a:prstGeom>
          <a:ln>
            <a:prstDash val="sysDot"/>
          </a:ln>
          <a:effectLst>
            <a:innerShdw blurRad="63500" dist="50800" dir="189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3916" y="1648801"/>
            <a:ext cx="6043990" cy="465128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70088" y="1437008"/>
            <a:ext cx="4426118" cy="2209771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616461" y="1067676"/>
            <a:ext cx="913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Result:</a:t>
            </a: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29219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579" y="1005479"/>
            <a:ext cx="1173661" cy="1189081"/>
          </a:xfrm>
          <a:prstGeom prst="rect">
            <a:avLst/>
          </a:prstGeom>
        </p:spPr>
      </p:pic>
      <p:pic>
        <p:nvPicPr>
          <p:cNvPr id="79" name="图片 78"/>
          <p:cNvPicPr>
            <a:picLocks noChangeAspect="1"/>
          </p:cNvPicPr>
          <p:nvPr/>
        </p:nvPicPr>
        <p:blipFill rotWithShape="1">
          <a:blip r:embed="rId3"/>
          <a:srcRect l="2979" t="39735" r="2652" b="1203"/>
          <a:stretch/>
        </p:blipFill>
        <p:spPr>
          <a:xfrm>
            <a:off x="5255" y="-30781"/>
            <a:ext cx="12186745" cy="793866"/>
          </a:xfrm>
          <a:prstGeom prst="rect">
            <a:avLst/>
          </a:prstGeom>
        </p:spPr>
      </p:pic>
      <p:pic>
        <p:nvPicPr>
          <p:cNvPr id="88" name="图片 8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3711431" flipV="1">
            <a:off x="10556489" y="-18583"/>
            <a:ext cx="511441" cy="709945"/>
          </a:xfrm>
          <a:prstGeom prst="rect">
            <a:avLst/>
          </a:prstGeom>
        </p:spPr>
      </p:pic>
      <p:pic>
        <p:nvPicPr>
          <p:cNvPr id="89" name="图片 8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360704" flipV="1">
            <a:off x="5402798" y="-18584"/>
            <a:ext cx="511441" cy="709945"/>
          </a:xfrm>
          <a:prstGeom prst="rect">
            <a:avLst/>
          </a:prstGeom>
        </p:spPr>
      </p:pic>
      <p:pic>
        <p:nvPicPr>
          <p:cNvPr id="90" name="图片 8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4446226" flipV="1">
            <a:off x="7292500" y="186478"/>
            <a:ext cx="392432" cy="544746"/>
          </a:xfrm>
          <a:prstGeom prst="rect">
            <a:avLst/>
          </a:prstGeom>
        </p:spPr>
      </p:pic>
      <p:pic>
        <p:nvPicPr>
          <p:cNvPr id="91" name="图片 9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2175662" flipV="1">
            <a:off x="11813358" y="238379"/>
            <a:ext cx="223357" cy="310048"/>
          </a:xfrm>
          <a:prstGeom prst="rect">
            <a:avLst/>
          </a:prstGeom>
        </p:spPr>
      </p:pic>
      <p:pic>
        <p:nvPicPr>
          <p:cNvPr id="92" name="图片 9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4563366" flipV="1">
            <a:off x="8694731" y="38431"/>
            <a:ext cx="511441" cy="709945"/>
          </a:xfrm>
          <a:prstGeom prst="rect">
            <a:avLst/>
          </a:prstGeom>
        </p:spPr>
      </p:pic>
      <p:pic>
        <p:nvPicPr>
          <p:cNvPr id="182" name="图片 18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0262395" y="4817822"/>
            <a:ext cx="1463040" cy="1482262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1286" y="1627324"/>
            <a:ext cx="7291387" cy="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0" name="直接连接符 19"/>
          <p:cNvCxnSpPr/>
          <p:nvPr/>
        </p:nvCxnSpPr>
        <p:spPr>
          <a:xfrm>
            <a:off x="3527308" y="1851894"/>
            <a:ext cx="0" cy="0"/>
          </a:xfrm>
          <a:prstGeom prst="line">
            <a:avLst/>
          </a:prstGeom>
          <a:ln>
            <a:prstDash val="sysDot"/>
          </a:ln>
          <a:effectLst>
            <a:innerShdw blurRad="63500" dist="50800" dir="189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26091" y="1927713"/>
            <a:ext cx="5762625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98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579" y="1005479"/>
            <a:ext cx="1173661" cy="1189081"/>
          </a:xfrm>
          <a:prstGeom prst="rect">
            <a:avLst/>
          </a:prstGeom>
        </p:spPr>
      </p:pic>
      <p:pic>
        <p:nvPicPr>
          <p:cNvPr id="79" name="图片 78"/>
          <p:cNvPicPr>
            <a:picLocks noChangeAspect="1"/>
          </p:cNvPicPr>
          <p:nvPr/>
        </p:nvPicPr>
        <p:blipFill rotWithShape="1">
          <a:blip r:embed="rId3"/>
          <a:srcRect l="2979" t="39735" r="2652" b="1203"/>
          <a:stretch/>
        </p:blipFill>
        <p:spPr>
          <a:xfrm>
            <a:off x="5255" y="-30781"/>
            <a:ext cx="12186745" cy="793866"/>
          </a:xfrm>
          <a:prstGeom prst="rect">
            <a:avLst/>
          </a:prstGeom>
        </p:spPr>
      </p:pic>
      <p:pic>
        <p:nvPicPr>
          <p:cNvPr id="88" name="图片 8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3711431" flipV="1">
            <a:off x="10556489" y="-18583"/>
            <a:ext cx="511441" cy="709945"/>
          </a:xfrm>
          <a:prstGeom prst="rect">
            <a:avLst/>
          </a:prstGeom>
        </p:spPr>
      </p:pic>
      <p:pic>
        <p:nvPicPr>
          <p:cNvPr id="89" name="图片 8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360704" flipV="1">
            <a:off x="5402798" y="-18584"/>
            <a:ext cx="511441" cy="709945"/>
          </a:xfrm>
          <a:prstGeom prst="rect">
            <a:avLst/>
          </a:prstGeom>
        </p:spPr>
      </p:pic>
      <p:pic>
        <p:nvPicPr>
          <p:cNvPr id="90" name="图片 8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4446226" flipV="1">
            <a:off x="7292500" y="186478"/>
            <a:ext cx="392432" cy="544746"/>
          </a:xfrm>
          <a:prstGeom prst="rect">
            <a:avLst/>
          </a:prstGeom>
        </p:spPr>
      </p:pic>
      <p:pic>
        <p:nvPicPr>
          <p:cNvPr id="91" name="图片 9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2175662" flipV="1">
            <a:off x="11813358" y="238379"/>
            <a:ext cx="223357" cy="310048"/>
          </a:xfrm>
          <a:prstGeom prst="rect">
            <a:avLst/>
          </a:prstGeom>
        </p:spPr>
      </p:pic>
      <p:pic>
        <p:nvPicPr>
          <p:cNvPr id="92" name="图片 9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4563366" flipV="1">
            <a:off x="8694731" y="38431"/>
            <a:ext cx="511441" cy="709945"/>
          </a:xfrm>
          <a:prstGeom prst="rect">
            <a:avLst/>
          </a:prstGeom>
        </p:spPr>
      </p:pic>
      <p:pic>
        <p:nvPicPr>
          <p:cNvPr id="182" name="图片 18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0262395" y="4817822"/>
            <a:ext cx="1463040" cy="1482262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770" y="1750416"/>
            <a:ext cx="7291387" cy="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0" name="直接连接符 19"/>
          <p:cNvCxnSpPr/>
          <p:nvPr/>
        </p:nvCxnSpPr>
        <p:spPr>
          <a:xfrm>
            <a:off x="3527308" y="1851894"/>
            <a:ext cx="0" cy="0"/>
          </a:xfrm>
          <a:prstGeom prst="line">
            <a:avLst/>
          </a:prstGeom>
          <a:ln>
            <a:prstDash val="sysDot"/>
          </a:ln>
          <a:effectLst>
            <a:innerShdw blurRad="63500" dist="50800" dir="189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1639346" y="1230687"/>
            <a:ext cx="1617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CONCLUSIONS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233680" y="2344957"/>
            <a:ext cx="10013852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对于新闻推荐中存在的问题和特点：新闻具有时效性和较多的实体，有针对性地提出了 </a:t>
            </a:r>
            <a:r>
              <a:rPr lang="en-US" altLang="zh-CN" dirty="0"/>
              <a:t>DKN </a:t>
            </a:r>
            <a:r>
              <a:rPr lang="zh-CN" altLang="en-US" dirty="0"/>
              <a:t>模型，解决了三个挑战：</a:t>
            </a:r>
          </a:p>
          <a:p>
            <a:endParaRPr lang="zh-CN" alt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DKN </a:t>
            </a:r>
            <a:r>
              <a:rPr lang="zh-CN" altLang="en-US" dirty="0"/>
              <a:t>是一个基于内容过滤的深度推荐系统模型；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为了利用知识图谱中的信息，通过 </a:t>
            </a:r>
            <a:r>
              <a:rPr lang="en-US" altLang="zh-CN" dirty="0"/>
              <a:t>KCNN </a:t>
            </a:r>
            <a:r>
              <a:rPr lang="zh-CN" altLang="en-US" dirty="0"/>
              <a:t>来融合文本的语义层面、实体层面上的异构表示；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使用了注意力机制对用户的兴趣进行动态提取。</a:t>
            </a:r>
          </a:p>
        </p:txBody>
      </p:sp>
    </p:spTree>
    <p:extLst>
      <p:ext uri="{BB962C8B-B14F-4D97-AF65-F5344CB8AC3E}">
        <p14:creationId xmlns:p14="http://schemas.microsoft.com/office/powerpoint/2010/main" val="244388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579" y="1005479"/>
            <a:ext cx="1173661" cy="1189081"/>
          </a:xfrm>
          <a:prstGeom prst="rect">
            <a:avLst/>
          </a:prstGeom>
        </p:spPr>
      </p:pic>
      <p:pic>
        <p:nvPicPr>
          <p:cNvPr id="79" name="图片 78"/>
          <p:cNvPicPr>
            <a:picLocks noChangeAspect="1"/>
          </p:cNvPicPr>
          <p:nvPr/>
        </p:nvPicPr>
        <p:blipFill rotWithShape="1">
          <a:blip r:embed="rId3"/>
          <a:srcRect l="2979" t="39735" r="2652" b="1203"/>
          <a:stretch/>
        </p:blipFill>
        <p:spPr>
          <a:xfrm>
            <a:off x="5255" y="-30781"/>
            <a:ext cx="12186745" cy="793866"/>
          </a:xfrm>
          <a:prstGeom prst="rect">
            <a:avLst/>
          </a:prstGeom>
        </p:spPr>
      </p:pic>
      <p:pic>
        <p:nvPicPr>
          <p:cNvPr id="88" name="图片 8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3711431" flipV="1">
            <a:off x="10556489" y="-18583"/>
            <a:ext cx="511441" cy="709945"/>
          </a:xfrm>
          <a:prstGeom prst="rect">
            <a:avLst/>
          </a:prstGeom>
        </p:spPr>
      </p:pic>
      <p:pic>
        <p:nvPicPr>
          <p:cNvPr id="89" name="图片 8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360704" flipV="1">
            <a:off x="5402798" y="-18584"/>
            <a:ext cx="511441" cy="709945"/>
          </a:xfrm>
          <a:prstGeom prst="rect">
            <a:avLst/>
          </a:prstGeom>
        </p:spPr>
      </p:pic>
      <p:pic>
        <p:nvPicPr>
          <p:cNvPr id="90" name="图片 8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4446226" flipV="1">
            <a:off x="7292500" y="186478"/>
            <a:ext cx="392432" cy="544746"/>
          </a:xfrm>
          <a:prstGeom prst="rect">
            <a:avLst/>
          </a:prstGeom>
        </p:spPr>
      </p:pic>
      <p:pic>
        <p:nvPicPr>
          <p:cNvPr id="91" name="图片 9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2175662" flipV="1">
            <a:off x="11813358" y="238379"/>
            <a:ext cx="223357" cy="310048"/>
          </a:xfrm>
          <a:prstGeom prst="rect">
            <a:avLst/>
          </a:prstGeom>
        </p:spPr>
      </p:pic>
      <p:pic>
        <p:nvPicPr>
          <p:cNvPr id="92" name="图片 9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4563366" flipV="1">
            <a:off x="8694731" y="38431"/>
            <a:ext cx="511441" cy="709945"/>
          </a:xfrm>
          <a:prstGeom prst="rect">
            <a:avLst/>
          </a:prstGeom>
        </p:spPr>
      </p:pic>
      <p:pic>
        <p:nvPicPr>
          <p:cNvPr id="182" name="图片 18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0262395" y="4817822"/>
            <a:ext cx="1463040" cy="1482262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1286" y="1627324"/>
            <a:ext cx="7291387" cy="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0" name="直接连接符 19"/>
          <p:cNvCxnSpPr/>
          <p:nvPr/>
        </p:nvCxnSpPr>
        <p:spPr>
          <a:xfrm>
            <a:off x="3527308" y="1851894"/>
            <a:ext cx="0" cy="0"/>
          </a:xfrm>
          <a:prstGeom prst="line">
            <a:avLst/>
          </a:prstGeom>
          <a:ln>
            <a:prstDash val="sysDot"/>
          </a:ln>
          <a:effectLst>
            <a:innerShdw blurRad="63500" dist="50800" dir="189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0837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962633" y="2572181"/>
            <a:ext cx="2211212" cy="2237041"/>
            <a:chOff x="2589387" y="1905000"/>
            <a:chExt cx="2211212" cy="2237041"/>
          </a:xfrm>
        </p:grpSpPr>
        <p:grpSp>
          <p:nvGrpSpPr>
            <p:cNvPr id="3" name="组合 2"/>
            <p:cNvGrpSpPr/>
            <p:nvPr/>
          </p:nvGrpSpPr>
          <p:grpSpPr>
            <a:xfrm>
              <a:off x="2589387" y="1905000"/>
              <a:ext cx="2211212" cy="2237041"/>
              <a:chOff x="1888347" y="1603572"/>
              <a:chExt cx="2866051" cy="2937948"/>
            </a:xfrm>
          </p:grpSpPr>
          <p:pic>
            <p:nvPicPr>
              <p:cNvPr id="37" name="图片 36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flipH="1" flipV="1">
                <a:off x="2848090" y="3072546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38" name="图片 3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2160000" flipH="1" flipV="1">
                <a:off x="2416369" y="2932272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39" name="图片 38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4320000" flipH="1" flipV="1">
                <a:off x="2149551" y="2565027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40" name="图片 3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6480000" flipH="1" flipV="1">
                <a:off x="2149551" y="2111089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41" name="图片 40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8640000" flipH="1" flipV="1">
                <a:off x="2416370" y="1743846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42" name="图片 4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0800000" flipH="1" flipV="1">
                <a:off x="2848091" y="1603572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43" name="图片 4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2960000" flipH="1" flipV="1">
                <a:off x="3279811" y="1743847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45" name="图片 4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7280000" flipH="1" flipV="1">
                <a:off x="3546628" y="2565028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46" name="图片 4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9440000" flipH="1" flipV="1">
                <a:off x="3279811" y="2932271"/>
                <a:ext cx="946566" cy="1468974"/>
              </a:xfrm>
              <a:prstGeom prst="rect">
                <a:avLst/>
              </a:prstGeom>
            </p:spPr>
          </p:pic>
        </p:grpSp>
        <p:grpSp>
          <p:nvGrpSpPr>
            <p:cNvPr id="4" name="组合 3"/>
            <p:cNvGrpSpPr/>
            <p:nvPr/>
          </p:nvGrpSpPr>
          <p:grpSpPr>
            <a:xfrm rot="551376">
              <a:off x="2960794" y="2294268"/>
              <a:ext cx="1468396" cy="1485549"/>
              <a:chOff x="1888347" y="1603572"/>
              <a:chExt cx="2866051" cy="2937948"/>
            </a:xfrm>
          </p:grpSpPr>
          <p:pic>
            <p:nvPicPr>
              <p:cNvPr id="27" name="图片 26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flipH="1" flipV="1">
                <a:off x="2848090" y="3072546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28" name="图片 2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2160000" flipH="1" flipV="1">
                <a:off x="2416369" y="2932272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29" name="图片 28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4320000" flipH="1" flipV="1">
                <a:off x="2149551" y="2565027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30" name="图片 2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6480000" flipH="1" flipV="1">
                <a:off x="2149551" y="2111089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31" name="图片 30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8640000" flipH="1" flipV="1">
                <a:off x="2416370" y="1743846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32" name="图片 3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0800000" flipH="1" flipV="1">
                <a:off x="2848091" y="1603572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33" name="图片 3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2960000" flipH="1" flipV="1">
                <a:off x="3279811" y="1743847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35" name="图片 3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7280000" flipH="1" flipV="1">
                <a:off x="3546628" y="2565028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36" name="图片 3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9440000" flipH="1" flipV="1">
                <a:off x="3279811" y="2932271"/>
                <a:ext cx="946566" cy="1468974"/>
              </a:xfrm>
              <a:prstGeom prst="rect">
                <a:avLst/>
              </a:prstGeom>
            </p:spPr>
          </p:pic>
        </p:grpSp>
        <p:grpSp>
          <p:nvGrpSpPr>
            <p:cNvPr id="5" name="组合 4"/>
            <p:cNvGrpSpPr/>
            <p:nvPr/>
          </p:nvGrpSpPr>
          <p:grpSpPr>
            <a:xfrm rot="1200053">
              <a:off x="3104178" y="2499918"/>
              <a:ext cx="1107831" cy="1120771"/>
              <a:chOff x="1888347" y="1603572"/>
              <a:chExt cx="2866052" cy="2937948"/>
            </a:xfrm>
          </p:grpSpPr>
          <p:pic>
            <p:nvPicPr>
              <p:cNvPr id="17" name="图片 16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flipH="1" flipV="1">
                <a:off x="2848090" y="3072546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18" name="图片 1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2160000" flipH="1" flipV="1">
                <a:off x="2416369" y="2932272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19" name="图片 18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4320000" flipH="1" flipV="1">
                <a:off x="2149551" y="2565027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20" name="图片 1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6480000" flipH="1" flipV="1">
                <a:off x="2149551" y="2111089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21" name="图片 20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8640000" flipH="1" flipV="1">
                <a:off x="2416370" y="1743846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22" name="图片 2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0800000" flipH="1" flipV="1">
                <a:off x="2848091" y="1603572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23" name="图片 2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2960000" flipH="1" flipV="1">
                <a:off x="3279811" y="1743847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24" name="图片 2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5120000" flipH="1" flipV="1">
                <a:off x="3546629" y="2111090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25" name="图片 2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7280000" flipH="1" flipV="1">
                <a:off x="3546628" y="2565028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26" name="图片 2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9440000" flipH="1" flipV="1">
                <a:off x="3279811" y="2932271"/>
                <a:ext cx="946566" cy="1468974"/>
              </a:xfrm>
              <a:prstGeom prst="rect">
                <a:avLst/>
              </a:prstGeom>
            </p:spPr>
          </p:pic>
        </p:grpSp>
        <p:grpSp>
          <p:nvGrpSpPr>
            <p:cNvPr id="6" name="组合 5"/>
            <p:cNvGrpSpPr/>
            <p:nvPr/>
          </p:nvGrpSpPr>
          <p:grpSpPr>
            <a:xfrm rot="1138579">
              <a:off x="2723857" y="2066832"/>
              <a:ext cx="1942271" cy="1964959"/>
              <a:chOff x="1888347" y="1603572"/>
              <a:chExt cx="2866051" cy="2937948"/>
            </a:xfrm>
          </p:grpSpPr>
          <p:pic>
            <p:nvPicPr>
              <p:cNvPr id="7" name="图片 6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flipH="1" flipV="1">
                <a:off x="2848090" y="3072546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8" name="图片 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2160000" flipH="1" flipV="1">
                <a:off x="2416369" y="2932272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9" name="图片 8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4320000" flipH="1" flipV="1">
                <a:off x="2149551" y="2565027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12" name="图片 1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0800000" flipH="1" flipV="1">
                <a:off x="2848091" y="1603572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15" name="图片 1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7280000" flipH="1" flipV="1">
                <a:off x="3546628" y="2565028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16" name="图片 1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9440000" flipH="1" flipV="1">
                <a:off x="3279811" y="2932271"/>
                <a:ext cx="946566" cy="1468974"/>
              </a:xfrm>
              <a:prstGeom prst="rect">
                <a:avLst/>
              </a:prstGeom>
            </p:spPr>
          </p:pic>
        </p:grpSp>
      </p:grpSp>
      <p:sp>
        <p:nvSpPr>
          <p:cNvPr id="47" name="任意多边形 46"/>
          <p:cNvSpPr/>
          <p:nvPr/>
        </p:nvSpPr>
        <p:spPr>
          <a:xfrm rot="20226864">
            <a:off x="972168" y="3936250"/>
            <a:ext cx="1649652" cy="2595869"/>
          </a:xfrm>
          <a:custGeom>
            <a:avLst/>
            <a:gdLst>
              <a:gd name="connsiteX0" fmla="*/ 1844040 w 1844040"/>
              <a:gd name="connsiteY0" fmla="*/ 0 h 3459480"/>
              <a:gd name="connsiteX1" fmla="*/ 640080 w 1844040"/>
              <a:gd name="connsiteY1" fmla="*/ 1767840 h 3459480"/>
              <a:gd name="connsiteX2" fmla="*/ 0 w 1844040"/>
              <a:gd name="connsiteY2" fmla="*/ 3459480 h 3459480"/>
              <a:gd name="connsiteX0" fmla="*/ 1844040 w 1844040"/>
              <a:gd name="connsiteY0" fmla="*/ 0 h 3459480"/>
              <a:gd name="connsiteX1" fmla="*/ 640080 w 1844040"/>
              <a:gd name="connsiteY1" fmla="*/ 1767840 h 3459480"/>
              <a:gd name="connsiteX2" fmla="*/ 0 w 1844040"/>
              <a:gd name="connsiteY2" fmla="*/ 3459480 h 3459480"/>
              <a:gd name="connsiteX0" fmla="*/ 1844040 w 1844040"/>
              <a:gd name="connsiteY0" fmla="*/ 0 h 3459480"/>
              <a:gd name="connsiteX1" fmla="*/ 0 w 1844040"/>
              <a:gd name="connsiteY1" fmla="*/ 3459480 h 3459480"/>
              <a:gd name="connsiteX0" fmla="*/ 1844040 w 1844040"/>
              <a:gd name="connsiteY0" fmla="*/ 0 h 3459480"/>
              <a:gd name="connsiteX1" fmla="*/ 0 w 1844040"/>
              <a:gd name="connsiteY1" fmla="*/ 3459480 h 3459480"/>
              <a:gd name="connsiteX0" fmla="*/ 1844040 w 1844040"/>
              <a:gd name="connsiteY0" fmla="*/ 0 h 3459480"/>
              <a:gd name="connsiteX1" fmla="*/ 0 w 1844040"/>
              <a:gd name="connsiteY1" fmla="*/ 3459480 h 3459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44040" h="3459480">
                <a:moveTo>
                  <a:pt x="1844040" y="0"/>
                </a:moveTo>
                <a:cubicBezTo>
                  <a:pt x="756920" y="985520"/>
                  <a:pt x="233680" y="2108200"/>
                  <a:pt x="0" y="3459480"/>
                </a:cubicBezTo>
              </a:path>
            </a:pathLst>
          </a:custGeom>
          <a:noFill/>
          <a:ln w="82550" cap="rnd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8" name="图片 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 flipV="1">
            <a:off x="6254428" y="2717989"/>
            <a:ext cx="511441" cy="709945"/>
          </a:xfrm>
          <a:prstGeom prst="rect">
            <a:avLst/>
          </a:prstGeom>
        </p:spPr>
      </p:pic>
      <p:pic>
        <p:nvPicPr>
          <p:cNvPr id="49" name="图片 4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4882449" flipV="1">
            <a:off x="2938068" y="2717990"/>
            <a:ext cx="511441" cy="709945"/>
          </a:xfrm>
          <a:prstGeom prst="rect">
            <a:avLst/>
          </a:prstGeom>
        </p:spPr>
      </p:pic>
      <p:pic>
        <p:nvPicPr>
          <p:cNvPr id="50" name="图片 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360704" flipV="1">
            <a:off x="9093050" y="2577284"/>
            <a:ext cx="511441" cy="709945"/>
          </a:xfrm>
          <a:prstGeom prst="rect">
            <a:avLst/>
          </a:prstGeom>
        </p:spPr>
      </p:pic>
      <p:pic>
        <p:nvPicPr>
          <p:cNvPr id="51" name="图片 5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677118" flipH="1">
            <a:off x="4778566" y="1006513"/>
            <a:ext cx="545989" cy="760914"/>
          </a:xfrm>
          <a:prstGeom prst="rect">
            <a:avLst/>
          </a:prstGeom>
        </p:spPr>
      </p:pic>
      <p:grpSp>
        <p:nvGrpSpPr>
          <p:cNvPr id="53" name="组合 52"/>
          <p:cNvGrpSpPr/>
          <p:nvPr/>
        </p:nvGrpSpPr>
        <p:grpSpPr>
          <a:xfrm>
            <a:off x="2063018" y="5163887"/>
            <a:ext cx="1259966" cy="1274683"/>
            <a:chOff x="2589387" y="1905000"/>
            <a:chExt cx="2211213" cy="2237041"/>
          </a:xfrm>
        </p:grpSpPr>
        <p:grpSp>
          <p:nvGrpSpPr>
            <p:cNvPr id="54" name="组合 53"/>
            <p:cNvGrpSpPr/>
            <p:nvPr/>
          </p:nvGrpSpPr>
          <p:grpSpPr>
            <a:xfrm>
              <a:off x="2589387" y="1905000"/>
              <a:ext cx="2211213" cy="2237041"/>
              <a:chOff x="1888347" y="1603572"/>
              <a:chExt cx="2866052" cy="2937948"/>
            </a:xfrm>
          </p:grpSpPr>
          <p:pic>
            <p:nvPicPr>
              <p:cNvPr id="88" name="图片 8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flipH="1" flipV="1">
                <a:off x="2848090" y="3072546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89" name="图片 88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2160000" flipH="1" flipV="1">
                <a:off x="2416369" y="2932272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90" name="图片 8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4320000" flipH="1" flipV="1">
                <a:off x="2149551" y="2565027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91" name="图片 90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6480000" flipH="1" flipV="1">
                <a:off x="2149551" y="2111089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92" name="图片 9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8640000" flipH="1" flipV="1">
                <a:off x="2416370" y="1743846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93" name="图片 9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0800000" flipH="1" flipV="1">
                <a:off x="2848091" y="1603572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94" name="图片 9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2960000" flipH="1" flipV="1">
                <a:off x="3279811" y="1743847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95" name="图片 9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5120000" flipH="1" flipV="1">
                <a:off x="3546629" y="2111090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96" name="图片 9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7280000" flipH="1" flipV="1">
                <a:off x="3546628" y="2565028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97" name="图片 96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9440000" flipH="1" flipV="1">
                <a:off x="3279811" y="2932271"/>
                <a:ext cx="946566" cy="1468974"/>
              </a:xfrm>
              <a:prstGeom prst="rect">
                <a:avLst/>
              </a:prstGeom>
            </p:spPr>
          </p:pic>
        </p:grpSp>
        <p:grpSp>
          <p:nvGrpSpPr>
            <p:cNvPr id="55" name="组合 54"/>
            <p:cNvGrpSpPr/>
            <p:nvPr/>
          </p:nvGrpSpPr>
          <p:grpSpPr>
            <a:xfrm rot="551376">
              <a:off x="2960794" y="2294268"/>
              <a:ext cx="1468397" cy="1485549"/>
              <a:chOff x="1888347" y="1603572"/>
              <a:chExt cx="2866052" cy="2937948"/>
            </a:xfrm>
          </p:grpSpPr>
          <p:pic>
            <p:nvPicPr>
              <p:cNvPr id="78" name="图片 7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flipH="1" flipV="1">
                <a:off x="2848090" y="3072546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79" name="图片 78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2160000" flipH="1" flipV="1">
                <a:off x="2416369" y="2932272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80" name="图片 7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4320000" flipH="1" flipV="1">
                <a:off x="2149551" y="2565027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81" name="图片 80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6480000" flipH="1" flipV="1">
                <a:off x="2149551" y="2111089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82" name="图片 8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8640000" flipH="1" flipV="1">
                <a:off x="2416370" y="1743846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83" name="图片 8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0800000" flipH="1" flipV="1">
                <a:off x="2848091" y="1603572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84" name="图片 8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2960000" flipH="1" flipV="1">
                <a:off x="3279811" y="1743847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85" name="图片 8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5120000" flipH="1" flipV="1">
                <a:off x="3546629" y="2111090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86" name="图片 8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7280000" flipH="1" flipV="1">
                <a:off x="3546628" y="2565028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87" name="图片 86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9440000" flipH="1" flipV="1">
                <a:off x="3279811" y="2932271"/>
                <a:ext cx="946566" cy="1468974"/>
              </a:xfrm>
              <a:prstGeom prst="rect">
                <a:avLst/>
              </a:prstGeom>
            </p:spPr>
          </p:pic>
        </p:grpSp>
        <p:grpSp>
          <p:nvGrpSpPr>
            <p:cNvPr id="56" name="组合 55"/>
            <p:cNvGrpSpPr/>
            <p:nvPr/>
          </p:nvGrpSpPr>
          <p:grpSpPr>
            <a:xfrm rot="1200053">
              <a:off x="3104178" y="2499918"/>
              <a:ext cx="1107831" cy="1120771"/>
              <a:chOff x="1888347" y="1603572"/>
              <a:chExt cx="2866052" cy="2937948"/>
            </a:xfrm>
          </p:grpSpPr>
          <p:pic>
            <p:nvPicPr>
              <p:cNvPr id="68" name="图片 6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flipH="1" flipV="1">
                <a:off x="2848090" y="3072546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69" name="图片 68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2160000" flipH="1" flipV="1">
                <a:off x="2416369" y="2932272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70" name="图片 6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4320000" flipH="1" flipV="1">
                <a:off x="2149551" y="2565027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71" name="图片 70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6480000" flipH="1" flipV="1">
                <a:off x="2149551" y="2111089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72" name="图片 7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8640000" flipH="1" flipV="1">
                <a:off x="2416370" y="1743846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73" name="图片 7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0800000" flipH="1" flipV="1">
                <a:off x="2848091" y="1603572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74" name="图片 7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2960000" flipH="1" flipV="1">
                <a:off x="3279811" y="1743847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75" name="图片 7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5120000" flipH="1" flipV="1">
                <a:off x="3546629" y="2111090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76" name="图片 7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7280000" flipH="1" flipV="1">
                <a:off x="3546628" y="2565028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77" name="图片 76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9440000" flipH="1" flipV="1">
                <a:off x="3279811" y="2932271"/>
                <a:ext cx="946566" cy="1468974"/>
              </a:xfrm>
              <a:prstGeom prst="rect">
                <a:avLst/>
              </a:prstGeom>
            </p:spPr>
          </p:pic>
        </p:grpSp>
        <p:grpSp>
          <p:nvGrpSpPr>
            <p:cNvPr id="57" name="组合 56"/>
            <p:cNvGrpSpPr/>
            <p:nvPr/>
          </p:nvGrpSpPr>
          <p:grpSpPr>
            <a:xfrm rot="1138579">
              <a:off x="2723857" y="2066832"/>
              <a:ext cx="1942272" cy="1964959"/>
              <a:chOff x="1888347" y="1603572"/>
              <a:chExt cx="2866052" cy="2937948"/>
            </a:xfrm>
          </p:grpSpPr>
          <p:pic>
            <p:nvPicPr>
              <p:cNvPr id="58" name="图片 5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flipH="1" flipV="1">
                <a:off x="2848090" y="3072546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59" name="图片 58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2160000" flipH="1" flipV="1">
                <a:off x="2416369" y="2932272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60" name="图片 5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4320000" flipH="1" flipV="1">
                <a:off x="2149551" y="2565027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61" name="图片 60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6480000" flipH="1" flipV="1">
                <a:off x="2149551" y="2111089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62" name="图片 6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8640000" flipH="1" flipV="1">
                <a:off x="2416370" y="1743846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63" name="图片 6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0800000" flipH="1" flipV="1">
                <a:off x="2848091" y="1603572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64" name="图片 6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2960000" flipH="1" flipV="1">
                <a:off x="3279811" y="1743847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65" name="图片 6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5120000" flipH="1" flipV="1">
                <a:off x="3546629" y="2111090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66" name="图片 6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7280000" flipH="1" flipV="1">
                <a:off x="3546628" y="2565028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67" name="图片 66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9440000" flipH="1" flipV="1">
                <a:off x="3279811" y="2932271"/>
                <a:ext cx="946566" cy="1468974"/>
              </a:xfrm>
              <a:prstGeom prst="rect">
                <a:avLst/>
              </a:prstGeom>
            </p:spPr>
          </p:pic>
        </p:grpSp>
      </p:grpSp>
      <p:sp>
        <p:nvSpPr>
          <p:cNvPr id="98" name="任意多边形 97"/>
          <p:cNvSpPr/>
          <p:nvPr/>
        </p:nvSpPr>
        <p:spPr>
          <a:xfrm rot="19842760">
            <a:off x="2261852" y="5971439"/>
            <a:ext cx="646595" cy="719961"/>
          </a:xfrm>
          <a:custGeom>
            <a:avLst/>
            <a:gdLst>
              <a:gd name="connsiteX0" fmla="*/ 1844040 w 1844040"/>
              <a:gd name="connsiteY0" fmla="*/ 0 h 3459480"/>
              <a:gd name="connsiteX1" fmla="*/ 640080 w 1844040"/>
              <a:gd name="connsiteY1" fmla="*/ 1767840 h 3459480"/>
              <a:gd name="connsiteX2" fmla="*/ 0 w 1844040"/>
              <a:gd name="connsiteY2" fmla="*/ 3459480 h 3459480"/>
              <a:gd name="connsiteX0" fmla="*/ 1844040 w 1844040"/>
              <a:gd name="connsiteY0" fmla="*/ 0 h 3459480"/>
              <a:gd name="connsiteX1" fmla="*/ 640080 w 1844040"/>
              <a:gd name="connsiteY1" fmla="*/ 1767840 h 3459480"/>
              <a:gd name="connsiteX2" fmla="*/ 0 w 1844040"/>
              <a:gd name="connsiteY2" fmla="*/ 3459480 h 3459480"/>
              <a:gd name="connsiteX0" fmla="*/ 1844040 w 1844040"/>
              <a:gd name="connsiteY0" fmla="*/ 0 h 3459480"/>
              <a:gd name="connsiteX1" fmla="*/ 0 w 1844040"/>
              <a:gd name="connsiteY1" fmla="*/ 3459480 h 3459480"/>
              <a:gd name="connsiteX0" fmla="*/ 1844040 w 1844040"/>
              <a:gd name="connsiteY0" fmla="*/ 0 h 3459480"/>
              <a:gd name="connsiteX1" fmla="*/ 0 w 1844040"/>
              <a:gd name="connsiteY1" fmla="*/ 3459480 h 3459480"/>
              <a:gd name="connsiteX0" fmla="*/ 1844040 w 1844040"/>
              <a:gd name="connsiteY0" fmla="*/ 0 h 3459480"/>
              <a:gd name="connsiteX1" fmla="*/ 0 w 1844040"/>
              <a:gd name="connsiteY1" fmla="*/ 3459480 h 3459480"/>
              <a:gd name="connsiteX0" fmla="*/ 1844040 w 1844040"/>
              <a:gd name="connsiteY0" fmla="*/ 0 h 3459480"/>
              <a:gd name="connsiteX1" fmla="*/ 0 w 1844040"/>
              <a:gd name="connsiteY1" fmla="*/ 3459480 h 3459480"/>
              <a:gd name="connsiteX0" fmla="*/ 1844040 w 1844040"/>
              <a:gd name="connsiteY0" fmla="*/ 0 h 3459480"/>
              <a:gd name="connsiteX1" fmla="*/ 0 w 1844040"/>
              <a:gd name="connsiteY1" fmla="*/ 3459480 h 3459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44040" h="3459480">
                <a:moveTo>
                  <a:pt x="1844040" y="0"/>
                </a:moveTo>
                <a:cubicBezTo>
                  <a:pt x="878258" y="1309342"/>
                  <a:pt x="417449" y="2320027"/>
                  <a:pt x="0" y="3459480"/>
                </a:cubicBezTo>
              </a:path>
            </a:pathLst>
          </a:custGeom>
          <a:noFill/>
          <a:ln w="53975" cap="rnd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6004395" y="3327158"/>
            <a:ext cx="4363695" cy="132343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8000" dirty="0" smtClean="0">
                <a:latin typeface="微软雅黑" pitchFamily="34" charset="-122"/>
                <a:ea typeface="微软雅黑" pitchFamily="34" charset="-122"/>
              </a:rPr>
              <a:t>THANKS</a:t>
            </a:r>
            <a:endParaRPr lang="zh-CN" altLang="en-US" sz="80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1" name="图片 10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 flipV="1">
            <a:off x="10437716" y="895131"/>
            <a:ext cx="358778" cy="498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771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579" y="1005479"/>
            <a:ext cx="1173661" cy="1189081"/>
          </a:xfrm>
          <a:prstGeom prst="rect">
            <a:avLst/>
          </a:prstGeom>
        </p:spPr>
      </p:pic>
      <p:pic>
        <p:nvPicPr>
          <p:cNvPr id="79" name="图片 78"/>
          <p:cNvPicPr>
            <a:picLocks noChangeAspect="1"/>
          </p:cNvPicPr>
          <p:nvPr/>
        </p:nvPicPr>
        <p:blipFill rotWithShape="1">
          <a:blip r:embed="rId3"/>
          <a:srcRect l="2979" t="39735" r="2652" b="1203"/>
          <a:stretch/>
        </p:blipFill>
        <p:spPr>
          <a:xfrm>
            <a:off x="5255" y="-30781"/>
            <a:ext cx="12186745" cy="793866"/>
          </a:xfrm>
          <a:prstGeom prst="rect">
            <a:avLst/>
          </a:prstGeom>
        </p:spPr>
      </p:pic>
      <p:pic>
        <p:nvPicPr>
          <p:cNvPr id="88" name="图片 8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3711431" flipV="1">
            <a:off x="10556489" y="-18583"/>
            <a:ext cx="511441" cy="709945"/>
          </a:xfrm>
          <a:prstGeom prst="rect">
            <a:avLst/>
          </a:prstGeom>
        </p:spPr>
      </p:pic>
      <p:pic>
        <p:nvPicPr>
          <p:cNvPr id="89" name="图片 8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360704" flipV="1">
            <a:off x="5402798" y="-18584"/>
            <a:ext cx="511441" cy="709945"/>
          </a:xfrm>
          <a:prstGeom prst="rect">
            <a:avLst/>
          </a:prstGeom>
        </p:spPr>
      </p:pic>
      <p:pic>
        <p:nvPicPr>
          <p:cNvPr id="90" name="图片 8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4446226" flipV="1">
            <a:off x="7292500" y="186478"/>
            <a:ext cx="392432" cy="544746"/>
          </a:xfrm>
          <a:prstGeom prst="rect">
            <a:avLst/>
          </a:prstGeom>
        </p:spPr>
      </p:pic>
      <p:pic>
        <p:nvPicPr>
          <p:cNvPr id="91" name="图片 9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2175662" flipV="1">
            <a:off x="11813358" y="238379"/>
            <a:ext cx="223357" cy="310048"/>
          </a:xfrm>
          <a:prstGeom prst="rect">
            <a:avLst/>
          </a:prstGeom>
        </p:spPr>
      </p:pic>
      <p:pic>
        <p:nvPicPr>
          <p:cNvPr id="92" name="图片 9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4563366" flipV="1">
            <a:off x="8694731" y="38431"/>
            <a:ext cx="511441" cy="709945"/>
          </a:xfrm>
          <a:prstGeom prst="rect">
            <a:avLst/>
          </a:prstGeom>
        </p:spPr>
      </p:pic>
      <p:pic>
        <p:nvPicPr>
          <p:cNvPr id="182" name="图片 18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0262395" y="4817822"/>
            <a:ext cx="1463040" cy="1482262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528" y="1798310"/>
            <a:ext cx="7291387" cy="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0" name="直接连接符 19"/>
          <p:cNvCxnSpPr/>
          <p:nvPr/>
        </p:nvCxnSpPr>
        <p:spPr>
          <a:xfrm>
            <a:off x="3527308" y="1851894"/>
            <a:ext cx="0" cy="0"/>
          </a:xfrm>
          <a:prstGeom prst="line">
            <a:avLst/>
          </a:prstGeom>
          <a:ln>
            <a:prstDash val="sysDot"/>
          </a:ln>
          <a:effectLst>
            <a:innerShdw blurRad="63500" dist="50800" dir="189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702348" y="1212223"/>
            <a:ext cx="19553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ontent</a:t>
            </a:r>
            <a:endParaRPr lang="zh-CN" altLang="en-US" sz="36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995854" y="2505808"/>
            <a:ext cx="3749681" cy="2778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Intention and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background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Basic knowledge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introduction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Model architecture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Experiments and results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onclusion</a:t>
            </a: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6225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4624" y="5471971"/>
            <a:ext cx="1173661" cy="1189081"/>
          </a:xfrm>
          <a:prstGeom prst="rect">
            <a:avLst/>
          </a:prstGeom>
        </p:spPr>
      </p:pic>
      <p:pic>
        <p:nvPicPr>
          <p:cNvPr id="79" name="图片 78"/>
          <p:cNvPicPr>
            <a:picLocks noChangeAspect="1"/>
          </p:cNvPicPr>
          <p:nvPr/>
        </p:nvPicPr>
        <p:blipFill rotWithShape="1">
          <a:blip r:embed="rId3"/>
          <a:srcRect l="2979" t="39735" r="2652" b="1203"/>
          <a:stretch/>
        </p:blipFill>
        <p:spPr>
          <a:xfrm>
            <a:off x="0" y="-5266"/>
            <a:ext cx="12186745" cy="1169906"/>
          </a:xfrm>
          <a:prstGeom prst="rect">
            <a:avLst/>
          </a:prstGeom>
        </p:spPr>
      </p:pic>
      <p:pic>
        <p:nvPicPr>
          <p:cNvPr id="88" name="图片 8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3711431" flipV="1">
            <a:off x="10556489" y="-18583"/>
            <a:ext cx="511441" cy="709945"/>
          </a:xfrm>
          <a:prstGeom prst="rect">
            <a:avLst/>
          </a:prstGeom>
        </p:spPr>
      </p:pic>
      <p:pic>
        <p:nvPicPr>
          <p:cNvPr id="89" name="图片 8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360704" flipV="1">
            <a:off x="5402798" y="-18584"/>
            <a:ext cx="511441" cy="709945"/>
          </a:xfrm>
          <a:prstGeom prst="rect">
            <a:avLst/>
          </a:prstGeom>
        </p:spPr>
      </p:pic>
      <p:pic>
        <p:nvPicPr>
          <p:cNvPr id="90" name="图片 8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4446226" flipV="1">
            <a:off x="7292500" y="186478"/>
            <a:ext cx="392432" cy="544746"/>
          </a:xfrm>
          <a:prstGeom prst="rect">
            <a:avLst/>
          </a:prstGeom>
        </p:spPr>
      </p:pic>
      <p:pic>
        <p:nvPicPr>
          <p:cNvPr id="91" name="图片 9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2175662" flipV="1">
            <a:off x="11813358" y="238379"/>
            <a:ext cx="223357" cy="310048"/>
          </a:xfrm>
          <a:prstGeom prst="rect">
            <a:avLst/>
          </a:prstGeom>
        </p:spPr>
      </p:pic>
      <p:pic>
        <p:nvPicPr>
          <p:cNvPr id="92" name="图片 9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4563366" flipV="1">
            <a:off x="8694731" y="38431"/>
            <a:ext cx="511441" cy="709945"/>
          </a:xfrm>
          <a:prstGeom prst="rect">
            <a:avLst/>
          </a:prstGeom>
        </p:spPr>
      </p:pic>
      <p:cxnSp>
        <p:nvCxnSpPr>
          <p:cNvPr id="20" name="直接连接符 19"/>
          <p:cNvCxnSpPr/>
          <p:nvPr/>
        </p:nvCxnSpPr>
        <p:spPr>
          <a:xfrm>
            <a:off x="3527308" y="1851894"/>
            <a:ext cx="0" cy="0"/>
          </a:xfrm>
          <a:prstGeom prst="line">
            <a:avLst/>
          </a:prstGeom>
          <a:ln>
            <a:prstDash val="sysDot"/>
          </a:ln>
          <a:effectLst>
            <a:innerShdw blurRad="63500" dist="50800" dir="189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36163" y="13222"/>
            <a:ext cx="4308937" cy="7195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Intention and background</a:t>
            </a:r>
          </a:p>
        </p:txBody>
      </p:sp>
      <p:sp>
        <p:nvSpPr>
          <p:cNvPr id="4" name="矩形 3"/>
          <p:cNvSpPr/>
          <p:nvPr/>
        </p:nvSpPr>
        <p:spPr>
          <a:xfrm>
            <a:off x="236106" y="1225948"/>
            <a:ext cx="77243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G</a:t>
            </a:r>
            <a:r>
              <a:rPr lang="en-US" altLang="zh-CN" dirty="0" smtClean="0"/>
              <a:t>oal</a:t>
            </a:r>
            <a:r>
              <a:rPr lang="zh-CN" altLang="en-US" dirty="0" smtClean="0"/>
              <a:t>：</a:t>
            </a:r>
            <a:r>
              <a:rPr lang="en-US" altLang="zh-CN" dirty="0" smtClean="0"/>
              <a:t>Explosion </a:t>
            </a:r>
            <a:r>
              <a:rPr lang="en-US" altLang="zh-CN" dirty="0"/>
              <a:t>of news and make personalized </a:t>
            </a:r>
            <a:r>
              <a:rPr lang="en-US" altLang="zh-CN" dirty="0" smtClean="0"/>
              <a:t>recommendation</a:t>
            </a:r>
          </a:p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38556" y="3798730"/>
            <a:ext cx="952408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dirty="0" smtClean="0"/>
              <a:t>Major challenges: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zh-CN" dirty="0"/>
              <a:t>H</a:t>
            </a:r>
            <a:r>
              <a:rPr lang="en-US" altLang="zh-CN" dirty="0" smtClean="0"/>
              <a:t>ighly time-sensitive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zh-CN" dirty="0" smtClean="0"/>
              <a:t>Topic-sensitive </a:t>
            </a:r>
            <a:r>
              <a:rPr lang="en-US" altLang="zh-CN" dirty="0"/>
              <a:t>and Multi-interested </a:t>
            </a:r>
            <a:r>
              <a:rPr lang="en-US" altLang="zh-CN" dirty="0" smtClean="0"/>
              <a:t>user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zh-CN" dirty="0"/>
              <a:t>H</a:t>
            </a:r>
            <a:r>
              <a:rPr lang="en-US" altLang="zh-CN" dirty="0" smtClean="0"/>
              <a:t>ighly </a:t>
            </a:r>
            <a:r>
              <a:rPr lang="en-US" altLang="zh-CN" dirty="0"/>
              <a:t>condensed and comprised of </a:t>
            </a:r>
            <a:r>
              <a:rPr lang="en-US" altLang="zh-CN" dirty="0" smtClean="0"/>
              <a:t>a large </a:t>
            </a:r>
            <a:r>
              <a:rPr lang="en-US" altLang="zh-CN" dirty="0"/>
              <a:t>amount of knowledge entities and </a:t>
            </a:r>
            <a:r>
              <a:rPr lang="en-US" altLang="zh-CN" dirty="0" smtClean="0"/>
              <a:t>common sense</a:t>
            </a:r>
            <a:r>
              <a:rPr lang="en-US" altLang="zh-CN" dirty="0"/>
              <a:t>.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95840" y="1601988"/>
            <a:ext cx="7929196" cy="3410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828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4624" y="1084610"/>
            <a:ext cx="1173661" cy="1189081"/>
          </a:xfrm>
          <a:prstGeom prst="rect">
            <a:avLst/>
          </a:prstGeom>
        </p:spPr>
      </p:pic>
      <p:pic>
        <p:nvPicPr>
          <p:cNvPr id="79" name="图片 78"/>
          <p:cNvPicPr>
            <a:picLocks noChangeAspect="1"/>
          </p:cNvPicPr>
          <p:nvPr/>
        </p:nvPicPr>
        <p:blipFill rotWithShape="1">
          <a:blip r:embed="rId3"/>
          <a:srcRect l="2979" t="39735" r="2652" b="1203"/>
          <a:stretch/>
        </p:blipFill>
        <p:spPr>
          <a:xfrm>
            <a:off x="5255" y="-30782"/>
            <a:ext cx="12186745" cy="1013485"/>
          </a:xfrm>
          <a:prstGeom prst="rect">
            <a:avLst/>
          </a:prstGeom>
        </p:spPr>
      </p:pic>
      <p:pic>
        <p:nvPicPr>
          <p:cNvPr id="88" name="图片 8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3711431" flipV="1">
            <a:off x="10556489" y="-18583"/>
            <a:ext cx="511441" cy="709945"/>
          </a:xfrm>
          <a:prstGeom prst="rect">
            <a:avLst/>
          </a:prstGeom>
        </p:spPr>
      </p:pic>
      <p:pic>
        <p:nvPicPr>
          <p:cNvPr id="89" name="图片 8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360704" flipV="1">
            <a:off x="5402798" y="-18584"/>
            <a:ext cx="511441" cy="709945"/>
          </a:xfrm>
          <a:prstGeom prst="rect">
            <a:avLst/>
          </a:prstGeom>
        </p:spPr>
      </p:pic>
      <p:pic>
        <p:nvPicPr>
          <p:cNvPr id="90" name="图片 8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4446226" flipV="1">
            <a:off x="7292500" y="186478"/>
            <a:ext cx="392432" cy="544746"/>
          </a:xfrm>
          <a:prstGeom prst="rect">
            <a:avLst/>
          </a:prstGeom>
        </p:spPr>
      </p:pic>
      <p:pic>
        <p:nvPicPr>
          <p:cNvPr id="91" name="图片 9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2175662" flipV="1">
            <a:off x="11813358" y="238379"/>
            <a:ext cx="223357" cy="310048"/>
          </a:xfrm>
          <a:prstGeom prst="rect">
            <a:avLst/>
          </a:prstGeom>
        </p:spPr>
      </p:pic>
      <p:pic>
        <p:nvPicPr>
          <p:cNvPr id="92" name="图片 9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4563366" flipV="1">
            <a:off x="8694731" y="38431"/>
            <a:ext cx="511441" cy="709945"/>
          </a:xfrm>
          <a:prstGeom prst="rect">
            <a:avLst/>
          </a:prstGeom>
        </p:spPr>
      </p:pic>
      <p:pic>
        <p:nvPicPr>
          <p:cNvPr id="182" name="图片 18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0625245" y="5169514"/>
            <a:ext cx="1463040" cy="1482262"/>
          </a:xfrm>
          <a:prstGeom prst="rect">
            <a:avLst/>
          </a:prstGeom>
        </p:spPr>
      </p:pic>
      <p:cxnSp>
        <p:nvCxnSpPr>
          <p:cNvPr id="20" name="直接连接符 19"/>
          <p:cNvCxnSpPr/>
          <p:nvPr/>
        </p:nvCxnSpPr>
        <p:spPr>
          <a:xfrm>
            <a:off x="3527308" y="1851894"/>
            <a:ext cx="0" cy="0"/>
          </a:xfrm>
          <a:prstGeom prst="line">
            <a:avLst/>
          </a:prstGeom>
          <a:ln>
            <a:prstDash val="sysDot"/>
          </a:ln>
          <a:effectLst>
            <a:innerShdw blurRad="63500" dist="50800" dir="189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74285" y="-116047"/>
            <a:ext cx="4835426" cy="7195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lvl="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Basic knowledge introduction</a:t>
            </a:r>
          </a:p>
        </p:txBody>
      </p:sp>
      <p:sp>
        <p:nvSpPr>
          <p:cNvPr id="14" name="矩形 13"/>
          <p:cNvSpPr/>
          <p:nvPr/>
        </p:nvSpPr>
        <p:spPr>
          <a:xfrm>
            <a:off x="305488" y="1309818"/>
            <a:ext cx="35060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+mj-ea"/>
                <a:ea typeface="+mj-ea"/>
              </a:rPr>
              <a:t>Knowledge Graph Embedding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758354" y="145226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表示图中的实体和关系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定义一个打分函数</a:t>
            </a:r>
            <a:r>
              <a:rPr lang="en-US" altLang="zh-CN" dirty="0"/>
              <a:t>(scoring function)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学习实体和关系的向量表示</a:t>
            </a:r>
          </a:p>
        </p:txBody>
      </p:sp>
      <p:sp>
        <p:nvSpPr>
          <p:cNvPr id="6" name="矩形 5"/>
          <p:cNvSpPr/>
          <p:nvPr/>
        </p:nvSpPr>
        <p:spPr>
          <a:xfrm>
            <a:off x="759768" y="2190604"/>
            <a:ext cx="10492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• </a:t>
            </a:r>
            <a:r>
              <a:rPr lang="en-US" altLang="zh-CN" dirty="0" err="1"/>
              <a:t>TransE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4018578" y="2797169"/>
            <a:ext cx="1002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core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</a:t>
            </a: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59768" y="3382190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+mj-ea"/>
                <a:ea typeface="+mj-ea"/>
              </a:rPr>
              <a:t>• </a:t>
            </a:r>
            <a:r>
              <a:rPr lang="en-US" altLang="zh-CN" dirty="0" err="1">
                <a:latin typeface="+mj-ea"/>
                <a:ea typeface="+mj-ea"/>
              </a:rPr>
              <a:t>TransH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441457" y="3396314"/>
            <a:ext cx="13701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hyperplanes</a:t>
            </a:r>
            <a:endParaRPr lang="zh-CN" altLang="en-US" dirty="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6601" y="3829859"/>
            <a:ext cx="3286125" cy="38100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92550" y="2867603"/>
            <a:ext cx="2343150" cy="35242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38461" y="2904481"/>
            <a:ext cx="2012207" cy="1754753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74263" y="4306003"/>
            <a:ext cx="1028700" cy="257175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759768" y="4658528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+mj-ea"/>
                <a:ea typeface="+mj-ea"/>
              </a:rPr>
              <a:t>• </a:t>
            </a:r>
            <a:r>
              <a:rPr lang="en-US" altLang="zh-CN" dirty="0" err="1">
                <a:latin typeface="+mj-ea"/>
                <a:ea typeface="+mj-ea"/>
              </a:rPr>
              <a:t>TransR</a:t>
            </a:r>
            <a:endParaRPr lang="zh-CN" altLang="en-US" dirty="0">
              <a:latin typeface="+mj-ea"/>
              <a:ea typeface="+mj-ea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58129" y="5174292"/>
            <a:ext cx="2066925" cy="342900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86397" y="2939575"/>
            <a:ext cx="838200" cy="228600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1274263" y="5169514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/>
              <a:t>Entity space </a:t>
            </a:r>
            <a:endParaRPr lang="zh-CN" altLang="en-US" sz="1050" dirty="0"/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616788" y="5217155"/>
            <a:ext cx="285750" cy="257175"/>
          </a:xfrm>
          <a:prstGeom prst="rect">
            <a:avLst/>
          </a:prstGeom>
        </p:spPr>
      </p:pic>
      <p:sp>
        <p:nvSpPr>
          <p:cNvPr id="25" name="矩形 24"/>
          <p:cNvSpPr/>
          <p:nvPr/>
        </p:nvSpPr>
        <p:spPr>
          <a:xfrm>
            <a:off x="1271169" y="5592759"/>
            <a:ext cx="14622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Each </a:t>
            </a:r>
            <a:r>
              <a:rPr lang="en-US" altLang="zh-CN" dirty="0"/>
              <a:t>relation</a:t>
            </a:r>
            <a:endParaRPr lang="zh-CN" altLang="en-US" dirty="0"/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645363" y="5662995"/>
            <a:ext cx="257175" cy="247650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979108" y="5537936"/>
            <a:ext cx="942975" cy="352425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941629" y="4612923"/>
            <a:ext cx="3883094" cy="2202453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22038" y="1795723"/>
            <a:ext cx="4389500" cy="30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621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579" y="1005479"/>
            <a:ext cx="1173661" cy="1189081"/>
          </a:xfrm>
          <a:prstGeom prst="rect">
            <a:avLst/>
          </a:prstGeom>
        </p:spPr>
      </p:pic>
      <p:pic>
        <p:nvPicPr>
          <p:cNvPr id="79" name="图片 78"/>
          <p:cNvPicPr>
            <a:picLocks noChangeAspect="1"/>
          </p:cNvPicPr>
          <p:nvPr/>
        </p:nvPicPr>
        <p:blipFill rotWithShape="1">
          <a:blip r:embed="rId3"/>
          <a:srcRect l="2979" t="39735" r="2652" b="1203"/>
          <a:stretch/>
        </p:blipFill>
        <p:spPr>
          <a:xfrm>
            <a:off x="5255" y="-30781"/>
            <a:ext cx="12186745" cy="793866"/>
          </a:xfrm>
          <a:prstGeom prst="rect">
            <a:avLst/>
          </a:prstGeom>
        </p:spPr>
      </p:pic>
      <p:pic>
        <p:nvPicPr>
          <p:cNvPr id="88" name="图片 8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3711431" flipV="1">
            <a:off x="10556489" y="-18583"/>
            <a:ext cx="511441" cy="709945"/>
          </a:xfrm>
          <a:prstGeom prst="rect">
            <a:avLst/>
          </a:prstGeom>
        </p:spPr>
      </p:pic>
      <p:pic>
        <p:nvPicPr>
          <p:cNvPr id="89" name="图片 8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360704" flipV="1">
            <a:off x="5402798" y="-18584"/>
            <a:ext cx="511441" cy="709945"/>
          </a:xfrm>
          <a:prstGeom prst="rect">
            <a:avLst/>
          </a:prstGeom>
        </p:spPr>
      </p:pic>
      <p:pic>
        <p:nvPicPr>
          <p:cNvPr id="90" name="图片 8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4446226" flipV="1">
            <a:off x="7292500" y="186478"/>
            <a:ext cx="392432" cy="544746"/>
          </a:xfrm>
          <a:prstGeom prst="rect">
            <a:avLst/>
          </a:prstGeom>
        </p:spPr>
      </p:pic>
      <p:pic>
        <p:nvPicPr>
          <p:cNvPr id="91" name="图片 9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2175662" flipV="1">
            <a:off x="11813358" y="238379"/>
            <a:ext cx="223357" cy="310048"/>
          </a:xfrm>
          <a:prstGeom prst="rect">
            <a:avLst/>
          </a:prstGeom>
        </p:spPr>
      </p:pic>
      <p:pic>
        <p:nvPicPr>
          <p:cNvPr id="92" name="图片 9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4563366" flipV="1">
            <a:off x="8694731" y="38431"/>
            <a:ext cx="511441" cy="709945"/>
          </a:xfrm>
          <a:prstGeom prst="rect">
            <a:avLst/>
          </a:prstGeom>
        </p:spPr>
      </p:pic>
      <p:pic>
        <p:nvPicPr>
          <p:cNvPr id="182" name="图片 18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0262395" y="4817822"/>
            <a:ext cx="1463040" cy="1482262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0613" y="1021271"/>
            <a:ext cx="7291387" cy="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0" name="直接连接符 19"/>
          <p:cNvCxnSpPr/>
          <p:nvPr/>
        </p:nvCxnSpPr>
        <p:spPr>
          <a:xfrm>
            <a:off x="3527308" y="1851894"/>
            <a:ext cx="0" cy="0"/>
          </a:xfrm>
          <a:prstGeom prst="line">
            <a:avLst/>
          </a:prstGeom>
          <a:ln>
            <a:prstDash val="sysDot"/>
          </a:ln>
          <a:effectLst>
            <a:innerShdw blurRad="63500" dist="50800" dir="189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985242" y="2067622"/>
            <a:ext cx="11087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+mj-ea"/>
                <a:ea typeface="+mj-ea"/>
              </a:rPr>
              <a:t>• </a:t>
            </a:r>
            <a:r>
              <a:rPr lang="en-US" altLang="zh-CN" dirty="0" err="1" smtClean="0">
                <a:latin typeface="+mj-ea"/>
                <a:ea typeface="+mj-ea"/>
              </a:rPr>
              <a:t>TransD</a:t>
            </a:r>
            <a:endParaRPr lang="zh-CN" altLang="en-US" dirty="0">
              <a:latin typeface="+mj-ea"/>
              <a:ea typeface="+mj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28738" y="2860922"/>
            <a:ext cx="3571875" cy="6381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28738" y="3753698"/>
            <a:ext cx="2457450" cy="6572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55209" y="3154680"/>
            <a:ext cx="1251312" cy="52385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55208" y="2399611"/>
            <a:ext cx="1251313" cy="53702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09449" y="2067622"/>
            <a:ext cx="5895975" cy="21240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62088" y="3519412"/>
            <a:ext cx="1171575" cy="31432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767013" y="3548719"/>
            <a:ext cx="809625" cy="27622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328738" y="5187154"/>
            <a:ext cx="5124450" cy="78105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218635" y="481782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损失函数：</a:t>
            </a: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9006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920" y="763085"/>
            <a:ext cx="1173661" cy="1189081"/>
          </a:xfrm>
          <a:prstGeom prst="rect">
            <a:avLst/>
          </a:prstGeom>
        </p:spPr>
      </p:pic>
      <p:pic>
        <p:nvPicPr>
          <p:cNvPr id="79" name="图片 78"/>
          <p:cNvPicPr>
            <a:picLocks noChangeAspect="1"/>
          </p:cNvPicPr>
          <p:nvPr/>
        </p:nvPicPr>
        <p:blipFill rotWithShape="1">
          <a:blip r:embed="rId3"/>
          <a:srcRect l="2979" t="39735" r="2652" b="1203"/>
          <a:stretch/>
        </p:blipFill>
        <p:spPr>
          <a:xfrm>
            <a:off x="5255" y="-30781"/>
            <a:ext cx="12186745" cy="793866"/>
          </a:xfrm>
          <a:prstGeom prst="rect">
            <a:avLst/>
          </a:prstGeom>
        </p:spPr>
      </p:pic>
      <p:pic>
        <p:nvPicPr>
          <p:cNvPr id="88" name="图片 8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3711431" flipV="1">
            <a:off x="10556489" y="-18583"/>
            <a:ext cx="511441" cy="709945"/>
          </a:xfrm>
          <a:prstGeom prst="rect">
            <a:avLst/>
          </a:prstGeom>
        </p:spPr>
      </p:pic>
      <p:pic>
        <p:nvPicPr>
          <p:cNvPr id="89" name="图片 8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360704" flipV="1">
            <a:off x="5402798" y="-18584"/>
            <a:ext cx="511441" cy="709945"/>
          </a:xfrm>
          <a:prstGeom prst="rect">
            <a:avLst/>
          </a:prstGeom>
        </p:spPr>
      </p:pic>
      <p:pic>
        <p:nvPicPr>
          <p:cNvPr id="90" name="图片 8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4446226" flipV="1">
            <a:off x="7292500" y="186478"/>
            <a:ext cx="392432" cy="544746"/>
          </a:xfrm>
          <a:prstGeom prst="rect">
            <a:avLst/>
          </a:prstGeom>
        </p:spPr>
      </p:pic>
      <p:pic>
        <p:nvPicPr>
          <p:cNvPr id="91" name="图片 9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2175662" flipV="1">
            <a:off x="11813358" y="238379"/>
            <a:ext cx="223357" cy="310048"/>
          </a:xfrm>
          <a:prstGeom prst="rect">
            <a:avLst/>
          </a:prstGeom>
        </p:spPr>
      </p:pic>
      <p:pic>
        <p:nvPicPr>
          <p:cNvPr id="92" name="图片 9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4563366" flipV="1">
            <a:off x="8694731" y="38431"/>
            <a:ext cx="511441" cy="709945"/>
          </a:xfrm>
          <a:prstGeom prst="rect">
            <a:avLst/>
          </a:prstGeom>
        </p:spPr>
      </p:pic>
      <p:pic>
        <p:nvPicPr>
          <p:cNvPr id="182" name="图片 18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0262395" y="4817822"/>
            <a:ext cx="1463040" cy="1482262"/>
          </a:xfrm>
          <a:prstGeom prst="rect">
            <a:avLst/>
          </a:prstGeom>
        </p:spPr>
      </p:pic>
      <p:cxnSp>
        <p:nvCxnSpPr>
          <p:cNvPr id="20" name="直接连接符 19"/>
          <p:cNvCxnSpPr/>
          <p:nvPr/>
        </p:nvCxnSpPr>
        <p:spPr>
          <a:xfrm>
            <a:off x="3527308" y="1851894"/>
            <a:ext cx="0" cy="0"/>
          </a:xfrm>
          <a:prstGeom prst="line">
            <a:avLst/>
          </a:prstGeom>
          <a:ln>
            <a:prstDash val="sysDot"/>
          </a:ln>
          <a:effectLst>
            <a:innerShdw blurRad="63500" dist="50800" dir="189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7138" y="2261677"/>
            <a:ext cx="6132092" cy="3683978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075059" y="1096443"/>
            <a:ext cx="43664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CNN for Sentence Representation Learning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762858" y="2194560"/>
            <a:ext cx="26396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a sentence of length </a:t>
            </a:r>
            <a:r>
              <a:rPr lang="en-US" altLang="zh-CN" dirty="0" smtClean="0"/>
              <a:t>n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71723" y="2241113"/>
            <a:ext cx="1866900" cy="2762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18650" y="2203013"/>
            <a:ext cx="523875" cy="31432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738750" y="2802182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/>
              <a:t> </a:t>
            </a:r>
            <a:r>
              <a:rPr lang="en-US" altLang="zh-CN" dirty="0"/>
              <a:t>convolution </a:t>
            </a:r>
            <a:r>
              <a:rPr lang="en-US" altLang="zh-CN" dirty="0" smtClean="0"/>
              <a:t>operation with </a:t>
            </a:r>
            <a:r>
              <a:rPr lang="en-US" altLang="zh-CN" dirty="0"/>
              <a:t>filter 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05694" y="2873229"/>
            <a:ext cx="771525" cy="31432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25581" y="3316697"/>
            <a:ext cx="2762250" cy="4191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02079" y="3976170"/>
            <a:ext cx="2124075" cy="447675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818312" y="4602989"/>
            <a:ext cx="35874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max-over-time pooling operation</a:t>
            </a:r>
            <a:endParaRPr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86301" y="5187478"/>
            <a:ext cx="3238500" cy="37147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75644" y="1597265"/>
            <a:ext cx="4389500" cy="30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45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579" y="1005479"/>
            <a:ext cx="1173661" cy="1189081"/>
          </a:xfrm>
          <a:prstGeom prst="rect">
            <a:avLst/>
          </a:prstGeom>
        </p:spPr>
      </p:pic>
      <p:pic>
        <p:nvPicPr>
          <p:cNvPr id="79" name="图片 78"/>
          <p:cNvPicPr>
            <a:picLocks noChangeAspect="1"/>
          </p:cNvPicPr>
          <p:nvPr/>
        </p:nvPicPr>
        <p:blipFill rotWithShape="1">
          <a:blip r:embed="rId3"/>
          <a:srcRect l="2979" t="39735" r="2652" b="1203"/>
          <a:stretch/>
        </p:blipFill>
        <p:spPr>
          <a:xfrm>
            <a:off x="5255" y="-30781"/>
            <a:ext cx="12186745" cy="793866"/>
          </a:xfrm>
          <a:prstGeom prst="rect">
            <a:avLst/>
          </a:prstGeom>
        </p:spPr>
      </p:pic>
      <p:pic>
        <p:nvPicPr>
          <p:cNvPr id="88" name="图片 8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3711431" flipV="1">
            <a:off x="10556489" y="-18583"/>
            <a:ext cx="511441" cy="709945"/>
          </a:xfrm>
          <a:prstGeom prst="rect">
            <a:avLst/>
          </a:prstGeom>
        </p:spPr>
      </p:pic>
      <p:pic>
        <p:nvPicPr>
          <p:cNvPr id="89" name="图片 8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360704" flipV="1">
            <a:off x="5402798" y="-18584"/>
            <a:ext cx="511441" cy="709945"/>
          </a:xfrm>
          <a:prstGeom prst="rect">
            <a:avLst/>
          </a:prstGeom>
        </p:spPr>
      </p:pic>
      <p:pic>
        <p:nvPicPr>
          <p:cNvPr id="90" name="图片 8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4446226" flipV="1">
            <a:off x="7292500" y="186478"/>
            <a:ext cx="392432" cy="544746"/>
          </a:xfrm>
          <a:prstGeom prst="rect">
            <a:avLst/>
          </a:prstGeom>
        </p:spPr>
      </p:pic>
      <p:pic>
        <p:nvPicPr>
          <p:cNvPr id="91" name="图片 9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2175662" flipV="1">
            <a:off x="11813358" y="238379"/>
            <a:ext cx="223357" cy="310048"/>
          </a:xfrm>
          <a:prstGeom prst="rect">
            <a:avLst/>
          </a:prstGeom>
        </p:spPr>
      </p:pic>
      <p:pic>
        <p:nvPicPr>
          <p:cNvPr id="92" name="图片 9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4563366" flipV="1">
            <a:off x="8694731" y="38431"/>
            <a:ext cx="511441" cy="709945"/>
          </a:xfrm>
          <a:prstGeom prst="rect">
            <a:avLst/>
          </a:prstGeom>
        </p:spPr>
      </p:pic>
      <p:pic>
        <p:nvPicPr>
          <p:cNvPr id="182" name="图片 18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0262395" y="4817822"/>
            <a:ext cx="1463040" cy="1482262"/>
          </a:xfrm>
          <a:prstGeom prst="rect">
            <a:avLst/>
          </a:prstGeom>
        </p:spPr>
      </p:pic>
      <p:cxnSp>
        <p:nvCxnSpPr>
          <p:cNvPr id="20" name="直接连接符 19"/>
          <p:cNvCxnSpPr/>
          <p:nvPr/>
        </p:nvCxnSpPr>
        <p:spPr>
          <a:xfrm>
            <a:off x="3527308" y="1851894"/>
            <a:ext cx="0" cy="0"/>
          </a:xfrm>
          <a:prstGeom prst="line">
            <a:avLst/>
          </a:prstGeom>
          <a:ln>
            <a:prstDash val="sysDot"/>
          </a:ln>
          <a:effectLst>
            <a:innerShdw blurRad="63500" dist="50800" dir="189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1408153" y="1286917"/>
            <a:ext cx="22118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Problem Formulation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881380" y="2334410"/>
            <a:ext cx="7136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/>
              <a:t>user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 </a:t>
            </a:r>
            <a:endParaRPr lang="zh-CN" altLang="en-US" sz="16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0321" y="2380974"/>
            <a:ext cx="1162050" cy="33337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217667" y="2361247"/>
            <a:ext cx="125207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/>
              <a:t>click </a:t>
            </a:r>
            <a:r>
              <a:rPr lang="en-US" altLang="zh-CN" sz="1600" dirty="0" smtClean="0"/>
              <a:t>history:</a:t>
            </a:r>
            <a:endParaRPr lang="zh-CN" altLang="en-US" sz="1600" dirty="0"/>
          </a:p>
        </p:txBody>
      </p:sp>
      <p:sp>
        <p:nvSpPr>
          <p:cNvPr id="7" name="矩形 6"/>
          <p:cNvSpPr/>
          <p:nvPr/>
        </p:nvSpPr>
        <p:spPr>
          <a:xfrm>
            <a:off x="1881380" y="3062271"/>
            <a:ext cx="986221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/>
              <a:t>aim to predict whether user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 will click </a:t>
            </a:r>
            <a:r>
              <a:rPr lang="en-US" altLang="zh-CN" sz="1600" dirty="0" smtClean="0"/>
              <a:t>a candidate </a:t>
            </a:r>
            <a:r>
              <a:rPr lang="en-US" altLang="zh-CN" sz="1600" dirty="0"/>
              <a:t>news </a:t>
            </a:r>
            <a:r>
              <a:rPr lang="en-US" altLang="zh-CN" sz="1600" dirty="0" err="1" smtClean="0"/>
              <a:t>tj</a:t>
            </a:r>
            <a:r>
              <a:rPr lang="en-US" altLang="zh-CN" sz="1600" dirty="0"/>
              <a:t> </a:t>
            </a:r>
            <a:r>
              <a:rPr lang="en-US" altLang="zh-CN" sz="1600" dirty="0" smtClean="0"/>
              <a:t>that </a:t>
            </a:r>
            <a:r>
              <a:rPr lang="en-US" altLang="zh-CN" sz="1600" dirty="0"/>
              <a:t>he has not seen </a:t>
            </a:r>
            <a:r>
              <a:rPr lang="en-US" altLang="zh-CN" sz="1600" dirty="0" smtClean="0"/>
              <a:t>before</a:t>
            </a:r>
            <a:endParaRPr lang="zh-CN" altLang="en-US" sz="16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35554" y="1822242"/>
            <a:ext cx="4389500" cy="30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042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05" y="878511"/>
            <a:ext cx="1173661" cy="1189081"/>
          </a:xfrm>
          <a:prstGeom prst="rect">
            <a:avLst/>
          </a:prstGeom>
        </p:spPr>
      </p:pic>
      <p:pic>
        <p:nvPicPr>
          <p:cNvPr id="79" name="图片 78"/>
          <p:cNvPicPr>
            <a:picLocks noChangeAspect="1"/>
          </p:cNvPicPr>
          <p:nvPr/>
        </p:nvPicPr>
        <p:blipFill rotWithShape="1">
          <a:blip r:embed="rId3"/>
          <a:srcRect l="2979" t="39735" r="2652" b="1203"/>
          <a:stretch/>
        </p:blipFill>
        <p:spPr>
          <a:xfrm>
            <a:off x="5255" y="-30781"/>
            <a:ext cx="12186745" cy="793866"/>
          </a:xfrm>
          <a:prstGeom prst="rect">
            <a:avLst/>
          </a:prstGeom>
        </p:spPr>
      </p:pic>
      <p:pic>
        <p:nvPicPr>
          <p:cNvPr id="88" name="图片 8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3711431" flipV="1">
            <a:off x="10556489" y="-18583"/>
            <a:ext cx="511441" cy="709945"/>
          </a:xfrm>
          <a:prstGeom prst="rect">
            <a:avLst/>
          </a:prstGeom>
        </p:spPr>
      </p:pic>
      <p:pic>
        <p:nvPicPr>
          <p:cNvPr id="89" name="图片 8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360704" flipV="1">
            <a:off x="5402798" y="-18584"/>
            <a:ext cx="511441" cy="709945"/>
          </a:xfrm>
          <a:prstGeom prst="rect">
            <a:avLst/>
          </a:prstGeom>
        </p:spPr>
      </p:pic>
      <p:pic>
        <p:nvPicPr>
          <p:cNvPr id="90" name="图片 8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4446226" flipV="1">
            <a:off x="7292500" y="186478"/>
            <a:ext cx="392432" cy="544746"/>
          </a:xfrm>
          <a:prstGeom prst="rect">
            <a:avLst/>
          </a:prstGeom>
        </p:spPr>
      </p:pic>
      <p:pic>
        <p:nvPicPr>
          <p:cNvPr id="91" name="图片 9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2175662" flipV="1">
            <a:off x="11813358" y="238379"/>
            <a:ext cx="223357" cy="310048"/>
          </a:xfrm>
          <a:prstGeom prst="rect">
            <a:avLst/>
          </a:prstGeom>
        </p:spPr>
      </p:pic>
      <p:pic>
        <p:nvPicPr>
          <p:cNvPr id="92" name="图片 9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4563366" flipV="1">
            <a:off x="8694731" y="38431"/>
            <a:ext cx="511441" cy="709945"/>
          </a:xfrm>
          <a:prstGeom prst="rect">
            <a:avLst/>
          </a:prstGeom>
        </p:spPr>
      </p:pic>
      <p:cxnSp>
        <p:nvCxnSpPr>
          <p:cNvPr id="20" name="直接连接符 19"/>
          <p:cNvCxnSpPr/>
          <p:nvPr/>
        </p:nvCxnSpPr>
        <p:spPr>
          <a:xfrm>
            <a:off x="3527308" y="1851894"/>
            <a:ext cx="0" cy="0"/>
          </a:xfrm>
          <a:prstGeom prst="line">
            <a:avLst/>
          </a:prstGeom>
          <a:ln>
            <a:prstDash val="sysDot"/>
          </a:ln>
          <a:effectLst>
            <a:innerShdw blurRad="63500" dist="50800" dir="189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631529" y="1698260"/>
            <a:ext cx="17590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DKN Framework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29172" y="948482"/>
            <a:ext cx="8452074" cy="5626179"/>
          </a:xfrm>
          <a:prstGeom prst="rect">
            <a:avLst/>
          </a:prstGeom>
        </p:spPr>
      </p:pic>
      <p:cxnSp>
        <p:nvCxnSpPr>
          <p:cNvPr id="8" name="直接连接符 7"/>
          <p:cNvCxnSpPr/>
          <p:nvPr/>
        </p:nvCxnSpPr>
        <p:spPr>
          <a:xfrm flipV="1">
            <a:off x="290146" y="2156641"/>
            <a:ext cx="2639026" cy="26377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2056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579" y="1005479"/>
            <a:ext cx="1173661" cy="1189081"/>
          </a:xfrm>
          <a:prstGeom prst="rect">
            <a:avLst/>
          </a:prstGeom>
        </p:spPr>
      </p:pic>
      <p:pic>
        <p:nvPicPr>
          <p:cNvPr id="79" name="图片 78"/>
          <p:cNvPicPr>
            <a:picLocks noChangeAspect="1"/>
          </p:cNvPicPr>
          <p:nvPr/>
        </p:nvPicPr>
        <p:blipFill rotWithShape="1">
          <a:blip r:embed="rId3"/>
          <a:srcRect l="2979" t="39735" r="2652" b="1203"/>
          <a:stretch/>
        </p:blipFill>
        <p:spPr>
          <a:xfrm>
            <a:off x="5255" y="-30781"/>
            <a:ext cx="12186745" cy="793866"/>
          </a:xfrm>
          <a:prstGeom prst="rect">
            <a:avLst/>
          </a:prstGeom>
        </p:spPr>
      </p:pic>
      <p:pic>
        <p:nvPicPr>
          <p:cNvPr id="88" name="图片 8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3711431" flipV="1">
            <a:off x="10556489" y="-18583"/>
            <a:ext cx="511441" cy="709945"/>
          </a:xfrm>
          <a:prstGeom prst="rect">
            <a:avLst/>
          </a:prstGeom>
        </p:spPr>
      </p:pic>
      <p:pic>
        <p:nvPicPr>
          <p:cNvPr id="89" name="图片 8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360704" flipV="1">
            <a:off x="5402798" y="-18584"/>
            <a:ext cx="511441" cy="709945"/>
          </a:xfrm>
          <a:prstGeom prst="rect">
            <a:avLst/>
          </a:prstGeom>
        </p:spPr>
      </p:pic>
      <p:pic>
        <p:nvPicPr>
          <p:cNvPr id="90" name="图片 8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4446226" flipV="1">
            <a:off x="7292500" y="186478"/>
            <a:ext cx="392432" cy="544746"/>
          </a:xfrm>
          <a:prstGeom prst="rect">
            <a:avLst/>
          </a:prstGeom>
        </p:spPr>
      </p:pic>
      <p:pic>
        <p:nvPicPr>
          <p:cNvPr id="91" name="图片 9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2175662" flipV="1">
            <a:off x="11813358" y="238379"/>
            <a:ext cx="223357" cy="310048"/>
          </a:xfrm>
          <a:prstGeom prst="rect">
            <a:avLst/>
          </a:prstGeom>
        </p:spPr>
      </p:pic>
      <p:pic>
        <p:nvPicPr>
          <p:cNvPr id="92" name="图片 9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4563366" flipV="1">
            <a:off x="8694731" y="38431"/>
            <a:ext cx="511441" cy="709945"/>
          </a:xfrm>
          <a:prstGeom prst="rect">
            <a:avLst/>
          </a:prstGeom>
        </p:spPr>
      </p:pic>
      <p:pic>
        <p:nvPicPr>
          <p:cNvPr id="182" name="图片 18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0516012" y="5231060"/>
            <a:ext cx="1463040" cy="1482262"/>
          </a:xfrm>
          <a:prstGeom prst="rect">
            <a:avLst/>
          </a:prstGeom>
        </p:spPr>
      </p:pic>
      <p:cxnSp>
        <p:nvCxnSpPr>
          <p:cNvPr id="20" name="直接连接符 19"/>
          <p:cNvCxnSpPr/>
          <p:nvPr/>
        </p:nvCxnSpPr>
        <p:spPr>
          <a:xfrm>
            <a:off x="3527308" y="1851894"/>
            <a:ext cx="0" cy="0"/>
          </a:xfrm>
          <a:prstGeom prst="line">
            <a:avLst/>
          </a:prstGeom>
          <a:ln>
            <a:prstDash val="sysDot"/>
          </a:ln>
          <a:effectLst>
            <a:innerShdw blurRad="63500" dist="50800" dir="189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1337017" y="1306567"/>
            <a:ext cx="23441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Knowledge Distillation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81710" y="2791291"/>
            <a:ext cx="5581271" cy="31393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+mj-ea"/>
                <a:ea typeface="+mj-ea"/>
              </a:rPr>
              <a:t>By the </a:t>
            </a:r>
            <a:r>
              <a:rPr lang="en-US" altLang="zh-CN" sz="1600" dirty="0">
                <a:latin typeface="+mj-ea"/>
                <a:ea typeface="+mj-ea"/>
              </a:rPr>
              <a:t>technique of entity </a:t>
            </a:r>
            <a:r>
              <a:rPr lang="en-US" altLang="zh-CN" sz="1600" dirty="0" smtClean="0">
                <a:latin typeface="+mj-ea"/>
                <a:ea typeface="+mj-ea"/>
              </a:rPr>
              <a:t>linking to identify entities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+mj-ea"/>
                <a:ea typeface="+mj-ea"/>
              </a:rPr>
              <a:t>C</a:t>
            </a:r>
            <a:r>
              <a:rPr lang="en-US" altLang="zh-CN" sz="1600" dirty="0" smtClean="0">
                <a:latin typeface="+mj-ea"/>
                <a:ea typeface="+mj-ea"/>
              </a:rPr>
              <a:t>onstruct </a:t>
            </a:r>
            <a:r>
              <a:rPr lang="en-US" altLang="zh-CN" sz="1600" dirty="0">
                <a:latin typeface="+mj-ea"/>
                <a:ea typeface="+mj-ea"/>
              </a:rPr>
              <a:t>a </a:t>
            </a:r>
            <a:r>
              <a:rPr lang="en-US" altLang="zh-CN" sz="1600" dirty="0" smtClean="0">
                <a:latin typeface="+mj-ea"/>
                <a:ea typeface="+mj-ea"/>
              </a:rPr>
              <a:t>sub-graph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+mj-ea"/>
                <a:ea typeface="+mj-ea"/>
              </a:rPr>
              <a:t>Knowledge </a:t>
            </a:r>
            <a:r>
              <a:rPr lang="en-US" altLang="zh-CN" sz="1600" dirty="0">
                <a:latin typeface="+mj-ea"/>
                <a:ea typeface="+mj-ea"/>
              </a:rPr>
              <a:t>graph </a:t>
            </a:r>
            <a:r>
              <a:rPr lang="en-US" altLang="zh-CN" sz="1600" dirty="0" smtClean="0">
                <a:latin typeface="+mj-ea"/>
                <a:ea typeface="+mj-ea"/>
              </a:rPr>
              <a:t>embedding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+mj-ea"/>
                <a:ea typeface="+mj-ea"/>
              </a:rPr>
              <a:t>additional </a:t>
            </a:r>
            <a:r>
              <a:rPr lang="en-US" altLang="zh-CN" sz="1600" dirty="0" smtClean="0">
                <a:latin typeface="+mj-ea"/>
                <a:ea typeface="+mj-ea"/>
              </a:rPr>
              <a:t>contextual information </a:t>
            </a:r>
            <a:r>
              <a:rPr lang="en-US" altLang="zh-CN" sz="1600" dirty="0">
                <a:latin typeface="+mj-ea"/>
                <a:ea typeface="+mj-ea"/>
              </a:rPr>
              <a:t>for each entity</a:t>
            </a:r>
            <a:endParaRPr lang="en-US" altLang="zh-CN" sz="1600" dirty="0" smtClean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600" dirty="0" smtClean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1600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2981" y="1243212"/>
            <a:ext cx="5140519" cy="264106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39850" y="4480278"/>
            <a:ext cx="3971925" cy="4191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37017" y="5022076"/>
            <a:ext cx="2990850" cy="9525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49258" y="1798597"/>
            <a:ext cx="4389500" cy="30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495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latin typeface="微软雅黑" pitchFamily="34" charset="-122"/>
            <a:ea typeface="微软雅黑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5834</TotalTime>
  <Words>309</Words>
  <Application>Microsoft Office PowerPoint</Application>
  <PresentationFormat>宽屏</PresentationFormat>
  <Paragraphs>70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7" baseType="lpstr">
      <vt:lpstr>Franklin Gothic Medium</vt:lpstr>
      <vt:lpstr>Arial</vt:lpstr>
      <vt:lpstr>黑体</vt:lpstr>
      <vt:lpstr>宋体</vt:lpstr>
      <vt:lpstr>Franklin Gothic Book</vt:lpstr>
      <vt:lpstr>Calibri</vt:lpstr>
      <vt:lpstr>Wingdings</vt:lpstr>
      <vt:lpstr>方正喵呜体</vt:lpstr>
      <vt:lpstr>微软雅黑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BOSSPPT2017-2018极简风格</dc:title>
  <dc:subject>BOSSPPT 2017-2018</dc:subject>
  <dc:creator>BOSSPPT 2017-2018</dc:creator>
  <cp:keywords>BOSSPPT顶尖职业文案</cp:keywords>
  <dc:description>BOSSPPT致力于提供高质量，有品质的模板，拒绝垃圾模板！_x000d_
本模板由bossppt设计师制作或制作师二次制作整理，bossppt为此花费了大量心血。_x000d_
如果非本店购买，请直接向盗版店进行索赔。_x000d_
本店淘宝唯一购买网址：https://chinappt.taobao.com</dc:description>
  <cp:lastModifiedBy>hp</cp:lastModifiedBy>
  <cp:revision>62</cp:revision>
  <dcterms:created xsi:type="dcterms:W3CDTF">2015-02-02T13:33:48Z</dcterms:created>
  <dcterms:modified xsi:type="dcterms:W3CDTF">2019-03-17T15:39:21Z</dcterms:modified>
  <cp:category>店铺： BOSSPPT顶尖职业文案</cp:category>
  <cp:contentStatus>BOSSPPT</cp:contentStatus>
</cp:coreProperties>
</file>