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7" r:id="rId3"/>
    <p:sldId id="270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740DA-1EFF-4AFF-94D8-8135B806B7CA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9A64-AB9C-4E90-B256-73012155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8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9A64-AB9C-4E90-B256-730121554D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3" y="1412777"/>
            <a:ext cx="4347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Emotional Chatting Machine </a:t>
            </a:r>
            <a:r>
              <a:rPr lang="zh-CN" altLang="en-US" dirty="0" smtClean="0"/>
              <a:t>模型的结果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目前的研究工作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竞赛的任务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5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7" y="520804"/>
            <a:ext cx="240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Training  </a:t>
            </a:r>
            <a:r>
              <a:rPr lang="en-US" altLang="zh-CN" sz="2400" dirty="0"/>
              <a:t>topics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6" y="1484784"/>
            <a:ext cx="8877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276872"/>
            <a:ext cx="87439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6707" y="1268760"/>
            <a:ext cx="1814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Submissions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67544" y="3573020"/>
            <a:ext cx="4968552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You may submit up to </a:t>
            </a:r>
            <a:r>
              <a:rPr lang="en-US" altLang="zh-CN" sz="1400" dirty="0">
                <a:solidFill>
                  <a:srgbClr val="FF0000"/>
                </a:solidFill>
              </a:rPr>
              <a:t>1000 passages per turn </a:t>
            </a:r>
            <a:r>
              <a:rPr lang="en-US" altLang="zh-CN" sz="1400" dirty="0"/>
              <a:t>(query in the conversation), but only a limited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top-k will be </a:t>
            </a:r>
            <a:r>
              <a:rPr lang="en-US" altLang="zh-CN" sz="1400" dirty="0" smtClean="0">
                <a:solidFill>
                  <a:srgbClr val="FF0000"/>
                </a:solidFill>
              </a:rPr>
              <a:t>assessed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A single </a:t>
            </a:r>
            <a:r>
              <a:rPr lang="en-US" altLang="zh-CN" sz="1400" dirty="0">
                <a:solidFill>
                  <a:srgbClr val="FF0000"/>
                </a:solidFill>
              </a:rPr>
              <a:t>participant may submit the output of multiple systems, up to a maximum of four systems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6" y="1855121"/>
            <a:ext cx="8401397" cy="126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04664"/>
            <a:ext cx="1557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Evaluation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246283" y="1700808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Fails to </a:t>
            </a:r>
            <a:r>
              <a:rPr lang="en-US" altLang="zh-CN" sz="1400" dirty="0" smtClean="0"/>
              <a:t>meet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smtClean="0"/>
              <a:t>Slightly meets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smtClean="0"/>
              <a:t>Moderately meets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Highly </a:t>
            </a:r>
            <a:r>
              <a:rPr lang="en-US" altLang="zh-CN" sz="1400" dirty="0" smtClean="0"/>
              <a:t>meets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 smtClean="0"/>
              <a:t> Fully meets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50871" y="112474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MT"/>
              </a:rPr>
              <a:t>submitted at </a:t>
            </a:r>
            <a:r>
              <a:rPr lang="en-US" altLang="zh-CN" dirty="0" smtClean="0">
                <a:latin typeface="ArialMT"/>
              </a:rPr>
              <a:t>NIST</a:t>
            </a:r>
            <a:r>
              <a:rPr lang="zh-CN" altLang="en-US" dirty="0" smtClean="0">
                <a:latin typeface="ArialMT"/>
              </a:rPr>
              <a:t>（美国国家标准技术研究所）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6804" y="3604374"/>
            <a:ext cx="587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Standard ranking metrics such 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P@1</a:t>
            </a:r>
            <a:r>
              <a:rPr lang="en-US" altLang="zh-CN" dirty="0"/>
              <a:t>, P@3, ERR and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937027"/>
            <a:ext cx="7834234" cy="274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5" y="1005484"/>
            <a:ext cx="880246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3944" y="-30781"/>
            <a:ext cx="9140059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7853439" y="70163"/>
            <a:ext cx="511441" cy="532459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3988171" y="70162"/>
            <a:ext cx="511441" cy="532459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5420321" y="254571"/>
            <a:ext cx="392432" cy="40856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8860020" y="238379"/>
            <a:ext cx="167518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6457121" y="127179"/>
            <a:ext cx="511441" cy="532459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43058" y="1126971"/>
            <a:ext cx="109728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2645481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72" y="2684409"/>
            <a:ext cx="3324071" cy="3324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3" y="2666464"/>
            <a:ext cx="3441587" cy="34415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8122" y="1868107"/>
            <a:ext cx="151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Loss Results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7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755" y="997508"/>
            <a:ext cx="74203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Franklin Gothic Book"/>
                <a:ea typeface="黑体"/>
              </a:rPr>
              <a:t>post:  </a:t>
            </a:r>
            <a:r>
              <a:rPr lang="zh-CN" altLang="en-US" sz="1200" dirty="0">
                <a:solidFill>
                  <a:srgbClr val="00B0F0"/>
                </a:solidFill>
                <a:latin typeface="Franklin Gothic Book"/>
                <a:ea typeface="黑体"/>
              </a:rPr>
              <a:t>承诺就是一个骗子说给一个傻子听的  </a:t>
            </a:r>
            <a:r>
              <a:rPr lang="en-US" altLang="zh-CN" sz="1200" dirty="0">
                <a:solidFill>
                  <a:srgbClr val="00B0F0"/>
                </a:solidFill>
                <a:latin typeface="Franklin Gothic Book"/>
                <a:ea typeface="黑体"/>
              </a:rPr>
              <a:t>response:  </a:t>
            </a:r>
            <a:r>
              <a:rPr lang="zh-CN" altLang="en-US" sz="1200" dirty="0">
                <a:solidFill>
                  <a:srgbClr val="00B0F0"/>
                </a:solidFill>
                <a:latin typeface="Franklin Gothic Book"/>
                <a:ea typeface="黑体"/>
              </a:rPr>
              <a:t>我</a:t>
            </a:r>
            <a:r>
              <a:rPr lang="zh-CN" altLang="en-US" sz="1200" dirty="0" smtClean="0">
                <a:solidFill>
                  <a:srgbClr val="00B0F0"/>
                </a:solidFill>
                <a:latin typeface="Franklin Gothic Book"/>
                <a:ea typeface="黑体"/>
              </a:rPr>
              <a:t>不这样</a:t>
            </a:r>
            <a:r>
              <a:rPr lang="zh-CN" altLang="en-US" sz="1200" dirty="0">
                <a:solidFill>
                  <a:srgbClr val="00B0F0"/>
                </a:solidFill>
                <a:latin typeface="Franklin Gothic Book"/>
                <a:ea typeface="黑体"/>
              </a:rPr>
              <a:t>认为。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null: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傻子认识的？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like: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我吧你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sad: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哎觉得了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disgust: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骗子骗子不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angry: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我信不信，反正我信信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happy: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哈哈哈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Franklin Gothic Book"/>
                <a:ea typeface="黑体"/>
              </a:rPr>
              <a:t>post:  </a:t>
            </a:r>
            <a:r>
              <a:rPr lang="zh-CN" altLang="en-US" sz="1200" dirty="0">
                <a:solidFill>
                  <a:srgbClr val="00B0F0"/>
                </a:solidFill>
                <a:latin typeface="Franklin Gothic Book"/>
                <a:ea typeface="黑体"/>
              </a:rPr>
              <a:t>知道真相的我，眼泪笑下来。  </a:t>
            </a:r>
            <a:r>
              <a:rPr lang="en-US" altLang="zh-CN" sz="1200" dirty="0">
                <a:solidFill>
                  <a:srgbClr val="00B0F0"/>
                </a:solidFill>
                <a:latin typeface="Franklin Gothic Book"/>
                <a:ea typeface="黑体"/>
              </a:rPr>
              <a:t>response:  </a:t>
            </a:r>
            <a:r>
              <a:rPr lang="zh-CN" altLang="en-US" sz="1200" dirty="0">
                <a:solidFill>
                  <a:srgbClr val="00B0F0"/>
                </a:solidFill>
                <a:latin typeface="Franklin Gothic Book"/>
                <a:ea typeface="黑体"/>
              </a:rPr>
              <a:t>真相往往是出乎意料的。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null: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知道了知道了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like: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好吧，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sad: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我啊，的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disgust: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那啊，这，里的人剧，是知道是，你的微博太坏了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angry: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这啊被逼的！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Franklin Gothic Book"/>
                <a:ea typeface="黑体"/>
              </a:rPr>
              <a:t>happy:  </a:t>
            </a:r>
            <a:r>
              <a:rPr lang="zh-CN" altLang="en-US" sz="1200" dirty="0">
                <a:solidFill>
                  <a:prstClr val="black"/>
                </a:solidFill>
                <a:latin typeface="Franklin Gothic Book"/>
                <a:ea typeface="黑体"/>
              </a:rPr>
              <a:t>哈哈笑死我</a:t>
            </a:r>
            <a:r>
              <a:rPr lang="zh-CN" altLang="en-US" sz="1200" dirty="0" smtClean="0">
                <a:solidFill>
                  <a:prstClr val="black"/>
                </a:solidFill>
                <a:latin typeface="Franklin Gothic Book"/>
                <a:ea typeface="黑体"/>
              </a:rPr>
              <a:t>了</a:t>
            </a:r>
            <a:endParaRPr lang="en-US" altLang="zh-CN" sz="1200" dirty="0" smtClean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9952" y="36657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dirty="0">
                <a:solidFill>
                  <a:srgbClr val="00B0F0"/>
                </a:solidFill>
                <a:latin typeface="Franklin Gothic Book"/>
                <a:ea typeface="黑体"/>
              </a:rPr>
              <a:t>post:  </a:t>
            </a:r>
            <a:r>
              <a:rPr lang="zh-CN" altLang="en-US" sz="1400" dirty="0">
                <a:solidFill>
                  <a:srgbClr val="00B0F0"/>
                </a:solidFill>
                <a:latin typeface="Franklin Gothic Book"/>
                <a:ea typeface="黑体"/>
              </a:rPr>
              <a:t>墙上说不能拍照，所以我就拍了。  </a:t>
            </a:r>
            <a:r>
              <a:rPr lang="en-US" altLang="zh-CN" sz="1400" dirty="0">
                <a:solidFill>
                  <a:srgbClr val="00B0F0"/>
                </a:solidFill>
                <a:latin typeface="Franklin Gothic Book"/>
                <a:ea typeface="黑体"/>
              </a:rPr>
              <a:t>response:  </a:t>
            </a:r>
            <a:r>
              <a:rPr lang="zh-CN" altLang="en-US" sz="1400" dirty="0">
                <a:solidFill>
                  <a:srgbClr val="00B0F0"/>
                </a:solidFill>
                <a:latin typeface="Franklin Gothic Book"/>
                <a:ea typeface="黑体"/>
              </a:rPr>
              <a:t>果然是听话的好孩子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null: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其实的时候你就拍了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like: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我喜欢你拍觉得的，可是也是这么觉得的，你懂的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sad: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哎错了，我错了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disgust: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我说的想看，。，不也有点浪费出来。，你的是懂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angry: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那还以为是！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Franklin Gothic Book"/>
                <a:ea typeface="黑体"/>
              </a:rPr>
              <a:t>happy:  </a:t>
            </a:r>
            <a:r>
              <a:rPr lang="zh-CN" altLang="en-US" sz="1400" dirty="0">
                <a:solidFill>
                  <a:prstClr val="black"/>
                </a:solidFill>
                <a:latin typeface="Franklin Gothic Book"/>
                <a:ea typeface="黑体"/>
              </a:rPr>
              <a:t>哈哈哈哈，也是这么</a:t>
            </a:r>
            <a:endParaRPr lang="zh-CN" altLang="en-US" sz="1400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2127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5" y="692700"/>
            <a:ext cx="8558708" cy="450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4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55" y="1783412"/>
            <a:ext cx="3960440" cy="4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1285" y="436022"/>
            <a:ext cx="5716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TREC Conversational Assistance Track Guidelines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70" y="1074093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2019 Year 1</a:t>
            </a:r>
            <a:endParaRPr lang="zh-CN" altLang="en-US" dirty="0"/>
          </a:p>
        </p:txBody>
      </p:sp>
      <p:sp>
        <p:nvSpPr>
          <p:cNvPr id="4" name="右中括号 3"/>
          <p:cNvSpPr/>
          <p:nvPr/>
        </p:nvSpPr>
        <p:spPr>
          <a:xfrm>
            <a:off x="5917821" y="2132860"/>
            <a:ext cx="137707" cy="1409511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772816"/>
            <a:ext cx="729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opic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flowering </a:t>
            </a:r>
            <a:r>
              <a:rPr lang="en-US" altLang="zh-CN" sz="1600" dirty="0"/>
              <a:t>plants for cold </a:t>
            </a:r>
            <a:r>
              <a:rPr lang="en-US" altLang="zh-CN" sz="1600" dirty="0" smtClean="0"/>
              <a:t>climates</a:t>
            </a:r>
          </a:p>
          <a:p>
            <a:r>
              <a:rPr lang="en-US" altLang="zh-CN" sz="1600" dirty="0" smtClean="0"/>
              <a:t>Description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You would like to buy and take care of flowering plants for cold climates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08030"/>
            <a:ext cx="1994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Dialog Context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0762" y="1156102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07" y="2492900"/>
            <a:ext cx="5904656" cy="411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4" y="2276872"/>
            <a:ext cx="883505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987824" y="3284984"/>
            <a:ext cx="5400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544403" y="4293096"/>
            <a:ext cx="71287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1628804"/>
            <a:ext cx="87820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307" y="764704"/>
            <a:ext cx="205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Text Collection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53621"/>
              </p:ext>
            </p:extLst>
          </p:nvPr>
        </p:nvGraphicFramePr>
        <p:xfrm>
          <a:off x="971600" y="2060848"/>
          <a:ext cx="777686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3888432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Source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Data size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English Wikipedia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 Million articles</a:t>
                      </a:r>
                      <a:endParaRPr lang="zh-CN" altLang="en-US" sz="16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MARCO web passage 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 million</a:t>
                      </a:r>
                      <a:endParaRPr lang="zh-CN" altLang="en-US" sz="16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Washington Post news collection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608,180 news articles and blog posts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378</Words>
  <Application>Microsoft Office PowerPoint</Application>
  <PresentationFormat>全屏显示(4:3)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make</dc:creator>
  <cp:lastModifiedBy>make</cp:lastModifiedBy>
  <cp:revision>12</cp:revision>
  <dcterms:created xsi:type="dcterms:W3CDTF">2019-06-20T01:12:26Z</dcterms:created>
  <dcterms:modified xsi:type="dcterms:W3CDTF">2019-06-24T01:16:59Z</dcterms:modified>
</cp:coreProperties>
</file>