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62" r:id="rId5"/>
    <p:sldId id="267" r:id="rId6"/>
    <p:sldId id="259" r:id="rId7"/>
    <p:sldId id="260" r:id="rId8"/>
    <p:sldId id="276" r:id="rId9"/>
    <p:sldId id="277" r:id="rId10"/>
    <p:sldId id="271" r:id="rId11"/>
    <p:sldId id="261" r:id="rId12"/>
    <p:sldId id="263" r:id="rId13"/>
    <p:sldId id="278" r:id="rId14"/>
    <p:sldId id="264" r:id="rId15"/>
    <p:sldId id="279" r:id="rId16"/>
    <p:sldId id="280" r:id="rId17"/>
    <p:sldId id="281" r:id="rId18"/>
    <p:sldId id="282" r:id="rId19"/>
    <p:sldId id="283" r:id="rId20"/>
    <p:sldId id="284" r:id="rId21"/>
    <p:sldId id="265" r:id="rId22"/>
    <p:sldId id="266" r:id="rId23"/>
    <p:sldId id="286" r:id="rId24"/>
    <p:sldId id="285" r:id="rId25"/>
    <p:sldId id="287" r:id="rId26"/>
    <p:sldId id="288" r:id="rId27"/>
    <p:sldId id="289" r:id="rId28"/>
    <p:sldId id="268" r:id="rId29"/>
    <p:sldId id="290" r:id="rId30"/>
    <p:sldId id="291" r:id="rId31"/>
    <p:sldId id="275" r:id="rId32"/>
  </p:sldIdLst>
  <p:sldSz cx="9144000" cy="5143500" type="screen16x9"/>
  <p:notesSz cx="6858000" cy="9144000"/>
  <p:custDataLst>
    <p:tags r:id="rId34"/>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778" y="48"/>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2018/1/18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72F2373-423F-45A0-9429-E08225BC0FF5}" type="slidenum">
              <a:rPr lang="zh-CN" altLang="en-US"/>
              <a:pPr eaLnBrk="1" hangingPunct="1">
                <a:buFont typeface="Arial" charset="0"/>
                <a:buNone/>
              </a:pPr>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DCAF65F5-12D1-44C5-9AAF-37A484E3F163}" type="slidenum">
              <a:rPr lang="zh-CN" altLang="en-US"/>
              <a:pPr eaLnBrk="1" hangingPunct="1">
                <a:buFont typeface="Arial" charset="0"/>
                <a:buNone/>
              </a:pPr>
              <a:t>21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F322906-2926-40AB-8AFA-8ED473ABD1C3}" type="slidenum">
              <a:rPr lang="zh-CN" altLang="en-US"/>
              <a:pPr eaLnBrk="1" hangingPunct="1">
                <a:buFont typeface="Arial" charset="0"/>
                <a:buNone/>
              </a:pPr>
              <a:t>22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F322906-2926-40AB-8AFA-8ED473ABD1C3}" type="slidenum">
              <a:rPr lang="zh-CN" altLang="en-US"/>
              <a:pPr eaLnBrk="1" hangingPunct="1">
                <a:buFont typeface="Arial" charset="0"/>
                <a:buNone/>
              </a:pPr>
              <a:t>23</a:t>
            </a:fld>
            <a:endParaRPr lang="zh-CN" altLang="en-US"/>
          </a:p>
        </p:txBody>
      </p:sp>
    </p:spTree>
    <p:extLst>
      <p:ext uri="{BB962C8B-B14F-4D97-AF65-F5344CB8AC3E}">
        <p14:creationId xmlns:p14="http://schemas.microsoft.com/office/powerpoint/2010/main" val="2580010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F322906-2926-40AB-8AFA-8ED473ABD1C3}" type="slidenum">
              <a:rPr lang="zh-CN" altLang="en-US"/>
              <a:pPr eaLnBrk="1" hangingPunct="1">
                <a:buFont typeface="Arial" charset="0"/>
                <a:buNone/>
              </a:pPr>
              <a:t>25</a:t>
            </a:fld>
            <a:endParaRPr lang="zh-CN" altLang="en-US"/>
          </a:p>
        </p:txBody>
      </p:sp>
    </p:spTree>
    <p:extLst>
      <p:ext uri="{BB962C8B-B14F-4D97-AF65-F5344CB8AC3E}">
        <p14:creationId xmlns:p14="http://schemas.microsoft.com/office/powerpoint/2010/main" val="2631836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F322906-2926-40AB-8AFA-8ED473ABD1C3}" type="slidenum">
              <a:rPr lang="zh-CN" altLang="en-US"/>
              <a:pPr eaLnBrk="1" hangingPunct="1">
                <a:buFont typeface="Arial" charset="0"/>
                <a:buNone/>
              </a:pPr>
              <a:t>26</a:t>
            </a:fld>
            <a:endParaRPr lang="zh-CN" altLang="en-US"/>
          </a:p>
        </p:txBody>
      </p:sp>
    </p:spTree>
    <p:extLst>
      <p:ext uri="{BB962C8B-B14F-4D97-AF65-F5344CB8AC3E}">
        <p14:creationId xmlns:p14="http://schemas.microsoft.com/office/powerpoint/2010/main" val="3323664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F322906-2926-40AB-8AFA-8ED473ABD1C3}" type="slidenum">
              <a:rPr lang="zh-CN" altLang="en-US"/>
              <a:pPr eaLnBrk="1" hangingPunct="1">
                <a:buFont typeface="Arial" charset="0"/>
                <a:buNone/>
              </a:pPr>
              <a:t>27</a:t>
            </a:fld>
            <a:endParaRPr lang="zh-CN" altLang="en-US"/>
          </a:p>
        </p:txBody>
      </p:sp>
    </p:spTree>
    <p:extLst>
      <p:ext uri="{BB962C8B-B14F-4D97-AF65-F5344CB8AC3E}">
        <p14:creationId xmlns:p14="http://schemas.microsoft.com/office/powerpoint/2010/main" val="3095012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8F6831A8-CBC8-4A3B-9280-0377A57713C9}" type="slidenum">
              <a:rPr lang="zh-CN" altLang="en-US"/>
              <a:pPr eaLnBrk="1" hangingPunct="1">
                <a:buFont typeface="Arial" charset="0"/>
                <a:buNone/>
              </a:pPr>
              <a:t>28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F322906-2926-40AB-8AFA-8ED473ABD1C3}" type="slidenum">
              <a:rPr lang="zh-CN" altLang="en-US"/>
              <a:pPr eaLnBrk="1" hangingPunct="1">
                <a:buFont typeface="Arial" charset="0"/>
                <a:buNone/>
              </a:pPr>
              <a:t>29</a:t>
            </a:fld>
            <a:endParaRPr lang="zh-CN" altLang="en-US"/>
          </a:p>
        </p:txBody>
      </p:sp>
    </p:spTree>
    <p:extLst>
      <p:ext uri="{BB962C8B-B14F-4D97-AF65-F5344CB8AC3E}">
        <p14:creationId xmlns:p14="http://schemas.microsoft.com/office/powerpoint/2010/main" val="733963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F322906-2926-40AB-8AFA-8ED473ABD1C3}" type="slidenum">
              <a:rPr lang="zh-CN" altLang="en-US"/>
              <a:pPr eaLnBrk="1" hangingPunct="1">
                <a:buFont typeface="Arial" charset="0"/>
                <a:buNone/>
              </a:pPr>
              <a:t>30</a:t>
            </a:fld>
            <a:endParaRPr lang="zh-CN" altLang="en-US"/>
          </a:p>
        </p:txBody>
      </p:sp>
    </p:spTree>
    <p:extLst>
      <p:ext uri="{BB962C8B-B14F-4D97-AF65-F5344CB8AC3E}">
        <p14:creationId xmlns:p14="http://schemas.microsoft.com/office/powerpoint/2010/main" val="2765064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31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D4CD1DF-D700-499C-B9B6-E97472CA762B}" type="slidenum">
              <a:rPr lang="zh-CN" altLang="en-US"/>
              <a:pPr eaLnBrk="1" hangingPunct="1">
                <a:buFont typeface="Arial" charset="0"/>
                <a:buNone/>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C54B03C-1BFD-4C63-9A79-6318D39503DA}" type="slidenum">
              <a:rPr lang="zh-CN" altLang="en-US"/>
              <a:pPr eaLnBrk="1" hangingPunct="1">
                <a:buFont typeface="Arial" charset="0"/>
                <a:buNone/>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B4DCC13-E271-4361-A348-4339E38BB73C}" type="slidenum">
              <a:rPr lang="zh-CN" altLang="en-US"/>
              <a:pPr eaLnBrk="1" hangingPunct="1">
                <a:buFont typeface="Arial" charset="0"/>
                <a:buNone/>
              </a:pPr>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15642437-7C66-4BFB-9C07-9ADC34894B7E}" type="datetime1">
              <a:rPr lang="zh-CN" altLang="en-US"/>
              <a:pPr>
                <a:defRPr/>
              </a:pPr>
              <a:t>2018/1/18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4D7043AC-26BD-418C-BD64-D94458940B62}" type="datetime1">
              <a:rPr lang="zh-CN" altLang="en-US"/>
              <a:pPr>
                <a:defRPr/>
              </a:pPr>
              <a:t>2018/1/18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A01BF86-6538-4483-B566-F49116C26F52}" type="datetime1">
              <a:rPr lang="zh-CN" altLang="en-US"/>
              <a:pPr>
                <a:defRPr/>
              </a:pPr>
              <a:t>2018/1/18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4994FA26-901D-4636-876E-CF5F600BD1BA}" type="datetime1">
              <a:rPr lang="zh-CN" altLang="en-US"/>
              <a:pPr>
                <a:defRPr/>
              </a:pPr>
              <a:t>2018/1/18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5EE7D180-5213-4877-B1EF-CFBD72296E34}" type="datetime1">
              <a:rPr lang="zh-CN" altLang="en-US"/>
              <a:pPr>
                <a:defRPr/>
              </a:pPr>
              <a:t>2018/1/18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4696A73E-3875-430F-9807-40BA26F5AB8D}" type="datetime1">
              <a:rPr lang="zh-CN" altLang="en-US"/>
              <a:pPr>
                <a:defRPr/>
              </a:pPr>
              <a:t>2018/1/18</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B7088810-2026-4588-B17A-0DF3ABE564E6}" type="datetime1">
              <a:rPr lang="zh-CN" altLang="en-US"/>
              <a:pPr>
                <a:defRPr/>
              </a:pPr>
              <a:t>2018/1/18</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B50107F-B213-4D60-9C60-57EC17FFD3BB}" type="datetime1">
              <a:rPr lang="zh-CN" altLang="en-US"/>
              <a:pPr>
                <a:defRPr/>
              </a:pPr>
              <a:t>2018/1/18</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86BEC4AA-56AE-4F06-8BBC-803FE723DA08}" type="datetime1">
              <a:rPr lang="zh-CN" altLang="en-US"/>
              <a:pPr>
                <a:defRPr/>
              </a:pPr>
              <a:t>2018/1/18</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D1ABB2DB-7B5D-4E98-BF80-713AF407B874}" type="datetime1">
              <a:rPr lang="zh-CN" altLang="en-US"/>
              <a:pPr>
                <a:defRPr/>
              </a:pPr>
              <a:t>2018/1/18</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20849F0A-A92C-4F4C-AB56-94DC6D31B3A3}" type="datetime1">
              <a:rPr lang="zh-CN" altLang="en-US"/>
              <a:pPr>
                <a:defRPr/>
              </a:pPr>
              <a:t>2018/1/18</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BBA0EAA3-8B20-4BBF-888B-B6412C13F887}" type="datetime1">
              <a:rPr lang="zh-CN" altLang="en-US"/>
              <a:pPr>
                <a:defRPr/>
              </a:pPr>
              <a:t>2018/1/18</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6.emf"/><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image" Target="../media/image20.jp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 name="椭圆 33"/>
          <p:cNvSpPr>
            <a:spLocks noChangeArrowheads="1"/>
          </p:cNvSpPr>
          <p:nvPr/>
        </p:nvSpPr>
        <p:spPr bwMode="auto">
          <a:xfrm>
            <a:off x="3707829" y="1275660"/>
            <a:ext cx="1728342" cy="1151390"/>
          </a:xfrm>
          <a:prstGeom prst="ellipse">
            <a:avLst/>
          </a:prstGeom>
          <a:solidFill>
            <a:srgbClr val="FFFFFF">
              <a:alpha val="32156"/>
            </a:srgbClr>
          </a:solidFill>
          <a:ln w="12700">
            <a:solidFill>
              <a:schemeClr val="bg1"/>
            </a:solidFill>
            <a:miter lim="800000"/>
            <a:headEnd/>
            <a:tailEnd/>
          </a:ln>
        </p:spPr>
        <p:txBody>
          <a:bodyPr anchor="ctr"/>
          <a:lstStyle/>
          <a:p>
            <a:pPr algn="ctr"/>
            <a:r>
              <a:rPr lang="en-US" altLang="zh-CN" sz="2800" dirty="0" err="1">
                <a:solidFill>
                  <a:srgbClr val="FFFFFF"/>
                </a:solidFill>
                <a:latin typeface="Calibri" pitchFamily="34" charset="0"/>
                <a:sym typeface="Calibri" pitchFamily="34" charset="0"/>
              </a:rPr>
              <a:t>Autoliv</a:t>
            </a:r>
            <a:endParaRPr lang="zh-CN" altLang="en-US" sz="2800" dirty="0">
              <a:solidFill>
                <a:srgbClr val="FFFFFF"/>
              </a:solidFill>
              <a:latin typeface="宋体" pitchFamily="2" charset="-122"/>
              <a:sym typeface="宋体" pitchFamily="2" charset="-122"/>
            </a:endParaRPr>
          </a:p>
        </p:txBody>
      </p:sp>
      <p:sp>
        <p:nvSpPr>
          <p:cNvPr id="3093" name="直接连接符 35"/>
          <p:cNvSpPr>
            <a:spLocks noChangeShapeType="1"/>
          </p:cNvSpPr>
          <p:nvPr/>
        </p:nvSpPr>
        <p:spPr bwMode="auto">
          <a:xfrm>
            <a:off x="2447925"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971751" y="2932113"/>
            <a:ext cx="77245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200" dirty="0">
                <a:latin typeface="HelveticaNeueLT Pro 35 Th" pitchFamily="34" charset="0"/>
                <a:ea typeface="微软雅黑" pitchFamily="34" charset="-122"/>
              </a:rPr>
              <a:t>Getting started VBA only half an hour</a:t>
            </a:r>
          </a:p>
        </p:txBody>
      </p:sp>
      <p:sp>
        <p:nvSpPr>
          <p:cNvPr id="3096" name="TextBox 38"/>
          <p:cNvSpPr>
            <a:spLocks noChangeArrowheads="1"/>
          </p:cNvSpPr>
          <p:nvPr/>
        </p:nvSpPr>
        <p:spPr bwMode="auto">
          <a:xfrm>
            <a:off x="3024188" y="3822245"/>
            <a:ext cx="30956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100" dirty="0">
                <a:solidFill>
                  <a:schemeClr val="bg1"/>
                </a:solidFill>
                <a:latin typeface="微软雅黑" pitchFamily="34" charset="-122"/>
                <a:ea typeface="微软雅黑" pitchFamily="34" charset="-122"/>
                <a:sym typeface="微软雅黑" pitchFamily="34" charset="-122"/>
              </a:rPr>
              <a:t>Speaker:</a:t>
            </a:r>
            <a:r>
              <a:rPr lang="zh-CN" altLang="en-US" sz="1100" dirty="0">
                <a:solidFill>
                  <a:schemeClr val="bg1"/>
                </a:solidFill>
                <a:latin typeface="微软雅黑" pitchFamily="34" charset="-122"/>
                <a:ea typeface="微软雅黑" pitchFamily="34" charset="-122"/>
                <a:sym typeface="微软雅黑" pitchFamily="34" charset="-122"/>
              </a:rPr>
              <a:t> </a:t>
            </a:r>
            <a:r>
              <a:rPr lang="en-US" altLang="zh-CN" sz="1100" dirty="0" err="1">
                <a:solidFill>
                  <a:schemeClr val="bg1"/>
                </a:solidFill>
                <a:latin typeface="微软雅黑" pitchFamily="34" charset="-122"/>
                <a:ea typeface="微软雅黑" pitchFamily="34" charset="-122"/>
                <a:sym typeface="微软雅黑" pitchFamily="34" charset="-122"/>
              </a:rPr>
              <a:t>HuoPei</a:t>
            </a:r>
            <a:endParaRPr lang="zh-CN" altLang="en-US" sz="1100" dirty="0">
              <a:solidFill>
                <a:schemeClr val="bg1"/>
              </a:solidFill>
              <a:latin typeface="微软雅黑" pitchFamily="34" charset="-122"/>
              <a:ea typeface="微软雅黑" pitchFamily="34" charset="-122"/>
              <a:sym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92"/>
                                        </p:tgtEl>
                                        <p:attrNameLst>
                                          <p:attrName>style.visibility</p:attrName>
                                        </p:attrNameLst>
                                      </p:cBhvr>
                                      <p:to>
                                        <p:strVal val="visible"/>
                                      </p:to>
                                    </p:set>
                                    <p:animEffect>
                                      <p:cBhvr>
                                        <p:cTn id="7" dur="1000"/>
                                        <p:tgtEl>
                                          <p:spTgt spid="3092"/>
                                        </p:tgtEl>
                                      </p:cBhvr>
                                    </p:animEffect>
                                    <p:anim calcmode="lin" valueType="num">
                                      <p:cBhvr>
                                        <p:cTn id="8" dur="1000" fill="hold"/>
                                        <p:tgtEl>
                                          <p:spTgt spid="3092"/>
                                        </p:tgtEl>
                                        <p:attrNameLst>
                                          <p:attrName>ppt_x</p:attrName>
                                        </p:attrNameLst>
                                      </p:cBhvr>
                                      <p:tavLst>
                                        <p:tav tm="0">
                                          <p:val>
                                            <p:strVal val="#ppt_x"/>
                                          </p:val>
                                        </p:tav>
                                        <p:tav tm="100000">
                                          <p:val>
                                            <p:strVal val="#ppt_x"/>
                                          </p:val>
                                        </p:tav>
                                      </p:tavLst>
                                    </p:anim>
                                    <p:anim calcmode="lin" valueType="num">
                                      <p:cBhvr>
                                        <p:cTn id="9" dur="1000" fill="hold"/>
                                        <p:tgtEl>
                                          <p:spTgt spid="309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3093"/>
                                        </p:tgtEl>
                                        <p:attrNameLst>
                                          <p:attrName>style.visibility</p:attrName>
                                        </p:attrNameLst>
                                      </p:cBhvr>
                                      <p:to>
                                        <p:strVal val="visible"/>
                                      </p:to>
                                    </p:set>
                                    <p:anim calcmode="lin" valueType="num">
                                      <p:cBhvr>
                                        <p:cTn id="13" dur="500" fill="hold"/>
                                        <p:tgtEl>
                                          <p:spTgt spid="3093"/>
                                        </p:tgtEl>
                                        <p:attrNameLst>
                                          <p:attrName>ppt_x</p:attrName>
                                        </p:attrNameLst>
                                      </p:cBhvr>
                                      <p:tavLst>
                                        <p:tav tm="0">
                                          <p:val>
                                            <p:strVal val="0-#ppt_w/2"/>
                                          </p:val>
                                        </p:tav>
                                        <p:tav tm="100000">
                                          <p:val>
                                            <p:strVal val="#ppt_x"/>
                                          </p:val>
                                        </p:tav>
                                      </p:tavLst>
                                    </p:anim>
                                    <p:anim calcmode="lin" valueType="num">
                                      <p:cBhvr>
                                        <p:cTn id="14" dur="500" fill="hold"/>
                                        <p:tgtEl>
                                          <p:spTgt spid="3093"/>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094"/>
                                        </p:tgtEl>
                                        <p:attrNameLst>
                                          <p:attrName>style.visibility</p:attrName>
                                        </p:attrNameLst>
                                      </p:cBhvr>
                                      <p:to>
                                        <p:strVal val="visible"/>
                                      </p:to>
                                    </p:set>
                                    <p:anim calcmode="lin" valueType="num">
                                      <p:cBhvr>
                                        <p:cTn id="17" dur="500" fill="hold"/>
                                        <p:tgtEl>
                                          <p:spTgt spid="3094"/>
                                        </p:tgtEl>
                                        <p:attrNameLst>
                                          <p:attrName>ppt_x</p:attrName>
                                        </p:attrNameLst>
                                      </p:cBhvr>
                                      <p:tavLst>
                                        <p:tav tm="0">
                                          <p:val>
                                            <p:strVal val="1+#ppt_w/2"/>
                                          </p:val>
                                        </p:tav>
                                        <p:tav tm="100000">
                                          <p:val>
                                            <p:strVal val="#ppt_x"/>
                                          </p:val>
                                        </p:tav>
                                      </p:tavLst>
                                    </p:anim>
                                    <p:anim calcmode="lin" valueType="num">
                                      <p:cBhvr>
                                        <p:cTn id="18" dur="500" fill="hold"/>
                                        <p:tgtEl>
                                          <p:spTgt spid="3094"/>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3095"/>
                                        </p:tgtEl>
                                        <p:attrNameLst>
                                          <p:attrName>style.visibility</p:attrName>
                                        </p:attrNameLst>
                                      </p:cBhvr>
                                      <p:to>
                                        <p:strVal val="visible"/>
                                      </p:to>
                                    </p:set>
                                    <p:anim calcmode="lin" valueType="num">
                                      <p:cBhvr>
                                        <p:cTn id="22"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095"/>
                                        </p:tgtEl>
                                        <p:attrNameLst>
                                          <p:attrName>ppt_y</p:attrName>
                                        </p:attrNameLst>
                                      </p:cBhvr>
                                      <p:tavLst>
                                        <p:tav tm="0">
                                          <p:val>
                                            <p:strVal val="#ppt_y"/>
                                          </p:val>
                                        </p:tav>
                                        <p:tav tm="100000">
                                          <p:val>
                                            <p:strVal val="#ppt_y"/>
                                          </p:val>
                                        </p:tav>
                                      </p:tavLst>
                                    </p:anim>
                                    <p:anim calcmode="lin" valueType="num">
                                      <p:cBhvr>
                                        <p:cTn id="24"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6" dur="500" tmFilter="0,0; .5, 1; 1, 1"/>
                                        <p:tgtEl>
                                          <p:spTgt spid="3095"/>
                                        </p:tgtEl>
                                      </p:cBhvr>
                                    </p:animEffect>
                                  </p:childTnLst>
                                </p:cTn>
                              </p:par>
                            </p:childTnLst>
                          </p:cTn>
                        </p:par>
                        <p:par>
                          <p:cTn id="27" fill="hold" nodeType="afterGroup">
                            <p:stCondLst>
                              <p:cond delay="350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3096"/>
                                        </p:tgtEl>
                                        <p:attrNameLst>
                                          <p:attrName>style.visibility</p:attrName>
                                        </p:attrNameLst>
                                      </p:cBhvr>
                                      <p:to>
                                        <p:strVal val="visible"/>
                                      </p:to>
                                    </p:set>
                                    <p:anim by="(-#ppt_w*2)" calcmode="lin" valueType="num">
                                      <p:cBhvr rctx="PPT">
                                        <p:cTn id="30" dur="500" autoRev="1" fill="hold">
                                          <p:stCondLst>
                                            <p:cond delay="0"/>
                                          </p:stCondLst>
                                        </p:cTn>
                                        <p:tgtEl>
                                          <p:spTgt spid="3096"/>
                                        </p:tgtEl>
                                        <p:attrNameLst>
                                          <p:attrName>ppt_w</p:attrName>
                                        </p:attrNameLst>
                                      </p:cBhvr>
                                    </p:anim>
                                    <p:anim by="(#ppt_w*0.50)" calcmode="lin" valueType="num">
                                      <p:cBhvr>
                                        <p:cTn id="31" dur="500" decel="50000" autoRev="1" fill="hold">
                                          <p:stCondLst>
                                            <p:cond delay="0"/>
                                          </p:stCondLst>
                                        </p:cTn>
                                        <p:tgtEl>
                                          <p:spTgt spid="3096"/>
                                        </p:tgtEl>
                                        <p:attrNameLst>
                                          <p:attrName>ppt_x</p:attrName>
                                        </p:attrNameLst>
                                      </p:cBhvr>
                                    </p:anim>
                                    <p:anim to="(#ppt_y)" calcmode="lin" valueType="num">
                                      <p:cBhvr>
                                        <p:cTn id="32" dur="1000" fill="hold">
                                          <p:stCondLst>
                                            <p:cond delay="0"/>
                                          </p:stCondLst>
                                        </p:cTn>
                                        <p:tgtEl>
                                          <p:spTgt spid="3096"/>
                                        </p:tgtEl>
                                        <p:attrNameLst>
                                          <p:attrName>ppt_y</p:attrName>
                                        </p:attrNameLst>
                                      </p:cBhvr>
                                    </p:anim>
                                    <p:animRot by="21600000">
                                      <p:cBhvr>
                                        <p:cTn id="33"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 grpId="0" bldLvl="0" animBg="1" autoUpdateAnimBg="0"/>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a:spLocks noChangeArrowheads="1"/>
          </p:cNvSpPr>
          <p:nvPr/>
        </p:nvSpPr>
        <p:spPr bwMode="auto">
          <a:xfrm>
            <a:off x="2718454" y="1082486"/>
            <a:ext cx="17557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17411" name="TextBox 4"/>
          <p:cNvSpPr>
            <a:spLocks noChangeArrowheads="1"/>
          </p:cNvSpPr>
          <p:nvPr/>
        </p:nvSpPr>
        <p:spPr bwMode="auto">
          <a:xfrm>
            <a:off x="2627865" y="1863492"/>
            <a:ext cx="33842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rgbClr val="E36C09"/>
                </a:solidFill>
                <a:latin typeface="Calibri" pitchFamily="34" charset="0"/>
                <a:sym typeface="Calibri" pitchFamily="34" charset="0"/>
              </a:rPr>
              <a:t>VBA</a:t>
            </a:r>
            <a:r>
              <a:rPr lang="zh-CN" altLang="en-US" sz="2800" b="1" dirty="0">
                <a:solidFill>
                  <a:srgbClr val="E36C09"/>
                </a:solidFill>
                <a:latin typeface="Calibri" pitchFamily="34" charset="0"/>
                <a:sym typeface="Calibri" pitchFamily="34" charset="0"/>
              </a:rPr>
              <a:t>基础知识学习</a:t>
            </a:r>
            <a:endParaRPr lang="zh-CN" altLang="en-US" sz="2800" b="1" dirty="0">
              <a:solidFill>
                <a:srgbClr val="E36C09"/>
              </a:solidFill>
              <a:latin typeface="Calibri" pitchFamily="34" charset="0"/>
              <a:sym typeface="宋体" pitchFamily="2" charset="-122"/>
            </a:endParaRPr>
          </a:p>
        </p:txBody>
      </p:sp>
      <p:sp>
        <p:nvSpPr>
          <p:cNvPr id="17412" name="TextBox 5"/>
          <p:cNvSpPr>
            <a:spLocks noChangeArrowheads="1"/>
          </p:cNvSpPr>
          <p:nvPr/>
        </p:nvSpPr>
        <p:spPr bwMode="auto">
          <a:xfrm>
            <a:off x="944382" y="699620"/>
            <a:ext cx="17621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9600" b="1" dirty="0">
                <a:solidFill>
                  <a:srgbClr val="FFFFFF"/>
                </a:solidFill>
                <a:latin typeface="Kozuka Mincho Pr6N H" pitchFamily="18" charset="-128"/>
                <a:ea typeface="Kozuka Mincho Pr6N H" pitchFamily="18" charset="-128"/>
                <a:sym typeface="Kozuka Mincho Pr6N H" pitchFamily="18" charset="-128"/>
              </a:rPr>
              <a:t>04</a:t>
            </a:r>
            <a:endParaRPr lang="zh-CN" altLang="en-US" sz="9600" b="1" dirty="0">
              <a:solidFill>
                <a:srgbClr val="FFFFFF"/>
              </a:solidFill>
              <a:latin typeface="Kozuka Mincho Pr6N H" pitchFamily="18" charset="-128"/>
              <a:ea typeface="Kozuka Mincho Pr6N H" pitchFamily="18" charset="-128"/>
              <a:sym typeface="Kozuka Mincho Pr6N H" pitchFamily="18" charset="-128"/>
            </a:endParaRPr>
          </a:p>
        </p:txBody>
      </p:sp>
      <p:sp>
        <p:nvSpPr>
          <p:cNvPr id="17413" name="直接连接符 6"/>
          <p:cNvSpPr>
            <a:spLocks noChangeShapeType="1"/>
          </p:cNvSpPr>
          <p:nvPr/>
        </p:nvSpPr>
        <p:spPr bwMode="auto">
          <a:xfrm>
            <a:off x="971750" y="2735308"/>
            <a:ext cx="5328370" cy="3333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4" name="直接连接符 7"/>
          <p:cNvSpPr>
            <a:spLocks noChangeShapeType="1"/>
          </p:cNvSpPr>
          <p:nvPr/>
        </p:nvSpPr>
        <p:spPr bwMode="auto">
          <a:xfrm>
            <a:off x="971749" y="699620"/>
            <a:ext cx="5256365" cy="34270"/>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413"/>
                                        </p:tgtEl>
                                        <p:attrNameLst>
                                          <p:attrName>style.visibility</p:attrName>
                                        </p:attrNameLst>
                                      </p:cBhvr>
                                      <p:to>
                                        <p:strVal val="visible"/>
                                      </p:to>
                                    </p:set>
                                    <p:animEffect>
                                      <p:cBhvr>
                                        <p:cTn id="7" dur="750"/>
                                        <p:tgtEl>
                                          <p:spTgt spid="17413"/>
                                        </p:tgtEl>
                                      </p:cBhvr>
                                    </p:animEffect>
                                    <p:anim calcmode="lin" valueType="num">
                                      <p:cBhvr>
                                        <p:cTn id="8" dur="750" fill="hold"/>
                                        <p:tgtEl>
                                          <p:spTgt spid="17413"/>
                                        </p:tgtEl>
                                        <p:attrNameLst>
                                          <p:attrName>ppt_x</p:attrName>
                                        </p:attrNameLst>
                                      </p:cBhvr>
                                      <p:tavLst>
                                        <p:tav tm="0">
                                          <p:val>
                                            <p:strVal val="#ppt_x"/>
                                          </p:val>
                                        </p:tav>
                                        <p:tav tm="100000">
                                          <p:val>
                                            <p:strVal val="#ppt_x"/>
                                          </p:val>
                                        </p:tav>
                                      </p:tavLst>
                                    </p:anim>
                                    <p:anim calcmode="lin" valueType="num">
                                      <p:cBhvr>
                                        <p:cTn id="9" dur="750" fill="hold"/>
                                        <p:tgtEl>
                                          <p:spTgt spid="1741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7414"/>
                                        </p:tgtEl>
                                        <p:attrNameLst>
                                          <p:attrName>style.visibility</p:attrName>
                                        </p:attrNameLst>
                                      </p:cBhvr>
                                      <p:to>
                                        <p:strVal val="visible"/>
                                      </p:to>
                                    </p:set>
                                    <p:animEffect>
                                      <p:cBhvr>
                                        <p:cTn id="12" dur="750"/>
                                        <p:tgtEl>
                                          <p:spTgt spid="17414"/>
                                        </p:tgtEl>
                                      </p:cBhvr>
                                    </p:animEffect>
                                    <p:anim calcmode="lin" valueType="num">
                                      <p:cBhvr>
                                        <p:cTn id="13" dur="750" fill="hold"/>
                                        <p:tgtEl>
                                          <p:spTgt spid="17414"/>
                                        </p:tgtEl>
                                        <p:attrNameLst>
                                          <p:attrName>ppt_x</p:attrName>
                                        </p:attrNameLst>
                                      </p:cBhvr>
                                      <p:tavLst>
                                        <p:tav tm="0">
                                          <p:val>
                                            <p:strVal val="#ppt_x"/>
                                          </p:val>
                                        </p:tav>
                                        <p:tav tm="100000">
                                          <p:val>
                                            <p:strVal val="#ppt_x"/>
                                          </p:val>
                                        </p:tav>
                                      </p:tavLst>
                                    </p:anim>
                                    <p:anim calcmode="lin" valueType="num">
                                      <p:cBhvr>
                                        <p:cTn id="14" dur="750" fill="hold"/>
                                        <p:tgtEl>
                                          <p:spTgt spid="17414"/>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17412"/>
                                        </p:tgtEl>
                                        <p:attrNameLst>
                                          <p:attrName>style.visibility</p:attrName>
                                        </p:attrNameLst>
                                      </p:cBhvr>
                                      <p:to>
                                        <p:strVal val="visible"/>
                                      </p:to>
                                    </p:set>
                                    <p:animEffect>
                                      <p:cBhvr>
                                        <p:cTn id="18" dur="1000"/>
                                        <p:tgtEl>
                                          <p:spTgt spid="17412"/>
                                        </p:tgtEl>
                                      </p:cBhvr>
                                    </p:animEffect>
                                  </p:childTnLst>
                                </p:cTn>
                              </p:par>
                            </p:childTnLst>
                          </p:cTn>
                        </p:par>
                        <p:par>
                          <p:cTn id="19" fill="hold" nodeType="afterGroup">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17410"/>
                                        </p:tgtEl>
                                        <p:attrNameLst>
                                          <p:attrName>style.visibility</p:attrName>
                                        </p:attrNameLst>
                                      </p:cBhvr>
                                      <p:to>
                                        <p:strVal val="visible"/>
                                      </p:to>
                                    </p:set>
                                    <p:animEffect>
                                      <p:cBhvr>
                                        <p:cTn id="22" dur="1000"/>
                                        <p:tgtEl>
                                          <p:spTgt spid="17410"/>
                                        </p:tgtEl>
                                      </p:cBhvr>
                                    </p:animEffect>
                                  </p:childTnLst>
                                </p:cTn>
                              </p:par>
                            </p:childTnLst>
                          </p:cTn>
                        </p:par>
                        <p:par>
                          <p:cTn id="23" fill="hold" nodeType="afterGroup">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17411"/>
                                        </p:tgtEl>
                                        <p:attrNameLst>
                                          <p:attrName>style.visibility</p:attrName>
                                        </p:attrNameLst>
                                      </p:cBhvr>
                                      <p:to>
                                        <p:strVal val="visible"/>
                                      </p:to>
                                    </p:set>
                                    <p:animEffect>
                                      <p:cBhvr>
                                        <p:cTn id="26" dur="1000"/>
                                        <p:tgtEl>
                                          <p:spTgt spid="17411"/>
                                        </p:tgtEl>
                                      </p:cBhvr>
                                    </p:animEffect>
                                    <p:anim calcmode="lin" valueType="num">
                                      <p:cBhvr>
                                        <p:cTn id="27" dur="1000" fill="hold"/>
                                        <p:tgtEl>
                                          <p:spTgt spid="17411"/>
                                        </p:tgtEl>
                                        <p:attrNameLst>
                                          <p:attrName>ppt_x</p:attrName>
                                        </p:attrNameLst>
                                      </p:cBhvr>
                                      <p:tavLst>
                                        <p:tav tm="0">
                                          <p:val>
                                            <p:strVal val="#ppt_x"/>
                                          </p:val>
                                        </p:tav>
                                        <p:tav tm="100000">
                                          <p:val>
                                            <p:strVal val="#ppt_x"/>
                                          </p:val>
                                        </p:tav>
                                      </p:tavLst>
                                    </p:anim>
                                    <p:anim calcmode="lin" valueType="num">
                                      <p:cBhvr>
                                        <p:cTn id="28" dur="1000" fill="hold"/>
                                        <p:tgtEl>
                                          <p:spTgt spid="174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autoUpdateAnimBg="0"/>
      <p:bldP spid="17411" grpId="0" bldLvl="0" autoUpdateAnimBg="0"/>
      <p:bldP spid="17412" grpId="0" bldLvl="0" autoUpdateAnimBg="0"/>
      <p:bldP spid="17413" grpId="0" animBg="1"/>
      <p:bldP spid="174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1" y="626736"/>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6"/>
            <a:ext cx="38227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4-1  </a:t>
            </a:r>
            <a:r>
              <a:rPr lang="zh-CN" altLang="en-US" sz="2800" b="1" dirty="0">
                <a:solidFill>
                  <a:schemeClr val="bg1"/>
                </a:solidFill>
                <a:latin typeface="Calibri" pitchFamily="34" charset="0"/>
                <a:sym typeface="Calibri" pitchFamily="34" charset="0"/>
              </a:rPr>
              <a:t>常用的数据类型</a:t>
            </a:r>
            <a:endParaRPr lang="zh-CN" altLang="en-US" sz="2800" b="1" dirty="0">
              <a:solidFill>
                <a:schemeClr val="bg1"/>
              </a:solidFill>
              <a:latin typeface="Calibri" pitchFamily="34" charset="0"/>
              <a:sym typeface="宋体" pitchFamily="2" charset="-122"/>
            </a:endParaRPr>
          </a:p>
        </p:txBody>
      </p:sp>
      <p:pic>
        <p:nvPicPr>
          <p:cNvPr id="2" name="Picture 1">
            <a:extLst>
              <a:ext uri="{FF2B5EF4-FFF2-40B4-BE49-F238E27FC236}">
                <a16:creationId xmlns:a16="http://schemas.microsoft.com/office/drawing/2014/main" id="{9439FFC0-03FF-4847-B40F-771DB180FAC5}"/>
              </a:ext>
            </a:extLst>
          </p:cNvPr>
          <p:cNvPicPr>
            <a:picLocks noChangeAspect="1"/>
          </p:cNvPicPr>
          <p:nvPr/>
        </p:nvPicPr>
        <p:blipFill>
          <a:blip r:embed="rId3"/>
          <a:stretch>
            <a:fillRect/>
          </a:stretch>
        </p:blipFill>
        <p:spPr>
          <a:xfrm>
            <a:off x="395710" y="1347665"/>
            <a:ext cx="7632530" cy="35991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2358"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a:t>
            </a:r>
            <a:r>
              <a:rPr lang="zh-CN" altLang="en-US" sz="2800" b="1" dirty="0">
                <a:solidFill>
                  <a:schemeClr val="bg1"/>
                </a:solidFill>
                <a:latin typeface="Calibri" pitchFamily="34" charset="0"/>
                <a:sym typeface="Calibri" pitchFamily="34" charset="0"/>
              </a:rPr>
              <a:t>变量的定义</a:t>
            </a:r>
            <a:endParaRPr lang="zh-CN" altLang="en-US" sz="2800" b="1" dirty="0">
              <a:solidFill>
                <a:schemeClr val="bg1"/>
              </a:solidFill>
              <a:latin typeface="Calibri" pitchFamily="34" charset="0"/>
              <a:sym typeface="宋体" pitchFamily="2" charset="-122"/>
            </a:endParaRPr>
          </a:p>
        </p:txBody>
      </p:sp>
      <p:sp>
        <p:nvSpPr>
          <p:cNvPr id="3" name="Rectangle 2">
            <a:extLst>
              <a:ext uri="{FF2B5EF4-FFF2-40B4-BE49-F238E27FC236}">
                <a16:creationId xmlns:a16="http://schemas.microsoft.com/office/drawing/2014/main" id="{F14ED05A-9C6D-43EB-8C73-63348AC7A9C5}"/>
              </a:ext>
            </a:extLst>
          </p:cNvPr>
          <p:cNvSpPr/>
          <p:nvPr/>
        </p:nvSpPr>
        <p:spPr>
          <a:xfrm>
            <a:off x="323705" y="1153191"/>
            <a:ext cx="5958255" cy="2168863"/>
          </a:xfrm>
          <a:prstGeom prst="rect">
            <a:avLst/>
          </a:prstGeom>
        </p:spPr>
        <p:txBody>
          <a:bodyPr wrap="square">
            <a:spAutoFit/>
          </a:bodyPr>
          <a:lstStyle/>
          <a:p>
            <a:pPr>
              <a:lnSpc>
                <a:spcPct val="107000"/>
              </a:lnSpc>
              <a:spcAft>
                <a:spcPts val="0"/>
              </a:spcAft>
            </a:pPr>
            <a:r>
              <a:rPr lang="en-US" altLang="zh-CN" sz="1600" dirty="0">
                <a:latin typeface="楷体" panose="02010609060101010101" pitchFamily="49" charset="-122"/>
                <a:ea typeface="楷体" panose="02010609060101010101" pitchFamily="49" charset="-122"/>
                <a:cs typeface="Times New Roman" panose="02020603050405020304" pitchFamily="18" charset="0"/>
              </a:rPr>
              <a:t>(</a:t>
            </a:r>
            <a:r>
              <a:rPr lang="zh-CN" altLang="zh-CN" sz="1600" dirty="0">
                <a:latin typeface="楷体" panose="02010609060101010101" pitchFamily="49" charset="-122"/>
                <a:ea typeface="楷体" panose="02010609060101010101" pitchFamily="49" charset="-122"/>
                <a:cs typeface="Times New Roman" panose="02020603050405020304" pitchFamily="18" charset="0"/>
              </a:rPr>
              <a:t>一</a:t>
            </a:r>
            <a:r>
              <a:rPr lang="en-US" altLang="zh-CN" sz="1600" dirty="0">
                <a:latin typeface="楷体" panose="02010609060101010101" pitchFamily="49" charset="-122"/>
                <a:ea typeface="楷体" panose="02010609060101010101" pitchFamily="49" charset="-122"/>
                <a:cs typeface="Times New Roman" panose="02020603050405020304" pitchFamily="18" charset="0"/>
              </a:rPr>
              <a:t>)</a:t>
            </a:r>
            <a:r>
              <a:rPr lang="zh-CN" altLang="zh-CN" sz="1600" dirty="0">
                <a:latin typeface="楷体" panose="02010609060101010101" pitchFamily="49" charset="-122"/>
                <a:ea typeface="楷体" panose="02010609060101010101" pitchFamily="49" charset="-122"/>
                <a:cs typeface="Times New Roman" panose="02020603050405020304" pitchFamily="18" charset="0"/>
              </a:rPr>
              <a:t>定义一个字符串变量</a:t>
            </a:r>
          </a:p>
          <a:p>
            <a:pPr>
              <a:lnSpc>
                <a:spcPct val="107000"/>
              </a:lnSpc>
              <a:spcAft>
                <a:spcPts val="0"/>
              </a:spcAft>
            </a:pPr>
            <a:r>
              <a:rPr lang="en-US" altLang="zh-CN" sz="1600" dirty="0">
                <a:latin typeface="楷体" panose="02010609060101010101" pitchFamily="49" charset="-122"/>
                <a:ea typeface="楷体" panose="02010609060101010101" pitchFamily="49" charset="-122"/>
                <a:cs typeface="Times New Roman" panose="02020603050405020304" pitchFamily="18" charset="0"/>
              </a:rPr>
              <a:t>   Dim name As String</a:t>
            </a:r>
            <a:endParaRPr lang="zh-CN" altLang="zh-CN" sz="1600" dirty="0">
              <a:latin typeface="楷体" panose="02010609060101010101" pitchFamily="49" charset="-122"/>
              <a:ea typeface="楷体" panose="02010609060101010101" pitchFamily="49" charset="-122"/>
              <a:cs typeface="Times New Roman" panose="02020603050405020304" pitchFamily="18" charset="0"/>
            </a:endParaRPr>
          </a:p>
          <a:p>
            <a:pPr indent="292100">
              <a:lnSpc>
                <a:spcPct val="107000"/>
              </a:lnSpc>
              <a:spcAft>
                <a:spcPts val="0"/>
              </a:spcAft>
            </a:pPr>
            <a:r>
              <a:rPr lang="en-US" altLang="zh-CN" sz="1600" dirty="0">
                <a:solidFill>
                  <a:srgbClr val="262626"/>
                </a:solidFill>
                <a:latin typeface="楷体" panose="02010609060101010101" pitchFamily="49" charset="-122"/>
                <a:ea typeface="楷体" panose="02010609060101010101" pitchFamily="49" charset="-122"/>
                <a:cs typeface="Times New Roman" panose="02020603050405020304" pitchFamily="18" charset="0"/>
              </a:rPr>
              <a:t>Dim </a:t>
            </a:r>
            <a:r>
              <a:rPr lang="zh-CN" altLang="zh-CN" sz="1600" dirty="0">
                <a:solidFill>
                  <a:srgbClr val="262626"/>
                </a:solidFill>
                <a:latin typeface="楷体" panose="02010609060101010101" pitchFamily="49" charset="-122"/>
                <a:ea typeface="楷体" panose="02010609060101010101" pitchFamily="49" charset="-122"/>
                <a:cs typeface="Times New Roman" panose="02020603050405020304" pitchFamily="18" charset="0"/>
              </a:rPr>
              <a:t>用来申明变量 </a:t>
            </a:r>
            <a:endParaRPr lang="zh-CN" altLang="zh-CN" sz="1600" dirty="0">
              <a:latin typeface="楷体" panose="02010609060101010101" pitchFamily="49" charset="-122"/>
              <a:ea typeface="楷体" panose="02010609060101010101" pitchFamily="49" charset="-122"/>
              <a:cs typeface="Times New Roman" panose="02020603050405020304" pitchFamily="18" charset="0"/>
            </a:endParaRPr>
          </a:p>
          <a:p>
            <a:pPr indent="292100">
              <a:lnSpc>
                <a:spcPct val="107000"/>
              </a:lnSpc>
              <a:spcAft>
                <a:spcPts val="0"/>
              </a:spcAft>
            </a:pPr>
            <a:r>
              <a:rPr lang="en-US" altLang="zh-CN" sz="1600" dirty="0">
                <a:solidFill>
                  <a:srgbClr val="262626"/>
                </a:solidFill>
                <a:latin typeface="楷体" panose="02010609060101010101" pitchFamily="49" charset="-122"/>
                <a:ea typeface="楷体" panose="02010609060101010101" pitchFamily="49" charset="-122"/>
                <a:cs typeface="Times New Roman" panose="02020603050405020304" pitchFamily="18" charset="0"/>
              </a:rPr>
              <a:t>name</a:t>
            </a:r>
            <a:r>
              <a:rPr lang="zh-CN" altLang="zh-CN" sz="1600" dirty="0">
                <a:solidFill>
                  <a:srgbClr val="262626"/>
                </a:solidFill>
                <a:latin typeface="楷体" panose="02010609060101010101" pitchFamily="49" charset="-122"/>
                <a:ea typeface="楷体" panose="02010609060101010101" pitchFamily="49" charset="-122"/>
                <a:cs typeface="Times New Roman" panose="02020603050405020304" pitchFamily="18" charset="0"/>
              </a:rPr>
              <a:t>就是变量名 </a:t>
            </a:r>
            <a:endParaRPr lang="zh-CN" altLang="zh-CN" sz="1600" dirty="0">
              <a:latin typeface="楷体" panose="02010609060101010101" pitchFamily="49" charset="-122"/>
              <a:ea typeface="楷体" panose="02010609060101010101" pitchFamily="49" charset="-122"/>
              <a:cs typeface="Times New Roman" panose="02020603050405020304" pitchFamily="18" charset="0"/>
            </a:endParaRPr>
          </a:p>
          <a:p>
            <a:pPr indent="292100">
              <a:lnSpc>
                <a:spcPct val="107000"/>
              </a:lnSpc>
              <a:spcAft>
                <a:spcPts val="0"/>
              </a:spcAft>
            </a:pPr>
            <a:r>
              <a:rPr lang="en-US" altLang="zh-CN" sz="1600" dirty="0">
                <a:solidFill>
                  <a:srgbClr val="262626"/>
                </a:solidFill>
                <a:latin typeface="楷体" panose="02010609060101010101" pitchFamily="49" charset="-122"/>
                <a:ea typeface="楷体" panose="02010609060101010101" pitchFamily="49" charset="-122"/>
                <a:cs typeface="Times New Roman" panose="02020603050405020304" pitchFamily="18" charset="0"/>
              </a:rPr>
              <a:t>As </a:t>
            </a:r>
            <a:r>
              <a:rPr lang="zh-CN" altLang="zh-CN" sz="1600" dirty="0">
                <a:solidFill>
                  <a:srgbClr val="262626"/>
                </a:solidFill>
                <a:latin typeface="楷体" panose="02010609060101010101" pitchFamily="49" charset="-122"/>
                <a:ea typeface="楷体" panose="02010609060101010101" pitchFamily="49" charset="-122"/>
                <a:cs typeface="Times New Roman" panose="02020603050405020304" pitchFamily="18" charset="0"/>
              </a:rPr>
              <a:t>就是</a:t>
            </a:r>
            <a:r>
              <a:rPr lang="en-US" altLang="zh-CN" sz="1600" dirty="0">
                <a:solidFill>
                  <a:srgbClr val="262626"/>
                </a:solidFill>
                <a:latin typeface="楷体" panose="02010609060101010101" pitchFamily="49" charset="-122"/>
                <a:ea typeface="楷体" panose="02010609060101010101" pitchFamily="49" charset="-122"/>
                <a:cs typeface="Times New Roman" panose="02020603050405020304" pitchFamily="18" charset="0"/>
              </a:rPr>
              <a:t>"</a:t>
            </a:r>
            <a:r>
              <a:rPr lang="zh-CN" altLang="zh-CN" sz="1600" dirty="0">
                <a:solidFill>
                  <a:srgbClr val="262626"/>
                </a:solidFill>
                <a:latin typeface="楷体" panose="02010609060101010101" pitchFamily="49" charset="-122"/>
                <a:ea typeface="楷体" panose="02010609060101010101" pitchFamily="49" charset="-122"/>
                <a:cs typeface="Times New Roman" panose="02020603050405020304" pitchFamily="18" charset="0"/>
              </a:rPr>
              <a:t>是</a:t>
            </a:r>
            <a:r>
              <a:rPr lang="en-US" altLang="zh-CN" sz="1600" dirty="0">
                <a:solidFill>
                  <a:srgbClr val="262626"/>
                </a:solidFill>
                <a:latin typeface="楷体" panose="02010609060101010101" pitchFamily="49" charset="-122"/>
                <a:ea typeface="楷体" panose="02010609060101010101" pitchFamily="49" charset="-122"/>
                <a:cs typeface="Times New Roman" panose="02020603050405020304" pitchFamily="18" charset="0"/>
              </a:rPr>
              <a:t>" </a:t>
            </a:r>
            <a:endParaRPr lang="zh-CN" altLang="zh-CN" sz="1600" dirty="0">
              <a:latin typeface="楷体" panose="02010609060101010101" pitchFamily="49" charset="-122"/>
              <a:ea typeface="楷体" panose="02010609060101010101" pitchFamily="49" charset="-122"/>
              <a:cs typeface="Times New Roman" panose="02020603050405020304" pitchFamily="18" charset="0"/>
            </a:endParaRPr>
          </a:p>
          <a:p>
            <a:pPr indent="292100">
              <a:lnSpc>
                <a:spcPct val="107000"/>
              </a:lnSpc>
              <a:spcAft>
                <a:spcPts val="0"/>
              </a:spcAft>
            </a:pPr>
            <a:r>
              <a:rPr lang="en-US" altLang="zh-CN" sz="1600" dirty="0">
                <a:solidFill>
                  <a:srgbClr val="262626"/>
                </a:solidFill>
                <a:latin typeface="楷体" panose="02010609060101010101" pitchFamily="49" charset="-122"/>
                <a:ea typeface="楷体" panose="02010609060101010101" pitchFamily="49" charset="-122"/>
                <a:cs typeface="Times New Roman" panose="02020603050405020304" pitchFamily="18" charset="0"/>
              </a:rPr>
              <a:t>String </a:t>
            </a:r>
            <a:r>
              <a:rPr lang="zh-CN" altLang="zh-CN" sz="1600" dirty="0">
                <a:solidFill>
                  <a:srgbClr val="262626"/>
                </a:solidFill>
                <a:latin typeface="楷体" panose="02010609060101010101" pitchFamily="49" charset="-122"/>
                <a:ea typeface="楷体" panose="02010609060101010101" pitchFamily="49" charset="-122"/>
                <a:cs typeface="Times New Roman" panose="02020603050405020304" pitchFamily="18" charset="0"/>
              </a:rPr>
              <a:t>字符串类型 </a:t>
            </a:r>
            <a:endParaRPr lang="zh-CN" altLang="zh-CN" sz="1600" dirty="0">
              <a:latin typeface="楷体" panose="02010609060101010101" pitchFamily="49" charset="-122"/>
              <a:ea typeface="楷体" panose="02010609060101010101" pitchFamily="49" charset="-122"/>
              <a:cs typeface="Times New Roman" panose="02020603050405020304" pitchFamily="18" charset="0"/>
            </a:endParaRPr>
          </a:p>
          <a:p>
            <a:pPr indent="292100">
              <a:lnSpc>
                <a:spcPct val="107000"/>
              </a:lnSpc>
              <a:spcAft>
                <a:spcPts val="0"/>
              </a:spcAft>
            </a:pPr>
            <a:r>
              <a:rPr lang="zh-CN" altLang="zh-CN" sz="1600" dirty="0">
                <a:solidFill>
                  <a:srgbClr val="262626"/>
                </a:solidFill>
                <a:latin typeface="楷体" panose="02010609060101010101" pitchFamily="49" charset="-122"/>
                <a:ea typeface="楷体" panose="02010609060101010101" pitchFamily="49" charset="-122"/>
                <a:cs typeface="Times New Roman" panose="02020603050405020304" pitchFamily="18" charset="0"/>
              </a:rPr>
              <a:t>放在一起就是：声明了一个字符串类型的变量，这个变量叫做</a:t>
            </a:r>
            <a:r>
              <a:rPr lang="en-US" altLang="zh-CN" sz="1600" dirty="0">
                <a:solidFill>
                  <a:srgbClr val="262626"/>
                </a:solidFill>
                <a:latin typeface="楷体" panose="02010609060101010101" pitchFamily="49" charset="-122"/>
                <a:ea typeface="楷体" panose="02010609060101010101" pitchFamily="49" charset="-122"/>
                <a:cs typeface="Times New Roman" panose="02020603050405020304" pitchFamily="18" charset="0"/>
              </a:rPr>
              <a:t>name</a:t>
            </a:r>
            <a:endParaRPr lang="zh-CN" altLang="zh-CN" sz="16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4" name="Rectangle 3">
            <a:extLst>
              <a:ext uri="{FF2B5EF4-FFF2-40B4-BE49-F238E27FC236}">
                <a16:creationId xmlns:a16="http://schemas.microsoft.com/office/drawing/2014/main" id="{18E1EF8A-1D2D-4260-9E68-814B2CA1F9B9}"/>
              </a:ext>
            </a:extLst>
          </p:cNvPr>
          <p:cNvSpPr/>
          <p:nvPr/>
        </p:nvSpPr>
        <p:spPr>
          <a:xfrm>
            <a:off x="323769" y="3507815"/>
            <a:ext cx="5958255" cy="865493"/>
          </a:xfrm>
          <a:prstGeom prst="rect">
            <a:avLst/>
          </a:prstGeom>
        </p:spPr>
        <p:txBody>
          <a:bodyPr wrap="square">
            <a:spAutoFit/>
          </a:bodyPr>
          <a:lstStyle/>
          <a:p>
            <a:pPr>
              <a:lnSpc>
                <a:spcPct val="107000"/>
              </a:lnSpc>
              <a:spcAft>
                <a:spcPts val="0"/>
              </a:spcAft>
            </a:pPr>
            <a:r>
              <a:rPr lang="zh-CN" altLang="zh-CN" sz="1600" dirty="0">
                <a:latin typeface="楷体" panose="02010609060101010101" pitchFamily="49" charset="-122"/>
                <a:ea typeface="楷体" panose="02010609060101010101" pitchFamily="49" charset="-122"/>
                <a:cs typeface="Times New Roman" panose="02020603050405020304" pitchFamily="18" charset="0"/>
              </a:rPr>
              <a:t>（二）使用变量类型声明符来声明变量</a:t>
            </a:r>
          </a:p>
          <a:p>
            <a:pPr>
              <a:lnSpc>
                <a:spcPct val="107000"/>
              </a:lnSpc>
              <a:spcAft>
                <a:spcPts val="0"/>
              </a:spcAft>
            </a:pPr>
            <a:r>
              <a:rPr lang="en-US" altLang="zh-CN" sz="1600" dirty="0">
                <a:latin typeface="楷体" panose="02010609060101010101" pitchFamily="49" charset="-122"/>
                <a:ea typeface="楷体" panose="02010609060101010101" pitchFamily="49" charset="-122"/>
                <a:cs typeface="Times New Roman" panose="02020603050405020304" pitchFamily="18" charset="0"/>
              </a:rPr>
              <a:t>          Dim name$</a:t>
            </a:r>
            <a:endParaRPr lang="zh-CN" altLang="zh-CN" sz="1600" dirty="0">
              <a:latin typeface="楷体" panose="02010609060101010101" pitchFamily="49" charset="-122"/>
              <a:ea typeface="楷体" panose="02010609060101010101" pitchFamily="49" charset="-122"/>
              <a:cs typeface="Times New Roman" panose="02020603050405020304" pitchFamily="18" charset="0"/>
            </a:endParaRPr>
          </a:p>
          <a:p>
            <a:r>
              <a:rPr lang="en-US" altLang="zh-CN" sz="1600" dirty="0">
                <a:latin typeface="楷体" panose="02010609060101010101" pitchFamily="49" charset="-122"/>
                <a:ea typeface="楷体" panose="02010609060101010101" pitchFamily="49" charset="-122"/>
                <a:cs typeface="Times New Roman" panose="02020603050405020304" pitchFamily="18" charset="0"/>
              </a:rPr>
              <a:t>   </a:t>
            </a:r>
            <a:r>
              <a:rPr lang="zh-CN" altLang="zh-CN" sz="1600" dirty="0">
                <a:latin typeface="楷体" panose="02010609060101010101" pitchFamily="49" charset="-122"/>
                <a:ea typeface="楷体" panose="02010609060101010101" pitchFamily="49" charset="-122"/>
                <a:cs typeface="Times New Roman" panose="02020603050405020304" pitchFamily="18" charset="0"/>
              </a:rPr>
              <a:t>在变量名后面加上</a:t>
            </a:r>
            <a:r>
              <a:rPr lang="en-US" altLang="zh-CN" sz="1600" dirty="0">
                <a:latin typeface="楷体" panose="02010609060101010101" pitchFamily="49" charset="-122"/>
                <a:ea typeface="楷体" panose="02010609060101010101" pitchFamily="49" charset="-122"/>
                <a:cs typeface="Times New Roman" panose="02020603050405020304" pitchFamily="18" charset="0"/>
              </a:rPr>
              <a:t>$</a:t>
            </a:r>
            <a:r>
              <a:rPr lang="zh-CN" altLang="zh-CN" sz="1600" dirty="0">
                <a:latin typeface="楷体" panose="02010609060101010101" pitchFamily="49" charset="-122"/>
                <a:ea typeface="楷体" panose="02010609060101010101" pitchFamily="49" charset="-122"/>
                <a:cs typeface="Times New Roman" panose="02020603050405020304" pitchFamily="18" charset="0"/>
              </a:rPr>
              <a:t>，表示把该变量声明为</a:t>
            </a:r>
            <a:r>
              <a:rPr lang="en-US" altLang="zh-CN" sz="1600" dirty="0">
                <a:latin typeface="楷体" panose="02010609060101010101" pitchFamily="49" charset="-122"/>
                <a:ea typeface="楷体" panose="02010609060101010101" pitchFamily="49" charset="-122"/>
                <a:cs typeface="Times New Roman" panose="02020603050405020304" pitchFamily="18" charset="0"/>
              </a:rPr>
              <a:t>String</a:t>
            </a:r>
            <a:r>
              <a:rPr lang="zh-CN" altLang="zh-CN" sz="1600" dirty="0">
                <a:latin typeface="楷体" panose="02010609060101010101" pitchFamily="49" charset="-122"/>
                <a:ea typeface="楷体" panose="02010609060101010101" pitchFamily="49" charset="-122"/>
                <a:cs typeface="Times New Roman" panose="02020603050405020304" pitchFamily="18" charset="0"/>
              </a:rPr>
              <a:t>类型的变量。</a:t>
            </a:r>
            <a:endParaRPr lang="zh-CN" altLang="en-US" sz="1600" dirty="0">
              <a:latin typeface="楷体" panose="02010609060101010101" pitchFamily="49" charset="-122"/>
              <a:ea typeface="楷体" panose="02010609060101010101" pitchFamily="49" charset="-122"/>
            </a:endParaRPr>
          </a:p>
        </p:txBody>
      </p:sp>
      <p:pic>
        <p:nvPicPr>
          <p:cNvPr id="5" name="Picture 4">
            <a:extLst>
              <a:ext uri="{FF2B5EF4-FFF2-40B4-BE49-F238E27FC236}">
                <a16:creationId xmlns:a16="http://schemas.microsoft.com/office/drawing/2014/main" id="{BBCDBB17-3EEF-4CE8-A0BE-9837D1B543C2}"/>
              </a:ext>
            </a:extLst>
          </p:cNvPr>
          <p:cNvPicPr>
            <a:picLocks noChangeAspect="1"/>
          </p:cNvPicPr>
          <p:nvPr/>
        </p:nvPicPr>
        <p:blipFill>
          <a:blip r:embed="rId3"/>
          <a:stretch>
            <a:fillRect/>
          </a:stretch>
        </p:blipFill>
        <p:spPr>
          <a:xfrm>
            <a:off x="7740220" y="3147790"/>
            <a:ext cx="1079086" cy="10790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74B0FA-1A64-4E39-9337-D833EE0E4DE3}"/>
              </a:ext>
            </a:extLst>
          </p:cNvPr>
          <p:cNvSpPr>
            <a:spLocks noGrp="1"/>
          </p:cNvSpPr>
          <p:nvPr>
            <p:ph type="dt" sz="half" idx="10"/>
          </p:nvPr>
        </p:nvSpPr>
        <p:spPr/>
        <p:txBody>
          <a:bodyPr/>
          <a:lstStyle/>
          <a:p>
            <a:pPr>
              <a:defRPr/>
            </a:pPr>
            <a:fld id="{86BEC4AA-56AE-4F06-8BBC-803FE723DA08}" type="datetime1">
              <a:rPr lang="zh-CN" altLang="en-US" smtClean="0"/>
              <a:pPr>
                <a:defRPr/>
              </a:pPr>
              <a:t>2018/1/18</a:t>
            </a:fld>
            <a:endParaRPr lang="zh-CN" altLang="en-US" sz="1800">
              <a:solidFill>
                <a:schemeClr val="tx1"/>
              </a:solidFill>
            </a:endParaRPr>
          </a:p>
        </p:txBody>
      </p:sp>
      <p:sp>
        <p:nvSpPr>
          <p:cNvPr id="3" name="矩形 6">
            <a:extLst>
              <a:ext uri="{FF2B5EF4-FFF2-40B4-BE49-F238E27FC236}">
                <a16:creationId xmlns:a16="http://schemas.microsoft.com/office/drawing/2014/main" id="{1E31281D-9B7C-4141-A5DC-3F9CE0502C5F}"/>
              </a:ext>
            </a:extLst>
          </p:cNvPr>
          <p:cNvSpPr>
            <a:spLocks noChangeArrowheads="1"/>
          </p:cNvSpPr>
          <p:nvPr/>
        </p:nvSpPr>
        <p:spPr bwMode="auto">
          <a:xfrm>
            <a:off x="0" y="555610"/>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4" name="Rectangle 3">
            <a:extLst>
              <a:ext uri="{FF2B5EF4-FFF2-40B4-BE49-F238E27FC236}">
                <a16:creationId xmlns:a16="http://schemas.microsoft.com/office/drawing/2014/main" id="{48EC2532-067D-4343-9C91-AEC729AAE2A3}"/>
              </a:ext>
            </a:extLst>
          </p:cNvPr>
          <p:cNvSpPr/>
          <p:nvPr/>
        </p:nvSpPr>
        <p:spPr>
          <a:xfrm>
            <a:off x="413870" y="1275660"/>
            <a:ext cx="8316260" cy="1673150"/>
          </a:xfrm>
          <a:prstGeom prst="rect">
            <a:avLst/>
          </a:prstGeom>
        </p:spPr>
        <p:txBody>
          <a:bodyPr wrap="square">
            <a:spAutoFit/>
          </a:bodyPr>
          <a:lstStyle/>
          <a:p>
            <a:pPr>
              <a:lnSpc>
                <a:spcPct val="107000"/>
              </a:lnSpc>
              <a:spcAft>
                <a:spcPts val="0"/>
              </a:spcAft>
            </a:pPr>
            <a:r>
              <a:rPr lang="zh-CN" altLang="zh-CN" sz="1600" dirty="0">
                <a:latin typeface="楷体" panose="02010609060101010101" pitchFamily="49" charset="-122"/>
                <a:ea typeface="楷体" panose="02010609060101010101" pitchFamily="49" charset="-122"/>
                <a:cs typeface="Times New Roman" panose="02020603050405020304" pitchFamily="18" charset="0"/>
              </a:rPr>
              <a:t>最常用的数据类型是 </a:t>
            </a:r>
            <a:r>
              <a:rPr lang="en-US" altLang="zh-CN" sz="1600" dirty="0">
                <a:latin typeface="楷体" panose="02010609060101010101" pitchFamily="49" charset="-122"/>
                <a:ea typeface="楷体" panose="02010609060101010101" pitchFamily="49" charset="-122"/>
                <a:cs typeface="Times New Roman" panose="02020603050405020304" pitchFamily="18" charset="0"/>
              </a:rPr>
              <a:t>Integer </a:t>
            </a:r>
            <a:r>
              <a:rPr lang="zh-CN" altLang="zh-CN" sz="1600" dirty="0">
                <a:latin typeface="楷体" panose="02010609060101010101" pitchFamily="49" charset="-122"/>
                <a:ea typeface="楷体" panose="02010609060101010101" pitchFamily="49" charset="-122"/>
                <a:cs typeface="Times New Roman" panose="02020603050405020304" pitchFamily="18" charset="0"/>
              </a:rPr>
              <a:t>，</a:t>
            </a:r>
            <a:r>
              <a:rPr lang="en-US" altLang="zh-CN" sz="1600" dirty="0">
                <a:latin typeface="楷体" panose="02010609060101010101" pitchFamily="49" charset="-122"/>
                <a:ea typeface="楷体" panose="02010609060101010101" pitchFamily="49" charset="-122"/>
                <a:cs typeface="Times New Roman" panose="02020603050405020304" pitchFamily="18" charset="0"/>
              </a:rPr>
              <a:t>Long</a:t>
            </a:r>
            <a:r>
              <a:rPr lang="zh-CN" altLang="zh-CN" sz="1600" dirty="0">
                <a:latin typeface="楷体" panose="02010609060101010101" pitchFamily="49" charset="-122"/>
                <a:ea typeface="楷体" panose="02010609060101010101" pitchFamily="49" charset="-122"/>
                <a:cs typeface="Times New Roman" panose="02020603050405020304" pitchFamily="18" charset="0"/>
              </a:rPr>
              <a:t>和</a:t>
            </a:r>
            <a:r>
              <a:rPr lang="en-US" altLang="zh-CN" sz="1600" dirty="0">
                <a:latin typeface="楷体" panose="02010609060101010101" pitchFamily="49" charset="-122"/>
                <a:ea typeface="楷体" panose="02010609060101010101" pitchFamily="49" charset="-122"/>
                <a:cs typeface="Times New Roman" panose="02020603050405020304" pitchFamily="18" charset="0"/>
              </a:rPr>
              <a:t>String,</a:t>
            </a:r>
            <a:r>
              <a:rPr lang="zh-CN" altLang="zh-CN" sz="1600" dirty="0">
                <a:latin typeface="楷体" panose="02010609060101010101" pitchFamily="49" charset="-122"/>
                <a:ea typeface="楷体" panose="02010609060101010101" pitchFamily="49" charset="-122"/>
                <a:cs typeface="Times New Roman" panose="02020603050405020304" pitchFamily="18" charset="0"/>
              </a:rPr>
              <a:t>为了防止数据的溢出，建议最好使用</a:t>
            </a:r>
            <a:r>
              <a:rPr lang="en-US" altLang="zh-CN" sz="1600" dirty="0">
                <a:latin typeface="楷体" panose="02010609060101010101" pitchFamily="49" charset="-122"/>
                <a:ea typeface="楷体" panose="02010609060101010101" pitchFamily="49" charset="-122"/>
                <a:cs typeface="Times New Roman" panose="02020603050405020304" pitchFamily="18" charset="0"/>
              </a:rPr>
              <a:t>Long</a:t>
            </a:r>
            <a:r>
              <a:rPr lang="zh-CN" altLang="zh-CN" sz="1600" dirty="0">
                <a:latin typeface="楷体" panose="02010609060101010101" pitchFamily="49" charset="-122"/>
                <a:ea typeface="楷体" panose="02010609060101010101" pitchFamily="49" charset="-122"/>
                <a:cs typeface="Times New Roman" panose="02020603050405020304" pitchFamily="18" charset="0"/>
              </a:rPr>
              <a:t>。</a:t>
            </a:r>
          </a:p>
          <a:p>
            <a:pPr>
              <a:lnSpc>
                <a:spcPct val="107000"/>
              </a:lnSpc>
              <a:spcAft>
                <a:spcPts val="0"/>
              </a:spcAft>
            </a:pPr>
            <a:r>
              <a:rPr lang="en-US" altLang="zh-CN" sz="1600" dirty="0">
                <a:latin typeface="楷体" panose="02010609060101010101" pitchFamily="49" charset="-122"/>
                <a:ea typeface="楷体" panose="02010609060101010101" pitchFamily="49" charset="-122"/>
                <a:cs typeface="Arial" panose="020B0604020202020204" pitchFamily="34" charset="0"/>
              </a:rPr>
              <a:t> </a:t>
            </a:r>
            <a:endParaRPr lang="zh-CN" altLang="zh-CN" sz="1600" dirty="0">
              <a:latin typeface="楷体" panose="02010609060101010101" pitchFamily="49" charset="-122"/>
              <a:ea typeface="楷体" panose="02010609060101010101" pitchFamily="49" charset="-122"/>
              <a:cs typeface="Times New Roman" panose="02020603050405020304" pitchFamily="18" charset="0"/>
            </a:endParaRPr>
          </a:p>
          <a:p>
            <a:pPr>
              <a:lnSpc>
                <a:spcPct val="107000"/>
              </a:lnSpc>
              <a:spcAft>
                <a:spcPts val="0"/>
              </a:spcAft>
            </a:pPr>
            <a:r>
              <a:rPr lang="en-US" altLang="zh-CN" sz="1600" dirty="0">
                <a:latin typeface="楷体" panose="02010609060101010101" pitchFamily="49" charset="-122"/>
                <a:ea typeface="楷体" panose="02010609060101010101" pitchFamily="49" charset="-122"/>
                <a:cs typeface="Arial" panose="020B0604020202020204" pitchFamily="34" charset="0"/>
              </a:rPr>
              <a:t>VBA</a:t>
            </a:r>
            <a:r>
              <a:rPr lang="zh-CN" altLang="zh-CN" sz="1600" dirty="0">
                <a:latin typeface="楷体" panose="02010609060101010101" pitchFamily="49" charset="-122"/>
                <a:ea typeface="楷体" panose="02010609060101010101" pitchFamily="49" charset="-122"/>
                <a:cs typeface="Arial" panose="020B0604020202020204" pitchFamily="34" charset="0"/>
              </a:rPr>
              <a:t>中变量可以先定义后使用，也可以不定义直接使用。如果模块前面加了</a:t>
            </a:r>
            <a:r>
              <a:rPr lang="en-US" altLang="zh-CN" sz="1600" dirty="0">
                <a:latin typeface="楷体" panose="02010609060101010101" pitchFamily="49" charset="-122"/>
                <a:ea typeface="楷体" panose="02010609060101010101" pitchFamily="49" charset="-122"/>
                <a:cs typeface="Arial" panose="020B0604020202020204" pitchFamily="34" charset="0"/>
              </a:rPr>
              <a:t>Option Explicit</a:t>
            </a:r>
            <a:r>
              <a:rPr lang="zh-CN" altLang="zh-CN" sz="1600" dirty="0">
                <a:latin typeface="楷体" panose="02010609060101010101" pitchFamily="49" charset="-122"/>
                <a:ea typeface="楷体" panose="02010609060101010101" pitchFamily="49" charset="-122"/>
                <a:cs typeface="Arial" panose="020B0604020202020204" pitchFamily="34" charset="0"/>
              </a:rPr>
              <a:t>语句，则变量必须先定义后使用。不过，实验发现，</a:t>
            </a:r>
            <a:r>
              <a:rPr lang="en-US" altLang="zh-CN" sz="1600" dirty="0">
                <a:latin typeface="楷体" panose="02010609060101010101" pitchFamily="49" charset="-122"/>
                <a:ea typeface="楷体" panose="02010609060101010101" pitchFamily="49" charset="-122"/>
                <a:cs typeface="Arial" panose="020B0604020202020204" pitchFamily="34" charset="0"/>
              </a:rPr>
              <a:t>VBA</a:t>
            </a:r>
            <a:r>
              <a:rPr lang="zh-CN" altLang="zh-CN" sz="1600" dirty="0">
                <a:latin typeface="楷体" panose="02010609060101010101" pitchFamily="49" charset="-122"/>
                <a:ea typeface="楷体" panose="02010609060101010101" pitchFamily="49" charset="-122"/>
                <a:cs typeface="Arial" panose="020B0604020202020204" pitchFamily="34" charset="0"/>
              </a:rPr>
              <a:t>对变量类型没有进行严格的管控，不管哪种情况，定义的类型和实际使用中赋值类型并没有什么关系，也就是说定义为</a:t>
            </a:r>
            <a:r>
              <a:rPr lang="en-US" altLang="zh-CN" sz="1600" dirty="0">
                <a:latin typeface="楷体" panose="02010609060101010101" pitchFamily="49" charset="-122"/>
                <a:ea typeface="楷体" panose="02010609060101010101" pitchFamily="49" charset="-122"/>
                <a:cs typeface="Arial" panose="020B0604020202020204" pitchFamily="34" charset="0"/>
              </a:rPr>
              <a:t>integer</a:t>
            </a:r>
            <a:r>
              <a:rPr lang="zh-CN" altLang="zh-CN" sz="1600" dirty="0">
                <a:latin typeface="楷体" panose="02010609060101010101" pitchFamily="49" charset="-122"/>
                <a:ea typeface="楷体" panose="02010609060101010101" pitchFamily="49" charset="-122"/>
                <a:cs typeface="Arial" panose="020B0604020202020204" pitchFamily="34" charset="0"/>
              </a:rPr>
              <a:t>的变量同样赋值字符串，反之也然。</a:t>
            </a:r>
            <a:endParaRPr lang="zh-CN" altLang="zh-CN" sz="1600" dirty="0">
              <a:latin typeface="楷体" panose="02010609060101010101" pitchFamily="49" charset="-122"/>
              <a:ea typeface="楷体" panose="02010609060101010101" pitchFamily="49" charset="-122"/>
              <a:cs typeface="Times New Roman" panose="02020603050405020304" pitchFamily="18" charset="0"/>
            </a:endParaRPr>
          </a:p>
        </p:txBody>
      </p:sp>
      <p:pic>
        <p:nvPicPr>
          <p:cNvPr id="5" name="Picture 4">
            <a:extLst>
              <a:ext uri="{FF2B5EF4-FFF2-40B4-BE49-F238E27FC236}">
                <a16:creationId xmlns:a16="http://schemas.microsoft.com/office/drawing/2014/main" id="{9E3F5E1B-BD44-4E02-A946-3F6E1B4B202A}"/>
              </a:ext>
            </a:extLst>
          </p:cNvPr>
          <p:cNvPicPr>
            <a:picLocks noChangeAspect="1"/>
          </p:cNvPicPr>
          <p:nvPr/>
        </p:nvPicPr>
        <p:blipFill>
          <a:blip r:embed="rId2"/>
          <a:stretch>
            <a:fillRect/>
          </a:stretch>
        </p:blipFill>
        <p:spPr>
          <a:xfrm>
            <a:off x="6516135" y="3082409"/>
            <a:ext cx="1444877" cy="1444877"/>
          </a:xfrm>
          <a:prstGeom prst="rect">
            <a:avLst/>
          </a:prstGeom>
        </p:spPr>
      </p:pic>
    </p:spTree>
    <p:extLst>
      <p:ext uri="{BB962C8B-B14F-4D97-AF65-F5344CB8AC3E}">
        <p14:creationId xmlns:p14="http://schemas.microsoft.com/office/powerpoint/2010/main" val="756012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4044FC8-318F-4347-AC6D-AF48F36FDADF}"/>
              </a:ext>
            </a:extLst>
          </p:cNvPr>
          <p:cNvPicPr>
            <a:picLocks noChangeAspect="1"/>
          </p:cNvPicPr>
          <p:nvPr/>
        </p:nvPicPr>
        <p:blipFill>
          <a:blip r:embed="rId3"/>
          <a:stretch>
            <a:fillRect/>
          </a:stretch>
        </p:blipFill>
        <p:spPr>
          <a:xfrm>
            <a:off x="0" y="773718"/>
            <a:ext cx="9144000" cy="4102608"/>
          </a:xfrm>
          <a:prstGeom prst="rect">
            <a:avLst/>
          </a:prstGeom>
        </p:spPr>
      </p:pic>
      <p:sp>
        <p:nvSpPr>
          <p:cNvPr id="21507" name="TextBox 7"/>
          <p:cNvSpPr>
            <a:spLocks noChangeArrowheads="1"/>
          </p:cNvSpPr>
          <p:nvPr/>
        </p:nvSpPr>
        <p:spPr bwMode="auto">
          <a:xfrm>
            <a:off x="0" y="365125"/>
            <a:ext cx="4716010" cy="601663"/>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11268" name="矩形 1"/>
          <p:cNvSpPr>
            <a:spLocks noChangeArrowheads="1"/>
          </p:cNvSpPr>
          <p:nvPr/>
        </p:nvSpPr>
        <p:spPr bwMode="auto">
          <a:xfrm>
            <a:off x="0" y="365125"/>
            <a:ext cx="50040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4-3 excel</a:t>
            </a:r>
            <a:r>
              <a:rPr lang="zh-CN" altLang="en-US" sz="2800" b="1" dirty="0">
                <a:solidFill>
                  <a:schemeClr val="bg1"/>
                </a:solidFill>
                <a:latin typeface="Calibri" pitchFamily="34" charset="0"/>
                <a:sym typeface="Calibri" pitchFamily="34" charset="0"/>
              </a:rPr>
              <a:t> </a:t>
            </a:r>
            <a:r>
              <a:rPr lang="en-US" altLang="zh-CN" sz="2800" b="1" dirty="0">
                <a:solidFill>
                  <a:schemeClr val="bg1"/>
                </a:solidFill>
                <a:latin typeface="Calibri" pitchFamily="34" charset="0"/>
                <a:sym typeface="Calibri" pitchFamily="34" charset="0"/>
              </a:rPr>
              <a:t>VBA</a:t>
            </a:r>
            <a:r>
              <a:rPr lang="zh-CN" altLang="en-US" sz="2800" b="1" dirty="0">
                <a:solidFill>
                  <a:schemeClr val="bg1"/>
                </a:solidFill>
                <a:latin typeface="Calibri" pitchFamily="34" charset="0"/>
                <a:sym typeface="Calibri" pitchFamily="34" charset="0"/>
              </a:rPr>
              <a:t>常用的对象类型</a:t>
            </a:r>
            <a:endParaRPr lang="zh-CN" altLang="en-US" sz="2800" b="1" dirty="0">
              <a:solidFill>
                <a:schemeClr val="bg1"/>
              </a:solidFill>
              <a:latin typeface="Calibri" pitchFamily="34" charset="0"/>
              <a:sym typeface="宋体" pitchFamily="2" charset="-122"/>
            </a:endParaRPr>
          </a:p>
        </p:txBody>
      </p:sp>
      <p:pic>
        <p:nvPicPr>
          <p:cNvPr id="6" name="Picture 5">
            <a:extLst>
              <a:ext uri="{FF2B5EF4-FFF2-40B4-BE49-F238E27FC236}">
                <a16:creationId xmlns:a16="http://schemas.microsoft.com/office/drawing/2014/main" id="{C2F714D5-29B3-4076-B602-31EEC8DA4762}"/>
              </a:ext>
            </a:extLst>
          </p:cNvPr>
          <p:cNvPicPr>
            <a:picLocks noChangeAspect="1"/>
          </p:cNvPicPr>
          <p:nvPr/>
        </p:nvPicPr>
        <p:blipFill>
          <a:blip r:embed="rId4"/>
          <a:stretch>
            <a:fillRect/>
          </a:stretch>
        </p:blipFill>
        <p:spPr>
          <a:xfrm>
            <a:off x="0" y="1223175"/>
            <a:ext cx="5760400" cy="3203695"/>
          </a:xfrm>
          <a:prstGeom prst="rect">
            <a:avLst/>
          </a:prstGeom>
        </p:spPr>
      </p:pic>
      <p:sp>
        <p:nvSpPr>
          <p:cNvPr id="8" name="Rectangle 7">
            <a:extLst>
              <a:ext uri="{FF2B5EF4-FFF2-40B4-BE49-F238E27FC236}">
                <a16:creationId xmlns:a16="http://schemas.microsoft.com/office/drawing/2014/main" id="{7958D74D-9CEB-494C-A197-A1CD12D40B28}"/>
              </a:ext>
            </a:extLst>
          </p:cNvPr>
          <p:cNvSpPr/>
          <p:nvPr/>
        </p:nvSpPr>
        <p:spPr>
          <a:xfrm>
            <a:off x="5760400" y="1419670"/>
            <a:ext cx="3059895" cy="2585323"/>
          </a:xfrm>
          <a:prstGeom prst="rect">
            <a:avLst/>
          </a:prstGeom>
        </p:spPr>
        <p:txBody>
          <a:bodyPr wrap="square">
            <a:spAutoFit/>
          </a:bodyPr>
          <a:lstStyle/>
          <a:p>
            <a:r>
              <a:rPr lang="zh-CN" altLang="en-US" dirty="0"/>
              <a:t>注意：当我们不知道对象变量的具体类型时，可以将其声明为通用的</a:t>
            </a:r>
            <a:r>
              <a:rPr lang="en-US" altLang="zh-CN" dirty="0"/>
              <a:t>Object</a:t>
            </a:r>
            <a:r>
              <a:rPr lang="zh-CN" altLang="en-US" dirty="0"/>
              <a:t>类型</a:t>
            </a:r>
            <a:endParaRPr lang="en-US" altLang="zh-CN" dirty="0"/>
          </a:p>
          <a:p>
            <a:endParaRPr lang="zh-CN" altLang="en-US" dirty="0"/>
          </a:p>
          <a:p>
            <a:r>
              <a:rPr lang="zh-CN" altLang="en-US" dirty="0"/>
              <a:t>其中</a:t>
            </a:r>
            <a:r>
              <a:rPr lang="en-US" altLang="zh-CN" dirty="0"/>
              <a:t>Range</a:t>
            </a:r>
            <a:r>
              <a:rPr lang="zh-CN" altLang="en-US" dirty="0"/>
              <a:t>对象可以是某一单元格、某一单元格区域、某一行、某一列、或者是多个连续或非连续的区域组成的区域</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p:cTn id="7" dur="750" fill="hold"/>
                                        <p:tgtEl>
                                          <p:spTgt spid="11268"/>
                                        </p:tgtEl>
                                        <p:attrNameLst>
                                          <p:attrName>ppt_x</p:attrName>
                                        </p:attrNameLst>
                                      </p:cBhvr>
                                      <p:tavLst>
                                        <p:tav tm="0">
                                          <p:val>
                                            <p:strVal val="0-#ppt_w/2"/>
                                          </p:val>
                                        </p:tav>
                                        <p:tav tm="100000">
                                          <p:val>
                                            <p:strVal val="#ppt_x"/>
                                          </p:val>
                                        </p:tav>
                                      </p:tavLst>
                                    </p:anim>
                                    <p:anim calcmode="lin" valueType="num">
                                      <p:cBhvr>
                                        <p:cTn id="8" dur="750" fill="hold"/>
                                        <p:tgtEl>
                                          <p:spTgt spid="112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ldLvl="0" autoUpdateAnimBg="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100676-21E2-4796-AFF3-1FF4084023B7}"/>
              </a:ext>
            </a:extLst>
          </p:cNvPr>
          <p:cNvSpPr>
            <a:spLocks noGrp="1"/>
          </p:cNvSpPr>
          <p:nvPr>
            <p:ph type="dt" sz="half" idx="10"/>
          </p:nvPr>
        </p:nvSpPr>
        <p:spPr/>
        <p:txBody>
          <a:bodyPr/>
          <a:lstStyle/>
          <a:p>
            <a:pPr>
              <a:defRPr/>
            </a:pPr>
            <a:fld id="{86BEC4AA-56AE-4F06-8BBC-803FE723DA08}" type="datetime1">
              <a:rPr lang="zh-CN" altLang="en-US" smtClean="0"/>
              <a:pPr>
                <a:defRPr/>
              </a:pPr>
              <a:t>2018/1/18</a:t>
            </a:fld>
            <a:endParaRPr lang="zh-CN" altLang="en-US" sz="1800">
              <a:solidFill>
                <a:schemeClr val="tx1"/>
              </a:solidFill>
            </a:endParaRPr>
          </a:p>
        </p:txBody>
      </p:sp>
      <p:pic>
        <p:nvPicPr>
          <p:cNvPr id="3" name="Picture 2">
            <a:extLst>
              <a:ext uri="{FF2B5EF4-FFF2-40B4-BE49-F238E27FC236}">
                <a16:creationId xmlns:a16="http://schemas.microsoft.com/office/drawing/2014/main" id="{DB2CC083-7C39-4760-86D5-1FD319C8F5A3}"/>
              </a:ext>
            </a:extLst>
          </p:cNvPr>
          <p:cNvPicPr>
            <a:picLocks noChangeAspect="1"/>
          </p:cNvPicPr>
          <p:nvPr/>
        </p:nvPicPr>
        <p:blipFill>
          <a:blip r:embed="rId2"/>
          <a:stretch>
            <a:fillRect/>
          </a:stretch>
        </p:blipFill>
        <p:spPr>
          <a:xfrm>
            <a:off x="13732" y="509883"/>
            <a:ext cx="9144000" cy="4102608"/>
          </a:xfrm>
          <a:prstGeom prst="rect">
            <a:avLst/>
          </a:prstGeom>
        </p:spPr>
      </p:pic>
      <p:pic>
        <p:nvPicPr>
          <p:cNvPr id="4" name="Picture 3">
            <a:extLst>
              <a:ext uri="{FF2B5EF4-FFF2-40B4-BE49-F238E27FC236}">
                <a16:creationId xmlns:a16="http://schemas.microsoft.com/office/drawing/2014/main" id="{20414311-B2CB-48B0-81AD-35731B79148E}"/>
              </a:ext>
            </a:extLst>
          </p:cNvPr>
          <p:cNvPicPr>
            <a:picLocks noChangeAspect="1"/>
          </p:cNvPicPr>
          <p:nvPr/>
        </p:nvPicPr>
        <p:blipFill>
          <a:blip r:embed="rId3"/>
          <a:stretch>
            <a:fillRect/>
          </a:stretch>
        </p:blipFill>
        <p:spPr>
          <a:xfrm>
            <a:off x="6372125" y="4117042"/>
            <a:ext cx="2771875" cy="506012"/>
          </a:xfrm>
          <a:prstGeom prst="rect">
            <a:avLst/>
          </a:prstGeom>
        </p:spPr>
      </p:pic>
      <p:sp>
        <p:nvSpPr>
          <p:cNvPr id="6" name="Rectangle 5">
            <a:extLst>
              <a:ext uri="{FF2B5EF4-FFF2-40B4-BE49-F238E27FC236}">
                <a16:creationId xmlns:a16="http://schemas.microsoft.com/office/drawing/2014/main" id="{40D8912A-AFB4-47AD-8FF8-5E376E03B27B}"/>
              </a:ext>
            </a:extLst>
          </p:cNvPr>
          <p:cNvSpPr/>
          <p:nvPr/>
        </p:nvSpPr>
        <p:spPr>
          <a:xfrm>
            <a:off x="323705" y="1203655"/>
            <a:ext cx="7272505" cy="1754326"/>
          </a:xfrm>
          <a:prstGeom prst="rect">
            <a:avLst/>
          </a:prstGeom>
        </p:spPr>
        <p:txBody>
          <a:bodyPr wrap="square">
            <a:spAutoFit/>
          </a:bodyPr>
          <a:lstStyle/>
          <a:p>
            <a:r>
              <a:rPr lang="zh-CN" altLang="en-US" dirty="0">
                <a:latin typeface="楷体" panose="02010609060101010101" pitchFamily="49" charset="-122"/>
                <a:ea typeface="楷体" panose="02010609060101010101" pitchFamily="49" charset="-122"/>
              </a:rPr>
              <a:t>给对象变量赋值：</a:t>
            </a:r>
          </a:p>
          <a:p>
            <a:r>
              <a:rPr lang="zh-CN" altLang="en-US" dirty="0">
                <a:latin typeface="楷体" panose="02010609060101010101" pitchFamily="49" charset="-122"/>
                <a:ea typeface="楷体" panose="02010609060101010101" pitchFamily="49" charset="-122"/>
              </a:rPr>
              <a:t>对象变量的赋值与普通变量的赋值不同，必须使用关键字</a:t>
            </a:r>
            <a:r>
              <a:rPr lang="en-GB" altLang="zh-CN" dirty="0">
                <a:latin typeface="楷体" panose="02010609060101010101" pitchFamily="49" charset="-122"/>
                <a:ea typeface="楷体" panose="02010609060101010101" pitchFamily="49" charset="-122"/>
              </a:rPr>
              <a:t>Set</a:t>
            </a:r>
            <a:r>
              <a:rPr lang="zh-CN" altLang="en-GB" dirty="0">
                <a:latin typeface="楷体" panose="02010609060101010101" pitchFamily="49" charset="-122"/>
                <a:ea typeface="楷体" panose="02010609060101010101" pitchFamily="49" charset="-122"/>
              </a:rPr>
              <a:t>。</a:t>
            </a:r>
          </a:p>
          <a:p>
            <a:r>
              <a:rPr lang="zh-CN" altLang="en-US" dirty="0">
                <a:latin typeface="楷体" panose="02010609060101010101" pitchFamily="49" charset="-122"/>
                <a:ea typeface="楷体" panose="02010609060101010101" pitchFamily="49" charset="-122"/>
              </a:rPr>
              <a:t>例如，使用下面的语句将变量</a:t>
            </a:r>
            <a:r>
              <a:rPr lang="en-GB" altLang="zh-CN" dirty="0" err="1">
                <a:latin typeface="楷体" panose="02010609060101010101" pitchFamily="49" charset="-122"/>
                <a:ea typeface="楷体" panose="02010609060101010101" pitchFamily="49" charset="-122"/>
              </a:rPr>
              <a:t>rng</a:t>
            </a:r>
            <a:r>
              <a:rPr lang="zh-CN" altLang="en-US" dirty="0">
                <a:latin typeface="楷体" panose="02010609060101010101" pitchFamily="49" charset="-122"/>
                <a:ea typeface="楷体" panose="02010609060101010101" pitchFamily="49" charset="-122"/>
              </a:rPr>
              <a:t>声明为</a:t>
            </a:r>
            <a:r>
              <a:rPr lang="en-GB" altLang="zh-CN" dirty="0">
                <a:latin typeface="楷体" panose="02010609060101010101" pitchFamily="49" charset="-122"/>
                <a:ea typeface="楷体" panose="02010609060101010101" pitchFamily="49" charset="-122"/>
              </a:rPr>
              <a:t>Range</a:t>
            </a:r>
            <a:r>
              <a:rPr lang="zh-CN" altLang="en-US" dirty="0">
                <a:latin typeface="楷体" panose="02010609060101010101" pitchFamily="49" charset="-122"/>
                <a:ea typeface="楷体" panose="02010609060101010101" pitchFamily="49" charset="-122"/>
              </a:rPr>
              <a:t>对象：</a:t>
            </a:r>
          </a:p>
          <a:p>
            <a:r>
              <a:rPr lang="en-GB" altLang="zh-CN" dirty="0">
                <a:latin typeface="楷体" panose="02010609060101010101" pitchFamily="49" charset="-122"/>
                <a:ea typeface="楷体" panose="02010609060101010101" pitchFamily="49" charset="-122"/>
              </a:rPr>
              <a:t>Dim </a:t>
            </a:r>
            <a:r>
              <a:rPr lang="en-GB" altLang="zh-CN" dirty="0" err="1">
                <a:latin typeface="楷体" panose="02010609060101010101" pitchFamily="49" charset="-122"/>
                <a:ea typeface="楷体" panose="02010609060101010101" pitchFamily="49" charset="-122"/>
              </a:rPr>
              <a:t>rng</a:t>
            </a:r>
            <a:r>
              <a:rPr lang="en-GB" altLang="zh-CN" dirty="0">
                <a:latin typeface="楷体" panose="02010609060101010101" pitchFamily="49" charset="-122"/>
                <a:ea typeface="楷体" panose="02010609060101010101" pitchFamily="49" charset="-122"/>
              </a:rPr>
              <a:t> As Range</a:t>
            </a:r>
          </a:p>
          <a:p>
            <a:r>
              <a:rPr lang="zh-CN" altLang="en-US" dirty="0">
                <a:latin typeface="楷体" panose="02010609060101010101" pitchFamily="49" charset="-122"/>
                <a:ea typeface="楷体" panose="02010609060101010101" pitchFamily="49" charset="-122"/>
              </a:rPr>
              <a:t>然后，使用下面的语句给变量</a:t>
            </a:r>
            <a:r>
              <a:rPr lang="en-GB" altLang="zh-CN" dirty="0" err="1">
                <a:latin typeface="楷体" panose="02010609060101010101" pitchFamily="49" charset="-122"/>
                <a:ea typeface="楷体" panose="02010609060101010101" pitchFamily="49" charset="-122"/>
              </a:rPr>
              <a:t>rng</a:t>
            </a:r>
            <a:r>
              <a:rPr lang="zh-CN" altLang="en-US" dirty="0">
                <a:latin typeface="楷体" panose="02010609060101010101" pitchFamily="49" charset="-122"/>
                <a:ea typeface="楷体" panose="02010609060101010101" pitchFamily="49" charset="-122"/>
              </a:rPr>
              <a:t>赋值：</a:t>
            </a:r>
          </a:p>
          <a:p>
            <a:r>
              <a:rPr lang="en-GB" altLang="zh-CN" dirty="0">
                <a:latin typeface="楷体" panose="02010609060101010101" pitchFamily="49" charset="-122"/>
                <a:ea typeface="楷体" panose="02010609060101010101" pitchFamily="49" charset="-122"/>
              </a:rPr>
              <a:t>Set </a:t>
            </a:r>
            <a:r>
              <a:rPr lang="en-GB" altLang="zh-CN" dirty="0" err="1">
                <a:latin typeface="楷体" panose="02010609060101010101" pitchFamily="49" charset="-122"/>
                <a:ea typeface="楷体" panose="02010609060101010101" pitchFamily="49" charset="-122"/>
              </a:rPr>
              <a:t>rng</a:t>
            </a:r>
            <a:r>
              <a:rPr lang="en-GB" altLang="zh-CN" dirty="0">
                <a:latin typeface="楷体" panose="02010609060101010101" pitchFamily="49" charset="-122"/>
                <a:ea typeface="楷体" panose="02010609060101010101" pitchFamily="49" charset="-122"/>
              </a:rPr>
              <a:t> = Worksheets(“General information”).Range(“A1:B2”)</a:t>
            </a:r>
          </a:p>
        </p:txBody>
      </p:sp>
    </p:spTree>
    <p:extLst>
      <p:ext uri="{BB962C8B-B14F-4D97-AF65-F5344CB8AC3E}">
        <p14:creationId xmlns:p14="http://schemas.microsoft.com/office/powerpoint/2010/main" val="1776266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100676-21E2-4796-AFF3-1FF4084023B7}"/>
              </a:ext>
            </a:extLst>
          </p:cNvPr>
          <p:cNvSpPr>
            <a:spLocks noGrp="1"/>
          </p:cNvSpPr>
          <p:nvPr>
            <p:ph type="dt" sz="half" idx="10"/>
          </p:nvPr>
        </p:nvSpPr>
        <p:spPr/>
        <p:txBody>
          <a:bodyPr/>
          <a:lstStyle/>
          <a:p>
            <a:pPr>
              <a:defRPr/>
            </a:pPr>
            <a:fld id="{86BEC4AA-56AE-4F06-8BBC-803FE723DA08}" type="datetime1">
              <a:rPr lang="zh-CN" altLang="en-US" smtClean="0"/>
              <a:pPr>
                <a:defRPr/>
              </a:pPr>
              <a:t>2018/1/18</a:t>
            </a:fld>
            <a:endParaRPr lang="zh-CN" altLang="en-US" sz="1800">
              <a:solidFill>
                <a:schemeClr val="tx1"/>
              </a:solidFill>
            </a:endParaRPr>
          </a:p>
        </p:txBody>
      </p:sp>
      <p:pic>
        <p:nvPicPr>
          <p:cNvPr id="3" name="Picture 2">
            <a:extLst>
              <a:ext uri="{FF2B5EF4-FFF2-40B4-BE49-F238E27FC236}">
                <a16:creationId xmlns:a16="http://schemas.microsoft.com/office/drawing/2014/main" id="{DB2CC083-7C39-4760-86D5-1FD319C8F5A3}"/>
              </a:ext>
            </a:extLst>
          </p:cNvPr>
          <p:cNvPicPr>
            <a:picLocks noChangeAspect="1"/>
          </p:cNvPicPr>
          <p:nvPr/>
        </p:nvPicPr>
        <p:blipFill>
          <a:blip r:embed="rId2"/>
          <a:stretch>
            <a:fillRect/>
          </a:stretch>
        </p:blipFill>
        <p:spPr>
          <a:xfrm>
            <a:off x="-22652" y="513684"/>
            <a:ext cx="9144000" cy="4102608"/>
          </a:xfrm>
          <a:prstGeom prst="rect">
            <a:avLst/>
          </a:prstGeom>
        </p:spPr>
      </p:pic>
      <p:pic>
        <p:nvPicPr>
          <p:cNvPr id="4" name="Picture 3">
            <a:extLst>
              <a:ext uri="{FF2B5EF4-FFF2-40B4-BE49-F238E27FC236}">
                <a16:creationId xmlns:a16="http://schemas.microsoft.com/office/drawing/2014/main" id="{20414311-B2CB-48B0-81AD-35731B79148E}"/>
              </a:ext>
            </a:extLst>
          </p:cNvPr>
          <p:cNvPicPr>
            <a:picLocks noChangeAspect="1"/>
          </p:cNvPicPr>
          <p:nvPr/>
        </p:nvPicPr>
        <p:blipFill>
          <a:blip r:embed="rId3"/>
          <a:stretch>
            <a:fillRect/>
          </a:stretch>
        </p:blipFill>
        <p:spPr>
          <a:xfrm>
            <a:off x="6372125" y="4117042"/>
            <a:ext cx="2771875" cy="506012"/>
          </a:xfrm>
          <a:prstGeom prst="rect">
            <a:avLst/>
          </a:prstGeom>
        </p:spPr>
      </p:pic>
      <p:sp>
        <p:nvSpPr>
          <p:cNvPr id="6" name="Rectangle 5">
            <a:extLst>
              <a:ext uri="{FF2B5EF4-FFF2-40B4-BE49-F238E27FC236}">
                <a16:creationId xmlns:a16="http://schemas.microsoft.com/office/drawing/2014/main" id="{40D8912A-AFB4-47AD-8FF8-5E376E03B27B}"/>
              </a:ext>
            </a:extLst>
          </p:cNvPr>
          <p:cNvSpPr/>
          <p:nvPr/>
        </p:nvSpPr>
        <p:spPr>
          <a:xfrm>
            <a:off x="17397" y="1203655"/>
            <a:ext cx="9738963" cy="1569660"/>
          </a:xfrm>
          <a:prstGeom prst="rect">
            <a:avLst/>
          </a:prstGeom>
        </p:spPr>
        <p:txBody>
          <a:bodyPr wrap="square">
            <a:spAutoFit/>
          </a:bodyPr>
          <a:lstStyle/>
          <a:p>
            <a:pPr lvl="0"/>
            <a:r>
              <a:rPr lang="zh-CN" altLang="en-US" sz="1600" dirty="0"/>
              <a:t>例</a:t>
            </a:r>
            <a:r>
              <a:rPr lang="en-US" altLang="zh-CN" sz="1600" dirty="0"/>
              <a:t>1 </a:t>
            </a:r>
            <a:r>
              <a:rPr lang="zh-CN" altLang="en-US" sz="1600" dirty="0"/>
              <a:t>：</a:t>
            </a:r>
            <a:r>
              <a:rPr lang="zh-CN" altLang="zh-CN" sz="1600" dirty="0"/>
              <a:t>赋值给某个单元格</a:t>
            </a:r>
          </a:p>
          <a:p>
            <a:r>
              <a:rPr lang="en-US" altLang="zh-CN" sz="1600" dirty="0"/>
              <a:t> </a:t>
            </a:r>
            <a:endParaRPr lang="zh-CN" altLang="zh-CN" sz="1600" dirty="0"/>
          </a:p>
          <a:p>
            <a:r>
              <a:rPr lang="en-US" altLang="zh-CN" sz="1600" dirty="0">
                <a:latin typeface="楷体" panose="02010609060101010101" pitchFamily="49" charset="-122"/>
                <a:ea typeface="楷体" panose="02010609060101010101" pitchFamily="49" charset="-122"/>
              </a:rPr>
              <a:t>Sub test1()  </a:t>
            </a:r>
            <a:endParaRPr lang="zh-CN" altLang="zh-CN" sz="1600" dirty="0">
              <a:latin typeface="楷体" panose="02010609060101010101" pitchFamily="49" charset="-122"/>
              <a:ea typeface="楷体" panose="02010609060101010101" pitchFamily="49" charset="-122"/>
            </a:endParaRPr>
          </a:p>
          <a:p>
            <a:r>
              <a:rPr lang="en-US" altLang="zh-CN" sz="1600" dirty="0">
                <a:latin typeface="楷体" panose="02010609060101010101" pitchFamily="49" charset="-122"/>
                <a:ea typeface="楷体" panose="02010609060101010101" pitchFamily="49" charset="-122"/>
              </a:rPr>
              <a:t>Worksheets("General information ").Range("A5").Value = 22 </a:t>
            </a:r>
            <a:endParaRPr lang="zh-CN" altLang="zh-CN" sz="1600" dirty="0">
              <a:latin typeface="楷体" panose="02010609060101010101" pitchFamily="49" charset="-122"/>
              <a:ea typeface="楷体" panose="02010609060101010101" pitchFamily="49" charset="-122"/>
            </a:endParaRPr>
          </a:p>
          <a:p>
            <a:r>
              <a:rPr lang="en-US" altLang="zh-CN" sz="1600" dirty="0" err="1">
                <a:latin typeface="楷体" panose="02010609060101010101" pitchFamily="49" charset="-122"/>
                <a:ea typeface="楷体" panose="02010609060101010101" pitchFamily="49" charset="-122"/>
              </a:rPr>
              <a:t>MsgBox</a:t>
            </a:r>
            <a:r>
              <a:rPr lang="en-US" altLang="zh-CN" sz="1600" dirty="0">
                <a:latin typeface="楷体" panose="02010609060101010101" pitchFamily="49" charset="-122"/>
                <a:ea typeface="楷体" panose="02010609060101010101" pitchFamily="49" charset="-122"/>
              </a:rPr>
              <a:t> "</a:t>
            </a:r>
            <a:r>
              <a:rPr lang="zh-CN" altLang="zh-CN" sz="1600" dirty="0">
                <a:latin typeface="楷体" panose="02010609060101010101" pitchFamily="49" charset="-122"/>
                <a:ea typeface="楷体" panose="02010609060101010101" pitchFamily="49" charset="-122"/>
              </a:rPr>
              <a:t>工作表</a:t>
            </a:r>
            <a:r>
              <a:rPr lang="en-US" altLang="zh-CN" sz="1600" dirty="0">
                <a:latin typeface="楷体" panose="02010609060101010101" pitchFamily="49" charset="-122"/>
                <a:ea typeface="楷体" panose="02010609060101010101" pitchFamily="49" charset="-122"/>
              </a:rPr>
              <a:t>Sheet1</a:t>
            </a:r>
            <a:r>
              <a:rPr lang="zh-CN" altLang="zh-CN" sz="1600" dirty="0">
                <a:latin typeface="楷体" panose="02010609060101010101" pitchFamily="49" charset="-122"/>
                <a:ea typeface="楷体" panose="02010609060101010101" pitchFamily="49" charset="-122"/>
              </a:rPr>
              <a:t>内单元格</a:t>
            </a:r>
            <a:r>
              <a:rPr lang="en-US" altLang="zh-CN" sz="1600" dirty="0">
                <a:latin typeface="楷体" panose="02010609060101010101" pitchFamily="49" charset="-122"/>
                <a:ea typeface="楷体" panose="02010609060101010101" pitchFamily="49" charset="-122"/>
              </a:rPr>
              <a:t>A5</a:t>
            </a:r>
            <a:r>
              <a:rPr lang="zh-CN" altLang="zh-CN" sz="1600" dirty="0">
                <a:latin typeface="楷体" panose="02010609060101010101" pitchFamily="49" charset="-122"/>
                <a:ea typeface="楷体" panose="02010609060101010101" pitchFamily="49" charset="-122"/>
              </a:rPr>
              <a:t>中的值为</a:t>
            </a:r>
            <a:r>
              <a:rPr lang="en-US" altLang="zh-CN" sz="1600" dirty="0">
                <a:latin typeface="楷体" panose="02010609060101010101" pitchFamily="49" charset="-122"/>
                <a:ea typeface="楷体" panose="02010609060101010101" pitchFamily="49" charset="-122"/>
              </a:rPr>
              <a:t>" &amp; Worksheets("Sheet1").Range("A5").Value </a:t>
            </a:r>
            <a:endParaRPr lang="zh-CN" altLang="zh-CN" sz="1600" dirty="0">
              <a:latin typeface="楷体" panose="02010609060101010101" pitchFamily="49" charset="-122"/>
              <a:ea typeface="楷体" panose="02010609060101010101" pitchFamily="49" charset="-122"/>
            </a:endParaRPr>
          </a:p>
          <a:p>
            <a:r>
              <a:rPr lang="en-US" altLang="zh-CN" sz="1600" dirty="0">
                <a:latin typeface="楷体" panose="02010609060101010101" pitchFamily="49" charset="-122"/>
                <a:ea typeface="楷体" panose="02010609060101010101" pitchFamily="49" charset="-122"/>
              </a:rPr>
              <a:t>End Sub</a:t>
            </a:r>
            <a:endParaRPr lang="en-GB" altLang="zh-CN"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27338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100676-21E2-4796-AFF3-1FF4084023B7}"/>
              </a:ext>
            </a:extLst>
          </p:cNvPr>
          <p:cNvSpPr>
            <a:spLocks noGrp="1"/>
          </p:cNvSpPr>
          <p:nvPr>
            <p:ph type="dt" sz="half" idx="10"/>
          </p:nvPr>
        </p:nvSpPr>
        <p:spPr/>
        <p:txBody>
          <a:bodyPr/>
          <a:lstStyle/>
          <a:p>
            <a:pPr>
              <a:defRPr/>
            </a:pPr>
            <a:fld id="{86BEC4AA-56AE-4F06-8BBC-803FE723DA08}" type="datetime1">
              <a:rPr lang="zh-CN" altLang="en-US" smtClean="0"/>
              <a:pPr>
                <a:defRPr/>
              </a:pPr>
              <a:t>2018/1/18</a:t>
            </a:fld>
            <a:endParaRPr lang="zh-CN" altLang="en-US" sz="1800">
              <a:solidFill>
                <a:schemeClr val="tx1"/>
              </a:solidFill>
            </a:endParaRPr>
          </a:p>
        </p:txBody>
      </p:sp>
      <p:pic>
        <p:nvPicPr>
          <p:cNvPr id="3" name="Picture 2">
            <a:extLst>
              <a:ext uri="{FF2B5EF4-FFF2-40B4-BE49-F238E27FC236}">
                <a16:creationId xmlns:a16="http://schemas.microsoft.com/office/drawing/2014/main" id="{DB2CC083-7C39-4760-86D5-1FD319C8F5A3}"/>
              </a:ext>
            </a:extLst>
          </p:cNvPr>
          <p:cNvPicPr>
            <a:picLocks noChangeAspect="1"/>
          </p:cNvPicPr>
          <p:nvPr/>
        </p:nvPicPr>
        <p:blipFill>
          <a:blip r:embed="rId2"/>
          <a:stretch>
            <a:fillRect/>
          </a:stretch>
        </p:blipFill>
        <p:spPr>
          <a:xfrm>
            <a:off x="13732" y="509883"/>
            <a:ext cx="9144000" cy="4102608"/>
          </a:xfrm>
          <a:prstGeom prst="rect">
            <a:avLst/>
          </a:prstGeom>
        </p:spPr>
      </p:pic>
      <p:pic>
        <p:nvPicPr>
          <p:cNvPr id="4" name="Picture 3">
            <a:extLst>
              <a:ext uri="{FF2B5EF4-FFF2-40B4-BE49-F238E27FC236}">
                <a16:creationId xmlns:a16="http://schemas.microsoft.com/office/drawing/2014/main" id="{20414311-B2CB-48B0-81AD-35731B79148E}"/>
              </a:ext>
            </a:extLst>
          </p:cNvPr>
          <p:cNvPicPr>
            <a:picLocks noChangeAspect="1"/>
          </p:cNvPicPr>
          <p:nvPr/>
        </p:nvPicPr>
        <p:blipFill>
          <a:blip r:embed="rId3"/>
          <a:stretch>
            <a:fillRect/>
          </a:stretch>
        </p:blipFill>
        <p:spPr>
          <a:xfrm>
            <a:off x="6372125" y="4117042"/>
            <a:ext cx="2771875" cy="506012"/>
          </a:xfrm>
          <a:prstGeom prst="rect">
            <a:avLst/>
          </a:prstGeom>
        </p:spPr>
      </p:pic>
      <p:sp>
        <p:nvSpPr>
          <p:cNvPr id="6" name="Rectangle 5">
            <a:extLst>
              <a:ext uri="{FF2B5EF4-FFF2-40B4-BE49-F238E27FC236}">
                <a16:creationId xmlns:a16="http://schemas.microsoft.com/office/drawing/2014/main" id="{40D8912A-AFB4-47AD-8FF8-5E376E03B27B}"/>
              </a:ext>
            </a:extLst>
          </p:cNvPr>
          <p:cNvSpPr/>
          <p:nvPr/>
        </p:nvSpPr>
        <p:spPr>
          <a:xfrm>
            <a:off x="323705" y="1408167"/>
            <a:ext cx="7272505" cy="1754326"/>
          </a:xfrm>
          <a:prstGeom prst="rect">
            <a:avLst/>
          </a:prstGeom>
        </p:spPr>
        <p:txBody>
          <a:bodyPr wrap="square">
            <a:spAutoFit/>
          </a:bodyPr>
          <a:lstStyle/>
          <a:p>
            <a:pPr lvl="0"/>
            <a:r>
              <a:rPr lang="zh-CN" altLang="en-US" dirty="0">
                <a:latin typeface="楷体" panose="02010609060101010101" pitchFamily="49" charset="-122"/>
                <a:ea typeface="楷体" panose="02010609060101010101" pitchFamily="49" charset="-122"/>
              </a:rPr>
              <a:t>例</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用公式填充单元格</a:t>
            </a:r>
          </a:p>
          <a:p>
            <a:r>
              <a:rPr lang="en-US" altLang="zh-CN" dirty="0">
                <a:latin typeface="楷体" panose="02010609060101010101" pitchFamily="49" charset="-122"/>
                <a:ea typeface="楷体" panose="02010609060101010101" pitchFamily="49" charset="-122"/>
              </a:rPr>
              <a:t>Sub test2() </a:t>
            </a:r>
            <a:endParaRPr lang="zh-CN"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Range("A1:H8").Formula = "=Rand()" </a:t>
            </a:r>
            <a:endParaRPr lang="zh-CN" altLang="zh-CN" dirty="0">
              <a:latin typeface="楷体" panose="02010609060101010101" pitchFamily="49" charset="-122"/>
              <a:ea typeface="楷体" panose="02010609060101010101" pitchFamily="49" charset="-122"/>
            </a:endParaRPr>
          </a:p>
          <a:p>
            <a:r>
              <a:rPr lang="en-US" altLang="zh-CN" dirty="0" err="1">
                <a:latin typeface="楷体" panose="02010609060101010101" pitchFamily="49" charset="-122"/>
                <a:ea typeface="楷体" panose="02010609060101010101" pitchFamily="49" charset="-122"/>
              </a:rPr>
              <a:t>ActiveSheet.Cells</a:t>
            </a:r>
            <a:r>
              <a:rPr lang="en-US" altLang="zh-CN" dirty="0">
                <a:latin typeface="楷体" panose="02010609060101010101" pitchFamily="49" charset="-122"/>
                <a:ea typeface="楷体" panose="02010609060101010101" pitchFamily="49" charset="-122"/>
              </a:rPr>
              <a:t>(10, 1).Formula = "=Sum(A1:H8)"</a:t>
            </a:r>
            <a:endParaRPr lang="zh-CN"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End Sub</a:t>
            </a:r>
            <a:endParaRPr lang="zh-CN" altLang="zh-CN" dirty="0">
              <a:latin typeface="楷体" panose="02010609060101010101" pitchFamily="49" charset="-122"/>
              <a:ea typeface="楷体" panose="02010609060101010101" pitchFamily="49" charset="-122"/>
            </a:endParaRPr>
          </a:p>
          <a:p>
            <a:endParaRPr lang="en-GB"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98866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100676-21E2-4796-AFF3-1FF4084023B7}"/>
              </a:ext>
            </a:extLst>
          </p:cNvPr>
          <p:cNvSpPr>
            <a:spLocks noGrp="1"/>
          </p:cNvSpPr>
          <p:nvPr>
            <p:ph type="dt" sz="half" idx="10"/>
          </p:nvPr>
        </p:nvSpPr>
        <p:spPr/>
        <p:txBody>
          <a:bodyPr/>
          <a:lstStyle/>
          <a:p>
            <a:pPr>
              <a:defRPr/>
            </a:pPr>
            <a:fld id="{86BEC4AA-56AE-4F06-8BBC-803FE723DA08}" type="datetime1">
              <a:rPr lang="zh-CN" altLang="en-US" smtClean="0"/>
              <a:pPr>
                <a:defRPr/>
              </a:pPr>
              <a:t>2018/1/18</a:t>
            </a:fld>
            <a:endParaRPr lang="zh-CN" altLang="en-US" sz="1800">
              <a:solidFill>
                <a:schemeClr val="tx1"/>
              </a:solidFill>
            </a:endParaRPr>
          </a:p>
        </p:txBody>
      </p:sp>
      <p:pic>
        <p:nvPicPr>
          <p:cNvPr id="3" name="Picture 2">
            <a:extLst>
              <a:ext uri="{FF2B5EF4-FFF2-40B4-BE49-F238E27FC236}">
                <a16:creationId xmlns:a16="http://schemas.microsoft.com/office/drawing/2014/main" id="{DB2CC083-7C39-4760-86D5-1FD319C8F5A3}"/>
              </a:ext>
            </a:extLst>
          </p:cNvPr>
          <p:cNvPicPr>
            <a:picLocks noChangeAspect="1"/>
          </p:cNvPicPr>
          <p:nvPr/>
        </p:nvPicPr>
        <p:blipFill>
          <a:blip r:embed="rId2"/>
          <a:stretch>
            <a:fillRect/>
          </a:stretch>
        </p:blipFill>
        <p:spPr>
          <a:xfrm>
            <a:off x="13732" y="509883"/>
            <a:ext cx="9144000" cy="4102608"/>
          </a:xfrm>
          <a:prstGeom prst="rect">
            <a:avLst/>
          </a:prstGeom>
        </p:spPr>
      </p:pic>
      <p:pic>
        <p:nvPicPr>
          <p:cNvPr id="4" name="Picture 3">
            <a:extLst>
              <a:ext uri="{FF2B5EF4-FFF2-40B4-BE49-F238E27FC236}">
                <a16:creationId xmlns:a16="http://schemas.microsoft.com/office/drawing/2014/main" id="{20414311-B2CB-48B0-81AD-35731B79148E}"/>
              </a:ext>
            </a:extLst>
          </p:cNvPr>
          <p:cNvPicPr>
            <a:picLocks noChangeAspect="1"/>
          </p:cNvPicPr>
          <p:nvPr/>
        </p:nvPicPr>
        <p:blipFill>
          <a:blip r:embed="rId3"/>
          <a:stretch>
            <a:fillRect/>
          </a:stretch>
        </p:blipFill>
        <p:spPr>
          <a:xfrm>
            <a:off x="6372125" y="4117042"/>
            <a:ext cx="2771875" cy="506012"/>
          </a:xfrm>
          <a:prstGeom prst="rect">
            <a:avLst/>
          </a:prstGeom>
        </p:spPr>
      </p:pic>
      <p:sp>
        <p:nvSpPr>
          <p:cNvPr id="5" name="Rectangle 4">
            <a:extLst>
              <a:ext uri="{FF2B5EF4-FFF2-40B4-BE49-F238E27FC236}">
                <a16:creationId xmlns:a16="http://schemas.microsoft.com/office/drawing/2014/main" id="{78B58C92-D8B1-4DA2-BEEB-BC41F2B59DD1}"/>
              </a:ext>
            </a:extLst>
          </p:cNvPr>
          <p:cNvSpPr/>
          <p:nvPr/>
        </p:nvSpPr>
        <p:spPr>
          <a:xfrm>
            <a:off x="971749" y="1131650"/>
            <a:ext cx="7416515" cy="2031325"/>
          </a:xfrm>
          <a:prstGeom prst="rect">
            <a:avLst/>
          </a:prstGeom>
        </p:spPr>
        <p:txBody>
          <a:bodyPr wrap="square">
            <a:spAutoFit/>
          </a:bodyPr>
          <a:lstStyle/>
          <a:p>
            <a:r>
              <a:rPr lang="zh-CN" altLang="en-US" dirty="0">
                <a:latin typeface="楷体" panose="02010609060101010101" pitchFamily="49" charset="-122"/>
                <a:ea typeface="楷体" panose="02010609060101010101" pitchFamily="49" charset="-122"/>
              </a:rPr>
              <a:t>例</a:t>
            </a:r>
            <a:r>
              <a:rPr lang="en-US" altLang="zh-CN" dirty="0">
                <a:latin typeface="楷体" panose="02010609060101010101" pitchFamily="49" charset="-122"/>
                <a:ea typeface="楷体" panose="02010609060101010101" pitchFamily="49" charset="-122"/>
              </a:rPr>
              <a:t>3.	</a:t>
            </a:r>
            <a:r>
              <a:rPr lang="zh-CN" altLang="en-US" dirty="0">
                <a:latin typeface="楷体" panose="02010609060101010101" pitchFamily="49" charset="-122"/>
                <a:ea typeface="楷体" panose="02010609060101010101" pitchFamily="49" charset="-122"/>
              </a:rPr>
              <a:t>清除单元格</a:t>
            </a:r>
          </a:p>
          <a:p>
            <a:r>
              <a:rPr lang="en-GB" altLang="zh-CN" dirty="0">
                <a:latin typeface="楷体" panose="02010609060101010101" pitchFamily="49" charset="-122"/>
                <a:ea typeface="楷体" panose="02010609060101010101" pitchFamily="49" charset="-122"/>
              </a:rPr>
              <a:t>Sub </a:t>
            </a:r>
            <a:r>
              <a:rPr lang="en-GB" altLang="zh-CN" dirty="0" err="1">
                <a:latin typeface="楷体" panose="02010609060101010101" pitchFamily="49" charset="-122"/>
                <a:ea typeface="楷体" panose="02010609060101010101" pitchFamily="49" charset="-122"/>
              </a:rPr>
              <a:t>testClearContents</a:t>
            </a:r>
            <a:r>
              <a:rPr lang="en-GB" altLang="zh-CN" dirty="0">
                <a:latin typeface="楷体" panose="02010609060101010101" pitchFamily="49" charset="-122"/>
                <a:ea typeface="楷体" panose="02010609060101010101" pitchFamily="49" charset="-122"/>
              </a:rPr>
              <a:t>()  </a:t>
            </a:r>
          </a:p>
          <a:p>
            <a:r>
              <a:rPr lang="en-GB" altLang="zh-CN" dirty="0">
                <a:latin typeface="楷体" panose="02010609060101010101" pitchFamily="49" charset="-122"/>
                <a:ea typeface="楷体" panose="02010609060101010101" pitchFamily="49" charset="-122"/>
              </a:rPr>
              <a:t>Sheet1.Range("A1:H8").</a:t>
            </a:r>
            <a:r>
              <a:rPr lang="en-GB" altLang="zh-CN" dirty="0" err="1">
                <a:latin typeface="楷体" panose="02010609060101010101" pitchFamily="49" charset="-122"/>
                <a:ea typeface="楷体" panose="02010609060101010101" pitchFamily="49" charset="-122"/>
              </a:rPr>
              <a:t>ClearContents</a:t>
            </a:r>
            <a:r>
              <a:rPr lang="en-GB"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表示删除单元格的内容</a:t>
            </a:r>
          </a:p>
          <a:p>
            <a:r>
              <a:rPr lang="zh-CN" altLang="en-US" dirty="0">
                <a:latin typeface="楷体" panose="02010609060101010101" pitchFamily="49" charset="-122"/>
                <a:ea typeface="楷体" panose="02010609060101010101" pitchFamily="49" charset="-122"/>
              </a:rPr>
              <a:t>’删除单元格区域的格式</a:t>
            </a:r>
            <a:r>
              <a:rPr lang="en-GB" altLang="zh-CN" dirty="0">
                <a:latin typeface="楷体" panose="02010609060101010101" pitchFamily="49" charset="-122"/>
                <a:ea typeface="楷体" panose="02010609060101010101" pitchFamily="49" charset="-122"/>
              </a:rPr>
              <a:t>Sheet1.Range("A1:H8").</a:t>
            </a:r>
            <a:r>
              <a:rPr lang="en-GB" altLang="zh-CN" dirty="0" err="1">
                <a:latin typeface="楷体" panose="02010609060101010101" pitchFamily="49" charset="-122"/>
                <a:ea typeface="楷体" panose="02010609060101010101" pitchFamily="49" charset="-122"/>
              </a:rPr>
              <a:t>ClearFormats</a:t>
            </a:r>
            <a:r>
              <a:rPr lang="en-GB" altLang="zh-CN" dirty="0">
                <a:latin typeface="楷体" panose="02010609060101010101" pitchFamily="49" charset="-122"/>
                <a:ea typeface="楷体" panose="02010609060101010101" pitchFamily="49" charset="-122"/>
              </a:rPr>
              <a:t> </a:t>
            </a:r>
          </a:p>
          <a:p>
            <a:r>
              <a:rPr lang="en-GB"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清楚单元格区域的全部</a:t>
            </a:r>
            <a:r>
              <a:rPr lang="en-GB" altLang="zh-CN" dirty="0">
                <a:latin typeface="楷体" panose="02010609060101010101" pitchFamily="49" charset="-122"/>
                <a:ea typeface="楷体" panose="02010609060101010101" pitchFamily="49" charset="-122"/>
              </a:rPr>
              <a:t>Sheet1.Range("A1:H8").Clear </a:t>
            </a:r>
          </a:p>
          <a:p>
            <a:r>
              <a:rPr lang="en-GB" altLang="zh-CN" dirty="0">
                <a:latin typeface="楷体" panose="02010609060101010101" pitchFamily="49" charset="-122"/>
                <a:ea typeface="楷体" panose="02010609060101010101" pitchFamily="49" charset="-122"/>
              </a:rPr>
              <a:t>  </a:t>
            </a:r>
          </a:p>
          <a:p>
            <a:r>
              <a:rPr lang="en-GB" altLang="zh-CN" dirty="0">
                <a:latin typeface="楷体" panose="02010609060101010101" pitchFamily="49" charset="-122"/>
                <a:ea typeface="楷体" panose="02010609060101010101" pitchFamily="49" charset="-122"/>
              </a:rPr>
              <a:t>End Sub</a:t>
            </a:r>
          </a:p>
        </p:txBody>
      </p:sp>
    </p:spTree>
    <p:extLst>
      <p:ext uri="{BB962C8B-B14F-4D97-AF65-F5344CB8AC3E}">
        <p14:creationId xmlns:p14="http://schemas.microsoft.com/office/powerpoint/2010/main" val="2667727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100676-21E2-4796-AFF3-1FF4084023B7}"/>
              </a:ext>
            </a:extLst>
          </p:cNvPr>
          <p:cNvSpPr>
            <a:spLocks noGrp="1"/>
          </p:cNvSpPr>
          <p:nvPr>
            <p:ph type="dt" sz="half" idx="10"/>
          </p:nvPr>
        </p:nvSpPr>
        <p:spPr/>
        <p:txBody>
          <a:bodyPr/>
          <a:lstStyle/>
          <a:p>
            <a:pPr>
              <a:defRPr/>
            </a:pPr>
            <a:fld id="{86BEC4AA-56AE-4F06-8BBC-803FE723DA08}" type="datetime1">
              <a:rPr lang="zh-CN" altLang="en-US" smtClean="0"/>
              <a:pPr>
                <a:defRPr/>
              </a:pPr>
              <a:t>2018/1/18</a:t>
            </a:fld>
            <a:endParaRPr lang="zh-CN" altLang="en-US" sz="1800">
              <a:solidFill>
                <a:schemeClr val="tx1"/>
              </a:solidFill>
            </a:endParaRPr>
          </a:p>
        </p:txBody>
      </p:sp>
      <p:pic>
        <p:nvPicPr>
          <p:cNvPr id="3" name="Picture 2">
            <a:extLst>
              <a:ext uri="{FF2B5EF4-FFF2-40B4-BE49-F238E27FC236}">
                <a16:creationId xmlns:a16="http://schemas.microsoft.com/office/drawing/2014/main" id="{DB2CC083-7C39-4760-86D5-1FD319C8F5A3}"/>
              </a:ext>
            </a:extLst>
          </p:cNvPr>
          <p:cNvPicPr>
            <a:picLocks noChangeAspect="1"/>
          </p:cNvPicPr>
          <p:nvPr/>
        </p:nvPicPr>
        <p:blipFill>
          <a:blip r:embed="rId2"/>
          <a:stretch>
            <a:fillRect/>
          </a:stretch>
        </p:blipFill>
        <p:spPr>
          <a:xfrm>
            <a:off x="13732" y="509883"/>
            <a:ext cx="9144000" cy="4102608"/>
          </a:xfrm>
          <a:prstGeom prst="rect">
            <a:avLst/>
          </a:prstGeom>
        </p:spPr>
      </p:pic>
      <p:pic>
        <p:nvPicPr>
          <p:cNvPr id="4" name="Picture 3">
            <a:extLst>
              <a:ext uri="{FF2B5EF4-FFF2-40B4-BE49-F238E27FC236}">
                <a16:creationId xmlns:a16="http://schemas.microsoft.com/office/drawing/2014/main" id="{20414311-B2CB-48B0-81AD-35731B79148E}"/>
              </a:ext>
            </a:extLst>
          </p:cNvPr>
          <p:cNvPicPr>
            <a:picLocks noChangeAspect="1"/>
          </p:cNvPicPr>
          <p:nvPr/>
        </p:nvPicPr>
        <p:blipFill>
          <a:blip r:embed="rId3"/>
          <a:stretch>
            <a:fillRect/>
          </a:stretch>
        </p:blipFill>
        <p:spPr>
          <a:xfrm>
            <a:off x="6372125" y="4117042"/>
            <a:ext cx="2771875" cy="506012"/>
          </a:xfrm>
          <a:prstGeom prst="rect">
            <a:avLst/>
          </a:prstGeom>
        </p:spPr>
      </p:pic>
      <p:sp>
        <p:nvSpPr>
          <p:cNvPr id="6" name="Rectangle 5">
            <a:extLst>
              <a:ext uri="{FF2B5EF4-FFF2-40B4-BE49-F238E27FC236}">
                <a16:creationId xmlns:a16="http://schemas.microsoft.com/office/drawing/2014/main" id="{40D8912A-AFB4-47AD-8FF8-5E376E03B27B}"/>
              </a:ext>
            </a:extLst>
          </p:cNvPr>
          <p:cNvSpPr/>
          <p:nvPr/>
        </p:nvSpPr>
        <p:spPr>
          <a:xfrm>
            <a:off x="434484" y="1299303"/>
            <a:ext cx="9166906" cy="2523768"/>
          </a:xfrm>
          <a:prstGeom prst="rect">
            <a:avLst/>
          </a:prstGeom>
        </p:spPr>
        <p:txBody>
          <a:bodyPr wrap="square">
            <a:spAutoFit/>
          </a:bodyPr>
          <a:lstStyle/>
          <a:p>
            <a:pPr lvl="0"/>
            <a:r>
              <a:rPr lang="zh-CN" altLang="en-US" sz="1400" dirty="0">
                <a:latin typeface="楷体" panose="02010609060101010101" pitchFamily="49" charset="-122"/>
                <a:ea typeface="楷体" panose="02010609060101010101" pitchFamily="49" charset="-122"/>
              </a:rPr>
              <a:t>例</a:t>
            </a:r>
            <a:r>
              <a:rPr lang="en-US" altLang="zh-CN" sz="1400" dirty="0">
                <a:latin typeface="楷体" panose="02010609060101010101" pitchFamily="49" charset="-122"/>
                <a:ea typeface="楷体" panose="02010609060101010101" pitchFamily="49" charset="-122"/>
              </a:rPr>
              <a:t>4</a:t>
            </a:r>
            <a:r>
              <a:rPr lang="zh-CN" altLang="en-US" sz="1400" dirty="0">
                <a:latin typeface="楷体" panose="02010609060101010101" pitchFamily="49" charset="-122"/>
                <a:ea typeface="楷体" panose="02010609060101010101" pitchFamily="49" charset="-122"/>
              </a:rPr>
              <a:t>：</a:t>
            </a:r>
            <a:r>
              <a:rPr lang="zh-CN" altLang="zh-CN" sz="1400" dirty="0">
                <a:latin typeface="楷体" panose="02010609060101010101" pitchFamily="49" charset="-122"/>
                <a:ea typeface="楷体" panose="02010609060101010101" pitchFamily="49" charset="-122"/>
              </a:rPr>
              <a:t>激活已选区域的单元格</a:t>
            </a:r>
          </a:p>
          <a:p>
            <a:r>
              <a:rPr lang="en-US" altLang="zh-CN" sz="1400" dirty="0">
                <a:latin typeface="楷体" panose="02010609060101010101" pitchFamily="49" charset="-122"/>
                <a:ea typeface="楷体" panose="02010609060101010101" pitchFamily="49" charset="-122"/>
              </a:rPr>
              <a:t>Sub </a:t>
            </a:r>
            <a:r>
              <a:rPr lang="en-US" altLang="zh-CN" sz="1400" dirty="0" err="1">
                <a:latin typeface="楷体" panose="02010609060101010101" pitchFamily="49" charset="-122"/>
                <a:ea typeface="楷体" panose="02010609060101010101" pitchFamily="49" charset="-122"/>
              </a:rPr>
              <a:t>ActivateRange</a:t>
            </a:r>
            <a:r>
              <a:rPr lang="en-US" altLang="zh-CN" sz="1400" dirty="0">
                <a:latin typeface="楷体" panose="02010609060101010101" pitchFamily="49" charset="-122"/>
                <a:ea typeface="楷体" panose="02010609060101010101" pitchFamily="49" charset="-122"/>
              </a:rPr>
              <a:t>()</a:t>
            </a:r>
            <a:endParaRPr lang="zh-CN" altLang="zh-CN" sz="1400" dirty="0">
              <a:latin typeface="楷体" panose="02010609060101010101" pitchFamily="49" charset="-122"/>
              <a:ea typeface="楷体" panose="02010609060101010101" pitchFamily="49" charset="-122"/>
            </a:endParaRPr>
          </a:p>
          <a:p>
            <a:r>
              <a:rPr lang="en-US" altLang="zh-CN" sz="1400" dirty="0">
                <a:latin typeface="楷体" panose="02010609060101010101" pitchFamily="49" charset="-122"/>
                <a:ea typeface="楷体" panose="02010609060101010101" pitchFamily="49" charset="-122"/>
              </a:rPr>
              <a:t>  Sheet1.Activate</a:t>
            </a:r>
            <a:endParaRPr lang="zh-CN" altLang="zh-CN" sz="1400" dirty="0">
              <a:latin typeface="楷体" panose="02010609060101010101" pitchFamily="49" charset="-122"/>
              <a:ea typeface="楷体" panose="02010609060101010101" pitchFamily="49" charset="-122"/>
            </a:endParaRPr>
          </a:p>
          <a:p>
            <a:r>
              <a:rPr lang="en-US" altLang="zh-CN" sz="1400" dirty="0">
                <a:latin typeface="楷体" panose="02010609060101010101" pitchFamily="49" charset="-122"/>
                <a:ea typeface="楷体" panose="02010609060101010101" pitchFamily="49" charset="-122"/>
              </a:rPr>
              <a:t>  </a:t>
            </a:r>
            <a:r>
              <a:rPr lang="en-US" altLang="zh-CN" sz="1400" dirty="0" err="1">
                <a:latin typeface="楷体" panose="02010609060101010101" pitchFamily="49" charset="-122"/>
                <a:ea typeface="楷体" panose="02010609060101010101" pitchFamily="49" charset="-122"/>
              </a:rPr>
              <a:t>MsgBox</a:t>
            </a:r>
            <a:r>
              <a:rPr lang="en-US" altLang="zh-CN" sz="1400" dirty="0">
                <a:latin typeface="楷体" panose="02010609060101010101" pitchFamily="49" charset="-122"/>
                <a:ea typeface="楷体" panose="02010609060101010101" pitchFamily="49" charset="-122"/>
              </a:rPr>
              <a:t> </a:t>
            </a:r>
            <a:r>
              <a:rPr lang="en-US" altLang="zh-CN" sz="1400" dirty="0" err="1">
                <a:latin typeface="楷体" panose="02010609060101010101" pitchFamily="49" charset="-122"/>
                <a:ea typeface="楷体" panose="02010609060101010101" pitchFamily="49" charset="-122"/>
              </a:rPr>
              <a:t>ActiveSheet.Name</a:t>
            </a:r>
            <a:endParaRPr lang="zh-CN" altLang="zh-CN" sz="1400" dirty="0">
              <a:latin typeface="楷体" panose="02010609060101010101" pitchFamily="49" charset="-122"/>
              <a:ea typeface="楷体" panose="02010609060101010101" pitchFamily="49" charset="-122"/>
            </a:endParaRPr>
          </a:p>
          <a:p>
            <a:r>
              <a:rPr lang="en-US" altLang="zh-CN" sz="1400" dirty="0">
                <a:latin typeface="楷体" panose="02010609060101010101" pitchFamily="49" charset="-122"/>
                <a:ea typeface="楷体" panose="02010609060101010101" pitchFamily="49" charset="-122"/>
              </a:rPr>
              <a:t>  </a:t>
            </a:r>
            <a:r>
              <a:rPr lang="en-US" altLang="zh-CN" sz="1400" dirty="0" err="1">
                <a:latin typeface="楷体" panose="02010609060101010101" pitchFamily="49" charset="-122"/>
                <a:ea typeface="楷体" panose="02010609060101010101" pitchFamily="49" charset="-122"/>
              </a:rPr>
              <a:t>ActiveSheet.Cells</a:t>
            </a:r>
            <a:r>
              <a:rPr lang="en-US" altLang="zh-CN" sz="1400" dirty="0">
                <a:latin typeface="楷体" panose="02010609060101010101" pitchFamily="49" charset="-122"/>
                <a:ea typeface="楷体" panose="02010609060101010101" pitchFamily="49" charset="-122"/>
              </a:rPr>
              <a:t>(1, 1).Value = "I am a </a:t>
            </a:r>
            <a:r>
              <a:rPr lang="en-US" altLang="zh-CN" sz="1400" dirty="0" err="1">
                <a:latin typeface="楷体" panose="02010609060101010101" pitchFamily="49" charset="-122"/>
                <a:ea typeface="楷体" panose="02010609060101010101" pitchFamily="49" charset="-122"/>
              </a:rPr>
              <a:t>ActiveCell</a:t>
            </a:r>
            <a:r>
              <a:rPr lang="en-US" altLang="zh-CN" sz="1400" dirty="0">
                <a:latin typeface="楷体" panose="02010609060101010101" pitchFamily="49" charset="-122"/>
                <a:ea typeface="楷体" panose="02010609060101010101" pitchFamily="49" charset="-122"/>
              </a:rPr>
              <a:t>"</a:t>
            </a:r>
            <a:endParaRPr lang="zh-CN" altLang="zh-CN" sz="1400" dirty="0">
              <a:latin typeface="楷体" panose="02010609060101010101" pitchFamily="49" charset="-122"/>
              <a:ea typeface="楷体" panose="02010609060101010101" pitchFamily="49" charset="-122"/>
            </a:endParaRPr>
          </a:p>
          <a:p>
            <a:r>
              <a:rPr lang="en-US" altLang="zh-CN" sz="1400" dirty="0">
                <a:latin typeface="楷体" panose="02010609060101010101" pitchFamily="49" charset="-122"/>
                <a:ea typeface="楷体" panose="02010609060101010101" pitchFamily="49" charset="-122"/>
              </a:rPr>
              <a:t>  </a:t>
            </a:r>
            <a:r>
              <a:rPr lang="en-US" altLang="zh-CN" sz="1400" dirty="0" err="1">
                <a:latin typeface="楷体" panose="02010609060101010101" pitchFamily="49" charset="-122"/>
                <a:ea typeface="楷体" panose="02010609060101010101" pitchFamily="49" charset="-122"/>
              </a:rPr>
              <a:t>ActiveSheet.Cells</a:t>
            </a:r>
            <a:r>
              <a:rPr lang="en-US" altLang="zh-CN" sz="1400" dirty="0">
                <a:latin typeface="楷体" panose="02010609060101010101" pitchFamily="49" charset="-122"/>
                <a:ea typeface="楷体" panose="02010609060101010101" pitchFamily="49" charset="-122"/>
              </a:rPr>
              <a:t>(1, “A”).Activate</a:t>
            </a:r>
            <a:endParaRPr lang="zh-CN" altLang="zh-CN" sz="1400" dirty="0">
              <a:latin typeface="楷体" panose="02010609060101010101" pitchFamily="49" charset="-122"/>
              <a:ea typeface="楷体" panose="02010609060101010101" pitchFamily="49" charset="-122"/>
            </a:endParaRPr>
          </a:p>
          <a:p>
            <a:r>
              <a:rPr lang="en-US" altLang="zh-CN" sz="1400" dirty="0">
                <a:latin typeface="楷体" panose="02010609060101010101" pitchFamily="49" charset="-122"/>
                <a:ea typeface="楷体" panose="02010609060101010101" pitchFamily="49" charset="-122"/>
              </a:rPr>
              <a:t>  </a:t>
            </a:r>
            <a:r>
              <a:rPr lang="en-US" altLang="zh-CN" sz="1400" dirty="0" err="1">
                <a:latin typeface="楷体" panose="02010609060101010101" pitchFamily="49" charset="-122"/>
                <a:ea typeface="楷体" panose="02010609060101010101" pitchFamily="49" charset="-122"/>
              </a:rPr>
              <a:t>MsgBox</a:t>
            </a:r>
            <a:r>
              <a:rPr lang="en-US" altLang="zh-CN" sz="1400" dirty="0">
                <a:latin typeface="楷体" panose="02010609060101010101" pitchFamily="49" charset="-122"/>
                <a:ea typeface="楷体" panose="02010609060101010101" pitchFamily="49" charset="-122"/>
              </a:rPr>
              <a:t> "</a:t>
            </a:r>
            <a:r>
              <a:rPr lang="zh-CN" altLang="zh-CN" sz="1400" dirty="0">
                <a:latin typeface="楷体" panose="02010609060101010101" pitchFamily="49" charset="-122"/>
                <a:ea typeface="楷体" panose="02010609060101010101" pitchFamily="49" charset="-122"/>
              </a:rPr>
              <a:t>当前的</a:t>
            </a:r>
            <a:r>
              <a:rPr lang="en-US" altLang="zh-CN" sz="1400" dirty="0" err="1">
                <a:latin typeface="楷体" panose="02010609060101010101" pitchFamily="49" charset="-122"/>
                <a:ea typeface="楷体" panose="02010609060101010101" pitchFamily="49" charset="-122"/>
              </a:rPr>
              <a:t>ActiveCell</a:t>
            </a:r>
            <a:r>
              <a:rPr lang="zh-CN" altLang="zh-CN" sz="1400" dirty="0">
                <a:latin typeface="楷体" panose="02010609060101010101" pitchFamily="49" charset="-122"/>
                <a:ea typeface="楷体" panose="02010609060101010101" pitchFamily="49" charset="-122"/>
              </a:rPr>
              <a:t>的行号和列号是</a:t>
            </a:r>
            <a:r>
              <a:rPr lang="en-US" altLang="zh-CN" sz="1400" dirty="0">
                <a:latin typeface="楷体" panose="02010609060101010101" pitchFamily="49" charset="-122"/>
                <a:ea typeface="楷体" panose="02010609060101010101" pitchFamily="49" charset="-122"/>
              </a:rPr>
              <a:t>:" &amp; </a:t>
            </a:r>
            <a:r>
              <a:rPr lang="en-US" altLang="zh-CN" sz="1400" dirty="0" err="1">
                <a:latin typeface="楷体" panose="02010609060101010101" pitchFamily="49" charset="-122"/>
                <a:ea typeface="楷体" panose="02010609060101010101" pitchFamily="49" charset="-122"/>
              </a:rPr>
              <a:t>ActiveCell.Row</a:t>
            </a:r>
            <a:r>
              <a:rPr lang="en-US" altLang="zh-CN" sz="1400" dirty="0">
                <a:latin typeface="楷体" panose="02010609060101010101" pitchFamily="49" charset="-122"/>
                <a:ea typeface="楷体" panose="02010609060101010101" pitchFamily="49" charset="-122"/>
              </a:rPr>
              <a:t> &amp; "," &amp;   </a:t>
            </a:r>
            <a:r>
              <a:rPr lang="en-US" altLang="zh-CN" sz="1400" dirty="0" err="1">
                <a:latin typeface="楷体" panose="02010609060101010101" pitchFamily="49" charset="-122"/>
                <a:ea typeface="楷体" panose="02010609060101010101" pitchFamily="49" charset="-122"/>
              </a:rPr>
              <a:t>ActiveCell.Column</a:t>
            </a:r>
            <a:r>
              <a:rPr lang="en-US" altLang="zh-CN" sz="1400" dirty="0">
                <a:latin typeface="楷体" panose="02010609060101010101" pitchFamily="49" charset="-122"/>
                <a:ea typeface="楷体" panose="02010609060101010101" pitchFamily="49" charset="-122"/>
              </a:rPr>
              <a:t> &amp; _</a:t>
            </a:r>
            <a:endParaRPr lang="zh-CN" altLang="zh-CN" sz="1400" dirty="0">
              <a:latin typeface="楷体" panose="02010609060101010101" pitchFamily="49" charset="-122"/>
              <a:ea typeface="楷体" panose="02010609060101010101" pitchFamily="49" charset="-122"/>
            </a:endParaRPr>
          </a:p>
          <a:p>
            <a:r>
              <a:rPr lang="en-US" altLang="zh-CN" sz="1400" dirty="0">
                <a:latin typeface="楷体" panose="02010609060101010101" pitchFamily="49" charset="-122"/>
                <a:ea typeface="楷体" panose="02010609060101010101" pitchFamily="49" charset="-122"/>
              </a:rPr>
              <a:t>  </a:t>
            </a:r>
            <a:r>
              <a:rPr lang="en-US" altLang="zh-CN" sz="1400" dirty="0" err="1">
                <a:latin typeface="楷体" panose="02010609060101010101" pitchFamily="49" charset="-122"/>
                <a:ea typeface="楷体" panose="02010609060101010101" pitchFamily="49" charset="-122"/>
              </a:rPr>
              <a:t>Chr</a:t>
            </a:r>
            <a:r>
              <a:rPr lang="en-US" altLang="zh-CN" sz="1400" dirty="0">
                <a:latin typeface="楷体" panose="02010609060101010101" pitchFamily="49" charset="-122"/>
                <a:ea typeface="楷体" panose="02010609060101010101" pitchFamily="49" charset="-122"/>
              </a:rPr>
              <a:t>(10) &amp; "</a:t>
            </a:r>
            <a:r>
              <a:rPr lang="en-US" altLang="zh-CN" sz="1400" dirty="0" err="1">
                <a:latin typeface="楷体" panose="02010609060101010101" pitchFamily="49" charset="-122"/>
                <a:ea typeface="楷体" panose="02010609060101010101" pitchFamily="49" charset="-122"/>
              </a:rPr>
              <a:t>ActiveCell</a:t>
            </a:r>
            <a:r>
              <a:rPr lang="zh-CN" altLang="zh-CN" sz="1400" dirty="0">
                <a:latin typeface="楷体" panose="02010609060101010101" pitchFamily="49" charset="-122"/>
                <a:ea typeface="楷体" panose="02010609060101010101" pitchFamily="49" charset="-122"/>
              </a:rPr>
              <a:t>的值是：</a:t>
            </a:r>
            <a:r>
              <a:rPr lang="en-US" altLang="zh-CN" sz="1400" dirty="0">
                <a:latin typeface="楷体" panose="02010609060101010101" pitchFamily="49" charset="-122"/>
                <a:ea typeface="楷体" panose="02010609060101010101" pitchFamily="49" charset="-122"/>
              </a:rPr>
              <a:t>" &amp; </a:t>
            </a:r>
            <a:r>
              <a:rPr lang="en-US" altLang="zh-CN" sz="1400" dirty="0" err="1">
                <a:latin typeface="楷体" panose="02010609060101010101" pitchFamily="49" charset="-122"/>
                <a:ea typeface="楷体" panose="02010609060101010101" pitchFamily="49" charset="-122"/>
              </a:rPr>
              <a:t>ActiveCell.Value</a:t>
            </a:r>
            <a:endParaRPr lang="zh-CN" altLang="zh-CN" sz="1400" dirty="0">
              <a:latin typeface="楷体" panose="02010609060101010101" pitchFamily="49" charset="-122"/>
              <a:ea typeface="楷体" panose="02010609060101010101" pitchFamily="49" charset="-122"/>
            </a:endParaRPr>
          </a:p>
          <a:p>
            <a:r>
              <a:rPr lang="en-US" altLang="zh-CN" sz="1400" dirty="0">
                <a:latin typeface="楷体" panose="02010609060101010101" pitchFamily="49" charset="-122"/>
                <a:ea typeface="楷体" panose="02010609060101010101" pitchFamily="49" charset="-122"/>
              </a:rPr>
              <a:t>   </a:t>
            </a:r>
            <a:endParaRPr lang="zh-CN" altLang="zh-CN" sz="1400" dirty="0">
              <a:latin typeface="楷体" panose="02010609060101010101" pitchFamily="49" charset="-122"/>
              <a:ea typeface="楷体" panose="02010609060101010101" pitchFamily="49" charset="-122"/>
            </a:endParaRPr>
          </a:p>
          <a:p>
            <a:r>
              <a:rPr lang="en-US" altLang="zh-CN" sz="1400" dirty="0">
                <a:latin typeface="楷体" panose="02010609060101010101" pitchFamily="49" charset="-122"/>
                <a:ea typeface="楷体" panose="02010609060101010101" pitchFamily="49" charset="-122"/>
              </a:rPr>
              <a:t>End Sub</a:t>
            </a:r>
            <a:endParaRPr lang="zh-CN" altLang="zh-CN" sz="1400" dirty="0">
              <a:latin typeface="楷体" panose="02010609060101010101" pitchFamily="49" charset="-122"/>
              <a:ea typeface="楷体" panose="02010609060101010101" pitchFamily="49" charset="-122"/>
            </a:endParaRPr>
          </a:p>
          <a:p>
            <a:endParaRPr lang="en-GB"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5693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a:solidFill>
                  <a:schemeClr val="bg1"/>
                </a:solidFill>
                <a:latin typeface="微软雅黑" pitchFamily="34" charset="-122"/>
                <a:ea typeface="微软雅黑" pitchFamily="34" charset="-122"/>
                <a:sym typeface="微软雅黑" pitchFamily="34" charset="-122"/>
              </a:rPr>
              <a:t>目录</a:t>
            </a:r>
          </a:p>
        </p:txBody>
      </p:sp>
      <p:sp>
        <p:nvSpPr>
          <p:cNvPr id="4101" name="椭圆 8"/>
          <p:cNvSpPr>
            <a:spLocks noChangeArrowheads="1"/>
          </p:cNvSpPr>
          <p:nvPr/>
        </p:nvSpPr>
        <p:spPr bwMode="auto">
          <a:xfrm>
            <a:off x="3563938" y="141605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3" name="椭圆 10"/>
          <p:cNvSpPr>
            <a:spLocks noChangeArrowheads="1"/>
          </p:cNvSpPr>
          <p:nvPr/>
        </p:nvSpPr>
        <p:spPr bwMode="auto">
          <a:xfrm>
            <a:off x="3563938" y="200818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11"/>
          <p:cNvSpPr>
            <a:spLocks noChangeArrowheads="1"/>
          </p:cNvSpPr>
          <p:nvPr/>
        </p:nvSpPr>
        <p:spPr bwMode="auto">
          <a:xfrm>
            <a:off x="3965575" y="1938338"/>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二：为什么要学习</a:t>
            </a:r>
            <a:r>
              <a:rPr lang="en-US" altLang="zh-CN" b="1" dirty="0">
                <a:solidFill>
                  <a:srgbClr val="E36C09"/>
                </a:solidFill>
                <a:latin typeface="Calibri" pitchFamily="34" charset="0"/>
                <a:sym typeface="Calibri" pitchFamily="34" charset="0"/>
              </a:rPr>
              <a:t>VBA</a:t>
            </a:r>
            <a:endParaRPr lang="zh-CN" altLang="en-US" b="1" dirty="0">
              <a:solidFill>
                <a:srgbClr val="E36C09"/>
              </a:solidFill>
              <a:latin typeface="宋体" pitchFamily="2" charset="-122"/>
              <a:sym typeface="宋体" pitchFamily="2" charset="-122"/>
            </a:endParaRPr>
          </a:p>
        </p:txBody>
      </p:sp>
      <p:sp>
        <p:nvSpPr>
          <p:cNvPr id="4105" name="椭圆 12"/>
          <p:cNvSpPr>
            <a:spLocks noChangeArrowheads="1"/>
          </p:cNvSpPr>
          <p:nvPr/>
        </p:nvSpPr>
        <p:spPr bwMode="auto">
          <a:xfrm>
            <a:off x="3563938" y="2570163"/>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6" name="矩形 13"/>
          <p:cNvSpPr>
            <a:spLocks noChangeArrowheads="1"/>
          </p:cNvSpPr>
          <p:nvPr/>
        </p:nvSpPr>
        <p:spPr bwMode="auto">
          <a:xfrm>
            <a:off x="3965575" y="2501900"/>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三：</a:t>
            </a:r>
            <a:r>
              <a:rPr lang="en-US" altLang="zh-CN" b="1" dirty="0">
                <a:solidFill>
                  <a:srgbClr val="E36C09"/>
                </a:solidFill>
                <a:latin typeface="Calibri" pitchFamily="34" charset="0"/>
                <a:sym typeface="Calibri" pitchFamily="34" charset="0"/>
              </a:rPr>
              <a:t>VBA</a:t>
            </a:r>
            <a:r>
              <a:rPr lang="zh-CN" altLang="en-US" b="1" dirty="0">
                <a:solidFill>
                  <a:srgbClr val="E36C09"/>
                </a:solidFill>
                <a:latin typeface="Calibri" pitchFamily="34" charset="0"/>
                <a:sym typeface="Calibri" pitchFamily="34" charset="0"/>
              </a:rPr>
              <a:t>入门教程</a:t>
            </a:r>
            <a:endParaRPr lang="zh-CN" altLang="en-US" b="1" dirty="0">
              <a:solidFill>
                <a:srgbClr val="E36C09"/>
              </a:solidFill>
              <a:latin typeface="宋体" pitchFamily="2" charset="-122"/>
              <a:sym typeface="宋体" pitchFamily="2" charset="-122"/>
            </a:endParaRPr>
          </a:p>
        </p:txBody>
      </p:sp>
      <p:sp>
        <p:nvSpPr>
          <p:cNvPr id="4107" name="椭圆 14"/>
          <p:cNvSpPr>
            <a:spLocks noChangeArrowheads="1"/>
          </p:cNvSpPr>
          <p:nvPr/>
        </p:nvSpPr>
        <p:spPr bwMode="auto">
          <a:xfrm>
            <a:off x="3563938" y="316865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3098800"/>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四：</a:t>
            </a:r>
            <a:r>
              <a:rPr lang="en-US" altLang="zh-CN" b="1" dirty="0">
                <a:solidFill>
                  <a:srgbClr val="E36C09"/>
                </a:solidFill>
                <a:latin typeface="Calibri" pitchFamily="34" charset="0"/>
                <a:sym typeface="Calibri" pitchFamily="34" charset="0"/>
              </a:rPr>
              <a:t>VBA</a:t>
            </a:r>
            <a:r>
              <a:rPr lang="zh-CN" altLang="en-US" b="1" dirty="0">
                <a:solidFill>
                  <a:srgbClr val="E36C09"/>
                </a:solidFill>
                <a:latin typeface="Calibri" pitchFamily="34" charset="0"/>
                <a:sym typeface="Calibri" pitchFamily="34" charset="0"/>
              </a:rPr>
              <a:t>基础知识学习</a:t>
            </a:r>
            <a:endParaRPr lang="zh-CN" altLang="en-US" b="1" dirty="0">
              <a:solidFill>
                <a:srgbClr val="E36C09"/>
              </a:solidFill>
              <a:latin typeface="宋体" pitchFamily="2" charset="-122"/>
              <a:sym typeface="宋体" pitchFamily="2" charset="-122"/>
            </a:endParaRPr>
          </a:p>
        </p:txBody>
      </p:sp>
      <p:sp>
        <p:nvSpPr>
          <p:cNvPr id="13" name="矩形 11">
            <a:extLst>
              <a:ext uri="{FF2B5EF4-FFF2-40B4-BE49-F238E27FC236}">
                <a16:creationId xmlns:a16="http://schemas.microsoft.com/office/drawing/2014/main" id="{5AE23188-0AE5-4BE5-93F0-E2CD04AB3092}"/>
              </a:ext>
            </a:extLst>
          </p:cNvPr>
          <p:cNvSpPr>
            <a:spLocks noChangeArrowheads="1"/>
          </p:cNvSpPr>
          <p:nvPr/>
        </p:nvSpPr>
        <p:spPr bwMode="auto">
          <a:xfrm>
            <a:off x="3965575" y="1339851"/>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一：什么是</a:t>
            </a:r>
            <a:r>
              <a:rPr lang="en-US" altLang="zh-CN" b="1" dirty="0">
                <a:solidFill>
                  <a:srgbClr val="E36C09"/>
                </a:solidFill>
                <a:latin typeface="Calibri" pitchFamily="34" charset="0"/>
                <a:sym typeface="Calibri" pitchFamily="34" charset="0"/>
              </a:rPr>
              <a:t>VBA</a:t>
            </a:r>
            <a:endParaRPr lang="zh-CN" altLang="en-US" b="1" dirty="0">
              <a:solidFill>
                <a:srgbClr val="E36C09"/>
              </a:solidFill>
              <a:latin typeface="宋体" pitchFamily="2" charset="-122"/>
              <a:sym typeface="宋体" pitchFamily="2"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nodeType="afterGroup">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childTnLst>
                          </p:cTn>
                        </p:par>
                        <p:par>
                          <p:cTn id="25" fill="hold" nodeType="afterGroup">
                            <p:stCondLst>
                              <p:cond delay="2000"/>
                            </p:stCondLst>
                            <p:childTnLst>
                              <p:par>
                                <p:cTn id="26" presetID="6" presetClass="entr" presetSubtype="16" fill="hold" grpId="0" nodeType="afterEffect">
                                  <p:stCondLst>
                                    <p:cond delay="0"/>
                                  </p:stCondLst>
                                  <p:childTnLst>
                                    <p:set>
                                      <p:cBhvr>
                                        <p:cTn id="27" dur="1" fill="hold">
                                          <p:stCondLst>
                                            <p:cond delay="0"/>
                                          </p:stCondLst>
                                        </p:cTn>
                                        <p:tgtEl>
                                          <p:spTgt spid="4103"/>
                                        </p:tgtEl>
                                        <p:attrNameLst>
                                          <p:attrName>style.visibility</p:attrName>
                                        </p:attrNameLst>
                                      </p:cBhvr>
                                      <p:to>
                                        <p:strVal val="visible"/>
                                      </p:to>
                                    </p:set>
                                    <p:animEffect>
                                      <p:cBhvr>
                                        <p:cTn id="28" dur="500"/>
                                        <p:tgtEl>
                                          <p:spTgt spid="4103"/>
                                        </p:tgtEl>
                                      </p:cBhvr>
                                    </p:animEffect>
                                  </p:childTnLst>
                                </p:cTn>
                              </p:par>
                            </p:childTnLst>
                          </p:cTn>
                        </p:par>
                        <p:par>
                          <p:cTn id="29" fill="hold" nodeType="afterGroup">
                            <p:stCondLst>
                              <p:cond delay="2500"/>
                            </p:stCondLst>
                            <p:childTnLst>
                              <p:par>
                                <p:cTn id="30" presetID="6" presetClass="entr" presetSubtype="16" fill="hold" grpId="0" nodeType="afterEffect">
                                  <p:stCondLst>
                                    <p:cond delay="0"/>
                                  </p:stCondLst>
                                  <p:childTnLst>
                                    <p:set>
                                      <p:cBhvr>
                                        <p:cTn id="31" dur="1" fill="hold">
                                          <p:stCondLst>
                                            <p:cond delay="0"/>
                                          </p:stCondLst>
                                        </p:cTn>
                                        <p:tgtEl>
                                          <p:spTgt spid="4105"/>
                                        </p:tgtEl>
                                        <p:attrNameLst>
                                          <p:attrName>style.visibility</p:attrName>
                                        </p:attrNameLst>
                                      </p:cBhvr>
                                      <p:to>
                                        <p:strVal val="visible"/>
                                      </p:to>
                                    </p:set>
                                    <p:animEffect>
                                      <p:cBhvr>
                                        <p:cTn id="32" dur="500"/>
                                        <p:tgtEl>
                                          <p:spTgt spid="4105"/>
                                        </p:tgtEl>
                                      </p:cBhvr>
                                    </p:animEffect>
                                  </p:childTnLst>
                                </p:cTn>
                              </p:par>
                            </p:childTnLst>
                          </p:cTn>
                        </p:par>
                        <p:par>
                          <p:cTn id="33" fill="hold" nodeType="afterGroup">
                            <p:stCondLst>
                              <p:cond delay="3000"/>
                            </p:stCondLst>
                            <p:childTnLst>
                              <p:par>
                                <p:cTn id="34" presetID="6" presetClass="entr" presetSubtype="16" fill="hold" grpId="0" nodeType="afterEffect">
                                  <p:stCondLst>
                                    <p:cond delay="0"/>
                                  </p:stCondLst>
                                  <p:childTnLst>
                                    <p:set>
                                      <p:cBhvr>
                                        <p:cTn id="35" dur="1" fill="hold">
                                          <p:stCondLst>
                                            <p:cond delay="0"/>
                                          </p:stCondLst>
                                        </p:cTn>
                                        <p:tgtEl>
                                          <p:spTgt spid="4107"/>
                                        </p:tgtEl>
                                        <p:attrNameLst>
                                          <p:attrName>style.visibility</p:attrName>
                                        </p:attrNameLst>
                                      </p:cBhvr>
                                      <p:to>
                                        <p:strVal val="visible"/>
                                      </p:to>
                                    </p:set>
                                    <p:animEffect>
                                      <p:cBhvr>
                                        <p:cTn id="36" dur="500"/>
                                        <p:tgtEl>
                                          <p:spTgt spid="4107"/>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104"/>
                                        </p:tgtEl>
                                        <p:attrNameLst>
                                          <p:attrName>style.visibility</p:attrName>
                                        </p:attrNameLst>
                                      </p:cBhvr>
                                      <p:to>
                                        <p:strVal val="visible"/>
                                      </p:to>
                                    </p:set>
                                    <p:anim calcmode="lin" valueType="num">
                                      <p:cBhvr additive="base">
                                        <p:cTn id="47" dur="500" fill="hold"/>
                                        <p:tgtEl>
                                          <p:spTgt spid="4104"/>
                                        </p:tgtEl>
                                        <p:attrNameLst>
                                          <p:attrName>ppt_x</p:attrName>
                                        </p:attrNameLst>
                                      </p:cBhvr>
                                      <p:tavLst>
                                        <p:tav tm="0">
                                          <p:val>
                                            <p:strVal val="#ppt_x"/>
                                          </p:val>
                                        </p:tav>
                                        <p:tav tm="100000">
                                          <p:val>
                                            <p:strVal val="#ppt_x"/>
                                          </p:val>
                                        </p:tav>
                                      </p:tavLst>
                                    </p:anim>
                                    <p:anim calcmode="lin" valueType="num">
                                      <p:cBhvr additive="base">
                                        <p:cTn id="48" dur="500" fill="hold"/>
                                        <p:tgtEl>
                                          <p:spTgt spid="410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106"/>
                                        </p:tgtEl>
                                        <p:attrNameLst>
                                          <p:attrName>style.visibility</p:attrName>
                                        </p:attrNameLst>
                                      </p:cBhvr>
                                      <p:to>
                                        <p:strVal val="visible"/>
                                      </p:to>
                                    </p:set>
                                    <p:anim calcmode="lin" valueType="num">
                                      <p:cBhvr additive="base">
                                        <p:cTn id="53" dur="500" fill="hold"/>
                                        <p:tgtEl>
                                          <p:spTgt spid="4106"/>
                                        </p:tgtEl>
                                        <p:attrNameLst>
                                          <p:attrName>ppt_x</p:attrName>
                                        </p:attrNameLst>
                                      </p:cBhvr>
                                      <p:tavLst>
                                        <p:tav tm="0">
                                          <p:val>
                                            <p:strVal val="#ppt_x"/>
                                          </p:val>
                                        </p:tav>
                                        <p:tav tm="100000">
                                          <p:val>
                                            <p:strVal val="#ppt_x"/>
                                          </p:val>
                                        </p:tav>
                                      </p:tavLst>
                                    </p:anim>
                                    <p:anim calcmode="lin" valueType="num">
                                      <p:cBhvr additive="base">
                                        <p:cTn id="54" dur="500" fill="hold"/>
                                        <p:tgtEl>
                                          <p:spTgt spid="410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108"/>
                                        </p:tgtEl>
                                        <p:attrNameLst>
                                          <p:attrName>style.visibility</p:attrName>
                                        </p:attrNameLst>
                                      </p:cBhvr>
                                      <p:to>
                                        <p:strVal val="visible"/>
                                      </p:to>
                                    </p:set>
                                    <p:anim calcmode="lin" valueType="num">
                                      <p:cBhvr additive="base">
                                        <p:cTn id="59" dur="500" fill="hold"/>
                                        <p:tgtEl>
                                          <p:spTgt spid="4108"/>
                                        </p:tgtEl>
                                        <p:attrNameLst>
                                          <p:attrName>ppt_x</p:attrName>
                                        </p:attrNameLst>
                                      </p:cBhvr>
                                      <p:tavLst>
                                        <p:tav tm="0">
                                          <p:val>
                                            <p:strVal val="#ppt_x"/>
                                          </p:val>
                                        </p:tav>
                                        <p:tav tm="100000">
                                          <p:val>
                                            <p:strVal val="#ppt_x"/>
                                          </p:val>
                                        </p:tav>
                                      </p:tavLst>
                                    </p:anim>
                                    <p:anim calcmode="lin" valueType="num">
                                      <p:cBhvr additive="base">
                                        <p:cTn id="60" dur="500" fill="hold"/>
                                        <p:tgtEl>
                                          <p:spTgt spid="4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3" grpId="0" bldLvl="0" animBg="1" autoUpdateAnimBg="0"/>
      <p:bldP spid="4104" grpId="0" animBg="1"/>
      <p:bldP spid="4105" grpId="0" bldLvl="0" animBg="1" autoUpdateAnimBg="0"/>
      <p:bldP spid="4106" grpId="0" animBg="1"/>
      <p:bldP spid="4107" grpId="0" bldLvl="0" animBg="1" autoUpdateAnimBg="0"/>
      <p:bldP spid="4108"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100676-21E2-4796-AFF3-1FF4084023B7}"/>
              </a:ext>
            </a:extLst>
          </p:cNvPr>
          <p:cNvSpPr>
            <a:spLocks noGrp="1"/>
          </p:cNvSpPr>
          <p:nvPr>
            <p:ph type="dt" sz="half" idx="10"/>
          </p:nvPr>
        </p:nvSpPr>
        <p:spPr/>
        <p:txBody>
          <a:bodyPr/>
          <a:lstStyle/>
          <a:p>
            <a:pPr>
              <a:defRPr/>
            </a:pPr>
            <a:fld id="{86BEC4AA-56AE-4F06-8BBC-803FE723DA08}" type="datetime1">
              <a:rPr lang="zh-CN" altLang="en-US" smtClean="0"/>
              <a:pPr>
                <a:defRPr/>
              </a:pPr>
              <a:t>2018/1/18</a:t>
            </a:fld>
            <a:endParaRPr lang="zh-CN" altLang="en-US" sz="1800">
              <a:solidFill>
                <a:schemeClr val="tx1"/>
              </a:solidFill>
            </a:endParaRPr>
          </a:p>
        </p:txBody>
      </p:sp>
      <p:pic>
        <p:nvPicPr>
          <p:cNvPr id="3" name="Picture 2">
            <a:extLst>
              <a:ext uri="{FF2B5EF4-FFF2-40B4-BE49-F238E27FC236}">
                <a16:creationId xmlns:a16="http://schemas.microsoft.com/office/drawing/2014/main" id="{DB2CC083-7C39-4760-86D5-1FD319C8F5A3}"/>
              </a:ext>
            </a:extLst>
          </p:cNvPr>
          <p:cNvPicPr>
            <a:picLocks noChangeAspect="1"/>
          </p:cNvPicPr>
          <p:nvPr/>
        </p:nvPicPr>
        <p:blipFill>
          <a:blip r:embed="rId2"/>
          <a:stretch>
            <a:fillRect/>
          </a:stretch>
        </p:blipFill>
        <p:spPr>
          <a:xfrm>
            <a:off x="13732" y="509883"/>
            <a:ext cx="9144000" cy="4102608"/>
          </a:xfrm>
          <a:prstGeom prst="rect">
            <a:avLst/>
          </a:prstGeom>
        </p:spPr>
      </p:pic>
      <p:pic>
        <p:nvPicPr>
          <p:cNvPr id="4" name="Picture 3">
            <a:extLst>
              <a:ext uri="{FF2B5EF4-FFF2-40B4-BE49-F238E27FC236}">
                <a16:creationId xmlns:a16="http://schemas.microsoft.com/office/drawing/2014/main" id="{20414311-B2CB-48B0-81AD-35731B79148E}"/>
              </a:ext>
            </a:extLst>
          </p:cNvPr>
          <p:cNvPicPr>
            <a:picLocks noChangeAspect="1"/>
          </p:cNvPicPr>
          <p:nvPr/>
        </p:nvPicPr>
        <p:blipFill>
          <a:blip r:embed="rId3"/>
          <a:stretch>
            <a:fillRect/>
          </a:stretch>
        </p:blipFill>
        <p:spPr>
          <a:xfrm>
            <a:off x="6372125" y="4117042"/>
            <a:ext cx="2771875" cy="506012"/>
          </a:xfrm>
          <a:prstGeom prst="rect">
            <a:avLst/>
          </a:prstGeom>
        </p:spPr>
      </p:pic>
      <p:sp>
        <p:nvSpPr>
          <p:cNvPr id="5" name="Rectangle 4">
            <a:extLst>
              <a:ext uri="{FF2B5EF4-FFF2-40B4-BE49-F238E27FC236}">
                <a16:creationId xmlns:a16="http://schemas.microsoft.com/office/drawing/2014/main" id="{6D74C66B-EFF5-4B48-A7B8-DD84084721BA}"/>
              </a:ext>
            </a:extLst>
          </p:cNvPr>
          <p:cNvSpPr/>
          <p:nvPr/>
        </p:nvSpPr>
        <p:spPr>
          <a:xfrm>
            <a:off x="289840" y="627615"/>
            <a:ext cx="9288644" cy="3539430"/>
          </a:xfrm>
          <a:prstGeom prst="rect">
            <a:avLst/>
          </a:prstGeom>
        </p:spPr>
        <p:txBody>
          <a:bodyPr wrap="square">
            <a:spAutoFit/>
          </a:bodyPr>
          <a:lstStyle/>
          <a:p>
            <a:r>
              <a:rPr lang="zh-CN" altLang="en-US" sz="1400" dirty="0">
                <a:latin typeface="楷体" panose="02010609060101010101" pitchFamily="49" charset="-122"/>
                <a:ea typeface="楷体" panose="02010609060101010101" pitchFamily="49" charset="-122"/>
              </a:rPr>
              <a:t>例</a:t>
            </a:r>
            <a:r>
              <a:rPr lang="en-US" altLang="zh-CN" sz="1400" dirty="0">
                <a:latin typeface="楷体" panose="02010609060101010101" pitchFamily="49" charset="-122"/>
                <a:ea typeface="楷体" panose="02010609060101010101" pitchFamily="49" charset="-122"/>
              </a:rPr>
              <a:t>5.</a:t>
            </a:r>
            <a:r>
              <a:rPr lang="zh-CN" altLang="en-US" sz="1400" dirty="0">
                <a:latin typeface="楷体" panose="02010609060101010101" pitchFamily="49" charset="-122"/>
                <a:ea typeface="楷体" panose="02010609060101010101" pitchFamily="49" charset="-122"/>
              </a:rPr>
              <a:t>引用行和列</a:t>
            </a:r>
          </a:p>
          <a:p>
            <a:r>
              <a:rPr lang="zh-CN" altLang="en-US" sz="1400" dirty="0">
                <a:latin typeface="楷体" panose="02010609060101010101" pitchFamily="49" charset="-122"/>
                <a:ea typeface="楷体" panose="02010609060101010101" pitchFamily="49" charset="-122"/>
              </a:rPr>
              <a:t>下表举例说明了使用 </a:t>
            </a:r>
            <a:r>
              <a:rPr lang="en-GB" altLang="zh-CN" sz="1400" dirty="0">
                <a:latin typeface="楷体" panose="02010609060101010101" pitchFamily="49" charset="-122"/>
                <a:ea typeface="楷体" panose="02010609060101010101" pitchFamily="49" charset="-122"/>
              </a:rPr>
              <a:t>Rows </a:t>
            </a:r>
            <a:r>
              <a:rPr lang="zh-CN" altLang="en-US" sz="1400" dirty="0">
                <a:latin typeface="楷体" panose="02010609060101010101" pitchFamily="49" charset="-122"/>
                <a:ea typeface="楷体" panose="02010609060101010101" pitchFamily="49" charset="-122"/>
              </a:rPr>
              <a:t>和 </a:t>
            </a:r>
            <a:r>
              <a:rPr lang="en-GB" altLang="zh-CN" sz="1400" dirty="0">
                <a:latin typeface="楷体" panose="02010609060101010101" pitchFamily="49" charset="-122"/>
                <a:ea typeface="楷体" panose="02010609060101010101" pitchFamily="49" charset="-122"/>
              </a:rPr>
              <a:t>Columns </a:t>
            </a:r>
            <a:r>
              <a:rPr lang="zh-CN" altLang="en-US" sz="1400" dirty="0">
                <a:latin typeface="楷体" panose="02010609060101010101" pitchFamily="49" charset="-122"/>
                <a:ea typeface="楷体" panose="02010609060101010101" pitchFamily="49" charset="-122"/>
              </a:rPr>
              <a:t>属性的一些行和列的引用。 </a:t>
            </a:r>
          </a:p>
          <a:p>
            <a:r>
              <a:rPr lang="zh-CN" altLang="en-US" sz="1400" dirty="0">
                <a:latin typeface="楷体" panose="02010609060101010101" pitchFamily="49" charset="-122"/>
                <a:ea typeface="楷体" panose="02010609060101010101" pitchFamily="49" charset="-122"/>
              </a:rPr>
              <a:t>引用              含义 </a:t>
            </a:r>
          </a:p>
          <a:p>
            <a:r>
              <a:rPr lang="en-GB" altLang="zh-CN" sz="1400" dirty="0">
                <a:latin typeface="楷体" panose="02010609060101010101" pitchFamily="49" charset="-122"/>
                <a:ea typeface="楷体" panose="02010609060101010101" pitchFamily="49" charset="-122"/>
              </a:rPr>
              <a:t>Rows(1)            </a:t>
            </a:r>
            <a:r>
              <a:rPr lang="zh-CN" altLang="en-US" sz="1400" dirty="0">
                <a:latin typeface="楷体" panose="02010609060101010101" pitchFamily="49" charset="-122"/>
                <a:ea typeface="楷体" panose="02010609060101010101" pitchFamily="49" charset="-122"/>
              </a:rPr>
              <a:t>第一行  </a:t>
            </a:r>
          </a:p>
          <a:p>
            <a:r>
              <a:rPr lang="en-GB" altLang="zh-CN" sz="1400" dirty="0">
                <a:latin typeface="楷体" panose="02010609060101010101" pitchFamily="49" charset="-122"/>
                <a:ea typeface="楷体" panose="02010609060101010101" pitchFamily="49" charset="-122"/>
              </a:rPr>
              <a:t>Rows              </a:t>
            </a:r>
            <a:r>
              <a:rPr lang="zh-CN" altLang="en-US" sz="1400" dirty="0">
                <a:latin typeface="楷体" panose="02010609060101010101" pitchFamily="49" charset="-122"/>
                <a:ea typeface="楷体" panose="02010609060101010101" pitchFamily="49" charset="-122"/>
              </a:rPr>
              <a:t>工作表上所有的行 </a:t>
            </a:r>
          </a:p>
          <a:p>
            <a:r>
              <a:rPr lang="en-GB" altLang="zh-CN" sz="1400" dirty="0">
                <a:latin typeface="楷体" panose="02010609060101010101" pitchFamily="49" charset="-122"/>
                <a:ea typeface="楷体" panose="02010609060101010101" pitchFamily="49" charset="-122"/>
              </a:rPr>
              <a:t>Columns(1)         </a:t>
            </a:r>
            <a:r>
              <a:rPr lang="zh-CN" altLang="en-US" sz="1400" dirty="0">
                <a:latin typeface="楷体" panose="02010609060101010101" pitchFamily="49" charset="-122"/>
                <a:ea typeface="楷体" panose="02010609060101010101" pitchFamily="49" charset="-122"/>
              </a:rPr>
              <a:t>第一列 </a:t>
            </a:r>
          </a:p>
          <a:p>
            <a:r>
              <a:rPr lang="en-GB" altLang="zh-CN" sz="1400" dirty="0">
                <a:latin typeface="楷体" panose="02010609060101010101" pitchFamily="49" charset="-122"/>
                <a:ea typeface="楷体" panose="02010609060101010101" pitchFamily="49" charset="-122"/>
              </a:rPr>
              <a:t>Columns("A")      </a:t>
            </a:r>
            <a:r>
              <a:rPr lang="zh-CN" altLang="en-US" sz="1400" dirty="0">
                <a:latin typeface="楷体" panose="02010609060101010101" pitchFamily="49" charset="-122"/>
                <a:ea typeface="楷体" panose="02010609060101010101" pitchFamily="49" charset="-122"/>
              </a:rPr>
              <a:t>第一列  </a:t>
            </a:r>
          </a:p>
          <a:p>
            <a:r>
              <a:rPr lang="en-GB" altLang="zh-CN" sz="1400" dirty="0">
                <a:latin typeface="楷体" panose="02010609060101010101" pitchFamily="49" charset="-122"/>
                <a:ea typeface="楷体" panose="02010609060101010101" pitchFamily="49" charset="-122"/>
              </a:rPr>
              <a:t>Columns           </a:t>
            </a:r>
            <a:r>
              <a:rPr lang="zh-CN" altLang="en-US" sz="1400" dirty="0">
                <a:latin typeface="楷体" panose="02010609060101010101" pitchFamily="49" charset="-122"/>
                <a:ea typeface="楷体" panose="02010609060101010101" pitchFamily="49" charset="-122"/>
              </a:rPr>
              <a:t>工作表上所有的列</a:t>
            </a:r>
          </a:p>
          <a:p>
            <a:endParaRPr lang="zh-CN" altLang="en-US" sz="1400" dirty="0">
              <a:latin typeface="楷体" panose="02010609060101010101" pitchFamily="49" charset="-122"/>
              <a:ea typeface="楷体" panose="02010609060101010101" pitchFamily="49" charset="-122"/>
            </a:endParaRPr>
          </a:p>
          <a:p>
            <a:r>
              <a:rPr lang="zh-CN" altLang="en-US" sz="1400" dirty="0">
                <a:latin typeface="楷体" panose="02010609060101010101" pitchFamily="49" charset="-122"/>
                <a:ea typeface="楷体" panose="02010609060101010101" pitchFamily="49" charset="-122"/>
              </a:rPr>
              <a:t>       </a:t>
            </a:r>
            <a:r>
              <a:rPr lang="en-GB" altLang="zh-CN" sz="1400" dirty="0">
                <a:latin typeface="楷体" panose="02010609060101010101" pitchFamily="49" charset="-122"/>
                <a:ea typeface="楷体" panose="02010609060101010101" pitchFamily="49" charset="-122"/>
              </a:rPr>
              <a:t>Sub </a:t>
            </a:r>
            <a:r>
              <a:rPr lang="en-GB" altLang="zh-CN" sz="1400" dirty="0" err="1">
                <a:latin typeface="楷体" panose="02010609060101010101" pitchFamily="49" charset="-122"/>
                <a:ea typeface="楷体" panose="02010609060101010101" pitchFamily="49" charset="-122"/>
              </a:rPr>
              <a:t>SeveralRows</a:t>
            </a:r>
            <a:r>
              <a:rPr lang="en-GB" altLang="zh-CN" sz="1400" dirty="0">
                <a:latin typeface="楷体" panose="02010609060101010101" pitchFamily="49" charset="-122"/>
                <a:ea typeface="楷体" panose="02010609060101010101" pitchFamily="49" charset="-122"/>
              </a:rPr>
              <a:t>()</a:t>
            </a:r>
          </a:p>
          <a:p>
            <a:r>
              <a:rPr lang="en-GB" altLang="zh-CN" sz="1400" dirty="0">
                <a:latin typeface="楷体" panose="02010609060101010101" pitchFamily="49" charset="-122"/>
                <a:ea typeface="楷体" panose="02010609060101010101" pitchFamily="49" charset="-122"/>
              </a:rPr>
              <a:t>        Worksheets("General information").Activate</a:t>
            </a:r>
          </a:p>
          <a:p>
            <a:r>
              <a:rPr lang="en-GB" altLang="zh-CN" sz="1400" dirty="0">
                <a:latin typeface="楷体" panose="02010609060101010101" pitchFamily="49" charset="-122"/>
                <a:ea typeface="楷体" panose="02010609060101010101" pitchFamily="49" charset="-122"/>
              </a:rPr>
              <a:t>        Dim </a:t>
            </a:r>
            <a:r>
              <a:rPr lang="en-GB" altLang="zh-CN" sz="1400" dirty="0" err="1">
                <a:latin typeface="楷体" panose="02010609060101010101" pitchFamily="49" charset="-122"/>
                <a:ea typeface="楷体" panose="02010609060101010101" pitchFamily="49" charset="-122"/>
              </a:rPr>
              <a:t>myUnion</a:t>
            </a:r>
            <a:r>
              <a:rPr lang="en-GB" altLang="zh-CN" sz="1400" dirty="0">
                <a:latin typeface="楷体" panose="02010609060101010101" pitchFamily="49" charset="-122"/>
                <a:ea typeface="楷体" panose="02010609060101010101" pitchFamily="49" charset="-122"/>
              </a:rPr>
              <a:t> As Range</a:t>
            </a:r>
          </a:p>
          <a:p>
            <a:r>
              <a:rPr lang="en-GB" altLang="zh-CN" sz="1400" dirty="0">
                <a:latin typeface="楷体" panose="02010609060101010101" pitchFamily="49" charset="-122"/>
                <a:ea typeface="楷体" panose="02010609060101010101" pitchFamily="49" charset="-122"/>
              </a:rPr>
              <a:t>        Set </a:t>
            </a:r>
            <a:r>
              <a:rPr lang="en-GB" altLang="zh-CN" sz="1400" dirty="0" err="1">
                <a:latin typeface="楷体" panose="02010609060101010101" pitchFamily="49" charset="-122"/>
                <a:ea typeface="楷体" panose="02010609060101010101" pitchFamily="49" charset="-122"/>
              </a:rPr>
              <a:t>myUnion</a:t>
            </a:r>
            <a:r>
              <a:rPr lang="en-GB" altLang="zh-CN" sz="1400" dirty="0">
                <a:latin typeface="楷体" panose="02010609060101010101" pitchFamily="49" charset="-122"/>
                <a:ea typeface="楷体" panose="02010609060101010101" pitchFamily="49" charset="-122"/>
              </a:rPr>
              <a:t> = Union(Rows(1), Rows(3), Rows(5))</a:t>
            </a:r>
          </a:p>
          <a:p>
            <a:r>
              <a:rPr lang="en-GB" altLang="zh-CN" sz="1400" dirty="0">
                <a:latin typeface="楷体" panose="02010609060101010101" pitchFamily="49" charset="-122"/>
                <a:ea typeface="楷体" panose="02010609060101010101" pitchFamily="49" charset="-122"/>
              </a:rPr>
              <a:t>        ‘Union</a:t>
            </a:r>
            <a:r>
              <a:rPr lang="zh-CN" altLang="en-US" sz="1400" dirty="0">
                <a:latin typeface="楷体" panose="02010609060101010101" pitchFamily="49" charset="-122"/>
                <a:ea typeface="楷体" panose="02010609060101010101" pitchFamily="49" charset="-122"/>
              </a:rPr>
              <a:t>方法 用于将第一，三，五行合并起来</a:t>
            </a:r>
          </a:p>
          <a:p>
            <a:r>
              <a:rPr lang="zh-CN" altLang="en-US" sz="1400" dirty="0">
                <a:latin typeface="楷体" panose="02010609060101010101" pitchFamily="49" charset="-122"/>
                <a:ea typeface="楷体" panose="02010609060101010101" pitchFamily="49" charset="-122"/>
              </a:rPr>
              <a:t>         </a:t>
            </a:r>
            <a:r>
              <a:rPr lang="en-GB" altLang="zh-CN" sz="1400" dirty="0" err="1">
                <a:latin typeface="楷体" panose="02010609060101010101" pitchFamily="49" charset="-122"/>
                <a:ea typeface="楷体" panose="02010609060101010101" pitchFamily="49" charset="-122"/>
              </a:rPr>
              <a:t>myUnion.Font.Color</a:t>
            </a:r>
            <a:r>
              <a:rPr lang="en-GB" altLang="zh-CN" sz="1400" dirty="0">
                <a:latin typeface="楷体" panose="02010609060101010101" pitchFamily="49" charset="-122"/>
                <a:ea typeface="楷体" panose="02010609060101010101" pitchFamily="49" charset="-122"/>
              </a:rPr>
              <a:t> = 255   ‘</a:t>
            </a:r>
            <a:r>
              <a:rPr lang="zh-CN" altLang="en-US" sz="1400" dirty="0">
                <a:latin typeface="楷体" panose="02010609060101010101" pitchFamily="49" charset="-122"/>
                <a:ea typeface="楷体" panose="02010609060101010101" pitchFamily="49" charset="-122"/>
              </a:rPr>
              <a:t>设置字体颜色为红色</a:t>
            </a:r>
          </a:p>
          <a:p>
            <a:r>
              <a:rPr lang="en-GB" altLang="zh-CN" sz="1400" dirty="0">
                <a:latin typeface="楷体" panose="02010609060101010101" pitchFamily="49" charset="-122"/>
                <a:ea typeface="楷体" panose="02010609060101010101" pitchFamily="49" charset="-122"/>
              </a:rPr>
              <a:t>        End Sub</a:t>
            </a:r>
          </a:p>
        </p:txBody>
      </p:sp>
      <p:pic>
        <p:nvPicPr>
          <p:cNvPr id="8" name="Picture 7">
            <a:extLst>
              <a:ext uri="{FF2B5EF4-FFF2-40B4-BE49-F238E27FC236}">
                <a16:creationId xmlns:a16="http://schemas.microsoft.com/office/drawing/2014/main" id="{7478A62B-7940-4FBC-84F1-C6E82415FC9C}"/>
              </a:ext>
            </a:extLst>
          </p:cNvPr>
          <p:cNvPicPr>
            <a:picLocks noChangeAspect="1"/>
          </p:cNvPicPr>
          <p:nvPr/>
        </p:nvPicPr>
        <p:blipFill>
          <a:blip r:embed="rId4"/>
          <a:stretch>
            <a:fillRect/>
          </a:stretch>
        </p:blipFill>
        <p:spPr>
          <a:xfrm>
            <a:off x="5868089" y="1232892"/>
            <a:ext cx="2232155" cy="2232155"/>
          </a:xfrm>
          <a:prstGeom prst="rect">
            <a:avLst/>
          </a:prstGeom>
        </p:spPr>
      </p:pic>
      <p:sp>
        <p:nvSpPr>
          <p:cNvPr id="9" name="TextBox 8">
            <a:extLst>
              <a:ext uri="{FF2B5EF4-FFF2-40B4-BE49-F238E27FC236}">
                <a16:creationId xmlns:a16="http://schemas.microsoft.com/office/drawing/2014/main" id="{3D3DE1B5-6F14-4867-9F4C-4C945678881F}"/>
              </a:ext>
            </a:extLst>
          </p:cNvPr>
          <p:cNvSpPr txBox="1"/>
          <p:nvPr/>
        </p:nvSpPr>
        <p:spPr>
          <a:xfrm>
            <a:off x="6012100" y="1779298"/>
            <a:ext cx="1872130" cy="1200329"/>
          </a:xfrm>
          <a:prstGeom prst="rect">
            <a:avLst/>
          </a:prstGeom>
          <a:noFill/>
        </p:spPr>
        <p:txBody>
          <a:bodyPr wrap="square" rtlCol="0">
            <a:spAutoFit/>
          </a:bodyPr>
          <a:lstStyle/>
          <a:p>
            <a:r>
              <a:rPr lang="zh-CN" altLang="en-US" dirty="0">
                <a:latin typeface="华文行楷" panose="02010800040101010101" pitchFamily="2" charset="-122"/>
                <a:ea typeface="华文行楷" panose="02010800040101010101" pitchFamily="2" charset="-122"/>
              </a:rPr>
              <a:t>如果我想把这个单元格区域填充为红色，代码从何而知？</a:t>
            </a:r>
          </a:p>
        </p:txBody>
      </p:sp>
    </p:spTree>
    <p:extLst>
      <p:ext uri="{BB962C8B-B14F-4D97-AF65-F5344CB8AC3E}">
        <p14:creationId xmlns:p14="http://schemas.microsoft.com/office/powerpoint/2010/main" val="132162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6"/>
          <p:cNvSpPr>
            <a:spLocks noChangeArrowheads="1"/>
          </p:cNvSpPr>
          <p:nvPr/>
        </p:nvSpPr>
        <p:spPr bwMode="auto">
          <a:xfrm>
            <a:off x="0" y="771625"/>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zh-CN" dirty="0"/>
              <a:t>通过点击</a:t>
            </a:r>
            <a:r>
              <a:rPr lang="en-US" altLang="zh-CN" dirty="0"/>
              <a:t>Developer-&gt;Record macro  </a:t>
            </a:r>
            <a:r>
              <a:rPr lang="zh-CN" altLang="zh-CN" dirty="0"/>
              <a:t>在弹出的对话框中编辑宏名称，然后点击</a:t>
            </a:r>
            <a:r>
              <a:rPr lang="en-US" altLang="zh-CN" dirty="0"/>
              <a:t>OK</a:t>
            </a:r>
            <a:r>
              <a:rPr lang="zh-CN" altLang="zh-CN" dirty="0"/>
              <a:t>，即可开始宏录制。</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zh-CN" dirty="0"/>
          </a:p>
        </p:txBody>
      </p:sp>
      <p:sp>
        <p:nvSpPr>
          <p:cNvPr id="2253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2292"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chemeClr val="bg1"/>
                </a:solidFill>
                <a:latin typeface="Calibri" pitchFamily="34" charset="0"/>
                <a:sym typeface="Calibri" pitchFamily="34" charset="0"/>
              </a:rPr>
              <a:t>宏录制</a:t>
            </a:r>
            <a:endParaRPr lang="zh-CN" altLang="en-US" sz="2800" b="1" dirty="0">
              <a:solidFill>
                <a:schemeClr val="bg1"/>
              </a:solidFill>
              <a:latin typeface="Calibri" pitchFamily="34" charset="0"/>
              <a:sym typeface="宋体" pitchFamily="2" charset="-122"/>
            </a:endParaRPr>
          </a:p>
        </p:txBody>
      </p:sp>
      <p:pic>
        <p:nvPicPr>
          <p:cNvPr id="7" name="Picture 6">
            <a:extLst>
              <a:ext uri="{FF2B5EF4-FFF2-40B4-BE49-F238E27FC236}">
                <a16:creationId xmlns:a16="http://schemas.microsoft.com/office/drawing/2014/main" id="{473F87E9-D5A7-48A6-B9FA-2C5B17912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805" y="1923705"/>
            <a:ext cx="6982590" cy="2376165"/>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p:cTn id="7" dur="750" fill="hold"/>
                                        <p:tgtEl>
                                          <p:spTgt spid="12292"/>
                                        </p:tgtEl>
                                        <p:attrNameLst>
                                          <p:attrName>ppt_x</p:attrName>
                                        </p:attrNameLst>
                                      </p:cBhvr>
                                      <p:tavLst>
                                        <p:tav tm="0">
                                          <p:val>
                                            <p:strVal val="0-#ppt_w/2"/>
                                          </p:val>
                                        </p:tav>
                                        <p:tav tm="100000">
                                          <p:val>
                                            <p:strVal val="#ppt_x"/>
                                          </p:val>
                                        </p:tav>
                                      </p:tavLst>
                                    </p:anim>
                                    <p:anim calcmode="lin" valueType="num">
                                      <p:cBhvr>
                                        <p:cTn id="8" dur="750" fill="hold"/>
                                        <p:tgtEl>
                                          <p:spTgt spid="122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0"/>
                                        </p:tgtEl>
                                        <p:attrNameLst>
                                          <p:attrName>style.visibility</p:attrName>
                                        </p:attrNameLst>
                                      </p:cBhvr>
                                      <p:to>
                                        <p:strVal val="visible"/>
                                      </p:to>
                                    </p:set>
                                    <p:anim calcmode="lin" valueType="num">
                                      <p:cBhvr additive="base">
                                        <p:cTn id="13" dur="500" fill="hold"/>
                                        <p:tgtEl>
                                          <p:spTgt spid="22530"/>
                                        </p:tgtEl>
                                        <p:attrNameLst>
                                          <p:attrName>ppt_x</p:attrName>
                                        </p:attrNameLst>
                                      </p:cBhvr>
                                      <p:tavLst>
                                        <p:tav tm="0">
                                          <p:val>
                                            <p:strVal val="#ppt_x"/>
                                          </p:val>
                                        </p:tav>
                                        <p:tav tm="100000">
                                          <p:val>
                                            <p:strVal val="#ppt_x"/>
                                          </p:val>
                                        </p:tav>
                                      </p:tavLst>
                                    </p:anim>
                                    <p:anim calcmode="lin" valueType="num">
                                      <p:cBhvr additive="base">
                                        <p:cTn id="14" dur="500" fill="hold"/>
                                        <p:tgtEl>
                                          <p:spTgt spid="225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12292"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AADFC7-F7E9-4562-ABC7-D12F7E283A84}"/>
              </a:ext>
            </a:extLst>
          </p:cNvPr>
          <p:cNvPicPr>
            <a:picLocks noChangeAspect="1"/>
          </p:cNvPicPr>
          <p:nvPr/>
        </p:nvPicPr>
        <p:blipFill>
          <a:blip r:embed="rId3"/>
          <a:stretch>
            <a:fillRect/>
          </a:stretch>
        </p:blipFill>
        <p:spPr>
          <a:xfrm>
            <a:off x="111340" y="674350"/>
            <a:ext cx="2520174" cy="572478"/>
          </a:xfrm>
          <a:prstGeom prst="rect">
            <a:avLst/>
          </a:prstGeom>
        </p:spPr>
      </p:pic>
      <p:pic>
        <p:nvPicPr>
          <p:cNvPr id="5" name="Picture 4">
            <a:extLst>
              <a:ext uri="{FF2B5EF4-FFF2-40B4-BE49-F238E27FC236}">
                <a16:creationId xmlns:a16="http://schemas.microsoft.com/office/drawing/2014/main" id="{1D27C7DD-09CC-4798-AFCA-ACD67780409A}"/>
              </a:ext>
            </a:extLst>
          </p:cNvPr>
          <p:cNvPicPr>
            <a:picLocks noChangeAspect="1"/>
          </p:cNvPicPr>
          <p:nvPr/>
        </p:nvPicPr>
        <p:blipFill>
          <a:blip r:embed="rId4"/>
          <a:stretch>
            <a:fillRect/>
          </a:stretch>
        </p:blipFill>
        <p:spPr>
          <a:xfrm>
            <a:off x="-1" y="705112"/>
            <a:ext cx="9144000" cy="4102608"/>
          </a:xfrm>
          <a:prstGeom prst="rect">
            <a:avLst/>
          </a:prstGeom>
        </p:spPr>
      </p:pic>
      <p:sp>
        <p:nvSpPr>
          <p:cNvPr id="24579"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ltLang="zh-CN" sz="2800" b="1" dirty="0">
                <a:solidFill>
                  <a:schemeClr val="bg1"/>
                </a:solidFill>
                <a:latin typeface="Calibri" pitchFamily="34" charset="0"/>
                <a:sym typeface="宋体" pitchFamily="2" charset="-122"/>
              </a:rPr>
              <a:t>       </a:t>
            </a:r>
            <a:r>
              <a:rPr lang="en-US" altLang="zh-CN" sz="2800" b="1" dirty="0">
                <a:solidFill>
                  <a:schemeClr val="bg1"/>
                </a:solidFill>
                <a:latin typeface="Calibri" pitchFamily="34" charset="0"/>
                <a:sym typeface="宋体" pitchFamily="2" charset="-122"/>
              </a:rPr>
              <a:t>VBA</a:t>
            </a:r>
            <a:r>
              <a:rPr lang="zh-CN" altLang="en-US" sz="2800" b="1" dirty="0">
                <a:solidFill>
                  <a:schemeClr val="bg1"/>
                </a:solidFill>
                <a:latin typeface="Calibri" pitchFamily="34" charset="0"/>
                <a:sym typeface="宋体" pitchFamily="2" charset="-122"/>
              </a:rPr>
              <a:t>中的运算符</a:t>
            </a:r>
            <a:endParaRPr lang="zh-CN" altLang="zh-CN" sz="2800" b="1" dirty="0">
              <a:solidFill>
                <a:schemeClr val="bg1"/>
              </a:solidFill>
              <a:latin typeface="Calibri" pitchFamily="34" charset="0"/>
              <a:sym typeface="宋体" pitchFamily="2" charset="-122"/>
            </a:endParaRPr>
          </a:p>
        </p:txBody>
      </p:sp>
      <p:sp>
        <p:nvSpPr>
          <p:cNvPr id="14340"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4-4 </a:t>
            </a:r>
            <a:endParaRPr lang="zh-CN" altLang="en-US" sz="2800" b="1" dirty="0">
              <a:solidFill>
                <a:schemeClr val="bg1"/>
              </a:solidFill>
              <a:latin typeface="Calibri" pitchFamily="34" charset="0"/>
              <a:sym typeface="宋体" pitchFamily="2" charset="-122"/>
            </a:endParaRPr>
          </a:p>
        </p:txBody>
      </p:sp>
      <p:sp>
        <p:nvSpPr>
          <p:cNvPr id="7" name="Rectangle 6">
            <a:extLst>
              <a:ext uri="{FF2B5EF4-FFF2-40B4-BE49-F238E27FC236}">
                <a16:creationId xmlns:a16="http://schemas.microsoft.com/office/drawing/2014/main" id="{17180758-A91D-4AAE-8F17-1A14B8E1815F}"/>
              </a:ext>
            </a:extLst>
          </p:cNvPr>
          <p:cNvSpPr/>
          <p:nvPr/>
        </p:nvSpPr>
        <p:spPr>
          <a:xfrm>
            <a:off x="251700" y="881408"/>
            <a:ext cx="2095445" cy="369332"/>
          </a:xfrm>
          <a:prstGeom prst="rect">
            <a:avLst/>
          </a:prstGeom>
        </p:spPr>
        <p:txBody>
          <a:bodyPr wrap="none">
            <a:spAutoFit/>
          </a:bodyPr>
          <a:lstStyle/>
          <a:p>
            <a:r>
              <a:rPr lang="zh-CN" altLang="en-US" b="1" dirty="0">
                <a:solidFill>
                  <a:schemeClr val="bg1"/>
                </a:solidFill>
              </a:rPr>
              <a:t> 算数运算符及作用</a:t>
            </a:r>
          </a:p>
        </p:txBody>
      </p:sp>
      <p:pic>
        <p:nvPicPr>
          <p:cNvPr id="9" name="Picture 8">
            <a:extLst>
              <a:ext uri="{FF2B5EF4-FFF2-40B4-BE49-F238E27FC236}">
                <a16:creationId xmlns:a16="http://schemas.microsoft.com/office/drawing/2014/main" id="{ECAB930F-C0EA-4273-A235-F7F217FF4DC3}"/>
              </a:ext>
            </a:extLst>
          </p:cNvPr>
          <p:cNvPicPr>
            <a:picLocks noChangeAspect="1"/>
          </p:cNvPicPr>
          <p:nvPr/>
        </p:nvPicPr>
        <p:blipFill>
          <a:blip r:embed="rId5"/>
          <a:stretch>
            <a:fillRect/>
          </a:stretch>
        </p:blipFill>
        <p:spPr>
          <a:xfrm>
            <a:off x="683730" y="1556013"/>
            <a:ext cx="8064560" cy="31758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p:cTn id="7" dur="750" fill="hold"/>
                                        <p:tgtEl>
                                          <p:spTgt spid="14340"/>
                                        </p:tgtEl>
                                        <p:attrNameLst>
                                          <p:attrName>ppt_x</p:attrName>
                                        </p:attrNameLst>
                                      </p:cBhvr>
                                      <p:tavLst>
                                        <p:tav tm="0">
                                          <p:val>
                                            <p:strVal val="0-#ppt_w/2"/>
                                          </p:val>
                                        </p:tav>
                                        <p:tav tm="100000">
                                          <p:val>
                                            <p:strVal val="#ppt_x"/>
                                          </p:val>
                                        </p:tav>
                                      </p:tavLst>
                                    </p:anim>
                                    <p:anim calcmode="lin" valueType="num">
                                      <p:cBhvr>
                                        <p:cTn id="8" dur="750" fill="hold"/>
                                        <p:tgtEl>
                                          <p:spTgt spid="143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27C7DD-09CC-4798-AFCA-ACD67780409A}"/>
              </a:ext>
            </a:extLst>
          </p:cNvPr>
          <p:cNvPicPr>
            <a:picLocks noChangeAspect="1"/>
          </p:cNvPicPr>
          <p:nvPr/>
        </p:nvPicPr>
        <p:blipFill>
          <a:blip r:embed="rId3"/>
          <a:stretch>
            <a:fillRect/>
          </a:stretch>
        </p:blipFill>
        <p:spPr>
          <a:xfrm>
            <a:off x="-19057" y="674349"/>
            <a:ext cx="9144000" cy="4102608"/>
          </a:xfrm>
          <a:prstGeom prst="rect">
            <a:avLst/>
          </a:prstGeom>
        </p:spPr>
      </p:pic>
      <p:sp>
        <p:nvSpPr>
          <p:cNvPr id="24579"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ltLang="zh-CN" sz="2800" b="1" dirty="0">
                <a:solidFill>
                  <a:schemeClr val="bg1"/>
                </a:solidFill>
                <a:latin typeface="Calibri" pitchFamily="34" charset="0"/>
                <a:sym typeface="宋体" pitchFamily="2" charset="-122"/>
              </a:rPr>
              <a:t>       </a:t>
            </a:r>
            <a:r>
              <a:rPr lang="en-US" altLang="zh-CN" sz="2800" b="1" dirty="0">
                <a:solidFill>
                  <a:schemeClr val="bg1"/>
                </a:solidFill>
                <a:latin typeface="Calibri" pitchFamily="34" charset="0"/>
                <a:sym typeface="宋体" pitchFamily="2" charset="-122"/>
              </a:rPr>
              <a:t>VBA</a:t>
            </a:r>
            <a:r>
              <a:rPr lang="zh-CN" altLang="en-US" sz="2800" b="1" dirty="0">
                <a:solidFill>
                  <a:schemeClr val="bg1"/>
                </a:solidFill>
                <a:latin typeface="Calibri" pitchFamily="34" charset="0"/>
                <a:sym typeface="宋体" pitchFamily="2" charset="-122"/>
              </a:rPr>
              <a:t>中的运算符</a:t>
            </a:r>
            <a:endParaRPr lang="zh-CN" altLang="zh-CN" sz="2800" b="1" dirty="0">
              <a:solidFill>
                <a:schemeClr val="bg1"/>
              </a:solidFill>
              <a:latin typeface="Calibri" pitchFamily="34" charset="0"/>
              <a:sym typeface="宋体" pitchFamily="2" charset="-122"/>
            </a:endParaRPr>
          </a:p>
        </p:txBody>
      </p:sp>
      <p:sp>
        <p:nvSpPr>
          <p:cNvPr id="14340"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4-4 </a:t>
            </a:r>
            <a:endParaRPr lang="zh-CN" altLang="en-US" sz="2800" b="1" dirty="0">
              <a:solidFill>
                <a:schemeClr val="bg1"/>
              </a:solidFill>
              <a:latin typeface="Calibri" pitchFamily="34" charset="0"/>
              <a:sym typeface="宋体" pitchFamily="2" charset="-122"/>
            </a:endParaRPr>
          </a:p>
        </p:txBody>
      </p:sp>
      <p:sp>
        <p:nvSpPr>
          <p:cNvPr id="7" name="Rectangle 6">
            <a:extLst>
              <a:ext uri="{FF2B5EF4-FFF2-40B4-BE49-F238E27FC236}">
                <a16:creationId xmlns:a16="http://schemas.microsoft.com/office/drawing/2014/main" id="{17180758-A91D-4AAE-8F17-1A14B8E1815F}"/>
              </a:ext>
            </a:extLst>
          </p:cNvPr>
          <p:cNvSpPr/>
          <p:nvPr/>
        </p:nvSpPr>
        <p:spPr>
          <a:xfrm>
            <a:off x="251700" y="881408"/>
            <a:ext cx="248786" cy="369332"/>
          </a:xfrm>
          <a:prstGeom prst="rect">
            <a:avLst/>
          </a:prstGeom>
        </p:spPr>
        <p:txBody>
          <a:bodyPr wrap="none">
            <a:spAutoFit/>
          </a:bodyPr>
          <a:lstStyle/>
          <a:p>
            <a:r>
              <a:rPr lang="zh-CN" altLang="en-US" b="1" dirty="0">
                <a:solidFill>
                  <a:schemeClr val="bg1"/>
                </a:solidFill>
              </a:rPr>
              <a:t> </a:t>
            </a:r>
          </a:p>
        </p:txBody>
      </p:sp>
      <p:sp>
        <p:nvSpPr>
          <p:cNvPr id="2" name="Rectangle 1">
            <a:extLst>
              <a:ext uri="{FF2B5EF4-FFF2-40B4-BE49-F238E27FC236}">
                <a16:creationId xmlns:a16="http://schemas.microsoft.com/office/drawing/2014/main" id="{70007B78-2884-4ED5-BA4E-2CA8C27F5723}"/>
              </a:ext>
            </a:extLst>
          </p:cNvPr>
          <p:cNvSpPr/>
          <p:nvPr/>
        </p:nvSpPr>
        <p:spPr>
          <a:xfrm>
            <a:off x="376092" y="1247935"/>
            <a:ext cx="5419993" cy="619272"/>
          </a:xfrm>
          <a:prstGeom prst="rect">
            <a:avLst/>
          </a:prstGeom>
        </p:spPr>
        <p:txBody>
          <a:bodyPr wrap="square">
            <a:spAutoFit/>
          </a:bodyPr>
          <a:lstStyle/>
          <a:p>
            <a:pPr>
              <a:lnSpc>
                <a:spcPct val="107000"/>
              </a:lnSpc>
              <a:spcAft>
                <a:spcPts val="0"/>
              </a:spcAft>
            </a:pPr>
            <a:r>
              <a:rPr lang="zh-CN" altLang="zh-CN" sz="1600" dirty="0">
                <a:latin typeface="楷体" panose="02010609060101010101" pitchFamily="49" charset="-122"/>
                <a:ea typeface="楷体" panose="02010609060101010101" pitchFamily="49" charset="-122"/>
                <a:cs typeface="Times New Roman" panose="02020603050405020304" pitchFamily="18" charset="0"/>
              </a:rPr>
              <a:t>常见的</a:t>
            </a:r>
            <a:r>
              <a:rPr lang="en-US" altLang="zh-CN" sz="1600" dirty="0">
                <a:latin typeface="楷体" panose="02010609060101010101" pitchFamily="49" charset="-122"/>
                <a:ea typeface="楷体" panose="02010609060101010101" pitchFamily="49" charset="-122"/>
                <a:cs typeface="Times New Roman" panose="02020603050405020304" pitchFamily="18" charset="0"/>
              </a:rPr>
              <a:t> Like </a:t>
            </a:r>
            <a:r>
              <a:rPr lang="zh-CN" altLang="zh-CN" sz="1600" dirty="0">
                <a:latin typeface="楷体" panose="02010609060101010101" pitchFamily="49" charset="-122"/>
                <a:ea typeface="楷体" panose="02010609060101010101" pitchFamily="49" charset="-122"/>
                <a:cs typeface="Times New Roman" panose="02020603050405020304" pitchFamily="18" charset="0"/>
              </a:rPr>
              <a:t>比较运算符， 格式：字符串</a:t>
            </a:r>
            <a:r>
              <a:rPr lang="en-US" altLang="zh-CN" sz="1600" dirty="0">
                <a:latin typeface="楷体" panose="02010609060101010101" pitchFamily="49" charset="-122"/>
                <a:ea typeface="楷体" panose="02010609060101010101" pitchFamily="49" charset="-122"/>
                <a:cs typeface="Times New Roman" panose="02020603050405020304" pitchFamily="18" charset="0"/>
              </a:rPr>
              <a:t>1 Like</a:t>
            </a:r>
            <a:r>
              <a:rPr lang="zh-CN" altLang="zh-CN" sz="1600" dirty="0">
                <a:latin typeface="楷体" panose="02010609060101010101" pitchFamily="49" charset="-122"/>
                <a:ea typeface="楷体" panose="02010609060101010101" pitchFamily="49" charset="-122"/>
                <a:cs typeface="Times New Roman" panose="02020603050405020304" pitchFamily="18" charset="0"/>
              </a:rPr>
              <a:t>字符串</a:t>
            </a:r>
            <a:r>
              <a:rPr lang="en-US" altLang="zh-CN" sz="1600" dirty="0">
                <a:latin typeface="楷体" panose="02010609060101010101" pitchFamily="49" charset="-122"/>
                <a:ea typeface="楷体" panose="02010609060101010101" pitchFamily="49" charset="-122"/>
                <a:cs typeface="Times New Roman" panose="02020603050405020304" pitchFamily="18" charset="0"/>
              </a:rPr>
              <a:t>2</a:t>
            </a:r>
            <a:endParaRPr lang="zh-CN" altLang="zh-CN" sz="1600" dirty="0">
              <a:latin typeface="楷体" panose="02010609060101010101" pitchFamily="49" charset="-122"/>
              <a:ea typeface="楷体" panose="02010609060101010101" pitchFamily="49" charset="-122"/>
              <a:cs typeface="Times New Roman" panose="02020603050405020304" pitchFamily="18" charset="0"/>
            </a:endParaRPr>
          </a:p>
          <a:p>
            <a:pPr>
              <a:lnSpc>
                <a:spcPct val="107000"/>
              </a:lnSpc>
              <a:spcAft>
                <a:spcPts val="0"/>
              </a:spcAft>
            </a:pPr>
            <a:r>
              <a:rPr lang="zh-CN" altLang="zh-CN" sz="1600" dirty="0">
                <a:latin typeface="楷体" panose="02010609060101010101" pitchFamily="49" charset="-122"/>
                <a:ea typeface="楷体" panose="02010609060101010101" pitchFamily="49" charset="-122"/>
                <a:cs typeface="Times New Roman" panose="02020603050405020304" pitchFamily="18" charset="0"/>
              </a:rPr>
              <a:t>当字符串</a:t>
            </a:r>
            <a:r>
              <a:rPr lang="en-US" altLang="zh-CN" sz="1600" dirty="0">
                <a:latin typeface="楷体" panose="02010609060101010101" pitchFamily="49" charset="-122"/>
                <a:ea typeface="楷体" panose="02010609060101010101" pitchFamily="49" charset="-122"/>
                <a:cs typeface="Times New Roman" panose="02020603050405020304" pitchFamily="18" charset="0"/>
              </a:rPr>
              <a:t>1</a:t>
            </a:r>
            <a:r>
              <a:rPr lang="zh-CN" altLang="zh-CN" sz="1600" dirty="0">
                <a:latin typeface="楷体" panose="02010609060101010101" pitchFamily="49" charset="-122"/>
                <a:ea typeface="楷体" panose="02010609060101010101" pitchFamily="49" charset="-122"/>
                <a:cs typeface="Times New Roman" panose="02020603050405020304" pitchFamily="18" charset="0"/>
              </a:rPr>
              <a:t>和字符串</a:t>
            </a:r>
            <a:r>
              <a:rPr lang="en-US" altLang="zh-CN" sz="1600" dirty="0">
                <a:latin typeface="楷体" panose="02010609060101010101" pitchFamily="49" charset="-122"/>
                <a:ea typeface="楷体" panose="02010609060101010101" pitchFamily="49" charset="-122"/>
                <a:cs typeface="Times New Roman" panose="02020603050405020304" pitchFamily="18" charset="0"/>
              </a:rPr>
              <a:t>2</a:t>
            </a:r>
            <a:r>
              <a:rPr lang="zh-CN" altLang="zh-CN" sz="1600" dirty="0">
                <a:latin typeface="楷体" panose="02010609060101010101" pitchFamily="49" charset="-122"/>
                <a:ea typeface="楷体" panose="02010609060101010101" pitchFamily="49" charset="-122"/>
                <a:cs typeface="Times New Roman" panose="02020603050405020304" pitchFamily="18" charset="0"/>
              </a:rPr>
              <a:t>匹配时返回</a:t>
            </a:r>
            <a:r>
              <a:rPr lang="en-US" altLang="zh-CN" sz="1600" dirty="0">
                <a:latin typeface="楷体" panose="02010609060101010101" pitchFamily="49" charset="-122"/>
                <a:ea typeface="楷体" panose="02010609060101010101" pitchFamily="49" charset="-122"/>
                <a:cs typeface="Times New Roman" panose="02020603050405020304" pitchFamily="18" charset="0"/>
              </a:rPr>
              <a:t>True</a:t>
            </a:r>
            <a:r>
              <a:rPr lang="zh-CN" altLang="zh-CN" sz="1600" dirty="0">
                <a:latin typeface="楷体" panose="02010609060101010101" pitchFamily="49" charset="-122"/>
                <a:ea typeface="楷体" panose="02010609060101010101" pitchFamily="49" charset="-122"/>
                <a:cs typeface="Times New Roman" panose="02020603050405020304" pitchFamily="18" charset="0"/>
              </a:rPr>
              <a:t>，否则返回</a:t>
            </a:r>
            <a:r>
              <a:rPr lang="en-US" altLang="zh-CN" sz="1600" dirty="0">
                <a:latin typeface="楷体" panose="02010609060101010101" pitchFamily="49" charset="-122"/>
                <a:ea typeface="楷体" panose="02010609060101010101" pitchFamily="49" charset="-122"/>
                <a:cs typeface="Times New Roman" panose="02020603050405020304" pitchFamily="18" charset="0"/>
              </a:rPr>
              <a:t>False</a:t>
            </a:r>
            <a:endParaRPr lang="zh-CN" altLang="zh-CN" sz="16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4" name="Rectangle 3">
            <a:extLst>
              <a:ext uri="{FF2B5EF4-FFF2-40B4-BE49-F238E27FC236}">
                <a16:creationId xmlns:a16="http://schemas.microsoft.com/office/drawing/2014/main" id="{1D059EA5-E6D2-4644-80CD-7856D623E314}"/>
              </a:ext>
            </a:extLst>
          </p:cNvPr>
          <p:cNvSpPr/>
          <p:nvPr/>
        </p:nvSpPr>
        <p:spPr>
          <a:xfrm>
            <a:off x="471180" y="1875196"/>
            <a:ext cx="1800493" cy="388696"/>
          </a:xfrm>
          <a:prstGeom prst="rect">
            <a:avLst/>
          </a:prstGeom>
        </p:spPr>
        <p:txBody>
          <a:bodyPr wrap="none">
            <a:spAutoFit/>
          </a:bodyPr>
          <a:lstStyle/>
          <a:p>
            <a:pPr>
              <a:lnSpc>
                <a:spcPct val="107000"/>
              </a:lnSpc>
              <a:spcAft>
                <a:spcPts val="0"/>
              </a:spcAft>
            </a:pPr>
            <a:r>
              <a:rPr lang="en-US" altLang="zh-CN" dirty="0">
                <a:latin typeface="Arial" panose="020B0604020202020204" pitchFamily="34" charset="0"/>
                <a:cs typeface="Times New Roman" panose="02020603050405020304" pitchFamily="18" charset="0"/>
              </a:rPr>
              <a:t>VBA</a:t>
            </a:r>
            <a:r>
              <a:rPr lang="zh-CN" altLang="zh-CN" dirty="0">
                <a:latin typeface="Arial" panose="020B0604020202020204" pitchFamily="34" charset="0"/>
                <a:cs typeface="Times New Roman" panose="02020603050405020304" pitchFamily="18" charset="0"/>
              </a:rPr>
              <a:t>中的通配符</a:t>
            </a:r>
          </a:p>
        </p:txBody>
      </p:sp>
      <p:pic>
        <p:nvPicPr>
          <p:cNvPr id="6" name="Picture 5">
            <a:extLst>
              <a:ext uri="{FF2B5EF4-FFF2-40B4-BE49-F238E27FC236}">
                <a16:creationId xmlns:a16="http://schemas.microsoft.com/office/drawing/2014/main" id="{9E50EDB5-B99F-48E7-A8C3-DD45F6FF4226}"/>
              </a:ext>
            </a:extLst>
          </p:cNvPr>
          <p:cNvPicPr>
            <a:picLocks noChangeAspect="1"/>
          </p:cNvPicPr>
          <p:nvPr/>
        </p:nvPicPr>
        <p:blipFill>
          <a:blip r:embed="rId4"/>
          <a:stretch>
            <a:fillRect/>
          </a:stretch>
        </p:blipFill>
        <p:spPr>
          <a:xfrm>
            <a:off x="529065" y="2271880"/>
            <a:ext cx="7405823" cy="25050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0113548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p:cTn id="7" dur="750" fill="hold"/>
                                        <p:tgtEl>
                                          <p:spTgt spid="14340"/>
                                        </p:tgtEl>
                                        <p:attrNameLst>
                                          <p:attrName>ppt_x</p:attrName>
                                        </p:attrNameLst>
                                      </p:cBhvr>
                                      <p:tavLst>
                                        <p:tav tm="0">
                                          <p:val>
                                            <p:strVal val="0-#ppt_w/2"/>
                                          </p:val>
                                        </p:tav>
                                        <p:tav tm="100000">
                                          <p:val>
                                            <p:strVal val="#ppt_x"/>
                                          </p:val>
                                        </p:tav>
                                      </p:tavLst>
                                    </p:anim>
                                    <p:anim calcmode="lin" valueType="num">
                                      <p:cBhvr>
                                        <p:cTn id="8" dur="750" fill="hold"/>
                                        <p:tgtEl>
                                          <p:spTgt spid="143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ircle(in)">
                                      <p:cBhvr>
                                        <p:cTn id="2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utoUpdateAnimBg="0"/>
      <p:bldP spid="2"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C2BB1-4C82-4B5C-98F3-ED837737E671}"/>
              </a:ext>
            </a:extLst>
          </p:cNvPr>
          <p:cNvSpPr>
            <a:spLocks noGrp="1"/>
          </p:cNvSpPr>
          <p:nvPr>
            <p:ph type="dt" sz="half" idx="10"/>
          </p:nvPr>
        </p:nvSpPr>
        <p:spPr/>
        <p:txBody>
          <a:bodyPr/>
          <a:lstStyle/>
          <a:p>
            <a:pPr>
              <a:defRPr/>
            </a:pPr>
            <a:fld id="{86BEC4AA-56AE-4F06-8BBC-803FE723DA08}" type="datetime1">
              <a:rPr lang="zh-CN" altLang="en-US" smtClean="0"/>
              <a:pPr>
                <a:defRPr/>
              </a:pPr>
              <a:t>2018/1/18</a:t>
            </a:fld>
            <a:endParaRPr lang="zh-CN" altLang="en-US" sz="1800">
              <a:solidFill>
                <a:schemeClr val="tx1"/>
              </a:solidFill>
            </a:endParaRPr>
          </a:p>
        </p:txBody>
      </p:sp>
      <p:pic>
        <p:nvPicPr>
          <p:cNvPr id="4" name="Picture 3">
            <a:extLst>
              <a:ext uri="{FF2B5EF4-FFF2-40B4-BE49-F238E27FC236}">
                <a16:creationId xmlns:a16="http://schemas.microsoft.com/office/drawing/2014/main" id="{EDCE236F-6435-46B8-84FB-CC8AF5456473}"/>
              </a:ext>
            </a:extLst>
          </p:cNvPr>
          <p:cNvPicPr>
            <a:picLocks noChangeAspect="1"/>
          </p:cNvPicPr>
          <p:nvPr/>
        </p:nvPicPr>
        <p:blipFill>
          <a:blip r:embed="rId2"/>
          <a:stretch>
            <a:fillRect/>
          </a:stretch>
        </p:blipFill>
        <p:spPr>
          <a:xfrm>
            <a:off x="0" y="520446"/>
            <a:ext cx="9144000" cy="4102608"/>
          </a:xfrm>
          <a:prstGeom prst="rect">
            <a:avLst/>
          </a:prstGeom>
        </p:spPr>
      </p:pic>
      <p:sp>
        <p:nvSpPr>
          <p:cNvPr id="5" name="Rectangle 4">
            <a:extLst>
              <a:ext uri="{FF2B5EF4-FFF2-40B4-BE49-F238E27FC236}">
                <a16:creationId xmlns:a16="http://schemas.microsoft.com/office/drawing/2014/main" id="{F9039BF3-F01A-4695-A69A-6F853EA97FC2}"/>
              </a:ext>
            </a:extLst>
          </p:cNvPr>
          <p:cNvSpPr/>
          <p:nvPr/>
        </p:nvSpPr>
        <p:spPr>
          <a:xfrm>
            <a:off x="179695" y="1279088"/>
            <a:ext cx="8784610" cy="2585323"/>
          </a:xfrm>
          <a:prstGeom prst="rect">
            <a:avLst/>
          </a:prstGeom>
        </p:spPr>
        <p:txBody>
          <a:bodyPr wrap="square">
            <a:spAutoFit/>
          </a:bodyPr>
          <a:lstStyle/>
          <a:p>
            <a:r>
              <a:rPr lang="zh-CN" altLang="en-US" dirty="0">
                <a:latin typeface="楷体" panose="02010609060101010101" pitchFamily="49" charset="-122"/>
                <a:ea typeface="楷体" panose="02010609060101010101" pitchFamily="49" charset="-122"/>
              </a:rPr>
              <a:t>连接运算符用来连接两个文本字符串，有</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&amp;</a:t>
            </a:r>
            <a:r>
              <a:rPr lang="zh-CN" altLang="en-US" dirty="0">
                <a:latin typeface="楷体" panose="02010609060101010101" pitchFamily="49" charset="-122"/>
                <a:ea typeface="楷体" panose="02010609060101010101" pitchFamily="49" charset="-122"/>
              </a:rPr>
              <a:t>两种：</a:t>
            </a:r>
            <a:endParaRPr lang="en-US"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可以用作算数运算符的加运算，也可以用于文本的连接运算，如果</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运算符两边的表达式都是文本字符串。则执行连接运算，如果两边的表达式包含数值，则执行算数运算。</a:t>
            </a:r>
          </a:p>
          <a:p>
            <a:r>
              <a:rPr lang="zh-CN" altLang="en-US" dirty="0">
                <a:latin typeface="楷体" panose="02010609060101010101" pitchFamily="49" charset="-122"/>
                <a:ea typeface="楷体" panose="02010609060101010101" pitchFamily="49" charset="-122"/>
              </a:rPr>
              <a:t>  例如：      </a:t>
            </a:r>
            <a:r>
              <a:rPr lang="en-US" altLang="zh-CN" dirty="0">
                <a:latin typeface="楷体" panose="02010609060101010101" pitchFamily="49" charset="-122"/>
                <a:ea typeface="楷体" panose="02010609060101010101" pitchFamily="49" charset="-122"/>
              </a:rPr>
              <a:t>4+5  </a:t>
            </a:r>
            <a:r>
              <a:rPr lang="zh-CN" altLang="en-US" dirty="0">
                <a:latin typeface="楷体" panose="02010609060101010101" pitchFamily="49" charset="-122"/>
                <a:ea typeface="楷体" panose="02010609060101010101" pitchFamily="49" charset="-122"/>
              </a:rPr>
              <a:t>返回</a:t>
            </a:r>
            <a:r>
              <a:rPr lang="en-US" altLang="zh-CN" dirty="0">
                <a:latin typeface="楷体" panose="02010609060101010101" pitchFamily="49" charset="-122"/>
                <a:ea typeface="楷体" panose="02010609060101010101" pitchFamily="49" charset="-122"/>
              </a:rPr>
              <a:t>9</a:t>
            </a:r>
          </a:p>
          <a:p>
            <a:r>
              <a:rPr lang="en-US" altLang="zh-CN" dirty="0">
                <a:latin typeface="楷体" panose="02010609060101010101" pitchFamily="49" charset="-122"/>
                <a:ea typeface="楷体" panose="02010609060101010101" pitchFamily="49" charset="-122"/>
              </a:rPr>
              <a:t>             ”4“+5 </a:t>
            </a:r>
            <a:r>
              <a:rPr lang="zh-CN" altLang="en-US" dirty="0">
                <a:latin typeface="楷体" panose="02010609060101010101" pitchFamily="49" charset="-122"/>
                <a:ea typeface="楷体" panose="02010609060101010101" pitchFamily="49" charset="-122"/>
              </a:rPr>
              <a:t>返回</a:t>
            </a:r>
            <a:r>
              <a:rPr lang="en-US" altLang="zh-CN" dirty="0">
                <a:latin typeface="楷体" panose="02010609060101010101" pitchFamily="49" charset="-122"/>
                <a:ea typeface="楷体" panose="02010609060101010101" pitchFamily="49" charset="-122"/>
              </a:rPr>
              <a:t>9</a:t>
            </a:r>
          </a:p>
          <a:p>
            <a:r>
              <a:rPr lang="en-US" altLang="zh-CN" dirty="0">
                <a:latin typeface="楷体" panose="02010609060101010101" pitchFamily="49" charset="-122"/>
                <a:ea typeface="楷体" panose="02010609060101010101" pitchFamily="49" charset="-122"/>
              </a:rPr>
              <a:t>            ”4“+”5“ </a:t>
            </a:r>
            <a:r>
              <a:rPr lang="zh-CN" altLang="en-US" dirty="0">
                <a:latin typeface="楷体" panose="02010609060101010101" pitchFamily="49" charset="-122"/>
                <a:ea typeface="楷体" panose="02010609060101010101" pitchFamily="49" charset="-122"/>
              </a:rPr>
              <a:t>返回</a:t>
            </a:r>
            <a:r>
              <a:rPr lang="en-US" altLang="zh-CN" dirty="0">
                <a:latin typeface="楷体" panose="02010609060101010101" pitchFamily="49" charset="-122"/>
                <a:ea typeface="楷体" panose="02010609060101010101" pitchFamily="49" charset="-122"/>
              </a:rPr>
              <a:t>45</a:t>
            </a:r>
          </a:p>
          <a:p>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当使用</a:t>
            </a:r>
            <a:r>
              <a:rPr lang="en-US" altLang="zh-CN" dirty="0">
                <a:latin typeface="楷体" panose="02010609060101010101" pitchFamily="49" charset="-122"/>
                <a:ea typeface="楷体" panose="02010609060101010101" pitchFamily="49" charset="-122"/>
              </a:rPr>
              <a:t>&amp;</a:t>
            </a:r>
            <a:r>
              <a:rPr lang="zh-CN" altLang="en-US" dirty="0">
                <a:latin typeface="楷体" panose="02010609060101010101" pitchFamily="49" charset="-122"/>
                <a:ea typeface="楷体" panose="02010609060101010101" pitchFamily="49" charset="-122"/>
              </a:rPr>
              <a:t>运算符时，无论运算符左右两边是何种类型的数据，都会执行连接运算。</a:t>
            </a:r>
          </a:p>
        </p:txBody>
      </p:sp>
    </p:spTree>
    <p:extLst>
      <p:ext uri="{BB962C8B-B14F-4D97-AF65-F5344CB8AC3E}">
        <p14:creationId xmlns:p14="http://schemas.microsoft.com/office/powerpoint/2010/main" val="1902089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27C7DD-09CC-4798-AFCA-ACD67780409A}"/>
              </a:ext>
            </a:extLst>
          </p:cNvPr>
          <p:cNvPicPr>
            <a:picLocks noChangeAspect="1"/>
          </p:cNvPicPr>
          <p:nvPr/>
        </p:nvPicPr>
        <p:blipFill>
          <a:blip r:embed="rId3"/>
          <a:stretch>
            <a:fillRect/>
          </a:stretch>
        </p:blipFill>
        <p:spPr>
          <a:xfrm>
            <a:off x="-19057" y="674349"/>
            <a:ext cx="9144000" cy="4102608"/>
          </a:xfrm>
          <a:prstGeom prst="rect">
            <a:avLst/>
          </a:prstGeom>
        </p:spPr>
      </p:pic>
      <p:sp>
        <p:nvSpPr>
          <p:cNvPr id="24579"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ltLang="zh-CN" sz="2800" b="1" dirty="0">
                <a:solidFill>
                  <a:schemeClr val="bg1"/>
                </a:solidFill>
                <a:latin typeface="Calibri" pitchFamily="34" charset="0"/>
                <a:sym typeface="宋体" pitchFamily="2" charset="-122"/>
              </a:rPr>
              <a:t>       </a:t>
            </a:r>
            <a:r>
              <a:rPr lang="en-US" altLang="zh-CN" sz="2800" b="1" dirty="0">
                <a:solidFill>
                  <a:schemeClr val="bg1"/>
                </a:solidFill>
                <a:latin typeface="Calibri" pitchFamily="34" charset="0"/>
                <a:sym typeface="宋体" pitchFamily="2" charset="-122"/>
              </a:rPr>
              <a:t>VBA</a:t>
            </a:r>
            <a:r>
              <a:rPr lang="zh-CN" altLang="en-US" sz="2800" b="1" dirty="0">
                <a:solidFill>
                  <a:schemeClr val="bg1"/>
                </a:solidFill>
                <a:latin typeface="Calibri" pitchFamily="34" charset="0"/>
                <a:sym typeface="宋体" pitchFamily="2" charset="-122"/>
              </a:rPr>
              <a:t>中的运算符</a:t>
            </a:r>
            <a:endParaRPr lang="zh-CN" altLang="zh-CN" sz="2800" b="1" dirty="0">
              <a:solidFill>
                <a:schemeClr val="bg1"/>
              </a:solidFill>
              <a:latin typeface="Calibri" pitchFamily="34" charset="0"/>
              <a:sym typeface="宋体" pitchFamily="2" charset="-122"/>
            </a:endParaRPr>
          </a:p>
        </p:txBody>
      </p:sp>
      <p:sp>
        <p:nvSpPr>
          <p:cNvPr id="14340"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4-4 </a:t>
            </a:r>
            <a:endParaRPr lang="zh-CN" altLang="en-US" sz="2800" b="1" dirty="0">
              <a:solidFill>
                <a:schemeClr val="bg1"/>
              </a:solidFill>
              <a:latin typeface="Calibri" pitchFamily="34" charset="0"/>
              <a:sym typeface="宋体" pitchFamily="2" charset="-122"/>
            </a:endParaRPr>
          </a:p>
        </p:txBody>
      </p:sp>
      <p:sp>
        <p:nvSpPr>
          <p:cNvPr id="7" name="Rectangle 6">
            <a:extLst>
              <a:ext uri="{FF2B5EF4-FFF2-40B4-BE49-F238E27FC236}">
                <a16:creationId xmlns:a16="http://schemas.microsoft.com/office/drawing/2014/main" id="{17180758-A91D-4AAE-8F17-1A14B8E1815F}"/>
              </a:ext>
            </a:extLst>
          </p:cNvPr>
          <p:cNvSpPr/>
          <p:nvPr/>
        </p:nvSpPr>
        <p:spPr>
          <a:xfrm>
            <a:off x="251700" y="881408"/>
            <a:ext cx="248786" cy="369332"/>
          </a:xfrm>
          <a:prstGeom prst="rect">
            <a:avLst/>
          </a:prstGeom>
        </p:spPr>
        <p:txBody>
          <a:bodyPr wrap="none">
            <a:spAutoFit/>
          </a:bodyPr>
          <a:lstStyle/>
          <a:p>
            <a:r>
              <a:rPr lang="zh-CN" altLang="en-US" b="1" dirty="0">
                <a:solidFill>
                  <a:schemeClr val="bg1"/>
                </a:solidFill>
              </a:rPr>
              <a:t> </a:t>
            </a:r>
          </a:p>
        </p:txBody>
      </p:sp>
      <p:sp>
        <p:nvSpPr>
          <p:cNvPr id="2" name="Rectangle 1">
            <a:extLst>
              <a:ext uri="{FF2B5EF4-FFF2-40B4-BE49-F238E27FC236}">
                <a16:creationId xmlns:a16="http://schemas.microsoft.com/office/drawing/2014/main" id="{70007B78-2884-4ED5-BA4E-2CA8C27F5723}"/>
              </a:ext>
            </a:extLst>
          </p:cNvPr>
          <p:cNvSpPr/>
          <p:nvPr/>
        </p:nvSpPr>
        <p:spPr>
          <a:xfrm>
            <a:off x="376092" y="1247935"/>
            <a:ext cx="7652148" cy="646331"/>
          </a:xfrm>
          <a:prstGeom prst="rect">
            <a:avLst/>
          </a:prstGeom>
        </p:spPr>
        <p:txBody>
          <a:bodyPr wrap="square">
            <a:spAutoFit/>
          </a:bodyPr>
          <a:lstStyle/>
          <a:p>
            <a:r>
              <a:rPr lang="zh-CN" altLang="zh-CN" dirty="0"/>
              <a:t>常用的逻辑运算符：</a:t>
            </a:r>
            <a:r>
              <a:rPr lang="en-US" altLang="zh-CN" dirty="0"/>
              <a:t>And  Or  </a:t>
            </a:r>
            <a:r>
              <a:rPr lang="en-US" altLang="zh-CN" dirty="0" err="1"/>
              <a:t>Xor</a:t>
            </a:r>
            <a:r>
              <a:rPr lang="en-US" altLang="zh-CN" dirty="0"/>
              <a:t> </a:t>
            </a:r>
            <a:endParaRPr lang="zh-CN" altLang="zh-CN" dirty="0"/>
          </a:p>
          <a:p>
            <a:r>
              <a:rPr lang="en-US" altLang="zh-CN" dirty="0"/>
              <a:t>    </a:t>
            </a:r>
            <a:r>
              <a:rPr lang="zh-CN" altLang="zh-CN" dirty="0"/>
              <a:t>表达式</a:t>
            </a:r>
            <a:r>
              <a:rPr lang="en-US" altLang="zh-CN" dirty="0"/>
              <a:t>1 And</a:t>
            </a:r>
            <a:r>
              <a:rPr lang="zh-CN" altLang="zh-CN" dirty="0"/>
              <a:t>表达式</a:t>
            </a:r>
            <a:r>
              <a:rPr lang="en-US" altLang="zh-CN" dirty="0"/>
              <a:t>2 </a:t>
            </a:r>
            <a:endParaRPr lang="zh-CN" altLang="zh-CN" dirty="0"/>
          </a:p>
        </p:txBody>
      </p:sp>
      <p:pic>
        <p:nvPicPr>
          <p:cNvPr id="3" name="Picture 2">
            <a:extLst>
              <a:ext uri="{FF2B5EF4-FFF2-40B4-BE49-F238E27FC236}">
                <a16:creationId xmlns:a16="http://schemas.microsoft.com/office/drawing/2014/main" id="{121FFE5F-4866-4D27-BD98-4700E5266D1E}"/>
              </a:ext>
            </a:extLst>
          </p:cNvPr>
          <p:cNvPicPr>
            <a:picLocks noChangeAspect="1"/>
          </p:cNvPicPr>
          <p:nvPr/>
        </p:nvPicPr>
        <p:blipFill>
          <a:blip r:embed="rId4"/>
          <a:stretch>
            <a:fillRect/>
          </a:stretch>
        </p:blipFill>
        <p:spPr>
          <a:xfrm>
            <a:off x="500422" y="2203490"/>
            <a:ext cx="7743833" cy="18411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564698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p:cTn id="7" dur="750" fill="hold"/>
                                        <p:tgtEl>
                                          <p:spTgt spid="14340"/>
                                        </p:tgtEl>
                                        <p:attrNameLst>
                                          <p:attrName>ppt_x</p:attrName>
                                        </p:attrNameLst>
                                      </p:cBhvr>
                                      <p:tavLst>
                                        <p:tav tm="0">
                                          <p:val>
                                            <p:strVal val="0-#ppt_w/2"/>
                                          </p:val>
                                        </p:tav>
                                        <p:tav tm="100000">
                                          <p:val>
                                            <p:strVal val="#ppt_x"/>
                                          </p:val>
                                        </p:tav>
                                      </p:tavLst>
                                    </p:anim>
                                    <p:anim calcmode="lin" valueType="num">
                                      <p:cBhvr>
                                        <p:cTn id="8" dur="750" fill="hold"/>
                                        <p:tgtEl>
                                          <p:spTgt spid="143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utoUpdateAnimBg="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27C7DD-09CC-4798-AFCA-ACD67780409A}"/>
              </a:ext>
            </a:extLst>
          </p:cNvPr>
          <p:cNvPicPr>
            <a:picLocks noChangeAspect="1"/>
          </p:cNvPicPr>
          <p:nvPr/>
        </p:nvPicPr>
        <p:blipFill>
          <a:blip r:embed="rId3"/>
          <a:stretch>
            <a:fillRect/>
          </a:stretch>
        </p:blipFill>
        <p:spPr>
          <a:xfrm>
            <a:off x="0" y="626735"/>
            <a:ext cx="9144000" cy="4102608"/>
          </a:xfrm>
          <a:prstGeom prst="rect">
            <a:avLst/>
          </a:prstGeom>
        </p:spPr>
      </p:pic>
      <p:sp>
        <p:nvSpPr>
          <p:cNvPr id="24579" name="TextBox 7"/>
          <p:cNvSpPr>
            <a:spLocks noChangeArrowheads="1"/>
          </p:cNvSpPr>
          <p:nvPr/>
        </p:nvSpPr>
        <p:spPr bwMode="auto">
          <a:xfrm>
            <a:off x="0" y="365125"/>
            <a:ext cx="39959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GB" altLang="zh-CN" sz="2800" b="1" dirty="0">
                <a:solidFill>
                  <a:schemeClr val="bg1"/>
                </a:solidFill>
                <a:latin typeface="Calibri" pitchFamily="34" charset="0"/>
                <a:sym typeface="宋体" pitchFamily="2" charset="-122"/>
              </a:rPr>
              <a:t>       </a:t>
            </a:r>
            <a:r>
              <a:rPr lang="en-US" altLang="zh-CN" sz="2800" b="1" dirty="0">
                <a:solidFill>
                  <a:schemeClr val="bg1"/>
                </a:solidFill>
                <a:latin typeface="Calibri" pitchFamily="34" charset="0"/>
                <a:sym typeface="宋体" pitchFamily="2" charset="-122"/>
              </a:rPr>
              <a:t>VBA</a:t>
            </a:r>
            <a:r>
              <a:rPr lang="zh-CN" altLang="en-US" sz="2800" b="1" dirty="0">
                <a:solidFill>
                  <a:schemeClr val="bg1"/>
                </a:solidFill>
                <a:latin typeface="Calibri" pitchFamily="34" charset="0"/>
                <a:sym typeface="宋体" pitchFamily="2" charset="-122"/>
              </a:rPr>
              <a:t>的基本语句结构</a:t>
            </a:r>
            <a:endParaRPr lang="zh-CN" altLang="zh-CN" sz="2800" b="1" dirty="0">
              <a:solidFill>
                <a:schemeClr val="bg1"/>
              </a:solidFill>
              <a:latin typeface="Calibri" pitchFamily="34" charset="0"/>
              <a:sym typeface="宋体" pitchFamily="2" charset="-122"/>
            </a:endParaRPr>
          </a:p>
        </p:txBody>
      </p:sp>
      <p:sp>
        <p:nvSpPr>
          <p:cNvPr id="14340"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4-5 </a:t>
            </a:r>
            <a:endParaRPr lang="zh-CN" altLang="en-US" sz="2800" b="1" dirty="0">
              <a:solidFill>
                <a:schemeClr val="bg1"/>
              </a:solidFill>
              <a:latin typeface="Calibri" pitchFamily="34" charset="0"/>
              <a:sym typeface="宋体" pitchFamily="2" charset="-122"/>
            </a:endParaRPr>
          </a:p>
        </p:txBody>
      </p:sp>
      <p:sp>
        <p:nvSpPr>
          <p:cNvPr id="7" name="Rectangle 6">
            <a:extLst>
              <a:ext uri="{FF2B5EF4-FFF2-40B4-BE49-F238E27FC236}">
                <a16:creationId xmlns:a16="http://schemas.microsoft.com/office/drawing/2014/main" id="{17180758-A91D-4AAE-8F17-1A14B8E1815F}"/>
              </a:ext>
            </a:extLst>
          </p:cNvPr>
          <p:cNvSpPr/>
          <p:nvPr/>
        </p:nvSpPr>
        <p:spPr>
          <a:xfrm>
            <a:off x="251700" y="881408"/>
            <a:ext cx="248786" cy="369332"/>
          </a:xfrm>
          <a:prstGeom prst="rect">
            <a:avLst/>
          </a:prstGeom>
        </p:spPr>
        <p:txBody>
          <a:bodyPr wrap="none">
            <a:spAutoFit/>
          </a:bodyPr>
          <a:lstStyle/>
          <a:p>
            <a:r>
              <a:rPr lang="zh-CN" altLang="en-US" b="1" dirty="0">
                <a:solidFill>
                  <a:schemeClr val="bg1"/>
                </a:solidFill>
              </a:rPr>
              <a:t> </a:t>
            </a:r>
          </a:p>
        </p:txBody>
      </p:sp>
      <p:sp>
        <p:nvSpPr>
          <p:cNvPr id="4" name="Rectangle 3">
            <a:extLst>
              <a:ext uri="{FF2B5EF4-FFF2-40B4-BE49-F238E27FC236}">
                <a16:creationId xmlns:a16="http://schemas.microsoft.com/office/drawing/2014/main" id="{125309C1-5DFB-4EBE-953A-71BEB3198594}"/>
              </a:ext>
            </a:extLst>
          </p:cNvPr>
          <p:cNvSpPr/>
          <p:nvPr/>
        </p:nvSpPr>
        <p:spPr>
          <a:xfrm>
            <a:off x="251700" y="1347665"/>
            <a:ext cx="2069985" cy="1706044"/>
          </a:xfrm>
          <a:prstGeom prst="rect">
            <a:avLst/>
          </a:prstGeom>
        </p:spPr>
        <p:txBody>
          <a:bodyPr wrap="square">
            <a:spAutoFit/>
          </a:bodyPr>
          <a:lstStyle/>
          <a:p>
            <a:pPr indent="144780">
              <a:lnSpc>
                <a:spcPct val="107000"/>
              </a:lnSpc>
              <a:spcAft>
                <a:spcPts val="0"/>
              </a:spcAft>
            </a:pPr>
            <a:r>
              <a:rPr lang="en-US" altLang="zh-CN" sz="1600" dirty="0">
                <a:latin typeface="楷体" panose="02010609060101010101" pitchFamily="49" charset="-122"/>
                <a:ea typeface="楷体" panose="02010609060101010101" pitchFamily="49" charset="-122"/>
                <a:cs typeface="Times New Roman" panose="02020603050405020304" pitchFamily="18" charset="0"/>
              </a:rPr>
              <a:t>If …Then</a:t>
            </a:r>
            <a:endParaRPr lang="zh-CN" altLang="zh-CN" sz="1600" dirty="0">
              <a:latin typeface="楷体" panose="02010609060101010101" pitchFamily="49" charset="-122"/>
              <a:ea typeface="楷体" panose="02010609060101010101" pitchFamily="49" charset="-122"/>
              <a:cs typeface="Times New Roman" panose="02020603050405020304" pitchFamily="18" charset="0"/>
            </a:endParaRPr>
          </a:p>
          <a:p>
            <a:pPr indent="317500">
              <a:lnSpc>
                <a:spcPct val="107000"/>
              </a:lnSpc>
              <a:spcAft>
                <a:spcPts val="0"/>
              </a:spcAft>
            </a:pPr>
            <a:r>
              <a:rPr lang="en-US" altLang="zh-CN" sz="1600" dirty="0">
                <a:latin typeface="楷体" panose="02010609060101010101" pitchFamily="49" charset="-122"/>
                <a:ea typeface="楷体" panose="02010609060101010101" pitchFamily="49" charset="-122"/>
                <a:cs typeface="Times New Roman" panose="02020603050405020304" pitchFamily="18" charset="0"/>
              </a:rPr>
              <a:t>…</a:t>
            </a:r>
            <a:endParaRPr lang="zh-CN" altLang="zh-CN" sz="1600" dirty="0">
              <a:latin typeface="楷体" panose="02010609060101010101" pitchFamily="49" charset="-122"/>
              <a:ea typeface="楷体" panose="02010609060101010101" pitchFamily="49" charset="-122"/>
              <a:cs typeface="Times New Roman" panose="02020603050405020304" pitchFamily="18" charset="0"/>
            </a:endParaRPr>
          </a:p>
          <a:p>
            <a:pPr indent="144780">
              <a:lnSpc>
                <a:spcPct val="107000"/>
              </a:lnSpc>
              <a:spcAft>
                <a:spcPts val="0"/>
              </a:spcAft>
            </a:pPr>
            <a:r>
              <a:rPr lang="en-US" altLang="zh-CN" sz="1600" dirty="0">
                <a:latin typeface="楷体" panose="02010609060101010101" pitchFamily="49" charset="-122"/>
                <a:ea typeface="楷体" panose="02010609060101010101" pitchFamily="49" charset="-122"/>
                <a:cs typeface="Times New Roman" panose="02020603050405020304" pitchFamily="18" charset="0"/>
              </a:rPr>
              <a:t>Else</a:t>
            </a:r>
            <a:endParaRPr lang="zh-CN" altLang="zh-CN" sz="1600" dirty="0">
              <a:latin typeface="楷体" panose="02010609060101010101" pitchFamily="49" charset="-122"/>
              <a:ea typeface="楷体" panose="02010609060101010101" pitchFamily="49" charset="-122"/>
              <a:cs typeface="Times New Roman" panose="02020603050405020304" pitchFamily="18" charset="0"/>
            </a:endParaRPr>
          </a:p>
          <a:p>
            <a:pPr indent="144780">
              <a:lnSpc>
                <a:spcPct val="107000"/>
              </a:lnSpc>
              <a:spcAft>
                <a:spcPts val="0"/>
              </a:spcAft>
            </a:pPr>
            <a:r>
              <a:rPr lang="en-US" altLang="zh-CN" sz="1600" dirty="0">
                <a:latin typeface="楷体" panose="02010609060101010101" pitchFamily="49" charset="-122"/>
                <a:ea typeface="楷体" panose="02010609060101010101" pitchFamily="49" charset="-122"/>
                <a:cs typeface="Times New Roman" panose="02020603050405020304" pitchFamily="18" charset="0"/>
              </a:rPr>
              <a:t> …</a:t>
            </a:r>
            <a:endParaRPr lang="zh-CN" altLang="zh-CN" sz="1600" dirty="0">
              <a:latin typeface="楷体" panose="02010609060101010101" pitchFamily="49" charset="-122"/>
              <a:ea typeface="楷体" panose="02010609060101010101" pitchFamily="49" charset="-122"/>
              <a:cs typeface="Times New Roman" panose="02020603050405020304" pitchFamily="18" charset="0"/>
            </a:endParaRPr>
          </a:p>
          <a:p>
            <a:pPr indent="144780">
              <a:lnSpc>
                <a:spcPct val="107000"/>
              </a:lnSpc>
              <a:spcAft>
                <a:spcPts val="0"/>
              </a:spcAft>
            </a:pPr>
            <a:r>
              <a:rPr lang="en-US" altLang="zh-CN" sz="1600" dirty="0">
                <a:latin typeface="楷体" panose="02010609060101010101" pitchFamily="49" charset="-122"/>
                <a:ea typeface="楷体" panose="02010609060101010101" pitchFamily="49" charset="-122"/>
                <a:cs typeface="Times New Roman" panose="02020603050405020304" pitchFamily="18" charset="0"/>
              </a:rPr>
              <a:t>End if</a:t>
            </a:r>
            <a:endParaRPr lang="zh-CN" altLang="zh-CN" sz="1600" dirty="0">
              <a:latin typeface="楷体" panose="02010609060101010101" pitchFamily="49" charset="-122"/>
              <a:ea typeface="楷体" panose="02010609060101010101" pitchFamily="49" charset="-122"/>
              <a:cs typeface="Times New Roman" panose="02020603050405020304" pitchFamily="18" charset="0"/>
            </a:endParaRPr>
          </a:p>
          <a:p>
            <a:pPr indent="144780">
              <a:lnSpc>
                <a:spcPct val="107000"/>
              </a:lnSpc>
              <a:spcAft>
                <a:spcPts val="0"/>
              </a:spcAft>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endParaRPr lang="zh-CN" altLang="zh-CN" dirty="0">
              <a:latin typeface="楷体" panose="02010609060101010101" pitchFamily="49" charset="-122"/>
              <a:ea typeface="楷体" panose="02010609060101010101" pitchFamily="49" charset="-122"/>
              <a:cs typeface="Times New Roman" panose="02020603050405020304" pitchFamily="18" charset="0"/>
            </a:endParaRPr>
          </a:p>
        </p:txBody>
      </p:sp>
      <p:sp>
        <p:nvSpPr>
          <p:cNvPr id="6" name="Rectangle 5">
            <a:extLst>
              <a:ext uri="{FF2B5EF4-FFF2-40B4-BE49-F238E27FC236}">
                <a16:creationId xmlns:a16="http://schemas.microsoft.com/office/drawing/2014/main" id="{55D2A0EA-E86C-4B82-8E6D-F2E9B9AD6946}"/>
              </a:ext>
            </a:extLst>
          </p:cNvPr>
          <p:cNvSpPr/>
          <p:nvPr/>
        </p:nvSpPr>
        <p:spPr>
          <a:xfrm>
            <a:off x="1911364" y="1250740"/>
            <a:ext cx="2786486" cy="1917448"/>
          </a:xfrm>
          <a:prstGeom prst="rect">
            <a:avLst/>
          </a:prstGeom>
        </p:spPr>
        <p:txBody>
          <a:bodyPr wrap="square">
            <a:spAutoFit/>
          </a:bodyPr>
          <a:lstStyle/>
          <a:p>
            <a:pPr indent="144780">
              <a:lnSpc>
                <a:spcPct val="107000"/>
              </a:lnSpc>
              <a:spcAft>
                <a:spcPts val="0"/>
              </a:spcAft>
            </a:pPr>
            <a:r>
              <a:rPr lang="en-US" altLang="zh-CN" sz="1600" dirty="0">
                <a:latin typeface="Arial" panose="020B0604020202020204" pitchFamily="34" charset="0"/>
                <a:cs typeface="Times New Roman" panose="02020603050405020304" pitchFamily="18" charset="0"/>
              </a:rPr>
              <a:t>sum=0</a:t>
            </a:r>
            <a:endParaRPr lang="zh-CN" altLang="zh-CN" sz="1600" dirty="0">
              <a:latin typeface="Arial" panose="020B0604020202020204" pitchFamily="34" charset="0"/>
              <a:cs typeface="Times New Roman" panose="02020603050405020304" pitchFamily="18" charset="0"/>
            </a:endParaRPr>
          </a:p>
          <a:p>
            <a:pPr indent="144780">
              <a:lnSpc>
                <a:spcPct val="107000"/>
              </a:lnSpc>
              <a:spcAft>
                <a:spcPts val="0"/>
              </a:spcAft>
            </a:pPr>
            <a:r>
              <a:rPr lang="en-US" altLang="zh-CN" sz="1600" dirty="0">
                <a:latin typeface="Arial" panose="020B0604020202020204" pitchFamily="34" charset="0"/>
                <a:cs typeface="Times New Roman" panose="02020603050405020304" pitchFamily="18" charset="0"/>
              </a:rPr>
              <a:t>For </a:t>
            </a:r>
            <a:r>
              <a:rPr lang="en-US" altLang="zh-CN" sz="1600" dirty="0" err="1">
                <a:latin typeface="Arial" panose="020B0604020202020204" pitchFamily="34" charset="0"/>
                <a:cs typeface="Times New Roman" panose="02020603050405020304" pitchFamily="18" charset="0"/>
              </a:rPr>
              <a:t>i</a:t>
            </a:r>
            <a:r>
              <a:rPr lang="en-US" altLang="zh-CN" sz="1600" dirty="0">
                <a:latin typeface="Arial" panose="020B0604020202020204" pitchFamily="34" charset="0"/>
                <a:cs typeface="Times New Roman" panose="02020603050405020304" pitchFamily="18" charset="0"/>
              </a:rPr>
              <a:t>=1 To 100  step 1</a:t>
            </a:r>
            <a:endParaRPr lang="zh-CN" altLang="zh-CN" sz="1600" dirty="0">
              <a:latin typeface="Arial" panose="020B0604020202020204" pitchFamily="34" charset="0"/>
              <a:cs typeface="Times New Roman" panose="02020603050405020304" pitchFamily="18" charset="0"/>
            </a:endParaRPr>
          </a:p>
          <a:p>
            <a:pPr indent="144780">
              <a:lnSpc>
                <a:spcPct val="107000"/>
              </a:lnSpc>
              <a:spcAft>
                <a:spcPts val="0"/>
              </a:spcAft>
            </a:pPr>
            <a:r>
              <a:rPr lang="en-US" altLang="zh-CN" sz="1600" dirty="0">
                <a:latin typeface="Arial" panose="020B0604020202020204" pitchFamily="34" charset="0"/>
                <a:cs typeface="Times New Roman" panose="02020603050405020304" pitchFamily="18" charset="0"/>
              </a:rPr>
              <a:t>    sum =</a:t>
            </a:r>
            <a:r>
              <a:rPr lang="en-US" altLang="zh-CN" sz="1600" dirty="0" err="1">
                <a:latin typeface="Arial" panose="020B0604020202020204" pitchFamily="34" charset="0"/>
                <a:cs typeface="Times New Roman" panose="02020603050405020304" pitchFamily="18" charset="0"/>
              </a:rPr>
              <a:t>sum+i</a:t>
            </a:r>
            <a:endParaRPr lang="zh-CN" altLang="zh-CN" sz="1600" dirty="0">
              <a:latin typeface="Arial" panose="020B0604020202020204" pitchFamily="34" charset="0"/>
              <a:cs typeface="Times New Roman" panose="02020603050405020304" pitchFamily="18" charset="0"/>
            </a:endParaRPr>
          </a:p>
          <a:p>
            <a:pPr indent="144780">
              <a:lnSpc>
                <a:spcPct val="107000"/>
              </a:lnSpc>
              <a:spcAft>
                <a:spcPts val="0"/>
              </a:spcAft>
            </a:pPr>
            <a:r>
              <a:rPr lang="en-US" altLang="zh-CN" sz="1600" dirty="0">
                <a:latin typeface="Arial" panose="020B0604020202020204" pitchFamily="34" charset="0"/>
                <a:cs typeface="Times New Roman" panose="02020603050405020304" pitchFamily="18" charset="0"/>
              </a:rPr>
              <a:t>    If </a:t>
            </a:r>
            <a:r>
              <a:rPr lang="en-US" altLang="zh-CN" sz="1600" dirty="0" err="1">
                <a:latin typeface="Arial" panose="020B0604020202020204" pitchFamily="34" charset="0"/>
                <a:cs typeface="Times New Roman" panose="02020603050405020304" pitchFamily="18" charset="0"/>
              </a:rPr>
              <a:t>i</a:t>
            </a:r>
            <a:r>
              <a:rPr lang="en-US" altLang="zh-CN" sz="1600" dirty="0">
                <a:latin typeface="Arial" panose="020B0604020202020204" pitchFamily="34" charset="0"/>
                <a:cs typeface="Times New Roman" panose="02020603050405020304" pitchFamily="18" charset="0"/>
              </a:rPr>
              <a:t>&gt;50 Then</a:t>
            </a:r>
            <a:endParaRPr lang="zh-CN" altLang="zh-CN" sz="1600" dirty="0">
              <a:latin typeface="Arial" panose="020B0604020202020204" pitchFamily="34" charset="0"/>
              <a:cs typeface="Times New Roman" panose="02020603050405020304" pitchFamily="18" charset="0"/>
            </a:endParaRPr>
          </a:p>
          <a:p>
            <a:pPr indent="144780">
              <a:lnSpc>
                <a:spcPct val="107000"/>
              </a:lnSpc>
              <a:spcAft>
                <a:spcPts val="0"/>
              </a:spcAft>
            </a:pPr>
            <a:r>
              <a:rPr lang="en-US" altLang="zh-CN" sz="1600" dirty="0">
                <a:latin typeface="Arial" panose="020B0604020202020204" pitchFamily="34" charset="0"/>
                <a:cs typeface="Times New Roman" panose="02020603050405020304" pitchFamily="18" charset="0"/>
              </a:rPr>
              <a:t>    Exit For</a:t>
            </a:r>
            <a:endParaRPr lang="zh-CN" altLang="zh-CN" sz="1600" dirty="0">
              <a:latin typeface="Arial" panose="020B0604020202020204" pitchFamily="34" charset="0"/>
              <a:cs typeface="Times New Roman" panose="02020603050405020304" pitchFamily="18" charset="0"/>
            </a:endParaRPr>
          </a:p>
          <a:p>
            <a:pPr indent="144780">
              <a:lnSpc>
                <a:spcPct val="107000"/>
              </a:lnSpc>
              <a:spcAft>
                <a:spcPts val="0"/>
              </a:spcAft>
            </a:pPr>
            <a:r>
              <a:rPr lang="en-US" altLang="zh-CN" sz="1600" dirty="0">
                <a:latin typeface="Arial" panose="020B0604020202020204" pitchFamily="34" charset="0"/>
                <a:cs typeface="Times New Roman" panose="02020603050405020304" pitchFamily="18" charset="0"/>
              </a:rPr>
              <a:t>    End If</a:t>
            </a:r>
            <a:endParaRPr lang="zh-CN" altLang="zh-CN" sz="1600" dirty="0">
              <a:latin typeface="Arial" panose="020B0604020202020204" pitchFamily="34" charset="0"/>
              <a:cs typeface="Times New Roman" panose="02020603050405020304" pitchFamily="18" charset="0"/>
            </a:endParaRPr>
          </a:p>
          <a:p>
            <a:pPr indent="144780">
              <a:lnSpc>
                <a:spcPct val="107000"/>
              </a:lnSpc>
              <a:spcAft>
                <a:spcPts val="0"/>
              </a:spcAft>
            </a:pPr>
            <a:r>
              <a:rPr lang="en-US" altLang="zh-CN" sz="1600" dirty="0">
                <a:latin typeface="Arial" panose="020B0604020202020204" pitchFamily="34" charset="0"/>
                <a:cs typeface="Times New Roman" panose="02020603050405020304" pitchFamily="18" charset="0"/>
              </a:rPr>
              <a:t>Next </a:t>
            </a:r>
            <a:r>
              <a:rPr lang="en-US" altLang="zh-CN" sz="1600" dirty="0" err="1">
                <a:latin typeface="Arial" panose="020B0604020202020204" pitchFamily="34" charset="0"/>
                <a:cs typeface="Times New Roman" panose="02020603050405020304" pitchFamily="18" charset="0"/>
              </a:rPr>
              <a:t>i</a:t>
            </a:r>
            <a:endParaRPr lang="zh-CN" altLang="zh-CN" sz="1600" dirty="0">
              <a:latin typeface="Arial" panose="020B060402020202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69D1D211-31C4-4F2D-86A2-798B564795C4}"/>
              </a:ext>
            </a:extLst>
          </p:cNvPr>
          <p:cNvSpPr/>
          <p:nvPr/>
        </p:nvSpPr>
        <p:spPr>
          <a:xfrm>
            <a:off x="4697850" y="1507780"/>
            <a:ext cx="4572000" cy="1884875"/>
          </a:xfrm>
          <a:prstGeom prst="rect">
            <a:avLst/>
          </a:prstGeom>
        </p:spPr>
        <p:txBody>
          <a:bodyPr>
            <a:spAutoFit/>
          </a:bodyPr>
          <a:lstStyle/>
          <a:p>
            <a:pPr indent="144780">
              <a:lnSpc>
                <a:spcPct val="107000"/>
              </a:lnSpc>
              <a:spcAft>
                <a:spcPts val="0"/>
              </a:spcAft>
            </a:pPr>
            <a:r>
              <a:rPr lang="en-US" altLang="zh-CN" sz="1600" dirty="0">
                <a:latin typeface="楷体" panose="02010609060101010101" pitchFamily="49" charset="-122"/>
                <a:ea typeface="楷体" panose="02010609060101010101" pitchFamily="49" charset="-122"/>
                <a:cs typeface="Times New Roman" panose="02020603050405020304" pitchFamily="18" charset="0"/>
              </a:rPr>
              <a:t>For Each </a:t>
            </a:r>
            <a:r>
              <a:rPr lang="zh-CN" altLang="zh-CN" sz="1600" dirty="0">
                <a:latin typeface="楷体" panose="02010609060101010101" pitchFamily="49" charset="-122"/>
                <a:ea typeface="楷体" panose="02010609060101010101" pitchFamily="49" charset="-122"/>
                <a:cs typeface="Times New Roman" panose="02020603050405020304" pitchFamily="18" charset="0"/>
              </a:rPr>
              <a:t>元素变量</a:t>
            </a:r>
            <a:r>
              <a:rPr lang="en-US" altLang="zh-CN" sz="1600" dirty="0">
                <a:latin typeface="楷体" panose="02010609060101010101" pitchFamily="49" charset="-122"/>
                <a:ea typeface="楷体" panose="02010609060101010101" pitchFamily="49" charset="-122"/>
                <a:cs typeface="Times New Roman" panose="02020603050405020304" pitchFamily="18" charset="0"/>
              </a:rPr>
              <a:t> In </a:t>
            </a:r>
            <a:r>
              <a:rPr lang="zh-CN" altLang="zh-CN" sz="1600" dirty="0">
                <a:latin typeface="楷体" panose="02010609060101010101" pitchFamily="49" charset="-122"/>
                <a:ea typeface="楷体" panose="02010609060101010101" pitchFamily="49" charset="-122"/>
                <a:cs typeface="Times New Roman" panose="02020603050405020304" pitchFamily="18" charset="0"/>
              </a:rPr>
              <a:t>集合名称或数组名称</a:t>
            </a:r>
          </a:p>
          <a:p>
            <a:pPr indent="144780">
              <a:lnSpc>
                <a:spcPct val="107000"/>
              </a:lnSpc>
              <a:spcAft>
                <a:spcPts val="0"/>
              </a:spcAft>
            </a:pPr>
            <a:r>
              <a:rPr lang="en-US" altLang="zh-CN" sz="1600" dirty="0">
                <a:latin typeface="楷体" panose="02010609060101010101" pitchFamily="49" charset="-122"/>
                <a:ea typeface="楷体" panose="02010609060101010101" pitchFamily="49" charset="-122"/>
                <a:cs typeface="Times New Roman" panose="02020603050405020304" pitchFamily="18" charset="0"/>
              </a:rPr>
              <a:t>   …</a:t>
            </a:r>
            <a:endParaRPr lang="zh-CN" altLang="zh-CN" sz="1600" dirty="0">
              <a:latin typeface="楷体" panose="02010609060101010101" pitchFamily="49" charset="-122"/>
              <a:ea typeface="楷体" panose="02010609060101010101" pitchFamily="49" charset="-122"/>
              <a:cs typeface="Times New Roman" panose="02020603050405020304" pitchFamily="18" charset="0"/>
            </a:endParaRPr>
          </a:p>
          <a:p>
            <a:pPr indent="144780">
              <a:lnSpc>
                <a:spcPct val="107000"/>
              </a:lnSpc>
              <a:spcAft>
                <a:spcPts val="0"/>
              </a:spcAft>
            </a:pPr>
            <a:r>
              <a:rPr lang="en-US" altLang="zh-CN" sz="1600" dirty="0">
                <a:latin typeface="楷体" panose="02010609060101010101" pitchFamily="49" charset="-122"/>
                <a:ea typeface="楷体" panose="02010609060101010101" pitchFamily="49" charset="-122"/>
                <a:cs typeface="Times New Roman" panose="02020603050405020304" pitchFamily="18" charset="0"/>
              </a:rPr>
              <a:t>Next </a:t>
            </a:r>
            <a:r>
              <a:rPr lang="zh-CN" altLang="zh-CN" sz="1600" dirty="0">
                <a:latin typeface="楷体" panose="02010609060101010101" pitchFamily="49" charset="-122"/>
                <a:ea typeface="楷体" panose="02010609060101010101" pitchFamily="49" charset="-122"/>
                <a:cs typeface="Times New Roman" panose="02020603050405020304" pitchFamily="18" charset="0"/>
              </a:rPr>
              <a:t>元素变量</a:t>
            </a:r>
          </a:p>
          <a:p>
            <a:pPr indent="144780">
              <a:lnSpc>
                <a:spcPct val="107000"/>
              </a:lnSpc>
              <a:spcAft>
                <a:spcPts val="0"/>
              </a:spcAft>
            </a:pPr>
            <a:r>
              <a:rPr lang="en-US" altLang="zh-CN" sz="1600" dirty="0">
                <a:latin typeface="楷体" panose="02010609060101010101" pitchFamily="49" charset="-122"/>
                <a:ea typeface="楷体" panose="02010609060101010101" pitchFamily="49" charset="-122"/>
                <a:cs typeface="Times New Roman" panose="02020603050405020304" pitchFamily="18" charset="0"/>
              </a:rPr>
              <a:t> </a:t>
            </a:r>
            <a:endParaRPr lang="zh-CN" altLang="zh-CN" sz="1600" dirty="0">
              <a:latin typeface="楷体" panose="02010609060101010101" pitchFamily="49" charset="-122"/>
              <a:ea typeface="楷体" panose="02010609060101010101" pitchFamily="49" charset="-122"/>
              <a:cs typeface="Times New Roman" panose="02020603050405020304" pitchFamily="18" charset="0"/>
            </a:endParaRPr>
          </a:p>
          <a:p>
            <a:r>
              <a:rPr lang="en-US" altLang="zh-CN" sz="1600" dirty="0">
                <a:latin typeface="楷体" panose="02010609060101010101" pitchFamily="49" charset="-122"/>
                <a:ea typeface="楷体" panose="02010609060101010101" pitchFamily="49" charset="-122"/>
                <a:cs typeface="Times New Roman" panose="02020603050405020304" pitchFamily="18" charset="0"/>
              </a:rPr>
              <a:t> </a:t>
            </a:r>
            <a:r>
              <a:rPr lang="zh-CN" altLang="zh-CN" sz="1600" dirty="0">
                <a:latin typeface="楷体" panose="02010609060101010101" pitchFamily="49" charset="-122"/>
                <a:ea typeface="楷体" panose="02010609060101010101" pitchFamily="49" charset="-122"/>
                <a:cs typeface="Times New Roman" panose="02020603050405020304" pitchFamily="18" charset="0"/>
              </a:rPr>
              <a:t>注：元素变量用来遍历集合或数组中的每个元素，无论集合中有多少的元素，总是从第一个元素开始，直到最后一个，然后退出循环</a:t>
            </a:r>
            <a:endParaRPr lang="zh-CN" altLang="en-US" sz="1600" dirty="0">
              <a:latin typeface="楷体" panose="02010609060101010101" pitchFamily="49" charset="-122"/>
              <a:ea typeface="楷体" panose="02010609060101010101" pitchFamily="49" charset="-122"/>
            </a:endParaRPr>
          </a:p>
        </p:txBody>
      </p:sp>
      <p:cxnSp>
        <p:nvCxnSpPr>
          <p:cNvPr id="11" name="Straight Connector 10">
            <a:extLst>
              <a:ext uri="{FF2B5EF4-FFF2-40B4-BE49-F238E27FC236}">
                <a16:creationId xmlns:a16="http://schemas.microsoft.com/office/drawing/2014/main" id="{795CC72C-20A0-4E1C-A3EF-CF95B59F0E88}"/>
              </a:ext>
            </a:extLst>
          </p:cNvPr>
          <p:cNvCxnSpPr/>
          <p:nvPr/>
        </p:nvCxnSpPr>
        <p:spPr bwMode="auto">
          <a:xfrm>
            <a:off x="1601787" y="888345"/>
            <a:ext cx="0" cy="3840998"/>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4" name="Straight Connector 13">
            <a:extLst>
              <a:ext uri="{FF2B5EF4-FFF2-40B4-BE49-F238E27FC236}">
                <a16:creationId xmlns:a16="http://schemas.microsoft.com/office/drawing/2014/main" id="{54EBF3AD-FE88-48B9-84C3-5686A2F7FD94}"/>
              </a:ext>
            </a:extLst>
          </p:cNvPr>
          <p:cNvCxnSpPr>
            <a:cxnSpLocks/>
            <a:endCxn id="5" idx="2"/>
          </p:cNvCxnSpPr>
          <p:nvPr/>
        </p:nvCxnSpPr>
        <p:spPr bwMode="auto">
          <a:xfrm>
            <a:off x="4572000" y="626735"/>
            <a:ext cx="0" cy="4102608"/>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34506353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p:cTn id="7" dur="750" fill="hold"/>
                                        <p:tgtEl>
                                          <p:spTgt spid="14340"/>
                                        </p:tgtEl>
                                        <p:attrNameLst>
                                          <p:attrName>ppt_x</p:attrName>
                                        </p:attrNameLst>
                                      </p:cBhvr>
                                      <p:tavLst>
                                        <p:tav tm="0">
                                          <p:val>
                                            <p:strVal val="0-#ppt_w/2"/>
                                          </p:val>
                                        </p:tav>
                                        <p:tav tm="100000">
                                          <p:val>
                                            <p:strVal val="#ppt_x"/>
                                          </p:val>
                                        </p:tav>
                                      </p:tavLst>
                                    </p:anim>
                                    <p:anim calcmode="lin" valueType="num">
                                      <p:cBhvr>
                                        <p:cTn id="8" dur="750" fill="hold"/>
                                        <p:tgtEl>
                                          <p:spTgt spid="143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utoUpdateAnimBg="0"/>
      <p:bldP spid="4" grpId="0"/>
      <p:bldP spid="6"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27C7DD-09CC-4798-AFCA-ACD67780409A}"/>
              </a:ext>
            </a:extLst>
          </p:cNvPr>
          <p:cNvPicPr>
            <a:picLocks noChangeAspect="1"/>
          </p:cNvPicPr>
          <p:nvPr/>
        </p:nvPicPr>
        <p:blipFill>
          <a:blip r:embed="rId3"/>
          <a:stretch>
            <a:fillRect/>
          </a:stretch>
        </p:blipFill>
        <p:spPr>
          <a:xfrm>
            <a:off x="0" y="626735"/>
            <a:ext cx="9144000" cy="4102608"/>
          </a:xfrm>
          <a:prstGeom prst="rect">
            <a:avLst/>
          </a:prstGeom>
        </p:spPr>
      </p:pic>
      <p:sp>
        <p:nvSpPr>
          <p:cNvPr id="24579" name="TextBox 7"/>
          <p:cNvSpPr>
            <a:spLocks noChangeArrowheads="1"/>
          </p:cNvSpPr>
          <p:nvPr/>
        </p:nvSpPr>
        <p:spPr bwMode="auto">
          <a:xfrm>
            <a:off x="0" y="365125"/>
            <a:ext cx="39959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GB" altLang="zh-CN" sz="2800" b="1" dirty="0">
                <a:solidFill>
                  <a:schemeClr val="bg1"/>
                </a:solidFill>
                <a:latin typeface="Calibri" pitchFamily="34" charset="0"/>
                <a:sym typeface="宋体" pitchFamily="2" charset="-122"/>
              </a:rPr>
              <a:t>       </a:t>
            </a:r>
            <a:r>
              <a:rPr lang="en-US" altLang="zh-CN" sz="2800" b="1" dirty="0">
                <a:solidFill>
                  <a:schemeClr val="bg1"/>
                </a:solidFill>
                <a:latin typeface="Calibri" pitchFamily="34" charset="0"/>
                <a:sym typeface="宋体" pitchFamily="2" charset="-122"/>
              </a:rPr>
              <a:t>VBA</a:t>
            </a:r>
            <a:r>
              <a:rPr lang="zh-CN" altLang="en-US" sz="2800" b="1" dirty="0">
                <a:solidFill>
                  <a:schemeClr val="bg1"/>
                </a:solidFill>
                <a:latin typeface="Calibri" pitchFamily="34" charset="0"/>
                <a:sym typeface="宋体" pitchFamily="2" charset="-122"/>
              </a:rPr>
              <a:t>的基本语句结构</a:t>
            </a:r>
            <a:endParaRPr lang="zh-CN" altLang="zh-CN" sz="2800" b="1" dirty="0">
              <a:solidFill>
                <a:schemeClr val="bg1"/>
              </a:solidFill>
              <a:latin typeface="Calibri" pitchFamily="34" charset="0"/>
              <a:sym typeface="宋体" pitchFamily="2" charset="-122"/>
            </a:endParaRPr>
          </a:p>
        </p:txBody>
      </p:sp>
      <p:sp>
        <p:nvSpPr>
          <p:cNvPr id="14340"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4-5 </a:t>
            </a:r>
            <a:endParaRPr lang="zh-CN" altLang="en-US" sz="2800" b="1" dirty="0">
              <a:solidFill>
                <a:schemeClr val="bg1"/>
              </a:solidFill>
              <a:latin typeface="Calibri" pitchFamily="34" charset="0"/>
              <a:sym typeface="宋体" pitchFamily="2" charset="-122"/>
            </a:endParaRPr>
          </a:p>
        </p:txBody>
      </p:sp>
      <p:sp>
        <p:nvSpPr>
          <p:cNvPr id="7" name="Rectangle 6">
            <a:extLst>
              <a:ext uri="{FF2B5EF4-FFF2-40B4-BE49-F238E27FC236}">
                <a16:creationId xmlns:a16="http://schemas.microsoft.com/office/drawing/2014/main" id="{17180758-A91D-4AAE-8F17-1A14B8E1815F}"/>
              </a:ext>
            </a:extLst>
          </p:cNvPr>
          <p:cNvSpPr/>
          <p:nvPr/>
        </p:nvSpPr>
        <p:spPr>
          <a:xfrm>
            <a:off x="251700" y="881408"/>
            <a:ext cx="248786" cy="369332"/>
          </a:xfrm>
          <a:prstGeom prst="rect">
            <a:avLst/>
          </a:prstGeom>
        </p:spPr>
        <p:txBody>
          <a:bodyPr wrap="none">
            <a:spAutoFit/>
          </a:bodyPr>
          <a:lstStyle/>
          <a:p>
            <a:r>
              <a:rPr lang="zh-CN" altLang="en-US" b="1" dirty="0">
                <a:solidFill>
                  <a:schemeClr val="bg1"/>
                </a:solidFill>
              </a:rPr>
              <a:t> </a:t>
            </a:r>
          </a:p>
        </p:txBody>
      </p:sp>
      <p:sp>
        <p:nvSpPr>
          <p:cNvPr id="4" name="Rectangle 3">
            <a:extLst>
              <a:ext uri="{FF2B5EF4-FFF2-40B4-BE49-F238E27FC236}">
                <a16:creationId xmlns:a16="http://schemas.microsoft.com/office/drawing/2014/main" id="{125309C1-5DFB-4EBE-953A-71BEB3198594}"/>
              </a:ext>
            </a:extLst>
          </p:cNvPr>
          <p:cNvSpPr/>
          <p:nvPr/>
        </p:nvSpPr>
        <p:spPr>
          <a:xfrm>
            <a:off x="513199" y="1508011"/>
            <a:ext cx="2069985" cy="2050690"/>
          </a:xfrm>
          <a:prstGeom prst="rect">
            <a:avLst/>
          </a:prstGeom>
        </p:spPr>
        <p:txBody>
          <a:bodyPr wrap="square">
            <a:spAutoFit/>
          </a:bodyPr>
          <a:lstStyle/>
          <a:p>
            <a:r>
              <a:rPr lang="en-US" altLang="zh-CN" dirty="0">
                <a:latin typeface="楷体" panose="02010609060101010101" pitchFamily="49" charset="-122"/>
                <a:ea typeface="楷体" panose="02010609060101010101" pitchFamily="49" charset="-122"/>
              </a:rPr>
              <a:t>Do While </a:t>
            </a:r>
            <a:r>
              <a:rPr lang="zh-CN" altLang="zh-CN" dirty="0">
                <a:latin typeface="楷体" panose="02010609060101010101" pitchFamily="49" charset="-122"/>
                <a:ea typeface="楷体" panose="02010609060101010101" pitchFamily="49" charset="-122"/>
              </a:rPr>
              <a:t>逻辑表达式</a:t>
            </a:r>
          </a:p>
          <a:p>
            <a:r>
              <a:rPr lang="en-US" altLang="zh-CN" dirty="0">
                <a:latin typeface="楷体" panose="02010609060101010101" pitchFamily="49" charset="-122"/>
                <a:ea typeface="楷体" panose="02010609060101010101" pitchFamily="49" charset="-122"/>
              </a:rPr>
              <a:t>  …</a:t>
            </a:r>
            <a:endParaRPr lang="zh-CN"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[Exit Do]</a:t>
            </a:r>
            <a:endParaRPr lang="zh-CN"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a:t>
            </a:r>
            <a:endParaRPr lang="zh-CN"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Loop</a:t>
            </a:r>
            <a:endParaRPr lang="zh-CN" altLang="zh-CN" dirty="0">
              <a:latin typeface="楷体" panose="02010609060101010101" pitchFamily="49" charset="-122"/>
              <a:ea typeface="楷体" panose="02010609060101010101" pitchFamily="49" charset="-122"/>
            </a:endParaRPr>
          </a:p>
          <a:p>
            <a:pPr indent="144780">
              <a:lnSpc>
                <a:spcPct val="107000"/>
              </a:lnSpc>
              <a:spcAft>
                <a:spcPts val="0"/>
              </a:spcAft>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endParaRPr lang="zh-CN" altLang="zh-CN" dirty="0">
              <a:latin typeface="楷体" panose="02010609060101010101" pitchFamily="49" charset="-122"/>
              <a:ea typeface="楷体" panose="02010609060101010101" pitchFamily="49" charset="-122"/>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54EBF3AD-FE88-48B9-84C3-5686A2F7FD94}"/>
              </a:ext>
            </a:extLst>
          </p:cNvPr>
          <p:cNvCxnSpPr>
            <a:cxnSpLocks/>
          </p:cNvCxnSpPr>
          <p:nvPr/>
        </p:nvCxnSpPr>
        <p:spPr bwMode="auto">
          <a:xfrm>
            <a:off x="4211975" y="626735"/>
            <a:ext cx="0" cy="4102608"/>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74541148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p:cTn id="7" dur="750" fill="hold"/>
                                        <p:tgtEl>
                                          <p:spTgt spid="14340"/>
                                        </p:tgtEl>
                                        <p:attrNameLst>
                                          <p:attrName>ppt_x</p:attrName>
                                        </p:attrNameLst>
                                      </p:cBhvr>
                                      <p:tavLst>
                                        <p:tav tm="0">
                                          <p:val>
                                            <p:strVal val="0-#ppt_w/2"/>
                                          </p:val>
                                        </p:tav>
                                        <p:tav tm="100000">
                                          <p:val>
                                            <p:strVal val="#ppt_x"/>
                                          </p:val>
                                        </p:tav>
                                      </p:tavLst>
                                    </p:anim>
                                    <p:anim calcmode="lin" valueType="num">
                                      <p:cBhvr>
                                        <p:cTn id="8" dur="750" fill="hold"/>
                                        <p:tgtEl>
                                          <p:spTgt spid="143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utoUpdateAnimBg="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0" y="719137"/>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560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5364" name="矩形 1"/>
          <p:cNvSpPr>
            <a:spLocks noChangeArrowheads="1"/>
          </p:cNvSpPr>
          <p:nvPr/>
        </p:nvSpPr>
        <p:spPr bwMode="auto">
          <a:xfrm>
            <a:off x="755650" y="1123157"/>
            <a:ext cx="7632700" cy="503237"/>
          </a:xfrm>
          <a:prstGeom prst="rect">
            <a:avLst/>
          </a:prstGeom>
          <a:solidFill>
            <a:srgbClr val="31859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5370" name="等腰三角形 7"/>
          <p:cNvSpPr>
            <a:spLocks noChangeArrowheads="1"/>
          </p:cNvSpPr>
          <p:nvPr/>
        </p:nvSpPr>
        <p:spPr bwMode="auto">
          <a:xfrm flipV="1">
            <a:off x="4886936" y="1820736"/>
            <a:ext cx="304800" cy="261938"/>
          </a:xfrm>
          <a:prstGeom prst="triangle">
            <a:avLst>
              <a:gd name="adj" fmla="val 50000"/>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5371" name="等腰三角形 8"/>
          <p:cNvSpPr>
            <a:spLocks noChangeArrowheads="1"/>
          </p:cNvSpPr>
          <p:nvPr/>
        </p:nvSpPr>
        <p:spPr bwMode="auto">
          <a:xfrm flipV="1">
            <a:off x="5741171" y="1816417"/>
            <a:ext cx="303212" cy="261938"/>
          </a:xfrm>
          <a:prstGeom prst="triangle">
            <a:avLst>
              <a:gd name="adj" fmla="val 50000"/>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5372" name="等腰三角形 9"/>
          <p:cNvSpPr>
            <a:spLocks noChangeArrowheads="1"/>
          </p:cNvSpPr>
          <p:nvPr/>
        </p:nvSpPr>
        <p:spPr bwMode="auto">
          <a:xfrm flipV="1">
            <a:off x="6663715" y="1818229"/>
            <a:ext cx="304800" cy="261938"/>
          </a:xfrm>
          <a:prstGeom prst="triangle">
            <a:avLst>
              <a:gd name="adj" fmla="val 50000"/>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5384" name="矩形 2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chemeClr val="bg1"/>
                </a:solidFill>
                <a:latin typeface="Calibri" pitchFamily="34" charset="0"/>
                <a:sym typeface="Calibri" pitchFamily="34" charset="0"/>
              </a:rPr>
              <a:t>编程案列</a:t>
            </a:r>
            <a:endParaRPr lang="zh-CN" altLang="en-US" sz="2800" b="1" dirty="0">
              <a:solidFill>
                <a:schemeClr val="bg1"/>
              </a:solidFill>
              <a:latin typeface="Calibri" pitchFamily="34" charset="0"/>
              <a:sym typeface="宋体" pitchFamily="2" charset="-122"/>
            </a:endParaRPr>
          </a:p>
        </p:txBody>
      </p:sp>
      <p:sp>
        <p:nvSpPr>
          <p:cNvPr id="25" name="等腰三角形 9">
            <a:extLst>
              <a:ext uri="{FF2B5EF4-FFF2-40B4-BE49-F238E27FC236}">
                <a16:creationId xmlns:a16="http://schemas.microsoft.com/office/drawing/2014/main" id="{66632EB6-A8AC-4587-842B-67D4B272EDDD}"/>
              </a:ext>
            </a:extLst>
          </p:cNvPr>
          <p:cNvSpPr>
            <a:spLocks noChangeArrowheads="1"/>
          </p:cNvSpPr>
          <p:nvPr/>
        </p:nvSpPr>
        <p:spPr bwMode="auto">
          <a:xfrm flipV="1">
            <a:off x="7524205" y="1816417"/>
            <a:ext cx="304800" cy="261938"/>
          </a:xfrm>
          <a:prstGeom prst="triangle">
            <a:avLst>
              <a:gd name="adj" fmla="val 50000"/>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等腰三角形 9">
            <a:extLst>
              <a:ext uri="{FF2B5EF4-FFF2-40B4-BE49-F238E27FC236}">
                <a16:creationId xmlns:a16="http://schemas.microsoft.com/office/drawing/2014/main" id="{714252D7-FB98-463D-AB35-76832FCFC8C8}"/>
              </a:ext>
            </a:extLst>
          </p:cNvPr>
          <p:cNvSpPr>
            <a:spLocks noChangeArrowheads="1"/>
          </p:cNvSpPr>
          <p:nvPr/>
        </p:nvSpPr>
        <p:spPr bwMode="auto">
          <a:xfrm flipV="1">
            <a:off x="8232295" y="1820369"/>
            <a:ext cx="304800" cy="261938"/>
          </a:xfrm>
          <a:prstGeom prst="triangle">
            <a:avLst>
              <a:gd name="adj" fmla="val 50000"/>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pic>
        <p:nvPicPr>
          <p:cNvPr id="3" name="Picture 2">
            <a:extLst>
              <a:ext uri="{FF2B5EF4-FFF2-40B4-BE49-F238E27FC236}">
                <a16:creationId xmlns:a16="http://schemas.microsoft.com/office/drawing/2014/main" id="{7E994365-F4F5-457A-89D4-95C3592544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700" y="2139720"/>
            <a:ext cx="1762708" cy="1442216"/>
          </a:xfrm>
          <a:prstGeom prst="rect">
            <a:avLst/>
          </a:prstGeom>
        </p:spPr>
      </p:pic>
      <p:sp>
        <p:nvSpPr>
          <p:cNvPr id="29" name="等腰三角形 7">
            <a:extLst>
              <a:ext uri="{FF2B5EF4-FFF2-40B4-BE49-F238E27FC236}">
                <a16:creationId xmlns:a16="http://schemas.microsoft.com/office/drawing/2014/main" id="{F2C666D6-47F3-45B1-8E93-0353D887037C}"/>
              </a:ext>
            </a:extLst>
          </p:cNvPr>
          <p:cNvSpPr>
            <a:spLocks noChangeArrowheads="1"/>
          </p:cNvSpPr>
          <p:nvPr/>
        </p:nvSpPr>
        <p:spPr bwMode="auto">
          <a:xfrm flipV="1">
            <a:off x="914725" y="1816417"/>
            <a:ext cx="304800" cy="261938"/>
          </a:xfrm>
          <a:prstGeom prst="triangle">
            <a:avLst>
              <a:gd name="adj" fmla="val 50000"/>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等腰三角形 7">
            <a:extLst>
              <a:ext uri="{FF2B5EF4-FFF2-40B4-BE49-F238E27FC236}">
                <a16:creationId xmlns:a16="http://schemas.microsoft.com/office/drawing/2014/main" id="{AB3347AB-CF1C-48B4-B93F-E2AA15208CA4}"/>
              </a:ext>
            </a:extLst>
          </p:cNvPr>
          <p:cNvSpPr>
            <a:spLocks noChangeArrowheads="1"/>
          </p:cNvSpPr>
          <p:nvPr/>
        </p:nvSpPr>
        <p:spPr bwMode="auto">
          <a:xfrm flipV="1">
            <a:off x="2596031" y="1816417"/>
            <a:ext cx="304800" cy="261938"/>
          </a:xfrm>
          <a:prstGeom prst="triangle">
            <a:avLst>
              <a:gd name="adj" fmla="val 50000"/>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1" name="等腰三角形 7">
            <a:extLst>
              <a:ext uri="{FF2B5EF4-FFF2-40B4-BE49-F238E27FC236}">
                <a16:creationId xmlns:a16="http://schemas.microsoft.com/office/drawing/2014/main" id="{00B443FB-29FE-4329-8018-9EBC1088FE15}"/>
              </a:ext>
            </a:extLst>
          </p:cNvPr>
          <p:cNvSpPr>
            <a:spLocks noChangeArrowheads="1"/>
          </p:cNvSpPr>
          <p:nvPr/>
        </p:nvSpPr>
        <p:spPr bwMode="auto">
          <a:xfrm flipV="1">
            <a:off x="4064841" y="1816417"/>
            <a:ext cx="304800" cy="261938"/>
          </a:xfrm>
          <a:prstGeom prst="triangle">
            <a:avLst>
              <a:gd name="adj" fmla="val 50000"/>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pic>
        <p:nvPicPr>
          <p:cNvPr id="5" name="Picture 4">
            <a:extLst>
              <a:ext uri="{FF2B5EF4-FFF2-40B4-BE49-F238E27FC236}">
                <a16:creationId xmlns:a16="http://schemas.microsoft.com/office/drawing/2014/main" id="{C658E33E-5F9C-41C6-AEF0-ADE01E0570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1850" y="2139720"/>
            <a:ext cx="2020512" cy="1652771"/>
          </a:xfrm>
          <a:prstGeom prst="rect">
            <a:avLst/>
          </a:prstGeom>
        </p:spPr>
      </p:pic>
      <p:pic>
        <p:nvPicPr>
          <p:cNvPr id="7" name="Picture 6">
            <a:extLst>
              <a:ext uri="{FF2B5EF4-FFF2-40B4-BE49-F238E27FC236}">
                <a16:creationId xmlns:a16="http://schemas.microsoft.com/office/drawing/2014/main" id="{7F7947E9-A3AD-442C-A3C0-D124CD52DA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29804" y="2209855"/>
            <a:ext cx="2379211" cy="1582636"/>
          </a:xfrm>
          <a:prstGeom prst="rect">
            <a:avLst/>
          </a:prstGeom>
        </p:spPr>
      </p:pic>
      <p:pic>
        <p:nvPicPr>
          <p:cNvPr id="9" name="Picture 8">
            <a:extLst>
              <a:ext uri="{FF2B5EF4-FFF2-40B4-BE49-F238E27FC236}">
                <a16:creationId xmlns:a16="http://schemas.microsoft.com/office/drawing/2014/main" id="{B9544013-83C2-425C-ABF8-FA23B244F4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3855" y="2209855"/>
            <a:ext cx="1878425" cy="15826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750"/>
                            </p:stCondLst>
                            <p:childTnLst>
                              <p:par>
                                <p:cTn id="10" presetID="16" presetClass="entr" presetSubtype="21" fill="hold" grpId="0" nodeType="afterEffect">
                                  <p:stCondLst>
                                    <p:cond delay="0"/>
                                  </p:stCondLst>
                                  <p:childTnLst>
                                    <p:set>
                                      <p:cBhvr>
                                        <p:cTn id="11" dur="1" fill="hold">
                                          <p:stCondLst>
                                            <p:cond delay="0"/>
                                          </p:stCondLst>
                                        </p:cTn>
                                        <p:tgtEl>
                                          <p:spTgt spid="15364"/>
                                        </p:tgtEl>
                                        <p:attrNameLst>
                                          <p:attrName>style.visibility</p:attrName>
                                        </p:attrNameLst>
                                      </p:cBhvr>
                                      <p:to>
                                        <p:strVal val="visible"/>
                                      </p:to>
                                    </p:set>
                                    <p:animEffect>
                                      <p:cBhvr>
                                        <p:cTn id="12" dur="500"/>
                                        <p:tgtEl>
                                          <p:spTgt spid="15364"/>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80">
                                          <p:stCondLst>
                                            <p:cond delay="0"/>
                                          </p:stCondLst>
                                        </p:cTn>
                                        <p:tgtEl>
                                          <p:spTgt spid="3"/>
                                        </p:tgtEl>
                                      </p:cBhvr>
                                    </p:animEffect>
                                    <p:anim calcmode="lin" valueType="num">
                                      <p:cBhvr>
                                        <p:cTn id="1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3" dur="26">
                                          <p:stCondLst>
                                            <p:cond delay="650"/>
                                          </p:stCondLst>
                                        </p:cTn>
                                        <p:tgtEl>
                                          <p:spTgt spid="3"/>
                                        </p:tgtEl>
                                      </p:cBhvr>
                                      <p:to x="100000" y="60000"/>
                                    </p:animScale>
                                    <p:animScale>
                                      <p:cBhvr>
                                        <p:cTn id="24" dur="166" decel="50000">
                                          <p:stCondLst>
                                            <p:cond delay="676"/>
                                          </p:stCondLst>
                                        </p:cTn>
                                        <p:tgtEl>
                                          <p:spTgt spid="3"/>
                                        </p:tgtEl>
                                      </p:cBhvr>
                                      <p:to x="100000" y="100000"/>
                                    </p:animScale>
                                    <p:animScale>
                                      <p:cBhvr>
                                        <p:cTn id="25" dur="26">
                                          <p:stCondLst>
                                            <p:cond delay="1312"/>
                                          </p:stCondLst>
                                        </p:cTn>
                                        <p:tgtEl>
                                          <p:spTgt spid="3"/>
                                        </p:tgtEl>
                                      </p:cBhvr>
                                      <p:to x="100000" y="80000"/>
                                    </p:animScale>
                                    <p:animScale>
                                      <p:cBhvr>
                                        <p:cTn id="26" dur="166" decel="50000">
                                          <p:stCondLst>
                                            <p:cond delay="1338"/>
                                          </p:stCondLst>
                                        </p:cTn>
                                        <p:tgtEl>
                                          <p:spTgt spid="3"/>
                                        </p:tgtEl>
                                      </p:cBhvr>
                                      <p:to x="100000" y="100000"/>
                                    </p:animScale>
                                    <p:animScale>
                                      <p:cBhvr>
                                        <p:cTn id="27" dur="26">
                                          <p:stCondLst>
                                            <p:cond delay="1642"/>
                                          </p:stCondLst>
                                        </p:cTn>
                                        <p:tgtEl>
                                          <p:spTgt spid="3"/>
                                        </p:tgtEl>
                                      </p:cBhvr>
                                      <p:to x="100000" y="90000"/>
                                    </p:animScale>
                                    <p:animScale>
                                      <p:cBhvr>
                                        <p:cTn id="28" dur="166" decel="50000">
                                          <p:stCondLst>
                                            <p:cond delay="1668"/>
                                          </p:stCondLst>
                                        </p:cTn>
                                        <p:tgtEl>
                                          <p:spTgt spid="3"/>
                                        </p:tgtEl>
                                      </p:cBhvr>
                                      <p:to x="100000" y="100000"/>
                                    </p:animScale>
                                    <p:animScale>
                                      <p:cBhvr>
                                        <p:cTn id="29" dur="26">
                                          <p:stCondLst>
                                            <p:cond delay="1808"/>
                                          </p:stCondLst>
                                        </p:cTn>
                                        <p:tgtEl>
                                          <p:spTgt spid="3"/>
                                        </p:tgtEl>
                                      </p:cBhvr>
                                      <p:to x="100000" y="95000"/>
                                    </p:animScale>
                                    <p:animScale>
                                      <p:cBhvr>
                                        <p:cTn id="30" dur="166" decel="50000">
                                          <p:stCondLst>
                                            <p:cond delay="1834"/>
                                          </p:stCondLst>
                                        </p:cTn>
                                        <p:tgtEl>
                                          <p:spTgt spid="3"/>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arn(inVertical)">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ldLvl="0" animBg="1" autoUpdateAnimBg="0"/>
      <p:bldP spid="15384"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27C7DD-09CC-4798-AFCA-ACD67780409A}"/>
              </a:ext>
            </a:extLst>
          </p:cNvPr>
          <p:cNvPicPr>
            <a:picLocks noChangeAspect="1"/>
          </p:cNvPicPr>
          <p:nvPr/>
        </p:nvPicPr>
        <p:blipFill>
          <a:blip r:embed="rId3"/>
          <a:stretch>
            <a:fillRect/>
          </a:stretch>
        </p:blipFill>
        <p:spPr>
          <a:xfrm>
            <a:off x="0" y="626735"/>
            <a:ext cx="9144000" cy="4102608"/>
          </a:xfrm>
          <a:prstGeom prst="rect">
            <a:avLst/>
          </a:prstGeom>
        </p:spPr>
      </p:pic>
      <p:sp>
        <p:nvSpPr>
          <p:cNvPr id="24579" name="TextBox 7"/>
          <p:cNvSpPr>
            <a:spLocks noChangeArrowheads="1"/>
          </p:cNvSpPr>
          <p:nvPr/>
        </p:nvSpPr>
        <p:spPr bwMode="auto">
          <a:xfrm>
            <a:off x="0" y="365125"/>
            <a:ext cx="39959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14340"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chemeClr val="bg1"/>
                </a:solidFill>
                <a:latin typeface="Calibri" pitchFamily="34" charset="0"/>
                <a:sym typeface="Calibri" pitchFamily="34" charset="0"/>
              </a:rPr>
              <a:t>编程案例</a:t>
            </a:r>
            <a:r>
              <a:rPr lang="en-US" altLang="zh-CN" sz="2800" b="1" dirty="0">
                <a:solidFill>
                  <a:schemeClr val="bg1"/>
                </a:solidFill>
                <a:latin typeface="Calibri" pitchFamily="34" charset="0"/>
                <a:sym typeface="Calibri" pitchFamily="34" charset="0"/>
              </a:rPr>
              <a:t> </a:t>
            </a:r>
            <a:endParaRPr lang="zh-CN" altLang="en-US" sz="2800" b="1" dirty="0">
              <a:solidFill>
                <a:schemeClr val="bg1"/>
              </a:solidFill>
              <a:latin typeface="Calibri" pitchFamily="34" charset="0"/>
              <a:sym typeface="宋体" pitchFamily="2" charset="-122"/>
            </a:endParaRPr>
          </a:p>
        </p:txBody>
      </p:sp>
      <p:sp>
        <p:nvSpPr>
          <p:cNvPr id="7" name="Rectangle 6">
            <a:extLst>
              <a:ext uri="{FF2B5EF4-FFF2-40B4-BE49-F238E27FC236}">
                <a16:creationId xmlns:a16="http://schemas.microsoft.com/office/drawing/2014/main" id="{17180758-A91D-4AAE-8F17-1A14B8E1815F}"/>
              </a:ext>
            </a:extLst>
          </p:cNvPr>
          <p:cNvSpPr/>
          <p:nvPr/>
        </p:nvSpPr>
        <p:spPr>
          <a:xfrm>
            <a:off x="251700" y="881408"/>
            <a:ext cx="248786" cy="369332"/>
          </a:xfrm>
          <a:prstGeom prst="rect">
            <a:avLst/>
          </a:prstGeom>
        </p:spPr>
        <p:txBody>
          <a:bodyPr wrap="none">
            <a:spAutoFit/>
          </a:bodyPr>
          <a:lstStyle/>
          <a:p>
            <a:r>
              <a:rPr lang="zh-CN" altLang="en-US" b="1" dirty="0">
                <a:solidFill>
                  <a:schemeClr val="bg1"/>
                </a:solidFill>
              </a:rPr>
              <a:t> </a:t>
            </a:r>
          </a:p>
        </p:txBody>
      </p:sp>
      <p:sp>
        <p:nvSpPr>
          <p:cNvPr id="4" name="Rectangle 3">
            <a:extLst>
              <a:ext uri="{FF2B5EF4-FFF2-40B4-BE49-F238E27FC236}">
                <a16:creationId xmlns:a16="http://schemas.microsoft.com/office/drawing/2014/main" id="{125309C1-5DFB-4EBE-953A-71BEB3198594}"/>
              </a:ext>
            </a:extLst>
          </p:cNvPr>
          <p:cNvSpPr/>
          <p:nvPr/>
        </p:nvSpPr>
        <p:spPr>
          <a:xfrm>
            <a:off x="513199" y="1508011"/>
            <a:ext cx="2069985" cy="388696"/>
          </a:xfrm>
          <a:prstGeom prst="rect">
            <a:avLst/>
          </a:prstGeom>
        </p:spPr>
        <p:txBody>
          <a:bodyPr wrap="square">
            <a:spAutoFit/>
          </a:bodyPr>
          <a:lstStyle/>
          <a:p>
            <a:pPr indent="144780">
              <a:lnSpc>
                <a:spcPct val="107000"/>
              </a:lnSpc>
              <a:spcAft>
                <a:spcPts val="0"/>
              </a:spcAft>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endParaRPr lang="zh-CN" altLang="zh-CN" dirty="0">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Picture 2">
            <a:extLst>
              <a:ext uri="{FF2B5EF4-FFF2-40B4-BE49-F238E27FC236}">
                <a16:creationId xmlns:a16="http://schemas.microsoft.com/office/drawing/2014/main" id="{F67B6BD9-4E57-42E0-ADB3-891C8BBE23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11" y="1139601"/>
            <a:ext cx="4968345" cy="3284794"/>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6D813338-2923-4C69-9EEF-5AA15DCC58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6366" y="1149884"/>
            <a:ext cx="3977633" cy="32745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468753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p:cTn id="7" dur="750" fill="hold"/>
                                        <p:tgtEl>
                                          <p:spTgt spid="14340"/>
                                        </p:tgtEl>
                                        <p:attrNameLst>
                                          <p:attrName>ppt_x</p:attrName>
                                        </p:attrNameLst>
                                      </p:cBhvr>
                                      <p:tavLst>
                                        <p:tav tm="0">
                                          <p:val>
                                            <p:strVal val="0-#ppt_w/2"/>
                                          </p:val>
                                        </p:tav>
                                        <p:tav tm="100000">
                                          <p:val>
                                            <p:strVal val="#ppt_x"/>
                                          </p:val>
                                        </p:tav>
                                      </p:tavLst>
                                    </p:anim>
                                    <p:anim calcmode="lin" valueType="num">
                                      <p:cBhvr>
                                        <p:cTn id="8" dur="750" fill="hold"/>
                                        <p:tgtEl>
                                          <p:spTgt spid="143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utoUpdateAnimBg="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9A79CF-503B-4F1C-83E9-A8B7D43DDD50}"/>
              </a:ext>
            </a:extLst>
          </p:cNvPr>
          <p:cNvPicPr>
            <a:picLocks noChangeAspect="1"/>
          </p:cNvPicPr>
          <p:nvPr/>
        </p:nvPicPr>
        <p:blipFill>
          <a:blip r:embed="rId3"/>
          <a:stretch>
            <a:fillRect/>
          </a:stretch>
        </p:blipFill>
        <p:spPr>
          <a:xfrm flipH="1">
            <a:off x="1079757" y="3531415"/>
            <a:ext cx="6584896" cy="1474692"/>
          </a:xfrm>
          <a:prstGeom prst="rect">
            <a:avLst/>
          </a:prstGeom>
        </p:spPr>
      </p:pic>
      <p:sp>
        <p:nvSpPr>
          <p:cNvPr id="5122" name="TextBox 3"/>
          <p:cNvSpPr>
            <a:spLocks noChangeArrowheads="1"/>
          </p:cNvSpPr>
          <p:nvPr/>
        </p:nvSpPr>
        <p:spPr bwMode="auto">
          <a:xfrm>
            <a:off x="3203905" y="1492878"/>
            <a:ext cx="16954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rgbClr val="DDD9C3"/>
                </a:solidFill>
                <a:latin typeface="微软雅黑" pitchFamily="34" charset="-122"/>
                <a:ea typeface="微软雅黑" pitchFamily="34" charset="-122"/>
                <a:sym typeface="微软雅黑" pitchFamily="34" charset="-122"/>
              </a:rPr>
              <a:t>Part One</a:t>
            </a:r>
            <a:endParaRPr lang="zh-CN" altLang="en-US" sz="280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2" y="2223734"/>
            <a:ext cx="2830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E36C09"/>
                </a:solidFill>
                <a:latin typeface="Calibri" pitchFamily="34" charset="0"/>
                <a:sym typeface="宋体" pitchFamily="2" charset="-122"/>
              </a:rPr>
              <a:t>什么是</a:t>
            </a:r>
            <a:r>
              <a:rPr lang="en-US" altLang="zh-CN" sz="2800" b="1" dirty="0">
                <a:solidFill>
                  <a:srgbClr val="E36C09"/>
                </a:solidFill>
                <a:latin typeface="Calibri" pitchFamily="34" charset="0"/>
                <a:sym typeface="宋体" pitchFamily="2" charset="-122"/>
              </a:rPr>
              <a:t>VBA</a:t>
            </a:r>
            <a:r>
              <a:rPr lang="zh-CN" altLang="en-US" sz="2800" b="1" dirty="0">
                <a:solidFill>
                  <a:srgbClr val="E36C09"/>
                </a:solidFill>
                <a:latin typeface="Calibri" pitchFamily="34" charset="0"/>
                <a:sym typeface="宋体" pitchFamily="2" charset="-122"/>
              </a:rPr>
              <a:t>？</a:t>
            </a:r>
          </a:p>
        </p:txBody>
      </p:sp>
      <p:sp>
        <p:nvSpPr>
          <p:cNvPr id="5124" name="TextBox 5"/>
          <p:cNvSpPr>
            <a:spLocks noChangeArrowheads="1"/>
          </p:cNvSpPr>
          <p:nvPr/>
        </p:nvSpPr>
        <p:spPr bwMode="auto">
          <a:xfrm>
            <a:off x="1115760" y="915635"/>
            <a:ext cx="17621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9600" b="1" dirty="0">
                <a:solidFill>
                  <a:srgbClr val="FFFFFF"/>
                </a:solidFill>
                <a:latin typeface="Kozuka Mincho Pr6N H" pitchFamily="18" charset="-128"/>
                <a:ea typeface="Kozuka Mincho Pr6N H" pitchFamily="18" charset="-128"/>
                <a:sym typeface="Kozuka Mincho Pr6N H" pitchFamily="18" charset="-128"/>
              </a:rPr>
              <a:t>01</a:t>
            </a:r>
            <a:endParaRPr lang="zh-CN" altLang="en-US" sz="9600" b="1" dirty="0">
              <a:solidFill>
                <a:srgbClr val="FFFFFF"/>
              </a:solidFill>
              <a:latin typeface="Kozuka Mincho Pr6N H" pitchFamily="18" charset="-128"/>
              <a:ea typeface="Kozuka Mincho Pr6N H" pitchFamily="18" charset="-128"/>
              <a:sym typeface="Kozuka Mincho Pr6N H" pitchFamily="18" charset="-128"/>
            </a:endParaRPr>
          </a:p>
        </p:txBody>
      </p:sp>
      <p:sp>
        <p:nvSpPr>
          <p:cNvPr id="5125" name="直接连接符 6"/>
          <p:cNvSpPr>
            <a:spLocks noChangeShapeType="1"/>
          </p:cNvSpPr>
          <p:nvPr/>
        </p:nvSpPr>
        <p:spPr bwMode="auto">
          <a:xfrm>
            <a:off x="1187765" y="2947098"/>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1187765" y="91563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Rectangle 1">
            <a:extLst>
              <a:ext uri="{FF2B5EF4-FFF2-40B4-BE49-F238E27FC236}">
                <a16:creationId xmlns:a16="http://schemas.microsoft.com/office/drawing/2014/main" id="{C0085069-1FBC-4426-B812-3382B5E9F089}"/>
              </a:ext>
            </a:extLst>
          </p:cNvPr>
          <p:cNvSpPr/>
          <p:nvPr/>
        </p:nvSpPr>
        <p:spPr>
          <a:xfrm>
            <a:off x="1259770" y="3732491"/>
            <a:ext cx="6224871" cy="1477328"/>
          </a:xfrm>
          <a:prstGeom prst="rect">
            <a:avLst/>
          </a:prstGeom>
        </p:spPr>
        <p:txBody>
          <a:bodyPr wrap="square">
            <a:spAutoFit/>
          </a:bodyPr>
          <a:lstStyle/>
          <a:p>
            <a:r>
              <a:rPr lang="en-US" altLang="zh-CN" b="1" dirty="0">
                <a:latin typeface="+mj-ea"/>
                <a:ea typeface="+mj-ea"/>
              </a:rPr>
              <a:t>Visual Basic for Applications</a:t>
            </a:r>
            <a:r>
              <a:rPr lang="zh-CN" altLang="zh-CN" dirty="0">
                <a:latin typeface="+mj-ea"/>
                <a:ea typeface="+mj-ea"/>
              </a:rPr>
              <a:t>是微软开发出来在其桌面应用程序中执行通用的自动化任务的编程语言，</a:t>
            </a:r>
            <a:r>
              <a:rPr lang="en-US" altLang="zh-CN" dirty="0">
                <a:latin typeface="+mj-ea"/>
                <a:ea typeface="+mj-ea"/>
              </a:rPr>
              <a:t>VBA</a:t>
            </a:r>
            <a:r>
              <a:rPr lang="zh-CN" altLang="zh-CN" dirty="0">
                <a:latin typeface="+mj-ea"/>
                <a:ea typeface="+mj-ea"/>
              </a:rPr>
              <a:t>开发的程序必须依赖于它的父应用程序，例如</a:t>
            </a:r>
            <a:r>
              <a:rPr lang="en-US" altLang="zh-CN" dirty="0">
                <a:latin typeface="+mj-ea"/>
                <a:ea typeface="+mj-ea"/>
              </a:rPr>
              <a:t>EXCEL</a:t>
            </a:r>
            <a:r>
              <a:rPr lang="zh-CN" altLang="zh-CN" dirty="0">
                <a:latin typeface="+mj-ea"/>
                <a:ea typeface="+mj-ea"/>
              </a:rPr>
              <a:t>。</a:t>
            </a:r>
            <a:r>
              <a:rPr lang="zh-CN" altLang="zh-CN" b="1" dirty="0">
                <a:solidFill>
                  <a:srgbClr val="FFFF00"/>
                </a:solidFill>
                <a:latin typeface="+mj-ea"/>
                <a:ea typeface="+mj-ea"/>
              </a:rPr>
              <a:t>说白了就是用代码来代替人工操作</a:t>
            </a:r>
            <a:r>
              <a:rPr lang="en-US" altLang="zh-CN" b="1" dirty="0">
                <a:solidFill>
                  <a:srgbClr val="FFFF00"/>
                </a:solidFill>
                <a:latin typeface="+mj-ea"/>
                <a:ea typeface="+mj-ea"/>
              </a:rPr>
              <a:t>Excel</a:t>
            </a:r>
            <a:r>
              <a:rPr lang="zh-CN" altLang="zh-CN" b="1" dirty="0">
                <a:solidFill>
                  <a:srgbClr val="FFFF00"/>
                </a:solidFill>
                <a:latin typeface="+mj-ea"/>
                <a:ea typeface="+mj-ea"/>
              </a:rPr>
              <a:t>，就是编程</a:t>
            </a:r>
          </a:p>
          <a:p>
            <a:endParaRPr lang="zh-CN" altLang="zh-CN"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5124"/>
                                        </p:tgtEl>
                                        <p:attrNameLst>
                                          <p:attrName>style.visibility</p:attrName>
                                        </p:attrNameLst>
                                      </p:cBhvr>
                                      <p:to>
                                        <p:strVal val="visible"/>
                                      </p:to>
                                    </p:set>
                                    <p:animEffect>
                                      <p:cBhvr>
                                        <p:cTn id="18" dur="1000"/>
                                        <p:tgtEl>
                                          <p:spTgt spid="5124"/>
                                        </p:tgtEl>
                                      </p:cBhvr>
                                    </p:animEffect>
                                  </p:childTnLst>
                                </p:cTn>
                              </p:par>
                            </p:childTnLst>
                          </p:cTn>
                        </p:par>
                        <p:par>
                          <p:cTn id="19" fill="hold" nodeType="afterGroup">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5122"/>
                                        </p:tgtEl>
                                        <p:attrNameLst>
                                          <p:attrName>style.visibility</p:attrName>
                                        </p:attrNameLst>
                                      </p:cBhvr>
                                      <p:to>
                                        <p:strVal val="visible"/>
                                      </p:to>
                                    </p:set>
                                    <p:animEffect>
                                      <p:cBhvr>
                                        <p:cTn id="22" dur="1000"/>
                                        <p:tgtEl>
                                          <p:spTgt spid="5122"/>
                                        </p:tgtEl>
                                      </p:cBhvr>
                                    </p:animEffect>
                                  </p:childTnLst>
                                </p:cTn>
                              </p:par>
                            </p:childTnLst>
                          </p:cTn>
                        </p:par>
                        <p:par>
                          <p:cTn id="23" fill="hold" nodeType="afterGroup">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5123"/>
                                        </p:tgtEl>
                                        <p:attrNameLst>
                                          <p:attrName>style.visibility</p:attrName>
                                        </p:attrNameLst>
                                      </p:cBhvr>
                                      <p:to>
                                        <p:strVal val="visible"/>
                                      </p:to>
                                    </p:set>
                                    <p:animEffect>
                                      <p:cBhvr>
                                        <p:cTn id="26" dur="1000"/>
                                        <p:tgtEl>
                                          <p:spTgt spid="5123"/>
                                        </p:tgtEl>
                                      </p:cBhvr>
                                    </p:animEffect>
                                    <p:anim calcmode="lin" valueType="num">
                                      <p:cBhvr>
                                        <p:cTn id="27" dur="1000" fill="hold"/>
                                        <p:tgtEl>
                                          <p:spTgt spid="5123"/>
                                        </p:tgtEl>
                                        <p:attrNameLst>
                                          <p:attrName>ppt_x</p:attrName>
                                        </p:attrNameLst>
                                      </p:cBhvr>
                                      <p:tavLst>
                                        <p:tav tm="0">
                                          <p:val>
                                            <p:strVal val="#ppt_x"/>
                                          </p:val>
                                        </p:tav>
                                        <p:tav tm="100000">
                                          <p:val>
                                            <p:strVal val="#ppt_x"/>
                                          </p:val>
                                        </p:tav>
                                      </p:tavLst>
                                    </p:anim>
                                    <p:anim calcmode="lin" valueType="num">
                                      <p:cBhvr>
                                        <p:cTn id="28"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par>
                          <p:cTn id="33" fill="hold">
                            <p:stCondLst>
                              <p:cond delay="0"/>
                            </p:stCondLst>
                            <p:childTnLst>
                              <p:par>
                                <p:cTn id="34" presetID="42" presetClass="entr" presetSubtype="0" fill="hold" grpId="0"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1000"/>
                                        <p:tgtEl>
                                          <p:spTgt spid="2"/>
                                        </p:tgtEl>
                                      </p:cBhvr>
                                    </p:animEffect>
                                    <p:anim calcmode="lin" valueType="num">
                                      <p:cBhvr>
                                        <p:cTn id="37" dur="1000" fill="hold"/>
                                        <p:tgtEl>
                                          <p:spTgt spid="2"/>
                                        </p:tgtEl>
                                        <p:attrNameLst>
                                          <p:attrName>ppt_x</p:attrName>
                                        </p:attrNameLst>
                                      </p:cBhvr>
                                      <p:tavLst>
                                        <p:tav tm="0">
                                          <p:val>
                                            <p:strVal val="#ppt_x"/>
                                          </p:val>
                                        </p:tav>
                                        <p:tav tm="100000">
                                          <p:val>
                                            <p:strVal val="#ppt_x"/>
                                          </p:val>
                                        </p:tav>
                                      </p:tavLst>
                                    </p:anim>
                                    <p:anim calcmode="lin" valueType="num">
                                      <p:cBhvr>
                                        <p:cTn id="3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4" grpId="0" bldLvl="0" autoUpdateAnimBg="0"/>
      <p:bldP spid="5125" grpId="0" animBg="1"/>
      <p:bldP spid="5126" grpId="0" animBg="1"/>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27C7DD-09CC-4798-AFCA-ACD67780409A}"/>
              </a:ext>
            </a:extLst>
          </p:cNvPr>
          <p:cNvPicPr>
            <a:picLocks noChangeAspect="1"/>
          </p:cNvPicPr>
          <p:nvPr/>
        </p:nvPicPr>
        <p:blipFill>
          <a:blip r:embed="rId3"/>
          <a:stretch>
            <a:fillRect/>
          </a:stretch>
        </p:blipFill>
        <p:spPr>
          <a:xfrm>
            <a:off x="-12521" y="0"/>
            <a:ext cx="9264846" cy="5143500"/>
          </a:xfrm>
          <a:prstGeom prst="rect">
            <a:avLst/>
          </a:prstGeom>
        </p:spPr>
      </p:pic>
      <p:sp>
        <p:nvSpPr>
          <p:cNvPr id="14340"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 </a:t>
            </a:r>
            <a:endParaRPr lang="zh-CN" altLang="en-US" sz="2800" b="1" dirty="0">
              <a:solidFill>
                <a:schemeClr val="bg1"/>
              </a:solidFill>
              <a:latin typeface="Calibri" pitchFamily="34" charset="0"/>
              <a:sym typeface="宋体" pitchFamily="2" charset="-122"/>
            </a:endParaRPr>
          </a:p>
        </p:txBody>
      </p:sp>
      <p:sp>
        <p:nvSpPr>
          <p:cNvPr id="7" name="Rectangle 6">
            <a:extLst>
              <a:ext uri="{FF2B5EF4-FFF2-40B4-BE49-F238E27FC236}">
                <a16:creationId xmlns:a16="http://schemas.microsoft.com/office/drawing/2014/main" id="{17180758-A91D-4AAE-8F17-1A14B8E1815F}"/>
              </a:ext>
            </a:extLst>
          </p:cNvPr>
          <p:cNvSpPr/>
          <p:nvPr/>
        </p:nvSpPr>
        <p:spPr>
          <a:xfrm>
            <a:off x="251700" y="881408"/>
            <a:ext cx="248786" cy="369332"/>
          </a:xfrm>
          <a:prstGeom prst="rect">
            <a:avLst/>
          </a:prstGeom>
        </p:spPr>
        <p:txBody>
          <a:bodyPr wrap="none">
            <a:spAutoFit/>
          </a:bodyPr>
          <a:lstStyle/>
          <a:p>
            <a:r>
              <a:rPr lang="zh-CN" altLang="en-US" b="1" dirty="0">
                <a:solidFill>
                  <a:schemeClr val="bg1"/>
                </a:solidFill>
              </a:rPr>
              <a:t> </a:t>
            </a:r>
          </a:p>
        </p:txBody>
      </p:sp>
      <p:sp>
        <p:nvSpPr>
          <p:cNvPr id="4" name="Rectangle 3">
            <a:extLst>
              <a:ext uri="{FF2B5EF4-FFF2-40B4-BE49-F238E27FC236}">
                <a16:creationId xmlns:a16="http://schemas.microsoft.com/office/drawing/2014/main" id="{125309C1-5DFB-4EBE-953A-71BEB3198594}"/>
              </a:ext>
            </a:extLst>
          </p:cNvPr>
          <p:cNvSpPr/>
          <p:nvPr/>
        </p:nvSpPr>
        <p:spPr>
          <a:xfrm>
            <a:off x="513199" y="1508011"/>
            <a:ext cx="2069985" cy="388696"/>
          </a:xfrm>
          <a:prstGeom prst="rect">
            <a:avLst/>
          </a:prstGeom>
        </p:spPr>
        <p:txBody>
          <a:bodyPr wrap="square">
            <a:spAutoFit/>
          </a:bodyPr>
          <a:lstStyle/>
          <a:p>
            <a:pPr indent="144780">
              <a:lnSpc>
                <a:spcPct val="107000"/>
              </a:lnSpc>
              <a:spcAft>
                <a:spcPts val="0"/>
              </a:spcAft>
            </a:pPr>
            <a:r>
              <a:rPr lang="en-US" altLang="zh-CN" dirty="0">
                <a:latin typeface="楷体" panose="02010609060101010101" pitchFamily="49" charset="-122"/>
                <a:ea typeface="楷体" panose="02010609060101010101" pitchFamily="49" charset="-122"/>
                <a:cs typeface="Times New Roman" panose="02020603050405020304" pitchFamily="18" charset="0"/>
              </a:rPr>
              <a:t> </a:t>
            </a:r>
            <a:endParaRPr lang="zh-CN" altLang="zh-CN" dirty="0">
              <a:latin typeface="楷体" panose="02010609060101010101" pitchFamily="49" charset="-122"/>
              <a:ea typeface="楷体" panose="02010609060101010101"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CA897F62-8B6E-4393-9071-7F5259D1C2E7}"/>
              </a:ext>
            </a:extLst>
          </p:cNvPr>
          <p:cNvSpPr/>
          <p:nvPr/>
        </p:nvSpPr>
        <p:spPr>
          <a:xfrm>
            <a:off x="519555" y="123580"/>
            <a:ext cx="8739126" cy="5101397"/>
          </a:xfrm>
          <a:prstGeom prst="rect">
            <a:avLst/>
          </a:prstGeom>
        </p:spPr>
        <p:txBody>
          <a:bodyPr wrap="square">
            <a:spAutoFit/>
          </a:bodyPr>
          <a:lstStyle/>
          <a:p>
            <a:r>
              <a:rPr lang="en-GB" altLang="zh-CN" sz="1050" dirty="0"/>
              <a:t>Sub </a:t>
            </a:r>
            <a:r>
              <a:rPr lang="en-GB" altLang="zh-CN" sz="1050" dirty="0" err="1"/>
              <a:t>View_Click</a:t>
            </a:r>
            <a:r>
              <a:rPr lang="en-GB" altLang="zh-CN" sz="1050" dirty="0"/>
              <a:t>()</a:t>
            </a:r>
          </a:p>
          <a:p>
            <a:r>
              <a:rPr lang="en-GB" altLang="zh-CN" sz="1050" dirty="0"/>
              <a:t>  Dim </a:t>
            </a:r>
            <a:r>
              <a:rPr lang="en-GB" altLang="zh-CN" sz="1050" dirty="0" err="1"/>
              <a:t>Dish_name</a:t>
            </a:r>
            <a:r>
              <a:rPr lang="en-GB" altLang="zh-CN" sz="1050" dirty="0"/>
              <a:t> As String</a:t>
            </a:r>
          </a:p>
          <a:p>
            <a:r>
              <a:rPr lang="en-GB" altLang="zh-CN" sz="1050" dirty="0"/>
              <a:t>  Dim </a:t>
            </a:r>
            <a:r>
              <a:rPr lang="en-GB" altLang="zh-CN" sz="1050" dirty="0" err="1"/>
              <a:t>current_row</a:t>
            </a:r>
            <a:r>
              <a:rPr lang="en-GB" altLang="zh-CN" sz="1050" dirty="0"/>
              <a:t> As Integer</a:t>
            </a:r>
          </a:p>
          <a:p>
            <a:r>
              <a:rPr lang="en-GB" altLang="zh-CN" sz="1050" dirty="0"/>
              <a:t>  Dim </a:t>
            </a:r>
            <a:r>
              <a:rPr lang="en-GB" altLang="zh-CN" sz="1050" dirty="0" err="1"/>
              <a:t>person_name</a:t>
            </a:r>
            <a:r>
              <a:rPr lang="en-GB" altLang="zh-CN" sz="1050" dirty="0"/>
              <a:t> As String</a:t>
            </a:r>
          </a:p>
          <a:p>
            <a:endParaRPr lang="en-GB" altLang="zh-CN" sz="1050" dirty="0"/>
          </a:p>
          <a:p>
            <a:r>
              <a:rPr lang="en-GB" altLang="zh-CN" sz="1050" dirty="0"/>
              <a:t>  </a:t>
            </a:r>
            <a:r>
              <a:rPr lang="en-GB" altLang="zh-CN" sz="1050" dirty="0" err="1"/>
              <a:t>current_row</a:t>
            </a:r>
            <a:r>
              <a:rPr lang="en-GB" altLang="zh-CN" sz="1050" dirty="0"/>
              <a:t> = 2</a:t>
            </a:r>
          </a:p>
          <a:p>
            <a:r>
              <a:rPr lang="en-GB" altLang="zh-CN" sz="1050" dirty="0"/>
              <a:t>  </a:t>
            </a:r>
          </a:p>
          <a:p>
            <a:r>
              <a:rPr lang="en-GB" altLang="zh-CN" sz="1050" dirty="0"/>
              <a:t>  For Each </a:t>
            </a:r>
            <a:r>
              <a:rPr lang="en-GB" altLang="zh-CN" sz="1050" dirty="0" err="1"/>
              <a:t>sht</a:t>
            </a:r>
            <a:r>
              <a:rPr lang="en-GB" altLang="zh-CN" sz="1050" dirty="0"/>
              <a:t> In Worksheets</a:t>
            </a:r>
          </a:p>
          <a:p>
            <a:r>
              <a:rPr lang="en-GB" altLang="zh-CN" sz="1050" dirty="0"/>
              <a:t>   If </a:t>
            </a:r>
            <a:r>
              <a:rPr lang="en-GB" altLang="zh-CN" sz="1050" dirty="0" err="1"/>
              <a:t>sht.Name</a:t>
            </a:r>
            <a:r>
              <a:rPr lang="en-GB" altLang="zh-CN" sz="1050" dirty="0"/>
              <a:t> Like "*_lunch" Then</a:t>
            </a:r>
          </a:p>
          <a:p>
            <a:r>
              <a:rPr lang="en-GB" altLang="zh-CN" sz="1050" dirty="0"/>
              <a:t>      </a:t>
            </a:r>
            <a:r>
              <a:rPr lang="en-GB" altLang="zh-CN" sz="1050" dirty="0" err="1"/>
              <a:t>person_name</a:t>
            </a:r>
            <a:r>
              <a:rPr lang="en-GB" altLang="zh-CN" sz="1050" dirty="0"/>
              <a:t> = Mid(</a:t>
            </a:r>
            <a:r>
              <a:rPr lang="en-GB" altLang="zh-CN" sz="1050" dirty="0" err="1"/>
              <a:t>sht.Name</a:t>
            </a:r>
            <a:r>
              <a:rPr lang="en-GB" altLang="zh-CN" sz="1050" dirty="0"/>
              <a:t>, 1, </a:t>
            </a:r>
            <a:r>
              <a:rPr lang="en-GB" altLang="zh-CN" sz="1050" dirty="0" err="1"/>
              <a:t>InStr</a:t>
            </a:r>
            <a:r>
              <a:rPr lang="en-GB" altLang="zh-CN" sz="1050" dirty="0"/>
              <a:t>(</a:t>
            </a:r>
            <a:r>
              <a:rPr lang="en-GB" altLang="zh-CN" sz="1050" dirty="0" err="1"/>
              <a:t>sht.Name</a:t>
            </a:r>
            <a:r>
              <a:rPr lang="en-GB" altLang="zh-CN" sz="1050" dirty="0"/>
              <a:t>, "_") - 1)</a:t>
            </a:r>
          </a:p>
          <a:p>
            <a:r>
              <a:rPr lang="en-GB" altLang="zh-CN" sz="1050" dirty="0"/>
              <a:t>      Sheet3.Cells(</a:t>
            </a:r>
            <a:r>
              <a:rPr lang="en-GB" altLang="zh-CN" sz="1050" dirty="0" err="1"/>
              <a:t>current_row</a:t>
            </a:r>
            <a:r>
              <a:rPr lang="en-GB" altLang="zh-CN" sz="1050" dirty="0"/>
              <a:t>, 1).Value = </a:t>
            </a:r>
            <a:r>
              <a:rPr lang="en-GB" altLang="zh-CN" sz="1050" dirty="0" err="1"/>
              <a:t>person_name</a:t>
            </a:r>
            <a:endParaRPr lang="en-GB" altLang="zh-CN" sz="1050" dirty="0"/>
          </a:p>
          <a:p>
            <a:r>
              <a:rPr lang="en-GB" altLang="zh-CN" sz="1050" dirty="0"/>
              <a:t>      </a:t>
            </a:r>
            <a:r>
              <a:rPr lang="en-GB" altLang="zh-CN" sz="1050" dirty="0" err="1"/>
              <a:t>targetstring</a:t>
            </a:r>
            <a:r>
              <a:rPr lang="en-GB" altLang="zh-CN" sz="1050" dirty="0"/>
              <a:t> = Sheet3.Cells(1, 2).Value</a:t>
            </a:r>
          </a:p>
          <a:p>
            <a:r>
              <a:rPr lang="en-GB" altLang="zh-CN" sz="1050" dirty="0"/>
              <a:t>      Set </a:t>
            </a:r>
            <a:r>
              <a:rPr lang="en-GB" altLang="zh-CN" sz="1050" dirty="0" err="1"/>
              <a:t>TargetCell</a:t>
            </a:r>
            <a:r>
              <a:rPr lang="en-GB" altLang="zh-CN" sz="1050" dirty="0"/>
              <a:t> = Worksheets(</a:t>
            </a:r>
            <a:r>
              <a:rPr lang="en-GB" altLang="zh-CN" sz="1050" dirty="0" err="1"/>
              <a:t>sht.Name</a:t>
            </a:r>
            <a:r>
              <a:rPr lang="en-GB" altLang="zh-CN" sz="1050" dirty="0"/>
              <a:t>).</a:t>
            </a:r>
            <a:r>
              <a:rPr lang="en-GB" altLang="zh-CN" sz="1050" dirty="0" err="1"/>
              <a:t>Cells.Find</a:t>
            </a:r>
            <a:r>
              <a:rPr lang="en-GB" altLang="zh-CN" sz="1050" dirty="0"/>
              <a:t>(What:=</a:t>
            </a:r>
            <a:r>
              <a:rPr lang="en-GB" altLang="zh-CN" sz="1050" dirty="0" err="1"/>
              <a:t>targetstring</a:t>
            </a:r>
            <a:r>
              <a:rPr lang="en-GB" altLang="zh-CN" sz="1050" dirty="0"/>
              <a:t>, After:=</a:t>
            </a:r>
            <a:r>
              <a:rPr lang="en-GB" altLang="zh-CN" sz="1050" dirty="0" err="1"/>
              <a:t>ActiveCell</a:t>
            </a:r>
            <a:r>
              <a:rPr lang="en-GB" altLang="zh-CN" sz="1050" dirty="0"/>
              <a:t>, </a:t>
            </a:r>
            <a:r>
              <a:rPr lang="en-GB" altLang="zh-CN" sz="1050" dirty="0" err="1"/>
              <a:t>LookIn</a:t>
            </a:r>
            <a:r>
              <a:rPr lang="en-GB" altLang="zh-CN" sz="1050" dirty="0"/>
              <a:t>:=</a:t>
            </a:r>
            <a:r>
              <a:rPr lang="en-GB" altLang="zh-CN" sz="1050" dirty="0" err="1"/>
              <a:t>xlFormulas</a:t>
            </a:r>
            <a:r>
              <a:rPr lang="en-GB" altLang="zh-CN" sz="1050" dirty="0"/>
              <a:t>, </a:t>
            </a:r>
            <a:r>
              <a:rPr lang="en-GB" altLang="zh-CN" sz="1050" dirty="0" err="1"/>
              <a:t>LookAt</a:t>
            </a:r>
            <a:r>
              <a:rPr lang="en-GB" altLang="zh-CN" sz="1050" dirty="0"/>
              <a:t>:= _</a:t>
            </a:r>
          </a:p>
          <a:p>
            <a:r>
              <a:rPr lang="en-GB" altLang="zh-CN" sz="1050" dirty="0"/>
              <a:t>            </a:t>
            </a:r>
            <a:r>
              <a:rPr lang="en-GB" altLang="zh-CN" sz="1050" dirty="0" err="1"/>
              <a:t>xlWhole</a:t>
            </a:r>
            <a:r>
              <a:rPr lang="en-GB" altLang="zh-CN" sz="1050" dirty="0"/>
              <a:t>, </a:t>
            </a:r>
            <a:r>
              <a:rPr lang="en-GB" altLang="zh-CN" sz="1050" dirty="0" err="1"/>
              <a:t>SearchOrder</a:t>
            </a:r>
            <a:r>
              <a:rPr lang="en-GB" altLang="zh-CN" sz="1050" dirty="0"/>
              <a:t>:=</a:t>
            </a:r>
            <a:r>
              <a:rPr lang="en-GB" altLang="zh-CN" sz="1050" dirty="0" err="1"/>
              <a:t>xlByRows</a:t>
            </a:r>
            <a:r>
              <a:rPr lang="en-GB" altLang="zh-CN" sz="1050" dirty="0"/>
              <a:t>, </a:t>
            </a:r>
            <a:r>
              <a:rPr lang="en-GB" altLang="zh-CN" sz="1050" dirty="0" err="1"/>
              <a:t>SearchDirection</a:t>
            </a:r>
            <a:r>
              <a:rPr lang="en-GB" altLang="zh-CN" sz="1050" dirty="0"/>
              <a:t>:=</a:t>
            </a:r>
            <a:r>
              <a:rPr lang="en-GB" altLang="zh-CN" sz="1050" dirty="0" err="1"/>
              <a:t>xlNext</a:t>
            </a:r>
            <a:r>
              <a:rPr lang="en-GB" altLang="zh-CN" sz="1050" dirty="0"/>
              <a:t>, </a:t>
            </a:r>
            <a:r>
              <a:rPr lang="en-GB" altLang="zh-CN" sz="1050" dirty="0" err="1"/>
              <a:t>MatchCase</a:t>
            </a:r>
            <a:r>
              <a:rPr lang="en-GB" altLang="zh-CN" sz="1050" dirty="0"/>
              <a:t>:=False _</a:t>
            </a:r>
          </a:p>
          <a:p>
            <a:r>
              <a:rPr lang="en-GB" altLang="zh-CN" sz="1050" dirty="0"/>
              <a:t>            , </a:t>
            </a:r>
            <a:r>
              <a:rPr lang="en-GB" altLang="zh-CN" sz="1050" dirty="0" err="1"/>
              <a:t>MatchByte</a:t>
            </a:r>
            <a:r>
              <a:rPr lang="en-GB" altLang="zh-CN" sz="1050" dirty="0"/>
              <a:t>:=False, </a:t>
            </a:r>
            <a:r>
              <a:rPr lang="en-GB" altLang="zh-CN" sz="1050" dirty="0" err="1"/>
              <a:t>SearchFormat</a:t>
            </a:r>
            <a:r>
              <a:rPr lang="en-GB" altLang="zh-CN" sz="1050" dirty="0"/>
              <a:t>:=False)</a:t>
            </a:r>
          </a:p>
          <a:p>
            <a:endParaRPr lang="en-GB" altLang="zh-CN" sz="1050" dirty="0"/>
          </a:p>
          <a:p>
            <a:r>
              <a:rPr lang="en-GB" altLang="zh-CN" sz="1050" dirty="0"/>
              <a:t>      </a:t>
            </a:r>
            <a:r>
              <a:rPr lang="en-GB" altLang="zh-CN" sz="1050" dirty="0" err="1"/>
              <a:t>max_row</a:t>
            </a:r>
            <a:r>
              <a:rPr lang="en-GB" altLang="zh-CN" sz="1050" dirty="0"/>
              <a:t> = Worksheets(</a:t>
            </a:r>
            <a:r>
              <a:rPr lang="en-GB" altLang="zh-CN" sz="1050" dirty="0" err="1"/>
              <a:t>sht.Name</a:t>
            </a:r>
            <a:r>
              <a:rPr lang="en-GB" altLang="zh-CN" sz="1050" dirty="0"/>
              <a:t>).Cells(</a:t>
            </a:r>
            <a:r>
              <a:rPr lang="en-GB" altLang="zh-CN" sz="1050" dirty="0" err="1"/>
              <a:t>Rows.count</a:t>
            </a:r>
            <a:r>
              <a:rPr lang="en-GB" altLang="zh-CN" sz="1050" dirty="0"/>
              <a:t>, </a:t>
            </a:r>
            <a:r>
              <a:rPr lang="en-GB" altLang="zh-CN" sz="1050" dirty="0" err="1"/>
              <a:t>TargetCell.Column</a:t>
            </a:r>
            <a:r>
              <a:rPr lang="en-GB" altLang="zh-CN" sz="1050" dirty="0"/>
              <a:t>).End(</a:t>
            </a:r>
            <a:r>
              <a:rPr lang="en-GB" altLang="zh-CN" sz="1050" dirty="0" err="1"/>
              <a:t>xlUp</a:t>
            </a:r>
            <a:r>
              <a:rPr lang="en-GB" altLang="zh-CN" sz="1050" dirty="0"/>
              <a:t>).Row</a:t>
            </a:r>
          </a:p>
          <a:p>
            <a:r>
              <a:rPr lang="en-GB" altLang="zh-CN" sz="1050" dirty="0"/>
              <a:t>      </a:t>
            </a:r>
            <a:r>
              <a:rPr lang="en-GB" altLang="zh-CN" sz="1050" dirty="0" err="1"/>
              <a:t>Dish_name</a:t>
            </a:r>
            <a:r>
              <a:rPr lang="en-GB" altLang="zh-CN" sz="1050" dirty="0"/>
              <a:t> = ""</a:t>
            </a:r>
          </a:p>
          <a:p>
            <a:r>
              <a:rPr lang="en-GB" altLang="zh-CN" sz="1050" dirty="0"/>
              <a:t>      For </a:t>
            </a:r>
            <a:r>
              <a:rPr lang="en-GB" altLang="zh-CN" sz="1050" dirty="0" err="1"/>
              <a:t>i</a:t>
            </a:r>
            <a:r>
              <a:rPr lang="en-GB" altLang="zh-CN" sz="1050" dirty="0"/>
              <a:t> = 2 To </a:t>
            </a:r>
            <a:r>
              <a:rPr lang="en-GB" altLang="zh-CN" sz="1050" dirty="0" err="1"/>
              <a:t>max_row</a:t>
            </a:r>
            <a:endParaRPr lang="en-GB" altLang="zh-CN" sz="1050" dirty="0"/>
          </a:p>
          <a:p>
            <a:r>
              <a:rPr lang="en-GB" altLang="zh-CN" sz="1050" dirty="0"/>
              <a:t>          </a:t>
            </a:r>
            <a:r>
              <a:rPr lang="en-GB" altLang="zh-CN" sz="1050" dirty="0" err="1"/>
              <a:t>Dish_name</a:t>
            </a:r>
            <a:r>
              <a:rPr lang="en-GB" altLang="zh-CN" sz="1050" dirty="0"/>
              <a:t> = </a:t>
            </a:r>
            <a:r>
              <a:rPr lang="en-GB" altLang="zh-CN" sz="1050" dirty="0" err="1"/>
              <a:t>Dish_name</a:t>
            </a:r>
            <a:r>
              <a:rPr lang="en-GB" altLang="zh-CN" sz="1050" dirty="0"/>
              <a:t> &amp; Worksheets(</a:t>
            </a:r>
            <a:r>
              <a:rPr lang="en-GB" altLang="zh-CN" sz="1050" dirty="0" err="1"/>
              <a:t>sht.Name</a:t>
            </a:r>
            <a:r>
              <a:rPr lang="en-GB" altLang="zh-CN" sz="1050" dirty="0"/>
              <a:t>).Cells(</a:t>
            </a:r>
            <a:r>
              <a:rPr lang="en-GB" altLang="zh-CN" sz="1050" dirty="0" err="1"/>
              <a:t>i</a:t>
            </a:r>
            <a:r>
              <a:rPr lang="en-GB" altLang="zh-CN" sz="1050" dirty="0"/>
              <a:t>, </a:t>
            </a:r>
            <a:r>
              <a:rPr lang="en-GB" altLang="zh-CN" sz="1050" dirty="0" err="1"/>
              <a:t>TargetCell.Column</a:t>
            </a:r>
            <a:r>
              <a:rPr lang="en-GB" altLang="zh-CN" sz="1050" dirty="0"/>
              <a:t>) &amp; "+"</a:t>
            </a:r>
          </a:p>
          <a:p>
            <a:r>
              <a:rPr lang="en-GB" altLang="zh-CN" sz="1050" dirty="0"/>
              <a:t>      Next I</a:t>
            </a:r>
          </a:p>
          <a:p>
            <a:endParaRPr lang="en-GB" altLang="zh-CN" sz="1050" dirty="0"/>
          </a:p>
          <a:p>
            <a:r>
              <a:rPr lang="en-GB" altLang="zh-CN" sz="1050" dirty="0"/>
              <a:t>      </a:t>
            </a:r>
            <a:r>
              <a:rPr lang="en-GB" altLang="zh-CN" sz="1050" dirty="0" err="1"/>
              <a:t>Dish_name</a:t>
            </a:r>
            <a:r>
              <a:rPr lang="en-GB" altLang="zh-CN" sz="1050" dirty="0"/>
              <a:t> = Mid(</a:t>
            </a:r>
            <a:r>
              <a:rPr lang="en-GB" altLang="zh-CN" sz="1050" dirty="0" err="1"/>
              <a:t>Dish_name</a:t>
            </a:r>
            <a:r>
              <a:rPr lang="en-GB" altLang="zh-CN" sz="1050" dirty="0"/>
              <a:t>, 1,Len(</a:t>
            </a:r>
            <a:r>
              <a:rPr lang="en-GB" altLang="zh-CN" sz="1050" dirty="0" err="1"/>
              <a:t>Dish_name</a:t>
            </a:r>
            <a:r>
              <a:rPr lang="en-GB" altLang="zh-CN" sz="1050" dirty="0"/>
              <a:t>) - 1)</a:t>
            </a:r>
          </a:p>
          <a:p>
            <a:r>
              <a:rPr lang="en-GB" altLang="zh-CN" sz="1050" dirty="0"/>
              <a:t>      Sheet3.Cells(</a:t>
            </a:r>
            <a:r>
              <a:rPr lang="en-GB" altLang="zh-CN" sz="1050" dirty="0" err="1"/>
              <a:t>current_row</a:t>
            </a:r>
            <a:r>
              <a:rPr lang="en-GB" altLang="zh-CN" sz="1050" dirty="0"/>
              <a:t>, 2).Value = </a:t>
            </a:r>
            <a:r>
              <a:rPr lang="en-GB" altLang="zh-CN" sz="1050" dirty="0" err="1"/>
              <a:t>Dish_name</a:t>
            </a:r>
            <a:endParaRPr lang="en-GB" altLang="zh-CN" sz="1050" dirty="0"/>
          </a:p>
          <a:p>
            <a:r>
              <a:rPr lang="en-GB" altLang="zh-CN" sz="1050" dirty="0"/>
              <a:t>      </a:t>
            </a:r>
            <a:r>
              <a:rPr lang="en-GB" altLang="zh-CN" sz="1050" dirty="0" err="1"/>
              <a:t>current_row</a:t>
            </a:r>
            <a:r>
              <a:rPr lang="en-GB" altLang="zh-CN" sz="1050" dirty="0"/>
              <a:t> = </a:t>
            </a:r>
            <a:r>
              <a:rPr lang="en-GB" altLang="zh-CN" sz="1050" dirty="0" err="1"/>
              <a:t>current_row</a:t>
            </a:r>
            <a:r>
              <a:rPr lang="en-GB" altLang="zh-CN" sz="1050" dirty="0"/>
              <a:t> + 1</a:t>
            </a:r>
          </a:p>
          <a:p>
            <a:endParaRPr lang="en-GB" altLang="zh-CN" sz="1050" dirty="0"/>
          </a:p>
          <a:p>
            <a:r>
              <a:rPr lang="en-GB" altLang="zh-CN" sz="1050" dirty="0"/>
              <a:t>   End If</a:t>
            </a:r>
          </a:p>
          <a:p>
            <a:r>
              <a:rPr lang="en-GB" altLang="zh-CN" sz="1050" dirty="0"/>
              <a:t>  Next </a:t>
            </a:r>
            <a:r>
              <a:rPr lang="en-GB" altLang="zh-CN" sz="1050" dirty="0" err="1"/>
              <a:t>sht</a:t>
            </a:r>
            <a:endParaRPr lang="en-GB" altLang="zh-CN" sz="1050" dirty="0"/>
          </a:p>
          <a:p>
            <a:r>
              <a:rPr lang="en-GB" altLang="zh-CN" sz="1050" dirty="0"/>
              <a:t>  </a:t>
            </a:r>
          </a:p>
          <a:p>
            <a:r>
              <a:rPr lang="en-GB" altLang="zh-CN" sz="1050" dirty="0"/>
              <a:t>End Sub</a:t>
            </a:r>
            <a:endParaRPr lang="zh-CN" altLang="en-US" sz="1050" dirty="0"/>
          </a:p>
        </p:txBody>
      </p:sp>
    </p:spTree>
    <p:extLst>
      <p:ext uri="{BB962C8B-B14F-4D97-AF65-F5344CB8AC3E}">
        <p14:creationId xmlns:p14="http://schemas.microsoft.com/office/powerpoint/2010/main" val="286296523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p:cTn id="7" dur="750" fill="hold"/>
                                        <p:tgtEl>
                                          <p:spTgt spid="14340"/>
                                        </p:tgtEl>
                                        <p:attrNameLst>
                                          <p:attrName>ppt_x</p:attrName>
                                        </p:attrNameLst>
                                      </p:cBhvr>
                                      <p:tavLst>
                                        <p:tav tm="0">
                                          <p:val>
                                            <p:strVal val="0-#ppt_w/2"/>
                                          </p:val>
                                        </p:tav>
                                        <p:tav tm="100000">
                                          <p:val>
                                            <p:strVal val="#ppt_x"/>
                                          </p:val>
                                        </p:tav>
                                      </p:tavLst>
                                    </p:anim>
                                    <p:anim calcmode="lin" valueType="num">
                                      <p:cBhvr>
                                        <p:cTn id="8" dur="750" fill="hold"/>
                                        <p:tgtEl>
                                          <p:spTgt spid="143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utoUpdateAnimBg="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8" name="椭圆 33"/>
          <p:cNvSpPr>
            <a:spLocks noChangeArrowheads="1"/>
          </p:cNvSpPr>
          <p:nvPr/>
        </p:nvSpPr>
        <p:spPr bwMode="auto">
          <a:xfrm>
            <a:off x="3270415" y="1275660"/>
            <a:ext cx="2117395" cy="1150938"/>
          </a:xfrm>
          <a:prstGeom prst="ellipse">
            <a:avLst/>
          </a:prstGeom>
          <a:solidFill>
            <a:srgbClr val="FFFFFF">
              <a:alpha val="32156"/>
            </a:srgbClr>
          </a:solidFill>
          <a:ln w="12700">
            <a:solidFill>
              <a:schemeClr val="bg1"/>
            </a:solidFill>
            <a:miter lim="800000"/>
            <a:headEnd/>
            <a:tailEnd/>
          </a:ln>
        </p:spPr>
        <p:txBody>
          <a:bodyPr anchor="ctr"/>
          <a:lstStyle/>
          <a:p>
            <a:pPr algn="ctr"/>
            <a:r>
              <a:rPr lang="en-US" altLang="zh-CN" sz="2800" dirty="0" err="1">
                <a:solidFill>
                  <a:srgbClr val="FFFFFF"/>
                </a:solidFill>
                <a:latin typeface="宋体" pitchFamily="2" charset="-122"/>
                <a:sym typeface="宋体" pitchFamily="2" charset="-122"/>
              </a:rPr>
              <a:t>Autoliv</a:t>
            </a:r>
            <a:endParaRPr lang="zh-CN" altLang="en-US" sz="2800" dirty="0">
              <a:solidFill>
                <a:srgbClr val="FFFFFF"/>
              </a:solidFill>
              <a:latin typeface="宋体" pitchFamily="2" charset="-122"/>
              <a:sym typeface="宋体" pitchFamily="2" charset="-122"/>
            </a:endParaRPr>
          </a:p>
        </p:txBody>
      </p:sp>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2548"/>
                                        </p:tgtEl>
                                        <p:attrNameLst>
                                          <p:attrName>style.visibility</p:attrName>
                                        </p:attrNameLst>
                                      </p:cBhvr>
                                      <p:to>
                                        <p:strVal val="visible"/>
                                      </p:to>
                                    </p:set>
                                    <p:animEffect>
                                      <p:cBhvr>
                                        <p:cTn id="7" dur="1000"/>
                                        <p:tgtEl>
                                          <p:spTgt spid="22548"/>
                                        </p:tgtEl>
                                      </p:cBhvr>
                                    </p:animEffect>
                                    <p:anim calcmode="lin" valueType="num">
                                      <p:cBhvr>
                                        <p:cTn id="8" dur="1000" fill="hold"/>
                                        <p:tgtEl>
                                          <p:spTgt spid="22548"/>
                                        </p:tgtEl>
                                        <p:attrNameLst>
                                          <p:attrName>ppt_x</p:attrName>
                                        </p:attrNameLst>
                                      </p:cBhvr>
                                      <p:tavLst>
                                        <p:tav tm="0">
                                          <p:val>
                                            <p:strVal val="#ppt_x"/>
                                          </p:val>
                                        </p:tav>
                                        <p:tav tm="100000">
                                          <p:val>
                                            <p:strVal val="#ppt_x"/>
                                          </p:val>
                                        </p:tav>
                                      </p:tavLst>
                                    </p:anim>
                                    <p:anim calcmode="lin" valueType="num">
                                      <p:cBhvr>
                                        <p:cTn id="9" dur="1000" fill="hold"/>
                                        <p:tgtEl>
                                          <p:spTgt spid="22548"/>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2549"/>
                                        </p:tgtEl>
                                        <p:attrNameLst>
                                          <p:attrName>style.visibility</p:attrName>
                                        </p:attrNameLst>
                                      </p:cBhvr>
                                      <p:to>
                                        <p:strVal val="visible"/>
                                      </p:to>
                                    </p:set>
                                    <p:anim calcmode="lin" valueType="num">
                                      <p:cBhvr>
                                        <p:cTn id="13" dur="500" fill="hold"/>
                                        <p:tgtEl>
                                          <p:spTgt spid="22549"/>
                                        </p:tgtEl>
                                        <p:attrNameLst>
                                          <p:attrName>ppt_x</p:attrName>
                                        </p:attrNameLst>
                                      </p:cBhvr>
                                      <p:tavLst>
                                        <p:tav tm="0">
                                          <p:val>
                                            <p:strVal val="0-#ppt_w/2"/>
                                          </p:val>
                                        </p:tav>
                                        <p:tav tm="100000">
                                          <p:val>
                                            <p:strVal val="#ppt_x"/>
                                          </p:val>
                                        </p:tav>
                                      </p:tavLst>
                                    </p:anim>
                                    <p:anim calcmode="lin" valueType="num">
                                      <p:cBhvr>
                                        <p:cTn id="14" dur="500" fill="hold"/>
                                        <p:tgtEl>
                                          <p:spTgt spid="22549"/>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22550"/>
                                        </p:tgtEl>
                                        <p:attrNameLst>
                                          <p:attrName>style.visibility</p:attrName>
                                        </p:attrNameLst>
                                      </p:cBhvr>
                                      <p:to>
                                        <p:strVal val="visible"/>
                                      </p:to>
                                    </p:set>
                                    <p:anim calcmode="lin" valueType="num">
                                      <p:cBhvr>
                                        <p:cTn id="17" dur="500" fill="hold"/>
                                        <p:tgtEl>
                                          <p:spTgt spid="22550"/>
                                        </p:tgtEl>
                                        <p:attrNameLst>
                                          <p:attrName>ppt_x</p:attrName>
                                        </p:attrNameLst>
                                      </p:cBhvr>
                                      <p:tavLst>
                                        <p:tav tm="0">
                                          <p:val>
                                            <p:strVal val="1+#ppt_w/2"/>
                                          </p:val>
                                        </p:tav>
                                        <p:tav tm="100000">
                                          <p:val>
                                            <p:strVal val="#ppt_x"/>
                                          </p:val>
                                        </p:tav>
                                      </p:tavLst>
                                    </p:anim>
                                    <p:anim calcmode="lin" valueType="num">
                                      <p:cBhvr>
                                        <p:cTn id="18" dur="500" fill="hold"/>
                                        <p:tgtEl>
                                          <p:spTgt spid="2255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2551"/>
                                        </p:tgtEl>
                                        <p:attrNameLst>
                                          <p:attrName>style.visibility</p:attrName>
                                        </p:attrNameLst>
                                      </p:cBhvr>
                                      <p:to>
                                        <p:strVal val="visible"/>
                                      </p:to>
                                    </p:set>
                                    <p:anim calcmode="lin" valueType="num">
                                      <p:cBhvr>
                                        <p:cTn id="22"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22551"/>
                                        </p:tgtEl>
                                        <p:attrNameLst>
                                          <p:attrName>ppt_y</p:attrName>
                                        </p:attrNameLst>
                                      </p:cBhvr>
                                      <p:tavLst>
                                        <p:tav tm="0">
                                          <p:val>
                                            <p:strVal val="#ppt_y"/>
                                          </p:val>
                                        </p:tav>
                                        <p:tav tm="100000">
                                          <p:val>
                                            <p:strVal val="#ppt_y"/>
                                          </p:val>
                                        </p:tav>
                                      </p:tavLst>
                                    </p:anim>
                                    <p:anim calcmode="lin" valueType="num">
                                      <p:cBhvr>
                                        <p:cTn id="24"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6" dur="500" tmFilter="0,0; .5, 1; 1, 1"/>
                                        <p:tgtEl>
                                          <p:spTgt spid="22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8" grpId="0" bldLvl="0" animBg="1" autoUpdateAnimBg="0"/>
      <p:bldP spid="22549" grpId="0" animBg="1"/>
      <p:bldP spid="22550" grpId="0" animBg="1"/>
      <p:bldP spid="22551"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a:spLocks noChangeArrowheads="1"/>
          </p:cNvSpPr>
          <p:nvPr/>
        </p:nvSpPr>
        <p:spPr bwMode="auto">
          <a:xfrm>
            <a:off x="3347915" y="1585913"/>
            <a:ext cx="1671638"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9219" name="TextBox 4"/>
          <p:cNvSpPr>
            <a:spLocks noChangeArrowheads="1"/>
          </p:cNvSpPr>
          <p:nvPr/>
        </p:nvSpPr>
        <p:spPr bwMode="auto">
          <a:xfrm>
            <a:off x="3192462" y="2343151"/>
            <a:ext cx="3611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Calibri" pitchFamily="34" charset="0"/>
                <a:sym typeface="Calibri" pitchFamily="34" charset="0"/>
              </a:rPr>
              <a:t>为什么要学习</a:t>
            </a:r>
            <a:r>
              <a:rPr lang="en-US" altLang="zh-CN" sz="2800" b="1" dirty="0">
                <a:solidFill>
                  <a:srgbClr val="E36C09"/>
                </a:solidFill>
                <a:latin typeface="Calibri" pitchFamily="34" charset="0"/>
                <a:sym typeface="Calibri" pitchFamily="34" charset="0"/>
              </a:rPr>
              <a:t>VBA</a:t>
            </a:r>
            <a:r>
              <a:rPr lang="zh-CN" altLang="en-US" sz="2800" b="1" dirty="0">
                <a:solidFill>
                  <a:srgbClr val="E36C09"/>
                </a:solidFill>
                <a:latin typeface="Calibri" pitchFamily="34" charset="0"/>
                <a:sym typeface="Calibri" pitchFamily="34" charset="0"/>
              </a:rPr>
              <a:t>？</a:t>
            </a:r>
            <a:endParaRPr lang="zh-CN" altLang="en-US" sz="2800" b="1" dirty="0">
              <a:solidFill>
                <a:srgbClr val="E36C09"/>
              </a:solidFill>
              <a:latin typeface="Calibri" pitchFamily="34" charset="0"/>
              <a:sym typeface="宋体" pitchFamily="2" charset="-122"/>
            </a:endParaRPr>
          </a:p>
        </p:txBody>
      </p:sp>
      <p:sp>
        <p:nvSpPr>
          <p:cNvPr id="9220" name="TextBox 5"/>
          <p:cNvSpPr>
            <a:spLocks noChangeArrowheads="1"/>
          </p:cNvSpPr>
          <p:nvPr/>
        </p:nvSpPr>
        <p:spPr bwMode="auto">
          <a:xfrm>
            <a:off x="1430337" y="1150145"/>
            <a:ext cx="17621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9600" b="1" dirty="0">
                <a:solidFill>
                  <a:srgbClr val="FFFFFF"/>
                </a:solidFill>
                <a:latin typeface="Kozuka Mincho Pr6N H" pitchFamily="18" charset="-128"/>
                <a:ea typeface="Kozuka Mincho Pr6N H" pitchFamily="18" charset="-128"/>
                <a:sym typeface="Kozuka Mincho Pr6N H" pitchFamily="18" charset="-128"/>
              </a:rPr>
              <a:t>02</a:t>
            </a:r>
            <a:endParaRPr lang="zh-CN" altLang="en-US" sz="9600" b="1" dirty="0">
              <a:solidFill>
                <a:srgbClr val="FFFFFF"/>
              </a:solidFill>
              <a:latin typeface="Kozuka Mincho Pr6N H" pitchFamily="18" charset="-128"/>
              <a:ea typeface="Kozuka Mincho Pr6N H" pitchFamily="18" charset="-128"/>
              <a:sym typeface="Kozuka Mincho Pr6N H" pitchFamily="18" charset="-128"/>
            </a:endParaRPr>
          </a:p>
        </p:txBody>
      </p:sp>
      <p:sp>
        <p:nvSpPr>
          <p:cNvPr id="9221" name="直接连接符 6"/>
          <p:cNvSpPr>
            <a:spLocks noChangeShapeType="1"/>
          </p:cNvSpPr>
          <p:nvPr/>
        </p:nvSpPr>
        <p:spPr bwMode="auto">
          <a:xfrm>
            <a:off x="1353640" y="3130405"/>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 name="直接连接符 7"/>
          <p:cNvSpPr>
            <a:spLocks noChangeShapeType="1"/>
          </p:cNvSpPr>
          <p:nvPr/>
        </p:nvSpPr>
        <p:spPr bwMode="auto">
          <a:xfrm>
            <a:off x="1353640" y="1137444"/>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Rectangle 1">
            <a:extLst>
              <a:ext uri="{FF2B5EF4-FFF2-40B4-BE49-F238E27FC236}">
                <a16:creationId xmlns:a16="http://schemas.microsoft.com/office/drawing/2014/main" id="{4B6EC54D-2FDC-4360-8C1C-F379CF5E95C8}"/>
              </a:ext>
            </a:extLst>
          </p:cNvPr>
          <p:cNvSpPr/>
          <p:nvPr/>
        </p:nvSpPr>
        <p:spPr>
          <a:xfrm>
            <a:off x="1725393" y="3631344"/>
            <a:ext cx="5109091" cy="461345"/>
          </a:xfrm>
          <a:prstGeom prst="rect">
            <a:avLst/>
          </a:prstGeom>
        </p:spPr>
        <p:txBody>
          <a:bodyPr wrap="none">
            <a:spAutoFit/>
          </a:bodyPr>
          <a:lstStyle/>
          <a:p>
            <a:pPr>
              <a:lnSpc>
                <a:spcPct val="107000"/>
              </a:lnSpc>
              <a:spcAft>
                <a:spcPts val="0"/>
              </a:spcAft>
            </a:pPr>
            <a:r>
              <a:rPr lang="zh-CN" altLang="zh-CN" sz="2400" dirty="0">
                <a:solidFill>
                  <a:schemeClr val="bg1"/>
                </a:solidFill>
                <a:latin typeface="Arial" panose="020B0604020202020204" pitchFamily="34" charset="0"/>
                <a:ea typeface="微软雅黑" panose="020B0503020204020204" pitchFamily="34" charset="-122"/>
                <a:cs typeface="Times New Roman" panose="02020603050405020304" pitchFamily="18" charset="0"/>
              </a:rPr>
              <a:t>节约时间，解放双手，释放洪荒之力</a:t>
            </a:r>
            <a:endParaRPr lang="zh-CN" altLang="zh-CN" sz="2400" dirty="0">
              <a:solidFill>
                <a:schemeClr val="bg1"/>
              </a:solidFill>
              <a:latin typeface="Arial" panose="020B060402020202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221"/>
                                        </p:tgtEl>
                                        <p:attrNameLst>
                                          <p:attrName>style.visibility</p:attrName>
                                        </p:attrNameLst>
                                      </p:cBhvr>
                                      <p:to>
                                        <p:strVal val="visible"/>
                                      </p:to>
                                    </p:set>
                                    <p:animEffect>
                                      <p:cBhvr>
                                        <p:cTn id="7" dur="750"/>
                                        <p:tgtEl>
                                          <p:spTgt spid="9221"/>
                                        </p:tgtEl>
                                      </p:cBhvr>
                                    </p:animEffect>
                                    <p:anim calcmode="lin" valueType="num">
                                      <p:cBhvr>
                                        <p:cTn id="8" dur="750" fill="hold"/>
                                        <p:tgtEl>
                                          <p:spTgt spid="9221"/>
                                        </p:tgtEl>
                                        <p:attrNameLst>
                                          <p:attrName>ppt_x</p:attrName>
                                        </p:attrNameLst>
                                      </p:cBhvr>
                                      <p:tavLst>
                                        <p:tav tm="0">
                                          <p:val>
                                            <p:strVal val="#ppt_x"/>
                                          </p:val>
                                        </p:tav>
                                        <p:tav tm="100000">
                                          <p:val>
                                            <p:strVal val="#ppt_x"/>
                                          </p:val>
                                        </p:tav>
                                      </p:tavLst>
                                    </p:anim>
                                    <p:anim calcmode="lin" valueType="num">
                                      <p:cBhvr>
                                        <p:cTn id="9" dur="750" fill="hold"/>
                                        <p:tgtEl>
                                          <p:spTgt spid="9221"/>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9222"/>
                                        </p:tgtEl>
                                        <p:attrNameLst>
                                          <p:attrName>style.visibility</p:attrName>
                                        </p:attrNameLst>
                                      </p:cBhvr>
                                      <p:to>
                                        <p:strVal val="visible"/>
                                      </p:to>
                                    </p:set>
                                    <p:animEffect>
                                      <p:cBhvr>
                                        <p:cTn id="12" dur="750"/>
                                        <p:tgtEl>
                                          <p:spTgt spid="9222"/>
                                        </p:tgtEl>
                                      </p:cBhvr>
                                    </p:animEffect>
                                    <p:anim calcmode="lin" valueType="num">
                                      <p:cBhvr>
                                        <p:cTn id="13" dur="750" fill="hold"/>
                                        <p:tgtEl>
                                          <p:spTgt spid="9222"/>
                                        </p:tgtEl>
                                        <p:attrNameLst>
                                          <p:attrName>ppt_x</p:attrName>
                                        </p:attrNameLst>
                                      </p:cBhvr>
                                      <p:tavLst>
                                        <p:tav tm="0">
                                          <p:val>
                                            <p:strVal val="#ppt_x"/>
                                          </p:val>
                                        </p:tav>
                                        <p:tav tm="100000">
                                          <p:val>
                                            <p:strVal val="#ppt_x"/>
                                          </p:val>
                                        </p:tav>
                                      </p:tavLst>
                                    </p:anim>
                                    <p:anim calcmode="lin" valueType="num">
                                      <p:cBhvr>
                                        <p:cTn id="14" dur="750" fill="hold"/>
                                        <p:tgtEl>
                                          <p:spTgt spid="922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9220"/>
                                        </p:tgtEl>
                                        <p:attrNameLst>
                                          <p:attrName>style.visibility</p:attrName>
                                        </p:attrNameLst>
                                      </p:cBhvr>
                                      <p:to>
                                        <p:strVal val="visible"/>
                                      </p:to>
                                    </p:set>
                                    <p:animEffect>
                                      <p:cBhvr>
                                        <p:cTn id="18" dur="1000"/>
                                        <p:tgtEl>
                                          <p:spTgt spid="9220"/>
                                        </p:tgtEl>
                                      </p:cBhvr>
                                    </p:animEffect>
                                  </p:childTnLst>
                                </p:cTn>
                              </p:par>
                            </p:childTnLst>
                          </p:cTn>
                        </p:par>
                        <p:par>
                          <p:cTn id="19" fill="hold" nodeType="afterGroup">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9218"/>
                                        </p:tgtEl>
                                        <p:attrNameLst>
                                          <p:attrName>style.visibility</p:attrName>
                                        </p:attrNameLst>
                                      </p:cBhvr>
                                      <p:to>
                                        <p:strVal val="visible"/>
                                      </p:to>
                                    </p:set>
                                    <p:animEffect>
                                      <p:cBhvr>
                                        <p:cTn id="22" dur="1000"/>
                                        <p:tgtEl>
                                          <p:spTgt spid="9218"/>
                                        </p:tgtEl>
                                      </p:cBhvr>
                                    </p:animEffect>
                                  </p:childTnLst>
                                </p:cTn>
                              </p:par>
                            </p:childTnLst>
                          </p:cTn>
                        </p:par>
                        <p:par>
                          <p:cTn id="23" fill="hold" nodeType="afterGroup">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9219"/>
                                        </p:tgtEl>
                                        <p:attrNameLst>
                                          <p:attrName>style.visibility</p:attrName>
                                        </p:attrNameLst>
                                      </p:cBhvr>
                                      <p:to>
                                        <p:strVal val="visible"/>
                                      </p:to>
                                    </p:set>
                                    <p:animEffect>
                                      <p:cBhvr>
                                        <p:cTn id="26" dur="1000"/>
                                        <p:tgtEl>
                                          <p:spTgt spid="9219"/>
                                        </p:tgtEl>
                                      </p:cBhvr>
                                    </p:animEffect>
                                    <p:anim calcmode="lin" valueType="num">
                                      <p:cBhvr>
                                        <p:cTn id="27" dur="1000" fill="hold"/>
                                        <p:tgtEl>
                                          <p:spTgt spid="9219"/>
                                        </p:tgtEl>
                                        <p:attrNameLst>
                                          <p:attrName>ppt_x</p:attrName>
                                        </p:attrNameLst>
                                      </p:cBhvr>
                                      <p:tavLst>
                                        <p:tav tm="0">
                                          <p:val>
                                            <p:strVal val="#ppt_x"/>
                                          </p:val>
                                        </p:tav>
                                        <p:tav tm="100000">
                                          <p:val>
                                            <p:strVal val="#ppt_x"/>
                                          </p:val>
                                        </p:tav>
                                      </p:tavLst>
                                    </p:anim>
                                    <p:anim calcmode="lin" valueType="num">
                                      <p:cBhvr>
                                        <p:cTn id="28" dur="1000" fill="hold"/>
                                        <p:tgtEl>
                                          <p:spTgt spid="921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2">
                                            <p:txEl>
                                              <p:pRg st="0" end="0"/>
                                            </p:txEl>
                                          </p:spTgt>
                                        </p:tgtEl>
                                        <p:attrNameLst>
                                          <p:attrName>style.visibility</p:attrName>
                                        </p:attrNameLst>
                                      </p:cBhvr>
                                      <p:to>
                                        <p:strVal val="visible"/>
                                      </p:to>
                                    </p:set>
                                    <p:anim calcmode="lin" valueType="num">
                                      <p:cBhvr>
                                        <p:cTn id="33"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34"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35"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36"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nimBg="1" autoUpdateAnimBg="0"/>
      <p:bldP spid="9219" grpId="0" bldLvl="0" autoUpdateAnimBg="0"/>
      <p:bldP spid="9220" grpId="0" bldLvl="0" autoUpdateAnimBg="0"/>
      <p:bldP spid="9221" grpId="0" animBg="1"/>
      <p:bldP spid="92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a:spLocks noChangeArrowheads="1"/>
          </p:cNvSpPr>
          <p:nvPr/>
        </p:nvSpPr>
        <p:spPr bwMode="auto">
          <a:xfrm>
            <a:off x="3924300" y="2108200"/>
            <a:ext cx="1944688"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rgbClr val="DDD9C3"/>
                </a:solidFill>
                <a:latin typeface="微软雅黑" pitchFamily="34" charset="-122"/>
                <a:ea typeface="微软雅黑" pitchFamily="34" charset="-122"/>
                <a:sym typeface="微软雅黑" pitchFamily="34" charset="-122"/>
              </a:rPr>
              <a:t>Part Three</a:t>
            </a:r>
            <a:endParaRPr lang="zh-CN" altLang="en-US" sz="2800">
              <a:solidFill>
                <a:srgbClr val="DDD9C3"/>
              </a:solidFill>
              <a:latin typeface="微软雅黑" pitchFamily="34" charset="-122"/>
              <a:ea typeface="微软雅黑" pitchFamily="34" charset="-122"/>
              <a:sym typeface="微软雅黑" pitchFamily="34" charset="-122"/>
            </a:endParaRPr>
          </a:p>
        </p:txBody>
      </p:sp>
      <p:sp>
        <p:nvSpPr>
          <p:cNvPr id="13315" name="TextBox 4"/>
          <p:cNvSpPr>
            <a:spLocks noChangeArrowheads="1"/>
          </p:cNvSpPr>
          <p:nvPr/>
        </p:nvSpPr>
        <p:spPr bwMode="auto">
          <a:xfrm>
            <a:off x="3829632" y="2632075"/>
            <a:ext cx="2830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rgbClr val="E36C09"/>
                </a:solidFill>
                <a:latin typeface="Calibri" pitchFamily="34" charset="0"/>
                <a:sym typeface="Calibri" pitchFamily="34" charset="0"/>
              </a:rPr>
              <a:t>VBA</a:t>
            </a:r>
            <a:r>
              <a:rPr lang="zh-CN" altLang="en-US" sz="2800" b="1" dirty="0">
                <a:solidFill>
                  <a:srgbClr val="E36C09"/>
                </a:solidFill>
                <a:latin typeface="Calibri" pitchFamily="34" charset="0"/>
                <a:sym typeface="Calibri" pitchFamily="34" charset="0"/>
              </a:rPr>
              <a:t>入门教程</a:t>
            </a:r>
            <a:endParaRPr lang="zh-CN" altLang="en-US" sz="2800" b="1" dirty="0">
              <a:solidFill>
                <a:srgbClr val="E36C09"/>
              </a:solidFill>
              <a:latin typeface="Calibri" pitchFamily="34" charset="0"/>
              <a:sym typeface="宋体" pitchFamily="2" charset="-122"/>
            </a:endParaRPr>
          </a:p>
        </p:txBody>
      </p:sp>
      <p:sp>
        <p:nvSpPr>
          <p:cNvPr id="13316" name="TextBox 5"/>
          <p:cNvSpPr>
            <a:spLocks noChangeArrowheads="1"/>
          </p:cNvSpPr>
          <p:nvPr/>
        </p:nvSpPr>
        <p:spPr bwMode="auto">
          <a:xfrm>
            <a:off x="2162175" y="1814513"/>
            <a:ext cx="17621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9600" b="1">
                <a:solidFill>
                  <a:srgbClr val="FFFFFF"/>
                </a:solidFill>
                <a:latin typeface="Kozuka Mincho Pr6N H" pitchFamily="18" charset="-128"/>
                <a:ea typeface="Kozuka Mincho Pr6N H" pitchFamily="18" charset="-128"/>
                <a:sym typeface="Kozuka Mincho Pr6N H" pitchFamily="18" charset="-128"/>
              </a:rPr>
              <a:t>03</a:t>
            </a:r>
            <a:endParaRPr lang="zh-CN" altLang="en-US" sz="9600" b="1">
              <a:solidFill>
                <a:srgbClr val="FFFFFF"/>
              </a:solidFill>
              <a:latin typeface="Kozuka Mincho Pr6N H" pitchFamily="18" charset="-128"/>
              <a:ea typeface="Kozuka Mincho Pr6N H" pitchFamily="18" charset="-128"/>
              <a:sym typeface="Kozuka Mincho Pr6N H" pitchFamily="18" charset="-128"/>
            </a:endParaRPr>
          </a:p>
        </p:txBody>
      </p:sp>
      <p:sp>
        <p:nvSpPr>
          <p:cNvPr id="13317"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8"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317"/>
                                        </p:tgtEl>
                                        <p:attrNameLst>
                                          <p:attrName>style.visibility</p:attrName>
                                        </p:attrNameLst>
                                      </p:cBhvr>
                                      <p:to>
                                        <p:strVal val="visible"/>
                                      </p:to>
                                    </p:set>
                                    <p:animEffect>
                                      <p:cBhvr>
                                        <p:cTn id="7" dur="750"/>
                                        <p:tgtEl>
                                          <p:spTgt spid="13317"/>
                                        </p:tgtEl>
                                      </p:cBhvr>
                                    </p:animEffect>
                                    <p:anim calcmode="lin" valueType="num">
                                      <p:cBhvr>
                                        <p:cTn id="8" dur="750" fill="hold"/>
                                        <p:tgtEl>
                                          <p:spTgt spid="13317"/>
                                        </p:tgtEl>
                                        <p:attrNameLst>
                                          <p:attrName>ppt_x</p:attrName>
                                        </p:attrNameLst>
                                      </p:cBhvr>
                                      <p:tavLst>
                                        <p:tav tm="0">
                                          <p:val>
                                            <p:strVal val="#ppt_x"/>
                                          </p:val>
                                        </p:tav>
                                        <p:tav tm="100000">
                                          <p:val>
                                            <p:strVal val="#ppt_x"/>
                                          </p:val>
                                        </p:tav>
                                      </p:tavLst>
                                    </p:anim>
                                    <p:anim calcmode="lin" valueType="num">
                                      <p:cBhvr>
                                        <p:cTn id="9" dur="750" fill="hold"/>
                                        <p:tgtEl>
                                          <p:spTgt spid="1331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3318"/>
                                        </p:tgtEl>
                                        <p:attrNameLst>
                                          <p:attrName>style.visibility</p:attrName>
                                        </p:attrNameLst>
                                      </p:cBhvr>
                                      <p:to>
                                        <p:strVal val="visible"/>
                                      </p:to>
                                    </p:set>
                                    <p:animEffect>
                                      <p:cBhvr>
                                        <p:cTn id="12" dur="750"/>
                                        <p:tgtEl>
                                          <p:spTgt spid="13318"/>
                                        </p:tgtEl>
                                      </p:cBhvr>
                                    </p:animEffect>
                                    <p:anim calcmode="lin" valueType="num">
                                      <p:cBhvr>
                                        <p:cTn id="13" dur="750" fill="hold"/>
                                        <p:tgtEl>
                                          <p:spTgt spid="13318"/>
                                        </p:tgtEl>
                                        <p:attrNameLst>
                                          <p:attrName>ppt_x</p:attrName>
                                        </p:attrNameLst>
                                      </p:cBhvr>
                                      <p:tavLst>
                                        <p:tav tm="0">
                                          <p:val>
                                            <p:strVal val="#ppt_x"/>
                                          </p:val>
                                        </p:tav>
                                        <p:tav tm="100000">
                                          <p:val>
                                            <p:strVal val="#ppt_x"/>
                                          </p:val>
                                        </p:tav>
                                      </p:tavLst>
                                    </p:anim>
                                    <p:anim calcmode="lin" valueType="num">
                                      <p:cBhvr>
                                        <p:cTn id="14" dur="750" fill="hold"/>
                                        <p:tgtEl>
                                          <p:spTgt spid="13318"/>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13316"/>
                                        </p:tgtEl>
                                        <p:attrNameLst>
                                          <p:attrName>style.visibility</p:attrName>
                                        </p:attrNameLst>
                                      </p:cBhvr>
                                      <p:to>
                                        <p:strVal val="visible"/>
                                      </p:to>
                                    </p:set>
                                    <p:animEffect>
                                      <p:cBhvr>
                                        <p:cTn id="18" dur="1000"/>
                                        <p:tgtEl>
                                          <p:spTgt spid="13316"/>
                                        </p:tgtEl>
                                      </p:cBhvr>
                                    </p:animEffect>
                                  </p:childTnLst>
                                </p:cTn>
                              </p:par>
                            </p:childTnLst>
                          </p:cTn>
                        </p:par>
                        <p:par>
                          <p:cTn id="19" fill="hold" nodeType="afterGroup">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13314"/>
                                        </p:tgtEl>
                                        <p:attrNameLst>
                                          <p:attrName>style.visibility</p:attrName>
                                        </p:attrNameLst>
                                      </p:cBhvr>
                                      <p:to>
                                        <p:strVal val="visible"/>
                                      </p:to>
                                    </p:set>
                                    <p:animEffect>
                                      <p:cBhvr>
                                        <p:cTn id="22" dur="1000"/>
                                        <p:tgtEl>
                                          <p:spTgt spid="13314"/>
                                        </p:tgtEl>
                                      </p:cBhvr>
                                    </p:animEffect>
                                  </p:childTnLst>
                                </p:cTn>
                              </p:par>
                            </p:childTnLst>
                          </p:cTn>
                        </p:par>
                        <p:par>
                          <p:cTn id="23" fill="hold" nodeType="afterGroup">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13315"/>
                                        </p:tgtEl>
                                        <p:attrNameLst>
                                          <p:attrName>style.visibility</p:attrName>
                                        </p:attrNameLst>
                                      </p:cBhvr>
                                      <p:to>
                                        <p:strVal val="visible"/>
                                      </p:to>
                                    </p:set>
                                    <p:animEffect>
                                      <p:cBhvr>
                                        <p:cTn id="26" dur="1000"/>
                                        <p:tgtEl>
                                          <p:spTgt spid="13315"/>
                                        </p:tgtEl>
                                      </p:cBhvr>
                                    </p:animEffect>
                                    <p:anim calcmode="lin" valueType="num">
                                      <p:cBhvr>
                                        <p:cTn id="27" dur="1000" fill="hold"/>
                                        <p:tgtEl>
                                          <p:spTgt spid="13315"/>
                                        </p:tgtEl>
                                        <p:attrNameLst>
                                          <p:attrName>ppt_x</p:attrName>
                                        </p:attrNameLst>
                                      </p:cBhvr>
                                      <p:tavLst>
                                        <p:tav tm="0">
                                          <p:val>
                                            <p:strVal val="#ppt_x"/>
                                          </p:val>
                                        </p:tav>
                                        <p:tav tm="100000">
                                          <p:val>
                                            <p:strVal val="#ppt_x"/>
                                          </p:val>
                                        </p:tav>
                                      </p:tavLst>
                                    </p:anim>
                                    <p:anim calcmode="lin" valueType="num">
                                      <p:cBhvr>
                                        <p:cTn id="28" dur="1000" fill="hold"/>
                                        <p:tgtEl>
                                          <p:spTgt spid="133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ldLvl="0" animBg="1" autoUpdateAnimBg="0"/>
      <p:bldP spid="13315" grpId="0" bldLvl="0" autoUpdateAnimBg="0"/>
      <p:bldP spid="13316" grpId="0" bldLvl="0" autoUpdateAnimBg="0"/>
      <p:bldP spid="13317" grpId="0" animBg="1"/>
      <p:bldP spid="133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7BB4F9-F2A5-431E-9132-598672F0DD2C}"/>
              </a:ext>
            </a:extLst>
          </p:cNvPr>
          <p:cNvPicPr>
            <a:picLocks noChangeAspect="1"/>
          </p:cNvPicPr>
          <p:nvPr/>
        </p:nvPicPr>
        <p:blipFill>
          <a:blip r:embed="rId3"/>
          <a:stretch>
            <a:fillRect/>
          </a:stretch>
        </p:blipFill>
        <p:spPr>
          <a:xfrm>
            <a:off x="36992" y="699621"/>
            <a:ext cx="9108315" cy="40322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6387" name="TextBox 7"/>
          <p:cNvSpPr>
            <a:spLocks noChangeArrowheads="1"/>
          </p:cNvSpPr>
          <p:nvPr/>
        </p:nvSpPr>
        <p:spPr bwMode="auto">
          <a:xfrm>
            <a:off x="0" y="365125"/>
            <a:ext cx="478801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6161" name="矩形 15"/>
          <p:cNvSpPr>
            <a:spLocks noChangeArrowheads="1"/>
          </p:cNvSpPr>
          <p:nvPr/>
        </p:nvSpPr>
        <p:spPr bwMode="auto">
          <a:xfrm>
            <a:off x="0" y="365125"/>
            <a:ext cx="47880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3-1 </a:t>
            </a:r>
            <a:r>
              <a:rPr lang="zh-CN" altLang="en-US" sz="2800" b="1" dirty="0">
                <a:solidFill>
                  <a:schemeClr val="bg1"/>
                </a:solidFill>
                <a:latin typeface="Calibri" pitchFamily="34" charset="0"/>
                <a:sym typeface="Calibri" pitchFamily="34" charset="0"/>
              </a:rPr>
              <a:t>调出“开发工具”选项卡</a:t>
            </a:r>
            <a:endParaRPr lang="zh-CN" altLang="en-US" sz="2800" b="1" dirty="0">
              <a:solidFill>
                <a:schemeClr val="bg1"/>
              </a:solidFill>
              <a:latin typeface="Calibri" pitchFamily="34" charset="0"/>
              <a:sym typeface="宋体" pitchFamily="2" charset="-122"/>
            </a:endParaRPr>
          </a:p>
        </p:txBody>
      </p:sp>
      <p:sp>
        <p:nvSpPr>
          <p:cNvPr id="7" name="Rectangle 6">
            <a:extLst>
              <a:ext uri="{FF2B5EF4-FFF2-40B4-BE49-F238E27FC236}">
                <a16:creationId xmlns:a16="http://schemas.microsoft.com/office/drawing/2014/main" id="{FB4457CD-64DF-4678-A060-34050AC82F57}"/>
              </a:ext>
            </a:extLst>
          </p:cNvPr>
          <p:cNvSpPr/>
          <p:nvPr/>
        </p:nvSpPr>
        <p:spPr>
          <a:xfrm>
            <a:off x="0" y="2859770"/>
            <a:ext cx="3096216" cy="1200329"/>
          </a:xfrm>
          <a:prstGeom prst="rect">
            <a:avLst/>
          </a:prstGeom>
        </p:spPr>
        <p:txBody>
          <a:bodyPr wrap="square">
            <a:spAutoFit/>
          </a:bodyPr>
          <a:lstStyle/>
          <a:p>
            <a:r>
              <a:rPr lang="en-GB" altLang="zh-CN" b="1" dirty="0"/>
              <a:t>File-&gt;Options-&gt;Customize Ribbon  </a:t>
            </a:r>
            <a:r>
              <a:rPr lang="zh-CN" altLang="en-US" b="1" dirty="0"/>
              <a:t>在弹出的右侧列表中勾选</a:t>
            </a:r>
            <a:r>
              <a:rPr lang="en-GB" altLang="zh-CN" b="1" dirty="0"/>
              <a:t>Developer</a:t>
            </a:r>
            <a:r>
              <a:rPr lang="zh-CN" altLang="en-US" b="1" dirty="0"/>
              <a:t>选项即可</a:t>
            </a:r>
            <a:r>
              <a:rPr lang="en-US" altLang="zh-CN" b="1" dirty="0"/>
              <a:t>, </a:t>
            </a:r>
            <a:r>
              <a:rPr lang="zh-CN" altLang="en-US" b="1" dirty="0"/>
              <a:t>如图</a:t>
            </a:r>
            <a:r>
              <a:rPr lang="en-US" altLang="zh-CN" b="1" dirty="0"/>
              <a:t>1</a:t>
            </a:r>
            <a:endParaRPr lang="zh-CN" altLang="en-US" b="1" dirty="0"/>
          </a:p>
        </p:txBody>
      </p:sp>
      <p:pic>
        <p:nvPicPr>
          <p:cNvPr id="8" name="Picture 7">
            <a:extLst>
              <a:ext uri="{FF2B5EF4-FFF2-40B4-BE49-F238E27FC236}">
                <a16:creationId xmlns:a16="http://schemas.microsoft.com/office/drawing/2014/main" id="{11108756-B382-44B8-8D13-4A27E268195F}"/>
              </a:ext>
            </a:extLst>
          </p:cNvPr>
          <p:cNvPicPr>
            <a:picLocks noChangeAspect="1"/>
          </p:cNvPicPr>
          <p:nvPr/>
        </p:nvPicPr>
        <p:blipFill>
          <a:blip r:embed="rId4"/>
          <a:stretch>
            <a:fillRect/>
          </a:stretch>
        </p:blipFill>
        <p:spPr>
          <a:xfrm>
            <a:off x="3635934" y="1157038"/>
            <a:ext cx="5631907" cy="38166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1" grpId="0" bldLvl="0" autoUpdateAnimBg="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771625"/>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3-2 </a:t>
            </a:r>
            <a:r>
              <a:rPr lang="zh-CN" altLang="en-US" sz="2800" b="1" dirty="0">
                <a:solidFill>
                  <a:schemeClr val="bg1"/>
                </a:solidFill>
                <a:latin typeface="Calibri" pitchFamily="34" charset="0"/>
                <a:sym typeface="Calibri" pitchFamily="34" charset="0"/>
              </a:rPr>
              <a:t>插入一个按钮</a:t>
            </a:r>
            <a:endParaRPr lang="zh-CN" altLang="en-US" sz="2800" b="1" dirty="0">
              <a:solidFill>
                <a:schemeClr val="bg1"/>
              </a:solidFill>
              <a:latin typeface="Calibri" pitchFamily="34" charset="0"/>
              <a:sym typeface="宋体" pitchFamily="2" charset="-122"/>
            </a:endParaRPr>
          </a:p>
        </p:txBody>
      </p:sp>
      <p:pic>
        <p:nvPicPr>
          <p:cNvPr id="3" name="Picture 2">
            <a:extLst>
              <a:ext uri="{FF2B5EF4-FFF2-40B4-BE49-F238E27FC236}">
                <a16:creationId xmlns:a16="http://schemas.microsoft.com/office/drawing/2014/main" id="{3851B23C-E8B2-4996-8E27-22312784C316}"/>
              </a:ext>
            </a:extLst>
          </p:cNvPr>
          <p:cNvPicPr>
            <a:picLocks noChangeAspect="1"/>
          </p:cNvPicPr>
          <p:nvPr/>
        </p:nvPicPr>
        <p:blipFill>
          <a:blip r:embed="rId3"/>
          <a:stretch>
            <a:fillRect/>
          </a:stretch>
        </p:blipFill>
        <p:spPr>
          <a:xfrm>
            <a:off x="575392" y="1655257"/>
            <a:ext cx="5256365" cy="3221643"/>
          </a:xfrm>
          <a:prstGeom prst="rect">
            <a:avLst/>
          </a:prstGeom>
        </p:spPr>
      </p:pic>
      <p:sp>
        <p:nvSpPr>
          <p:cNvPr id="13" name="矩形 1">
            <a:extLst>
              <a:ext uri="{FF2B5EF4-FFF2-40B4-BE49-F238E27FC236}">
                <a16:creationId xmlns:a16="http://schemas.microsoft.com/office/drawing/2014/main" id="{872413AA-0881-4BA8-A16E-CF8D2A622EC6}"/>
              </a:ext>
            </a:extLst>
          </p:cNvPr>
          <p:cNvSpPr>
            <a:spLocks noChangeArrowheads="1"/>
          </p:cNvSpPr>
          <p:nvPr/>
        </p:nvSpPr>
        <p:spPr bwMode="auto">
          <a:xfrm>
            <a:off x="395710" y="1036912"/>
            <a:ext cx="7632700" cy="503237"/>
          </a:xfrm>
          <a:prstGeom prst="rect">
            <a:avLst/>
          </a:prstGeom>
          <a:solidFill>
            <a:srgbClr val="31859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zh-CN" b="1"/>
              <a:t> 在工具栏中选择</a:t>
            </a:r>
            <a:r>
              <a:rPr lang="en-US" altLang="zh-CN" b="1"/>
              <a:t>Developer-&gt;Insert-&gt;</a:t>
            </a:r>
            <a:endParaRPr lang="zh-CN" altLang="zh-CN">
              <a:solidFill>
                <a:srgbClr val="FFFFFF"/>
              </a:solidFill>
              <a:latin typeface="宋体" pitchFamily="2" charset="-122"/>
              <a:sym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6" presetClass="entr" presetSubtype="21"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3"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CE451F-0DC7-43E2-A3CF-16A3AAD3D361}"/>
              </a:ext>
            </a:extLst>
          </p:cNvPr>
          <p:cNvSpPr>
            <a:spLocks noGrp="1"/>
          </p:cNvSpPr>
          <p:nvPr>
            <p:ph type="dt" sz="half" idx="10"/>
          </p:nvPr>
        </p:nvSpPr>
        <p:spPr/>
        <p:txBody>
          <a:bodyPr/>
          <a:lstStyle/>
          <a:p>
            <a:pPr>
              <a:defRPr/>
            </a:pPr>
            <a:fld id="{86BEC4AA-56AE-4F06-8BBC-803FE723DA08}" type="datetime1">
              <a:rPr lang="zh-CN" altLang="en-US" smtClean="0"/>
              <a:pPr>
                <a:defRPr/>
              </a:pPr>
              <a:t>2018/1/18</a:t>
            </a:fld>
            <a:endParaRPr lang="zh-CN" altLang="en-US" sz="1800">
              <a:solidFill>
                <a:schemeClr val="tx1"/>
              </a:solidFill>
            </a:endParaRPr>
          </a:p>
        </p:txBody>
      </p:sp>
      <p:pic>
        <p:nvPicPr>
          <p:cNvPr id="4" name="Picture 3">
            <a:extLst>
              <a:ext uri="{FF2B5EF4-FFF2-40B4-BE49-F238E27FC236}">
                <a16:creationId xmlns:a16="http://schemas.microsoft.com/office/drawing/2014/main" id="{32AA5389-67EB-49D3-B1C8-D20B1EA0624C}"/>
              </a:ext>
            </a:extLst>
          </p:cNvPr>
          <p:cNvPicPr>
            <a:picLocks noChangeAspect="1"/>
          </p:cNvPicPr>
          <p:nvPr/>
        </p:nvPicPr>
        <p:blipFill>
          <a:blip r:embed="rId2"/>
          <a:stretch>
            <a:fillRect/>
          </a:stretch>
        </p:blipFill>
        <p:spPr>
          <a:xfrm>
            <a:off x="971750" y="843630"/>
            <a:ext cx="6912480" cy="3456239"/>
          </a:xfrm>
          <a:prstGeom prst="rect">
            <a:avLst/>
          </a:prstGeom>
        </p:spPr>
      </p:pic>
      <p:sp>
        <p:nvSpPr>
          <p:cNvPr id="5" name="Rectangle 4">
            <a:extLst>
              <a:ext uri="{FF2B5EF4-FFF2-40B4-BE49-F238E27FC236}">
                <a16:creationId xmlns:a16="http://schemas.microsoft.com/office/drawing/2014/main" id="{681B7844-756B-4ED0-924D-03F8F470314B}"/>
              </a:ext>
            </a:extLst>
          </p:cNvPr>
          <p:cNvSpPr/>
          <p:nvPr/>
        </p:nvSpPr>
        <p:spPr>
          <a:xfrm>
            <a:off x="1115760" y="1131650"/>
            <a:ext cx="6768470" cy="923330"/>
          </a:xfrm>
          <a:prstGeom prst="rect">
            <a:avLst/>
          </a:prstGeom>
        </p:spPr>
        <p:txBody>
          <a:bodyPr wrap="square">
            <a:spAutoFit/>
          </a:bodyPr>
          <a:lstStyle/>
          <a:p>
            <a:r>
              <a:rPr lang="zh-CN" altLang="en-US" dirty="0"/>
              <a:t>右键点击按钮</a:t>
            </a:r>
            <a:r>
              <a:rPr lang="en-US" altLang="zh-CN" dirty="0"/>
              <a:t>,</a:t>
            </a:r>
            <a:r>
              <a:rPr lang="zh-CN" altLang="en-US" dirty="0"/>
              <a:t>在弹出的菜单栏中选择 </a:t>
            </a:r>
            <a:r>
              <a:rPr lang="en-US" altLang="zh-CN" dirty="0"/>
              <a:t>Assign Marco… ,</a:t>
            </a:r>
            <a:r>
              <a:rPr lang="zh-CN" altLang="en-US" dirty="0"/>
              <a:t>之后在弹出的的对话框中</a:t>
            </a:r>
            <a:r>
              <a:rPr lang="en-US" altLang="zh-CN" dirty="0"/>
              <a:t>,</a:t>
            </a:r>
            <a:r>
              <a:rPr lang="zh-CN" altLang="en-US" dirty="0"/>
              <a:t>修改对应的宏名称</a:t>
            </a:r>
            <a:r>
              <a:rPr lang="en-US" altLang="zh-CN" dirty="0"/>
              <a:t>,</a:t>
            </a:r>
            <a:r>
              <a:rPr lang="zh-CN" altLang="en-US" dirty="0"/>
              <a:t>然后点击</a:t>
            </a:r>
            <a:r>
              <a:rPr lang="en-US" altLang="zh-CN" dirty="0"/>
              <a:t>New</a:t>
            </a:r>
            <a:r>
              <a:rPr lang="zh-CN" altLang="en-US" dirty="0"/>
              <a:t>按钮</a:t>
            </a:r>
            <a:r>
              <a:rPr lang="en-US" altLang="zh-CN" dirty="0"/>
              <a:t>.</a:t>
            </a:r>
            <a:r>
              <a:rPr lang="zh-CN" altLang="en-US" dirty="0"/>
              <a:t>即可进</a:t>
            </a:r>
            <a:r>
              <a:rPr lang="en-US" altLang="zh-CN" dirty="0"/>
              <a:t>VBA </a:t>
            </a:r>
            <a:r>
              <a:rPr lang="zh-CN" altLang="en-US" dirty="0"/>
              <a:t>的编辑环境。</a:t>
            </a:r>
          </a:p>
        </p:txBody>
      </p:sp>
      <p:sp>
        <p:nvSpPr>
          <p:cNvPr id="6" name="Rectangle 5">
            <a:extLst>
              <a:ext uri="{FF2B5EF4-FFF2-40B4-BE49-F238E27FC236}">
                <a16:creationId xmlns:a16="http://schemas.microsoft.com/office/drawing/2014/main" id="{62EA6A75-F8C2-418F-BEA8-B17B80BF8AD4}"/>
              </a:ext>
            </a:extLst>
          </p:cNvPr>
          <p:cNvSpPr/>
          <p:nvPr/>
        </p:nvSpPr>
        <p:spPr>
          <a:xfrm>
            <a:off x="1126051" y="2054980"/>
            <a:ext cx="4572000" cy="1754326"/>
          </a:xfrm>
          <a:prstGeom prst="rect">
            <a:avLst/>
          </a:prstGeom>
        </p:spPr>
        <p:txBody>
          <a:bodyPr>
            <a:spAutoFit/>
          </a:bodyPr>
          <a:lstStyle/>
          <a:p>
            <a:r>
              <a:rPr lang="zh-CN" altLang="en-US" dirty="0"/>
              <a:t>输入以下代码 ：</a:t>
            </a:r>
            <a:endParaRPr lang="en-US" altLang="zh-CN" dirty="0"/>
          </a:p>
          <a:p>
            <a:endParaRPr lang="en-US" altLang="zh-CN" dirty="0"/>
          </a:p>
          <a:p>
            <a:r>
              <a:rPr lang="en-GB" altLang="zh-CN" dirty="0" err="1"/>
              <a:t>MsgBox</a:t>
            </a:r>
            <a:r>
              <a:rPr lang="en-GB" altLang="zh-CN" dirty="0"/>
              <a:t> "Hello VBA"</a:t>
            </a:r>
          </a:p>
          <a:p>
            <a:r>
              <a:rPr lang="en-GB" altLang="zh-CN" dirty="0"/>
              <a:t>          </a:t>
            </a:r>
          </a:p>
          <a:p>
            <a:r>
              <a:rPr lang="zh-CN" altLang="en-US" dirty="0"/>
              <a:t>即可实现点击按钮，弹出”</a:t>
            </a:r>
            <a:r>
              <a:rPr lang="en-GB" altLang="zh-CN" dirty="0"/>
              <a:t>Hello VBA”</a:t>
            </a:r>
            <a:r>
              <a:rPr lang="zh-CN" altLang="en-US" dirty="0"/>
              <a:t>消息框的功能</a:t>
            </a:r>
          </a:p>
        </p:txBody>
      </p:sp>
    </p:spTree>
    <p:extLst>
      <p:ext uri="{BB962C8B-B14F-4D97-AF65-F5344CB8AC3E}">
        <p14:creationId xmlns:p14="http://schemas.microsoft.com/office/powerpoint/2010/main" val="195385487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CE451F-0DC7-43E2-A3CF-16A3AAD3D361}"/>
              </a:ext>
            </a:extLst>
          </p:cNvPr>
          <p:cNvSpPr>
            <a:spLocks noGrp="1"/>
          </p:cNvSpPr>
          <p:nvPr>
            <p:ph type="dt" sz="half" idx="10"/>
          </p:nvPr>
        </p:nvSpPr>
        <p:spPr/>
        <p:txBody>
          <a:bodyPr/>
          <a:lstStyle/>
          <a:p>
            <a:pPr>
              <a:defRPr/>
            </a:pPr>
            <a:fld id="{86BEC4AA-56AE-4F06-8BBC-803FE723DA08}" type="datetime1">
              <a:rPr lang="zh-CN" altLang="en-US" smtClean="0"/>
              <a:pPr>
                <a:defRPr/>
              </a:pPr>
              <a:t>2018/1/18</a:t>
            </a:fld>
            <a:endParaRPr lang="zh-CN" altLang="en-US" sz="1800">
              <a:solidFill>
                <a:schemeClr val="tx1"/>
              </a:solidFill>
            </a:endParaRPr>
          </a:p>
        </p:txBody>
      </p:sp>
      <p:pic>
        <p:nvPicPr>
          <p:cNvPr id="4" name="Picture 3">
            <a:extLst>
              <a:ext uri="{FF2B5EF4-FFF2-40B4-BE49-F238E27FC236}">
                <a16:creationId xmlns:a16="http://schemas.microsoft.com/office/drawing/2014/main" id="{32AA5389-67EB-49D3-B1C8-D20B1EA0624C}"/>
              </a:ext>
            </a:extLst>
          </p:cNvPr>
          <p:cNvPicPr>
            <a:picLocks noChangeAspect="1"/>
          </p:cNvPicPr>
          <p:nvPr/>
        </p:nvPicPr>
        <p:blipFill>
          <a:blip r:embed="rId2"/>
          <a:stretch>
            <a:fillRect/>
          </a:stretch>
        </p:blipFill>
        <p:spPr>
          <a:xfrm>
            <a:off x="0" y="555610"/>
            <a:ext cx="9144000" cy="4374144"/>
          </a:xfrm>
          <a:prstGeom prst="rect">
            <a:avLst/>
          </a:prstGeom>
        </p:spPr>
      </p:pic>
      <p:sp>
        <p:nvSpPr>
          <p:cNvPr id="5" name="Rectangle 4">
            <a:extLst>
              <a:ext uri="{FF2B5EF4-FFF2-40B4-BE49-F238E27FC236}">
                <a16:creationId xmlns:a16="http://schemas.microsoft.com/office/drawing/2014/main" id="{681B7844-756B-4ED0-924D-03F8F470314B}"/>
              </a:ext>
            </a:extLst>
          </p:cNvPr>
          <p:cNvSpPr/>
          <p:nvPr/>
        </p:nvSpPr>
        <p:spPr>
          <a:xfrm>
            <a:off x="1115760" y="1131650"/>
            <a:ext cx="6768470" cy="646331"/>
          </a:xfrm>
          <a:prstGeom prst="rect">
            <a:avLst/>
          </a:prstGeom>
        </p:spPr>
        <p:txBody>
          <a:bodyPr wrap="square">
            <a:spAutoFit/>
          </a:bodyPr>
          <a:lstStyle/>
          <a:p>
            <a:r>
              <a:rPr lang="en-US" altLang="zh-CN" dirty="0"/>
              <a:t>Note</a:t>
            </a:r>
            <a:r>
              <a:rPr lang="zh-CN" altLang="zh-CN" dirty="0"/>
              <a:t>：如果你在敲代码的过程中发现了空格回退的现象，请选择</a:t>
            </a:r>
            <a:r>
              <a:rPr lang="en-US" altLang="zh-CN" dirty="0"/>
              <a:t>Developer-&gt;COM Add-ins </a:t>
            </a:r>
            <a:r>
              <a:rPr lang="zh-CN" altLang="zh-CN" dirty="0"/>
              <a:t>然后去掉</a:t>
            </a:r>
            <a:r>
              <a:rPr lang="en-US" altLang="zh-CN" dirty="0" err="1"/>
              <a:t>office.connect</a:t>
            </a:r>
            <a:r>
              <a:rPr lang="en-US" altLang="zh-CN" dirty="0"/>
              <a:t> </a:t>
            </a:r>
            <a:r>
              <a:rPr lang="zh-CN" altLang="zh-CN" dirty="0"/>
              <a:t>选项 如</a:t>
            </a:r>
            <a:r>
              <a:rPr lang="zh-CN" altLang="en-US" dirty="0"/>
              <a:t>下图</a:t>
            </a:r>
          </a:p>
        </p:txBody>
      </p:sp>
      <p:pic>
        <p:nvPicPr>
          <p:cNvPr id="3" name="Picture 2">
            <a:extLst>
              <a:ext uri="{FF2B5EF4-FFF2-40B4-BE49-F238E27FC236}">
                <a16:creationId xmlns:a16="http://schemas.microsoft.com/office/drawing/2014/main" id="{31A814AA-83D9-4A86-94ED-D13D8071BF63}"/>
              </a:ext>
            </a:extLst>
          </p:cNvPr>
          <p:cNvPicPr>
            <a:picLocks noChangeAspect="1"/>
          </p:cNvPicPr>
          <p:nvPr/>
        </p:nvPicPr>
        <p:blipFill>
          <a:blip r:embed="rId3"/>
          <a:stretch>
            <a:fillRect/>
          </a:stretch>
        </p:blipFill>
        <p:spPr>
          <a:xfrm>
            <a:off x="3068486" y="1899164"/>
            <a:ext cx="5400375" cy="3030590"/>
          </a:xfrm>
          <a:prstGeom prst="rect">
            <a:avLst/>
          </a:prstGeom>
        </p:spPr>
      </p:pic>
      <p:sp>
        <p:nvSpPr>
          <p:cNvPr id="7" name="Rectangle 6">
            <a:extLst>
              <a:ext uri="{FF2B5EF4-FFF2-40B4-BE49-F238E27FC236}">
                <a16:creationId xmlns:a16="http://schemas.microsoft.com/office/drawing/2014/main" id="{5F4CC57F-E781-47D1-8AC5-30779DC8A829}"/>
              </a:ext>
            </a:extLst>
          </p:cNvPr>
          <p:cNvSpPr/>
          <p:nvPr/>
        </p:nvSpPr>
        <p:spPr>
          <a:xfrm>
            <a:off x="251700" y="2571750"/>
            <a:ext cx="2232155" cy="981423"/>
          </a:xfrm>
          <a:prstGeom prst="rect">
            <a:avLst/>
          </a:prstGeom>
        </p:spPr>
        <p:txBody>
          <a:bodyPr wrap="square">
            <a:spAutoFit/>
          </a:bodyPr>
          <a:lstStyle/>
          <a:p>
            <a:pPr indent="5467350">
              <a:lnSpc>
                <a:spcPct val="107000"/>
              </a:lnSpc>
              <a:spcAft>
                <a:spcPts val="0"/>
              </a:spcAft>
            </a:pPr>
            <a:endParaRPr lang="zh-CN" altLang="zh-CN" sz="1600" dirty="0">
              <a:latin typeface="Arial" panose="020B0604020202020204" pitchFamily="34" charset="0"/>
              <a:cs typeface="Times New Roman" panose="02020603050405020304" pitchFamily="18" charset="0"/>
            </a:endParaRPr>
          </a:p>
          <a:p>
            <a:pPr>
              <a:lnSpc>
                <a:spcPct val="107000"/>
              </a:lnSpc>
              <a:spcAft>
                <a:spcPts val="0"/>
              </a:spcAft>
            </a:pPr>
            <a:r>
              <a:rPr lang="zh-CN" altLang="zh-CN" b="1" dirty="0">
                <a:solidFill>
                  <a:srgbClr val="333333"/>
                </a:solidFill>
                <a:latin typeface="Arial" panose="020B0604020202020204" pitchFamily="34" charset="0"/>
                <a:cs typeface="Arial" panose="020B0604020202020204" pitchFamily="34" charset="0"/>
              </a:rPr>
              <a:t>进入</a:t>
            </a:r>
            <a:r>
              <a:rPr lang="en-US" altLang="zh-CN" b="1" dirty="0">
                <a:solidFill>
                  <a:srgbClr val="333333"/>
                </a:solidFill>
                <a:latin typeface="Arial" panose="020B0604020202020204" pitchFamily="34" charset="0"/>
                <a:cs typeface="Arial" panose="020B0604020202020204" pitchFamily="34" charset="0"/>
              </a:rPr>
              <a:t>VBA</a:t>
            </a:r>
            <a:r>
              <a:rPr lang="zh-CN" altLang="zh-CN" b="1" dirty="0">
                <a:solidFill>
                  <a:srgbClr val="333333"/>
                </a:solidFill>
                <a:latin typeface="Arial" panose="020B0604020202020204" pitchFamily="34" charset="0"/>
                <a:cs typeface="Arial" panose="020B0604020202020204" pitchFamily="34" charset="0"/>
              </a:rPr>
              <a:t>编译环境的快捷键</a:t>
            </a:r>
            <a:r>
              <a:rPr lang="en-US" altLang="zh-CN" b="1" dirty="0">
                <a:solidFill>
                  <a:srgbClr val="333333"/>
                </a:solidFill>
                <a:latin typeface="Arial" panose="020B0604020202020204" pitchFamily="34" charset="0"/>
                <a:cs typeface="Arial" panose="020B0604020202020204" pitchFamily="34" charset="0"/>
              </a:rPr>
              <a:t>Alt+F11</a:t>
            </a:r>
            <a:endParaRPr lang="zh-CN" altLang="zh-CN" sz="1600" dirty="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6189900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403</TotalTime>
  <Pages>0</Pages>
  <Words>1316</Words>
  <Characters>0</Characters>
  <Application>Microsoft Office PowerPoint</Application>
  <DocSecurity>0</DocSecurity>
  <PresentationFormat>On-screen Show (16:9)</PresentationFormat>
  <Lines>0</Lines>
  <Paragraphs>234</Paragraphs>
  <Slides>31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HelveticaNeueLT Pro 35 Th</vt:lpstr>
      <vt:lpstr>Kozuka Mincho Pr6N H</vt:lpstr>
      <vt:lpstr>华文行楷</vt:lpstr>
      <vt:lpstr>楷体</vt:lpstr>
      <vt:lpstr>宋体</vt:lpstr>
      <vt:lpstr>微软雅黑</vt:lpstr>
      <vt:lpstr>Arial</vt:lpstr>
      <vt:lpstr>Calibri</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Ruan Yanzheng</cp:lastModifiedBy>
  <cp:revision>79</cp:revision>
  <dcterms:created xsi:type="dcterms:W3CDTF">2014-07-25T06:09:36Z</dcterms:created>
  <dcterms:modified xsi:type="dcterms:W3CDTF">2018-01-18T01:14:50Z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