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7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D81F8-CA61-4D46-96A7-50227FEDAF4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BCEA7-946F-461E-B872-599C4B148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5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BCEA7-946F-461E-B872-599C4B148D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2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7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9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58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7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7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3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9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9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BEF8-CD96-4171-9F96-0B76A19D605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4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1BEF8-CD96-4171-9F96-0B76A19D6059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038F-4BEC-44B0-8652-9031920EE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9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5" y="1709945"/>
            <a:ext cx="9638202" cy="280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2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02" y="478758"/>
            <a:ext cx="8882642" cy="57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1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5362" y="659395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Discriminator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86" y="3437682"/>
            <a:ext cx="3562350" cy="3429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57653" y="1859504"/>
            <a:ext cx="8927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z as input instead of the generated response Y to avoid the vanishing gradient of z,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57653" y="252104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With supervision signals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87" y="4350053"/>
            <a:ext cx="3413614" cy="5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0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2145" y="1573796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Type Controller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52145" y="2551920"/>
            <a:ext cx="9454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type controller estimates a distribution over the word types at each decoding position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09" y="3349069"/>
            <a:ext cx="40957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3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2204" y="525305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Decoder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79" y="1779343"/>
            <a:ext cx="4476750" cy="1857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04" y="4456234"/>
            <a:ext cx="4229100" cy="9525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6101862" y="1186962"/>
            <a:ext cx="43961" cy="4703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056" y="1779343"/>
            <a:ext cx="3286125" cy="4000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14543" y="2426678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sz="1200" dirty="0" smtClean="0"/>
              <a:t>gradually increase from 0 to 1.</a:t>
            </a:r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468" y="2834884"/>
            <a:ext cx="2190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2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6423" y="764903"/>
            <a:ext cx="269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Topic Word </a:t>
            </a:r>
            <a:r>
              <a:rPr lang="en-US" altLang="zh-CN" dirty="0"/>
              <a:t>Prediction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802" y="2031389"/>
            <a:ext cx="4324350" cy="790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40" y="3993906"/>
            <a:ext cx="4800600" cy="8572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83105" y="3308058"/>
            <a:ext cx="8596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relevance score of a topic word to </a:t>
            </a:r>
            <a:r>
              <a:rPr lang="en-US" altLang="zh-CN" dirty="0" smtClean="0"/>
              <a:t>a given </a:t>
            </a:r>
            <a:r>
              <a:rPr lang="en-US" altLang="zh-CN" dirty="0"/>
              <a:t>post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89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7485186" y="1666035"/>
            <a:ext cx="2630780" cy="12321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754315" y="1666035"/>
            <a:ext cx="2822331" cy="10617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89185" y="119790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altLang="zh-CN" sz="1400" dirty="0"/>
              <a:t>Chinese dialogue dataset </a:t>
            </a:r>
            <a:r>
              <a:rPr lang="it-IT" altLang="zh-CN" sz="1400" dirty="0" smtClean="0"/>
              <a:t>from Weibo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89185" y="66821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Dataset</a:t>
            </a:r>
            <a:r>
              <a:rPr lang="zh-CN" altLang="en-US" b="1" dirty="0" smtClean="0"/>
              <a:t>：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4850423" y="11825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10 million </a:t>
            </a:r>
            <a:r>
              <a:rPr lang="en-US" altLang="zh-CN" sz="1400" dirty="0" smtClean="0"/>
              <a:t>post responses pairs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389185" y="1784811"/>
            <a:ext cx="2255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function label for each pair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945866" y="1754033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sampled about 2,000 pairs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945866" y="2156274"/>
            <a:ext cx="39389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annotated the data manually</a:t>
            </a:r>
            <a:endParaRPr lang="zh-CN" altLang="en-US" sz="14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576646" y="2156274"/>
            <a:ext cx="90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19244" y="1907921"/>
            <a:ext cx="2335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the self-attentive </a:t>
            </a:r>
            <a:r>
              <a:rPr lang="en-US" altLang="zh-CN" sz="1400" b="1" dirty="0" smtClean="0"/>
              <a:t>classifier</a:t>
            </a:r>
          </a:p>
          <a:p>
            <a:pPr algn="ctr"/>
            <a:r>
              <a:rPr lang="en-US" altLang="zh-CN" sz="1400" dirty="0" smtClean="0"/>
              <a:t>Accuracy 0.78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8888338" y="3140039"/>
            <a:ext cx="2795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annotate the large dataset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800576" y="2898153"/>
            <a:ext cx="0" cy="73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055" y="3879663"/>
            <a:ext cx="3755781" cy="160664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529862" y="324814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Evaluation</a:t>
            </a:r>
            <a:r>
              <a:rPr lang="zh-CN" altLang="en-US" b="1" dirty="0" smtClean="0"/>
              <a:t>：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1529862" y="3815834"/>
            <a:ext cx="1819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Automatic Evaluation</a:t>
            </a:r>
            <a:endParaRPr lang="zh-CN" altLang="en-US" sz="14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6576646" y="3248142"/>
            <a:ext cx="61546" cy="3348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52" y="4335224"/>
            <a:ext cx="5038725" cy="136207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240266" y="5908912"/>
            <a:ext cx="4809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Acc</a:t>
            </a:r>
            <a:r>
              <a:rPr lang="zh-CN" altLang="en-US" sz="1600" dirty="0" smtClean="0"/>
              <a:t>：预先指定好的句子功能和模型生成的句子功能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921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5675" y="993503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Manual Evaluation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15675" y="172544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200 posts were </a:t>
            </a:r>
            <a:r>
              <a:rPr lang="en-US" altLang="zh-CN" sz="1400" dirty="0" smtClean="0"/>
              <a:t>randomly sampled </a:t>
            </a:r>
            <a:r>
              <a:rPr lang="en-US" altLang="zh-CN" sz="1400" dirty="0"/>
              <a:t>from the test set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315675" y="2956371"/>
            <a:ext cx="1425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three </a:t>
            </a:r>
            <a:r>
              <a:rPr lang="en-US" altLang="zh-CN" sz="1400" dirty="0" smtClean="0"/>
              <a:t>metrics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315675" y="2241937"/>
            <a:ext cx="102813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give a preference (win, lose, or tie</a:t>
            </a:r>
            <a:r>
              <a:rPr lang="en-US" altLang="zh-CN" sz="1400" dirty="0" smtClean="0"/>
              <a:t>)   with three baselines</a:t>
            </a:r>
            <a:endParaRPr lang="en-US" altLang="zh-CN" sz="1400" dirty="0"/>
          </a:p>
          <a:p>
            <a:r>
              <a:rPr lang="en-US" altLang="zh-CN" sz="1400" dirty="0" smtClean="0"/>
              <a:t>crowdsourcing service for </a:t>
            </a:r>
            <a:r>
              <a:rPr lang="en-US" altLang="zh-CN" sz="1400" dirty="0"/>
              <a:t>annotation, and each pair-wise </a:t>
            </a:r>
            <a:r>
              <a:rPr lang="en-US" altLang="zh-CN" sz="1400" dirty="0" smtClean="0"/>
              <a:t>comparison was judged </a:t>
            </a:r>
            <a:r>
              <a:rPr lang="en-US" altLang="zh-CN" sz="1400" dirty="0"/>
              <a:t>by 5 curators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2741065" y="2883674"/>
            <a:ext cx="784487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Grammaticality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Appropriateness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Informativeness</a:t>
            </a:r>
            <a:endParaRPr lang="en-US" altLang="zh-CN" sz="1400" dirty="0" smtClean="0"/>
          </a:p>
        </p:txBody>
      </p:sp>
      <p:sp>
        <p:nvSpPr>
          <p:cNvPr id="7" name="矩形 6"/>
          <p:cNvSpPr/>
          <p:nvPr/>
        </p:nvSpPr>
        <p:spPr>
          <a:xfrm>
            <a:off x="1315675" y="503365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/>
              <a:t>Total annotation </a:t>
            </a:r>
            <a:r>
              <a:rPr lang="en-US" altLang="zh-CN" sz="1400" dirty="0"/>
              <a:t>amounts to </a:t>
            </a:r>
            <a:r>
              <a:rPr lang="en-US" altLang="zh-CN" sz="1400" dirty="0" smtClean="0"/>
              <a:t>200*3*3*3=5,400</a:t>
            </a: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65" y="5350709"/>
            <a:ext cx="8539467" cy="13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0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25" y="123092"/>
            <a:ext cx="4517414" cy="65972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3689" y="615434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Case Study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3964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0924" y="98473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CONTENT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538654" y="2198077"/>
            <a:ext cx="7455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Intention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Experiment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45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7685" y="2461737"/>
            <a:ext cx="93579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闲聊</a:t>
            </a:r>
            <a:r>
              <a:rPr lang="zh-CN" altLang="en-US" sz="1600" dirty="0" smtClean="0">
                <a:solidFill>
                  <a:srgbClr val="FF0000"/>
                </a:solidFill>
              </a:rPr>
              <a:t>对话生成领域</a:t>
            </a:r>
            <a:r>
              <a:rPr lang="zh-CN" altLang="en-US" sz="1600" dirty="0" smtClean="0"/>
              <a:t>，研究如何控制生成回复的全局功能特征，并解决</a:t>
            </a:r>
            <a:r>
              <a:rPr lang="zh-CN" altLang="en-US" sz="1600" dirty="0" smtClean="0">
                <a:solidFill>
                  <a:srgbClr val="FF0000"/>
                </a:solidFill>
              </a:rPr>
              <a:t>功能控制和内容丰富性</a:t>
            </a:r>
            <a:r>
              <a:rPr lang="zh-CN" altLang="en-US" sz="1600" dirty="0" smtClean="0"/>
              <a:t>的兼容问题。句子功能（</a:t>
            </a:r>
            <a:r>
              <a:rPr lang="en-US" altLang="zh-CN" sz="1600" dirty="0" smtClean="0"/>
              <a:t>Sentence Function</a:t>
            </a:r>
            <a:r>
              <a:rPr lang="zh-CN" altLang="en-US" sz="1600" dirty="0" smtClean="0"/>
              <a:t>）是一种重要的语言学特征，按句子功能可将语言划分为</a:t>
            </a:r>
            <a:r>
              <a:rPr lang="zh-CN" altLang="en-US" sz="1600" dirty="0" smtClean="0">
                <a:solidFill>
                  <a:srgbClr val="FF0000"/>
                </a:solidFill>
              </a:rPr>
              <a:t>疑问句、陈述句、祈使句</a:t>
            </a:r>
            <a:r>
              <a:rPr lang="zh-CN" altLang="en-US" sz="1600" dirty="0" smtClean="0"/>
              <a:t>等多个类别，该特征在对话中能够体现说话者的目的。模型生成的回复不仅在结构上符合设定的</a:t>
            </a:r>
            <a:r>
              <a:rPr lang="zh-CN" altLang="en-US" sz="1600" dirty="0" smtClean="0">
                <a:solidFill>
                  <a:srgbClr val="FF0000"/>
                </a:solidFill>
              </a:rPr>
              <a:t>功能类别</a:t>
            </a:r>
            <a:r>
              <a:rPr lang="zh-CN" altLang="en-US" sz="1600" dirty="0" smtClean="0"/>
              <a:t>，而且在内容上具备</a:t>
            </a:r>
            <a:r>
              <a:rPr lang="zh-CN" altLang="en-US" sz="1600" dirty="0" smtClean="0">
                <a:solidFill>
                  <a:srgbClr val="FF0000"/>
                </a:solidFill>
              </a:rPr>
              <a:t>丰富的信息量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817685" y="1055077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Intention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778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20" y="905607"/>
            <a:ext cx="5969622" cy="27344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129" y="604471"/>
            <a:ext cx="4276725" cy="2886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4739" y="60447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Example: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3545" y="4367489"/>
            <a:ext cx="10395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Deal with the global control of sentence function and the compatibility of controlling sentence         function and generating informative content.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89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3047" y="720969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Model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51791" y="1863968"/>
            <a:ext cx="66997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Input:   </a:t>
            </a:r>
          </a:p>
          <a:p>
            <a:r>
              <a:rPr lang="en-US" altLang="zh-CN" dirty="0" smtClean="0"/>
              <a:t>                                                           </a:t>
            </a:r>
          </a:p>
          <a:p>
            <a:r>
              <a:rPr lang="en-US" altLang="zh-CN" dirty="0" smtClean="0"/>
              <a:t>A post                              and   sentence function category   </a:t>
            </a:r>
          </a:p>
          <a:p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22" y="2494084"/>
            <a:ext cx="1590675" cy="30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431" y="2494084"/>
            <a:ext cx="142875" cy="266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306" y="2573331"/>
            <a:ext cx="321286" cy="3986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51791" y="2971964"/>
            <a:ext cx="46511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Output:    </a:t>
            </a:r>
          </a:p>
          <a:p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 response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43949" y="359423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*not only coherent with the specified function category l but also informative in content</a:t>
            </a:r>
            <a:endParaRPr lang="zh-CN" altLang="en-US" sz="1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171" y="3579089"/>
            <a:ext cx="1704975" cy="390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291" y="4760515"/>
            <a:ext cx="904875" cy="304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1791" y="4633670"/>
            <a:ext cx="3581400" cy="5048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249562" y="4207407"/>
            <a:ext cx="4665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oal is to estimate the conditional probability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3685" y="5514921"/>
            <a:ext cx="3038475" cy="36195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2281601" y="5121240"/>
            <a:ext cx="527538" cy="55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438888" y="5138495"/>
            <a:ext cx="750278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92431" y="56314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indicates</a:t>
            </a:r>
          </a:p>
          <a:p>
            <a:r>
              <a:rPr lang="en-US" altLang="zh-CN" dirty="0" smtClean="0"/>
              <a:t>the sampling process of 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39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239"/>
            <a:ext cx="8882064" cy="57237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85737" y="931985"/>
            <a:ext cx="311874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Tips:</a:t>
            </a:r>
          </a:p>
          <a:p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e</a:t>
            </a:r>
            <a:r>
              <a:rPr lang="en-US" altLang="zh-CN" sz="1200" dirty="0" smtClean="0"/>
              <a:t>ncoder-decoder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CVAE framework sample a latent variable z from two normal distributions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7880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0120" y="738527"/>
            <a:ext cx="3405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Encoder-Decoder Framework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18" y="3068134"/>
            <a:ext cx="1514475" cy="323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18" y="4164199"/>
            <a:ext cx="1543050" cy="295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87" y="3474764"/>
            <a:ext cx="2343150" cy="52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5373" y="2463878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Encoder:</a:t>
            </a:r>
          </a:p>
          <a:p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079631" y="2074985"/>
            <a:ext cx="35169" cy="3569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88559" y="2463877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ecoder:</a:t>
            </a: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671" y="3110208"/>
            <a:ext cx="3105150" cy="495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7747" y="3959411"/>
            <a:ext cx="3333750" cy="4095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5764" y="3043533"/>
            <a:ext cx="22574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6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8554" y="791308"/>
            <a:ext cx="487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CVAE(</a:t>
            </a:r>
            <a:r>
              <a:rPr lang="en-US" altLang="zh-CN" dirty="0"/>
              <a:t>conditional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/>
              <a:t>auto-encoder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27638" y="1679331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条件有向图模型，输入是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2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8805" y="685773"/>
            <a:ext cx="2829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Recognition/Prior Network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2177" y="172329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Training :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16623" y="269923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Sample z from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2699238"/>
            <a:ext cx="847725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519" y="2677598"/>
            <a:ext cx="942975" cy="3143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81919" y="2665484"/>
            <a:ext cx="21339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0" i="0" u="none" strike="noStrike" baseline="0" dirty="0" smtClean="0">
                <a:latin typeface="NimbusRomNo9L-Regu"/>
              </a:rPr>
              <a:t>recognition network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981919" y="3068570"/>
            <a:ext cx="37433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 to approximate the true posterior distribution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1116623" y="3736757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假定</a:t>
            </a:r>
            <a:r>
              <a:rPr lang="en-US" altLang="zh-CN" dirty="0" smtClean="0"/>
              <a:t>z</a:t>
            </a:r>
            <a:r>
              <a:rPr lang="zh-CN" altLang="en-US" dirty="0" smtClean="0"/>
              <a:t>服从多变量高斯分布，协方差矩阵是对角矩阵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596" y="3736858"/>
            <a:ext cx="2400300" cy="419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096" y="4288501"/>
            <a:ext cx="2914650" cy="4857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17331" y="494420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Testing :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16623" y="5535490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prior network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7086" y="5480902"/>
            <a:ext cx="923925" cy="4095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9515" y="5590497"/>
            <a:ext cx="1076325" cy="3143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8272" y="5467431"/>
            <a:ext cx="2343150" cy="4381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948" y="6419850"/>
            <a:ext cx="2933700" cy="4381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158627" y="6112427"/>
            <a:ext cx="8201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To bridge the gap between the recognition and the prior networks,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110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394</Words>
  <Application>Microsoft Office PowerPoint</Application>
  <PresentationFormat>宽屏</PresentationFormat>
  <Paragraphs>74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NimbusRomNo9L-Regu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30</cp:revision>
  <dcterms:created xsi:type="dcterms:W3CDTF">2019-04-07T11:17:34Z</dcterms:created>
  <dcterms:modified xsi:type="dcterms:W3CDTF">2019-04-08T12:17:14Z</dcterms:modified>
</cp:coreProperties>
</file>