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58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8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3"/>
  </p:normalViewPr>
  <p:slideViewPr>
    <p:cSldViewPr>
      <p:cViewPr varScale="1">
        <p:scale>
          <a:sx n="85" d="100"/>
          <a:sy n="85" d="100"/>
        </p:scale>
        <p:origin x="13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673B34-495B-4EFA-AA2A-D2FFC28DAAF0}" type="datetimeFigureOut">
              <a:rPr lang="zh-TW" altLang="en-US" smtClean="0"/>
              <a:pPr/>
              <a:t>2017/3/6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3E2EB8A-1E34-4A66-A08F-0D843C378A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516960" cy="2244824"/>
          </a:xfrm>
        </p:spPr>
        <p:txBody>
          <a:bodyPr>
            <a:normAutofit/>
          </a:bodyPr>
          <a:lstStyle/>
          <a:p>
            <a:r>
              <a:rPr lang="en-US" altLang="zh-TW" sz="2400" b="1" i="1" dirty="0" err="1">
                <a:latin typeface="Bell MT" panose="02020503060305020303" pitchFamily="18" charset="0"/>
                <a:ea typeface="BatangChe" panose="02030609000101010101" pitchFamily="49" charset="-127"/>
              </a:rPr>
              <a:t>Duyu</a:t>
            </a:r>
            <a:r>
              <a:rPr lang="en-US" altLang="zh-TW" sz="2400" b="1" i="1" dirty="0">
                <a:latin typeface="Bell MT" panose="02020503060305020303" pitchFamily="18" charset="0"/>
                <a:ea typeface="BatangChe" panose="02030609000101010101" pitchFamily="49" charset="-127"/>
              </a:rPr>
              <a:t> </a:t>
            </a:r>
            <a:r>
              <a:rPr lang="en-US" altLang="zh-TW" sz="2400" b="1" i="1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Tang, </a:t>
            </a:r>
            <a:r>
              <a:rPr lang="en-US" altLang="zh-TW" sz="2400" b="1" i="1" dirty="0" err="1" smtClean="0">
                <a:latin typeface="Bell MT" panose="02020503060305020303" pitchFamily="18" charset="0"/>
                <a:ea typeface="BatangChe" panose="02030609000101010101" pitchFamily="49" charset="-127"/>
              </a:rPr>
              <a:t>Furu</a:t>
            </a:r>
            <a:r>
              <a:rPr lang="en-US" altLang="zh-TW" sz="2400" b="1" i="1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 Wei, Nan Yang, Ming Zhou, </a:t>
            </a:r>
            <a:r>
              <a:rPr lang="en-US" altLang="zh-TW" sz="2400" b="1" i="1" dirty="0">
                <a:latin typeface="Bell MT" panose="02020503060305020303" pitchFamily="18" charset="0"/>
                <a:ea typeface="BatangChe" panose="02030609000101010101" pitchFamily="49" charset="-127"/>
              </a:rPr>
              <a:t>Ting </a:t>
            </a:r>
            <a:r>
              <a:rPr lang="en-US" altLang="zh-TW" sz="2400" b="1" i="1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Liu, Bing Qin </a:t>
            </a:r>
          </a:p>
          <a:p>
            <a:r>
              <a:rPr lang="en-US" altLang="zh-TW" sz="2400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 </a:t>
            </a:r>
            <a:r>
              <a:rPr lang="en-US" altLang="zh-TW" sz="2400" dirty="0">
                <a:latin typeface="Bell MT" panose="02020503060305020303" pitchFamily="18" charset="0"/>
                <a:ea typeface="BatangChe" panose="02030609000101010101" pitchFamily="49" charset="-127"/>
              </a:rPr>
              <a:t>Harbin Institute of </a:t>
            </a:r>
            <a:r>
              <a:rPr lang="en-US" altLang="zh-TW" sz="2400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Technology</a:t>
            </a:r>
            <a:endParaRPr lang="en-US" altLang="zh-TW" sz="2400" dirty="0">
              <a:latin typeface="Bell MT" panose="02020503060305020303" pitchFamily="18" charset="0"/>
              <a:ea typeface="BatangChe" panose="02030609000101010101" pitchFamily="49" charset="-127"/>
            </a:endParaRPr>
          </a:p>
          <a:p>
            <a:r>
              <a:rPr lang="en-US" altLang="zh-TW" sz="2400" dirty="0">
                <a:latin typeface="Bell MT" panose="02020503060305020303" pitchFamily="18" charset="0"/>
                <a:ea typeface="BatangChe" panose="02030609000101010101" pitchFamily="49" charset="-127"/>
              </a:rPr>
              <a:t> </a:t>
            </a:r>
            <a:r>
              <a:rPr lang="en-US" altLang="zh-TW" sz="2400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Microsoft Research</a:t>
            </a:r>
          </a:p>
          <a:p>
            <a:r>
              <a:rPr lang="en-US" altLang="zh-TW" sz="2400" b="1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ACL 2014</a:t>
            </a:r>
            <a:endParaRPr lang="zh-TW" altLang="en-US" sz="2400" b="1" dirty="0">
              <a:latin typeface="Bell MT" panose="02020503060305020303" pitchFamily="18" charset="0"/>
              <a:ea typeface="BatangChe" panose="02030609000101010101" pitchFamily="49" charset="-127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Bell MT" panose="02020503060305020303" pitchFamily="18" charset="0"/>
                <a:ea typeface="BatangChe" panose="02030609000101010101" pitchFamily="49" charset="-127"/>
              </a:rPr>
              <a:t>Learning </a:t>
            </a:r>
            <a:r>
              <a:rPr lang="en-US" altLang="zh-TW" sz="2800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Sentiment-Specific Word </a:t>
            </a:r>
            <a:r>
              <a:rPr lang="en-US" altLang="zh-TW" sz="2800" dirty="0">
                <a:latin typeface="Bell MT" panose="02020503060305020303" pitchFamily="18" charset="0"/>
                <a:ea typeface="BatangChe" panose="02030609000101010101" pitchFamily="49" charset="-127"/>
              </a:rPr>
              <a:t>Embedding</a:t>
            </a:r>
            <a:br>
              <a:rPr lang="en-US" altLang="zh-TW" sz="2800" dirty="0">
                <a:latin typeface="Bell MT" panose="02020503060305020303" pitchFamily="18" charset="0"/>
                <a:ea typeface="BatangChe" panose="02030609000101010101" pitchFamily="49" charset="-127"/>
              </a:rPr>
            </a:br>
            <a:r>
              <a:rPr lang="en-US" altLang="zh-TW" sz="2800" dirty="0">
                <a:latin typeface="Bell MT" panose="02020503060305020303" pitchFamily="18" charset="0"/>
                <a:ea typeface="BatangChe" panose="02030609000101010101" pitchFamily="49" charset="-127"/>
              </a:rPr>
              <a:t>for Twitter Sentiment Classification</a:t>
            </a:r>
            <a:endParaRPr lang="zh-TW" altLang="en-US" sz="2800" dirty="0">
              <a:latin typeface="Bell MT" panose="02020503060305020303" pitchFamily="18" charset="0"/>
              <a:ea typeface="BatangChe" panose="02030609000101010101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4004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639"/>
            <a:ext cx="22002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732240" y="5752648"/>
            <a:ext cx="20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2015/01/09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5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2" y="260648"/>
            <a:ext cx="8241536" cy="621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98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400" cy="73833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Bell MT" pitchFamily="18" charset="0"/>
              </a:rPr>
              <a:t>Basic Model 2 (</a:t>
            </a:r>
            <a:r>
              <a:rPr lang="en-US" altLang="zh-TW" sz="3200" dirty="0" err="1" smtClean="0">
                <a:latin typeface="Bell MT" pitchFamily="18" charset="0"/>
              </a:rPr>
              <a:t>SSWE</a:t>
            </a:r>
            <a:r>
              <a:rPr lang="en-US" altLang="zh-TW" sz="3200" baseline="-25000" dirty="0" err="1" smtClean="0">
                <a:latin typeface="Bell MT" pitchFamily="18" charset="0"/>
              </a:rPr>
              <a:t>r</a:t>
            </a:r>
            <a:r>
              <a:rPr lang="en-US" altLang="zh-TW" sz="3200" dirty="0" smtClean="0">
                <a:latin typeface="Bell MT" pitchFamily="18" charset="0"/>
              </a:rPr>
              <a:t>):</a:t>
            </a:r>
            <a:r>
              <a:rPr lang="en-US" altLang="zh-TW" sz="3200" baseline="-25000" dirty="0" smtClean="0">
                <a:latin typeface="Bell MT" pitchFamily="18" charset="0"/>
              </a:rPr>
              <a:t> </a:t>
            </a:r>
            <a:endParaRPr lang="zh-TW" altLang="en-US" sz="3200" baseline="-25000" dirty="0">
              <a:latin typeface="Bell MT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653136"/>
            <a:ext cx="2781300" cy="1076325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509120"/>
            <a:ext cx="3219363" cy="145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圖說文字 10"/>
          <p:cNvSpPr/>
          <p:nvPr/>
        </p:nvSpPr>
        <p:spPr>
          <a:xfrm>
            <a:off x="2771800" y="4005064"/>
            <a:ext cx="936104" cy="576064"/>
          </a:xfrm>
          <a:prstGeom prst="wedgeRectCallout">
            <a:avLst>
              <a:gd name="adj1" fmla="val -33761"/>
              <a:gd name="adj2" fmla="val 109809"/>
            </a:avLst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Positive Score</a:t>
            </a:r>
            <a:endParaRPr lang="zh-TW" altLang="en-US" dirty="0"/>
          </a:p>
        </p:txBody>
      </p:sp>
      <p:sp>
        <p:nvSpPr>
          <p:cNvPr id="12" name="矩形圖說文字 11"/>
          <p:cNvSpPr/>
          <p:nvPr/>
        </p:nvSpPr>
        <p:spPr>
          <a:xfrm>
            <a:off x="2915816" y="5877272"/>
            <a:ext cx="936104" cy="576064"/>
          </a:xfrm>
          <a:prstGeom prst="wedgeRectCallout">
            <a:avLst>
              <a:gd name="adj1" fmla="val -36059"/>
              <a:gd name="adj2" fmla="val -78803"/>
            </a:avLst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Negative Score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764704"/>
            <a:ext cx="8568952" cy="5256584"/>
          </a:xfrm>
        </p:spPr>
        <p:txBody>
          <a:bodyPr>
            <a:normAutofit/>
          </a:bodyPr>
          <a:lstStyle/>
          <a:p>
            <a:endParaRPr lang="en-US" altLang="zh-TW" sz="5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  <a:p>
            <a:r>
              <a:rPr lang="en-US" altLang="zh-TW" sz="2400" dirty="0" smtClean="0"/>
              <a:t>The distribution of [0.7,0.3] can also be interpreted as a positive label because the positive score is larger than the negative score.</a:t>
            </a:r>
          </a:p>
          <a:p>
            <a:endParaRPr lang="en-US" altLang="zh-TW" sz="500" dirty="0" smtClean="0"/>
          </a:p>
          <a:p>
            <a:r>
              <a:rPr lang="en-US" altLang="zh-TW" sz="2400" dirty="0" smtClean="0"/>
              <a:t>Compared with </a:t>
            </a:r>
            <a:r>
              <a:rPr lang="en-US" altLang="zh-TW" sz="2400" dirty="0" err="1" smtClean="0"/>
              <a:t>SSWE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the 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 layer is removed because </a:t>
            </a:r>
            <a:r>
              <a:rPr lang="en-US" altLang="zh-TW" sz="2400" dirty="0" err="1" smtClean="0"/>
              <a:t>SSWE</a:t>
            </a:r>
            <a:r>
              <a:rPr lang="en-US" altLang="zh-TW" sz="2400" baseline="-25000" dirty="0" err="1" smtClean="0"/>
              <a:t>r</a:t>
            </a:r>
            <a:r>
              <a:rPr lang="en-US" altLang="zh-TW" sz="2400" dirty="0" smtClean="0"/>
              <a:t> does not require probabilistic interpretation.</a:t>
            </a:r>
          </a:p>
          <a:p>
            <a:endParaRPr lang="en-US" altLang="zh-TW" sz="500" dirty="0" smtClean="0"/>
          </a:p>
          <a:p>
            <a:r>
              <a:rPr lang="en-US" altLang="zh-TW" sz="2400" dirty="0" smtClean="0"/>
              <a:t>       is an indicator function reflecting the sentiment polarity of a sentence.</a:t>
            </a:r>
          </a:p>
          <a:p>
            <a:endParaRPr lang="en-US" altLang="zh-TW" sz="500" dirty="0" smtClean="0"/>
          </a:p>
          <a:p>
            <a:r>
              <a:rPr lang="en-US" altLang="zh-TW" sz="2400" dirty="0" smtClean="0"/>
              <a:t>Similar with </a:t>
            </a:r>
            <a:r>
              <a:rPr lang="en-US" altLang="zh-TW" sz="2400" dirty="0" err="1" smtClean="0"/>
              <a:t>SSWE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SSWE</a:t>
            </a:r>
            <a:r>
              <a:rPr lang="en-US" altLang="zh-TW" sz="2400" baseline="-25000" dirty="0" err="1" smtClean="0"/>
              <a:t>r</a:t>
            </a:r>
            <a:r>
              <a:rPr lang="en-US" altLang="zh-TW" sz="2400" dirty="0" smtClean="0"/>
              <a:t> also does not generate the corrupted </a:t>
            </a:r>
            <a:r>
              <a:rPr lang="en-US" altLang="zh-TW" sz="2400" dirty="0" err="1" smtClean="0"/>
              <a:t>ngram</a:t>
            </a:r>
            <a:r>
              <a:rPr lang="en-US" altLang="zh-TW" sz="2400" dirty="0" smtClean="0"/>
              <a:t>.</a:t>
            </a:r>
            <a:endParaRPr lang="en-US" altLang="zh-TW" sz="23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924944"/>
            <a:ext cx="469776" cy="28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635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23264" cy="623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39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400" cy="73833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Bell MT" pitchFamily="18" charset="0"/>
              </a:rPr>
              <a:t>Unified Model (</a:t>
            </a:r>
            <a:r>
              <a:rPr lang="en-US" altLang="zh-TW" sz="3200" dirty="0" err="1" smtClean="0">
                <a:latin typeface="Bell MT" pitchFamily="18" charset="0"/>
              </a:rPr>
              <a:t>SSWE</a:t>
            </a:r>
            <a:r>
              <a:rPr lang="en-US" altLang="zh-TW" sz="3200" baseline="-25000" dirty="0" err="1" smtClean="0">
                <a:latin typeface="Bell MT" pitchFamily="18" charset="0"/>
              </a:rPr>
              <a:t>u</a:t>
            </a:r>
            <a:r>
              <a:rPr lang="en-US" altLang="zh-TW" sz="3200" dirty="0" smtClean="0">
                <a:latin typeface="Bell MT" pitchFamily="18" charset="0"/>
              </a:rPr>
              <a:t>):</a:t>
            </a:r>
            <a:r>
              <a:rPr lang="en-US" altLang="zh-TW" sz="3200" baseline="-25000" dirty="0" smtClean="0">
                <a:latin typeface="Bell MT" pitchFamily="18" charset="0"/>
              </a:rPr>
              <a:t> </a:t>
            </a:r>
            <a:endParaRPr lang="zh-TW" altLang="en-US" sz="3200" baseline="-25000" dirty="0">
              <a:latin typeface="Bell MT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74956"/>
            <a:ext cx="2279526" cy="208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437112"/>
            <a:ext cx="2959993" cy="197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653136"/>
            <a:ext cx="2643386" cy="123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620688"/>
            <a:ext cx="8568952" cy="5256584"/>
          </a:xfrm>
        </p:spPr>
        <p:txBody>
          <a:bodyPr>
            <a:normAutofit/>
          </a:bodyPr>
          <a:lstStyle/>
          <a:p>
            <a:endParaRPr lang="en-US" altLang="zh-TW" sz="5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  <a:p>
            <a:r>
              <a:rPr lang="en-US" altLang="zh-TW" sz="2400" dirty="0" smtClean="0"/>
              <a:t>The C&amp;W model learns word embedding by modeling syntactic contexts of words but ignoring sentiment information.</a:t>
            </a:r>
          </a:p>
          <a:p>
            <a:endParaRPr lang="en-US" altLang="zh-TW" sz="500" dirty="0" smtClean="0"/>
          </a:p>
          <a:p>
            <a:r>
              <a:rPr lang="en-US" altLang="zh-TW" sz="2400" dirty="0" smtClean="0"/>
              <a:t>By contrast, </a:t>
            </a:r>
            <a:r>
              <a:rPr lang="en-US" altLang="zh-TW" sz="2400" dirty="0" err="1" smtClean="0"/>
              <a:t>SSWE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SSWE</a:t>
            </a:r>
            <a:r>
              <a:rPr lang="en-US" altLang="zh-TW" sz="2400" baseline="-25000" dirty="0" err="1" smtClean="0"/>
              <a:t>r</a:t>
            </a:r>
            <a:r>
              <a:rPr lang="en-US" altLang="zh-TW" sz="2400" dirty="0" smtClean="0"/>
              <a:t> learn sentiment-specific word embedding by integrating the sentiment polarity of sentences but leaving out the syntactic contexts of words.</a:t>
            </a:r>
          </a:p>
          <a:p>
            <a:endParaRPr lang="en-US" altLang="zh-TW" sz="500" dirty="0" smtClean="0"/>
          </a:p>
          <a:p>
            <a:r>
              <a:rPr lang="en-US" altLang="zh-TW" sz="2400" dirty="0" smtClean="0"/>
              <a:t>We develop a unified model (</a:t>
            </a:r>
            <a:r>
              <a:rPr lang="en-US" altLang="zh-TW" sz="2400" dirty="0" err="1" smtClean="0"/>
              <a:t>SSWE</a:t>
            </a:r>
            <a:r>
              <a:rPr lang="en-US" altLang="zh-TW" sz="2400" baseline="-25000" dirty="0" err="1" smtClean="0"/>
              <a:t>u</a:t>
            </a:r>
            <a:r>
              <a:rPr lang="en-US" altLang="zh-TW" sz="2400" dirty="0" smtClean="0"/>
              <a:t>) in this part, which captures the sentiment information of sentences as well as the syntactic contexts of words.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509120"/>
            <a:ext cx="684269" cy="1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88" y="3999162"/>
            <a:ext cx="1167966" cy="50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5798"/>
            <a:ext cx="816292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61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43915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528" y="167328"/>
            <a:ext cx="7772400" cy="710952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Bell MT" panose="02020503060305020303" pitchFamily="18" charset="0"/>
              </a:rPr>
              <a:t>Experiments</a:t>
            </a:r>
            <a:r>
              <a:rPr lang="en-US" altLang="zh-TW" sz="3200" dirty="0" smtClean="0"/>
              <a:t>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443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2400" cy="710952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Bell MT" panose="02020503060305020303" pitchFamily="18" charset="0"/>
              </a:rPr>
              <a:t>Twitter Sentiment Classification:</a:t>
            </a:r>
            <a:endParaRPr lang="zh-TW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3914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509120"/>
            <a:ext cx="4700446" cy="203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32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6770172" cy="540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733256"/>
            <a:ext cx="4914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內容版面配置區 2"/>
          <p:cNvSpPr>
            <a:spLocks noGrp="1"/>
          </p:cNvSpPr>
          <p:nvPr>
            <p:ph sz="quarter" idx="1"/>
          </p:nvPr>
        </p:nvSpPr>
        <p:spPr>
          <a:xfrm>
            <a:off x="5580112" y="404664"/>
            <a:ext cx="3419872" cy="5256584"/>
          </a:xfrm>
        </p:spPr>
        <p:txBody>
          <a:bodyPr>
            <a:normAutofit lnSpcReduction="10000"/>
          </a:bodyPr>
          <a:lstStyle/>
          <a:p>
            <a:endParaRPr lang="en-US" altLang="zh-TW" sz="5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  <a:p>
            <a:r>
              <a:rPr lang="en-US" altLang="zh-TW" sz="2000" b="1" dirty="0" err="1" smtClean="0"/>
              <a:t>DistSuper</a:t>
            </a:r>
            <a:r>
              <a:rPr lang="en-US" altLang="zh-TW" sz="2000" b="1" dirty="0" smtClean="0"/>
              <a:t>: </a:t>
            </a:r>
            <a:r>
              <a:rPr lang="en-US" altLang="zh-TW" sz="2000" dirty="0" smtClean="0"/>
              <a:t>We use the 10 million tweets selected by positive and negative emoticons as training data.</a:t>
            </a:r>
          </a:p>
          <a:p>
            <a:endParaRPr lang="en-US" altLang="zh-TW" sz="200" dirty="0" smtClean="0"/>
          </a:p>
          <a:p>
            <a:r>
              <a:rPr lang="en-US" altLang="zh-TW" sz="2000" dirty="0" smtClean="0"/>
              <a:t>NBSVM: trades-off between Naive </a:t>
            </a:r>
            <a:r>
              <a:rPr lang="en-US" altLang="zh-TW" sz="2000" dirty="0" err="1" smtClean="0"/>
              <a:t>Bayes</a:t>
            </a:r>
            <a:r>
              <a:rPr lang="en-US" altLang="zh-TW" sz="2000" dirty="0" smtClean="0"/>
              <a:t> and NB-enhanced SVM.</a:t>
            </a:r>
          </a:p>
          <a:p>
            <a:endParaRPr lang="en-US" altLang="zh-TW" sz="200" dirty="0" smtClean="0"/>
          </a:p>
          <a:p>
            <a:r>
              <a:rPr lang="en-US" altLang="zh-TW" sz="2000" b="1" dirty="0" smtClean="0"/>
              <a:t>RAE: </a:t>
            </a:r>
            <a:r>
              <a:rPr lang="en-US" altLang="zh-TW" sz="2000" dirty="0" smtClean="0"/>
              <a:t>Recursive </a:t>
            </a:r>
            <a:r>
              <a:rPr lang="en-US" altLang="zh-TW" sz="2000" dirty="0" err="1" smtClean="0"/>
              <a:t>Autoencoder</a:t>
            </a:r>
            <a:endParaRPr lang="en-US" altLang="zh-TW" sz="2000" dirty="0" smtClean="0"/>
          </a:p>
          <a:p>
            <a:endParaRPr lang="en-US" altLang="zh-TW" sz="200" b="1" dirty="0" smtClean="0"/>
          </a:p>
          <a:p>
            <a:r>
              <a:rPr lang="en-US" altLang="zh-TW" sz="2000" b="1" dirty="0" smtClean="0"/>
              <a:t>NRC:  </a:t>
            </a:r>
            <a:r>
              <a:rPr lang="en-US" altLang="zh-TW" sz="2000" dirty="0" smtClean="0"/>
              <a:t>NRC builds the top-performed system in </a:t>
            </a:r>
            <a:r>
              <a:rPr lang="en-US" altLang="zh-TW" sz="2000" dirty="0" err="1" smtClean="0"/>
              <a:t>SemEval</a:t>
            </a:r>
            <a:r>
              <a:rPr lang="en-US" altLang="zh-TW" sz="2000" dirty="0" smtClean="0"/>
              <a:t> 2013 Twitter sentiment classification track which incorporates diverse sentiment lexicons and many manually designed features.</a:t>
            </a:r>
            <a:endParaRPr lang="en-US" altLang="zh-TW" sz="20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82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6737829" cy="52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661248"/>
            <a:ext cx="5400600" cy="73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423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88641"/>
            <a:ext cx="8242146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48680"/>
            <a:ext cx="60394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661248"/>
            <a:ext cx="49244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91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1143000"/>
          </a:xfrm>
        </p:spPr>
        <p:txBody>
          <a:bodyPr/>
          <a:lstStyle/>
          <a:p>
            <a:r>
              <a:rPr lang="en-US" altLang="zh-TW" b="1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Outline</a:t>
            </a:r>
            <a:endParaRPr lang="zh-TW" altLang="en-US" b="1" dirty="0">
              <a:latin typeface="Bell MT" panose="02020503060305020303" pitchFamily="18" charset="0"/>
              <a:ea typeface="BatangChe" panose="02030609000101010101" pitchFamily="49" charset="-127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7776864" cy="4861520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Introduction</a:t>
            </a:r>
          </a:p>
          <a:p>
            <a:endParaRPr lang="en-US" altLang="zh-TW" sz="1000" dirty="0" smtClean="0">
              <a:latin typeface="Bell MT" panose="02020503060305020303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TW" sz="2400" b="1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Sentiment-Specific Word Embedding </a:t>
            </a:r>
          </a:p>
          <a:p>
            <a:pPr marL="0" indent="0">
              <a:buNone/>
            </a:pPr>
            <a:r>
              <a:rPr lang="en-US" altLang="zh-TW" sz="2300" b="1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-</a:t>
            </a:r>
            <a:r>
              <a:rPr lang="en-US" altLang="zh-TW" sz="2300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 &amp; W</a:t>
            </a:r>
            <a:r>
              <a:rPr lang="zh-TW" altLang="en-US" sz="2300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300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</a:t>
            </a:r>
          </a:p>
          <a:p>
            <a:pPr marL="0" indent="0">
              <a:buNone/>
            </a:pPr>
            <a:r>
              <a:rPr lang="en-US" altLang="zh-TW" sz="2300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- SSWE Model</a:t>
            </a:r>
          </a:p>
          <a:p>
            <a:pPr marL="0" indent="0">
              <a:buNone/>
            </a:pPr>
            <a:endParaRPr lang="en-US" altLang="zh-TW" sz="1000" dirty="0" smtClean="0">
              <a:latin typeface="Bell MT" panose="02020503060305020303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TW" sz="2400" b="1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Experiments</a:t>
            </a:r>
          </a:p>
          <a:p>
            <a:pPr marL="0" indent="0">
              <a:buNone/>
            </a:pPr>
            <a:r>
              <a:rPr lang="en-US" altLang="zh-TW" sz="2300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-Twitter </a:t>
            </a:r>
            <a:r>
              <a:rPr lang="en-US" altLang="zh-TW" sz="2300" dirty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Sentiment </a:t>
            </a:r>
            <a:r>
              <a:rPr lang="en-US" altLang="zh-TW" sz="2300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Classification</a:t>
            </a:r>
          </a:p>
          <a:p>
            <a:pPr marL="0" indent="0">
              <a:buNone/>
            </a:pPr>
            <a:r>
              <a:rPr lang="en-US" altLang="zh-TW" sz="2300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-Word </a:t>
            </a:r>
            <a:r>
              <a:rPr lang="en-US" altLang="zh-TW" sz="2300" dirty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Similarity of Sentiment Lexicons</a:t>
            </a:r>
          </a:p>
          <a:p>
            <a:endParaRPr lang="en-US" altLang="zh-TW" sz="1000" dirty="0" smtClean="0">
              <a:latin typeface="Bell MT" panose="02020503060305020303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TW" sz="2400" b="1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Conclusion</a:t>
            </a:r>
            <a:endParaRPr lang="zh-TW" altLang="en-US" sz="2400" b="1" dirty="0">
              <a:latin typeface="Bell MT" panose="02020503060305020303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741046" cy="551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733256"/>
            <a:ext cx="5186779" cy="72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866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72400" cy="854968"/>
          </a:xfrm>
        </p:spPr>
        <p:txBody>
          <a:bodyPr>
            <a:normAutofit/>
          </a:bodyPr>
          <a:lstStyle/>
          <a:p>
            <a:r>
              <a:rPr lang="en-US" altLang="zh-TW" sz="1400" dirty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zh-TW" sz="1400" dirty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atin typeface="Bell MT" panose="02020503060305020303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Conclusion: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992888" cy="4752528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latin typeface="Bell MT" panose="02020503060305020303" pitchFamily="18" charset="0"/>
              </a:rPr>
              <a:t>In this paper, we propose learning </a:t>
            </a:r>
            <a:r>
              <a:rPr lang="en-US" altLang="zh-TW" sz="2300" dirty="0" smtClean="0">
                <a:latin typeface="Bell MT" panose="02020503060305020303" pitchFamily="18" charset="0"/>
              </a:rPr>
              <a:t>continuous word </a:t>
            </a:r>
            <a:r>
              <a:rPr lang="en-US" altLang="zh-TW" sz="2300" dirty="0">
                <a:latin typeface="Bell MT" panose="02020503060305020303" pitchFamily="18" charset="0"/>
              </a:rPr>
              <a:t>representations as features for Twitter </a:t>
            </a:r>
            <a:r>
              <a:rPr lang="en-US" altLang="zh-TW" sz="2300" dirty="0" smtClean="0">
                <a:latin typeface="Bell MT" panose="02020503060305020303" pitchFamily="18" charset="0"/>
              </a:rPr>
              <a:t>sentiment classification </a:t>
            </a:r>
            <a:r>
              <a:rPr lang="en-US" altLang="zh-TW" sz="2300" dirty="0">
                <a:latin typeface="Bell MT" panose="02020503060305020303" pitchFamily="18" charset="0"/>
              </a:rPr>
              <a:t>under a supervised </a:t>
            </a:r>
            <a:r>
              <a:rPr lang="en-US" altLang="zh-TW" sz="2300" dirty="0" smtClean="0">
                <a:latin typeface="Bell MT" panose="02020503060305020303" pitchFamily="18" charset="0"/>
              </a:rPr>
              <a:t>learning framework</a:t>
            </a:r>
            <a:r>
              <a:rPr lang="en-US" altLang="zh-TW" sz="2300" dirty="0" smtClean="0"/>
              <a:t>.</a:t>
            </a:r>
          </a:p>
          <a:p>
            <a:endParaRPr lang="en-US" altLang="zh-TW" sz="2300" dirty="0" smtClean="0"/>
          </a:p>
          <a:p>
            <a:r>
              <a:rPr lang="en-US" altLang="zh-TW" sz="2400" dirty="0"/>
              <a:t>We </a:t>
            </a:r>
            <a:r>
              <a:rPr lang="en-US" altLang="zh-TW" sz="2400" dirty="0" smtClean="0"/>
              <a:t>learn sentiment-specific </a:t>
            </a:r>
            <a:r>
              <a:rPr lang="en-US" altLang="zh-TW" sz="2400" dirty="0"/>
              <a:t>word embedding (SSWE) </a:t>
            </a:r>
            <a:r>
              <a:rPr lang="en-US" altLang="zh-TW" sz="2400" dirty="0" smtClean="0"/>
              <a:t>by integrating </a:t>
            </a:r>
            <a:r>
              <a:rPr lang="en-US" altLang="zh-TW" sz="2400" dirty="0"/>
              <a:t>the sentiment information into the </a:t>
            </a:r>
            <a:r>
              <a:rPr lang="en-US" altLang="zh-TW" sz="2400" dirty="0" smtClean="0"/>
              <a:t>loss functions </a:t>
            </a:r>
            <a:r>
              <a:rPr lang="en-US" altLang="zh-TW" sz="2400" dirty="0"/>
              <a:t>of three neural </a:t>
            </a:r>
            <a:r>
              <a:rPr lang="en-US" altLang="zh-TW" sz="2400" dirty="0" smtClean="0"/>
              <a:t>network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The effectiveness of SSWE has been verified </a:t>
            </a:r>
            <a:r>
              <a:rPr lang="en-US" altLang="zh-TW" sz="2400" dirty="0" smtClean="0"/>
              <a:t>in Twitter </a:t>
            </a:r>
            <a:r>
              <a:rPr lang="en-US" altLang="zh-TW" sz="2400" dirty="0"/>
              <a:t>sentiment classification </a:t>
            </a:r>
            <a:r>
              <a:rPr lang="en-US" altLang="zh-TW" sz="2400" dirty="0" smtClean="0"/>
              <a:t>and word similarity judgments.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7702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71488" y="971600"/>
            <a:ext cx="8060952" cy="4572000"/>
          </a:xfrm>
        </p:spPr>
        <p:txBody>
          <a:bodyPr/>
          <a:lstStyle/>
          <a:p>
            <a:r>
              <a:rPr lang="en-US" altLang="zh-TW" sz="24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Twitter sentiment classification has attracted </a:t>
            </a:r>
            <a:r>
              <a:rPr lang="en-US" altLang="zh-TW" sz="2400" dirty="0" smtClean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increasing research </a:t>
            </a:r>
            <a:r>
              <a:rPr lang="en-US" altLang="zh-TW" sz="24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interest in recent </a:t>
            </a:r>
            <a:r>
              <a:rPr lang="en-US" altLang="zh-TW" sz="2400" dirty="0" smtClean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years.</a:t>
            </a:r>
          </a:p>
          <a:p>
            <a:endParaRPr lang="en-US" altLang="zh-TW" sz="10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24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objective is to </a:t>
            </a:r>
            <a:r>
              <a:rPr lang="en-US" altLang="zh-TW" sz="2400" dirty="0" smtClean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classify the </a:t>
            </a:r>
            <a:r>
              <a:rPr lang="en-US" altLang="zh-TW" sz="24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sentiment polarity of a tweet as positive</a:t>
            </a:r>
            <a:r>
              <a:rPr lang="en-US" altLang="zh-TW" sz="2400" dirty="0" smtClean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altLang="zh-TW" sz="24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negative or neutral</a:t>
            </a:r>
            <a:r>
              <a:rPr lang="en-US" altLang="zh-TW" sz="2400" dirty="0" smtClean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altLang="zh-TW" sz="2300" dirty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67544" y="116632"/>
            <a:ext cx="7772400" cy="85496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Introduction:</a:t>
            </a:r>
            <a:endParaRPr lang="zh-TW" altLang="en-US" sz="3200" b="1" dirty="0">
              <a:latin typeface="Bell MT" panose="020205030603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5346744" cy="323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13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0" y="3798385"/>
            <a:ext cx="3713445" cy="234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03161" y="260648"/>
            <a:ext cx="8640960" cy="6264696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latin typeface="Bell MT" panose="02020503060305020303" pitchFamily="18" charset="0"/>
              </a:rPr>
              <a:t>For the task </a:t>
            </a:r>
            <a:r>
              <a:rPr lang="en-US" altLang="zh-TW" sz="2300" dirty="0" smtClean="0">
                <a:latin typeface="Bell MT" panose="02020503060305020303" pitchFamily="18" charset="0"/>
              </a:rPr>
              <a:t>of sentiment </a:t>
            </a:r>
            <a:r>
              <a:rPr lang="en-US" altLang="zh-TW" sz="2300" dirty="0">
                <a:latin typeface="Bell MT" panose="02020503060305020303" pitchFamily="18" charset="0"/>
              </a:rPr>
              <a:t>classification, an effective feature </a:t>
            </a:r>
            <a:r>
              <a:rPr lang="en-US" altLang="zh-TW" sz="2300" dirty="0" smtClean="0">
                <a:latin typeface="Bell MT" panose="02020503060305020303" pitchFamily="18" charset="0"/>
              </a:rPr>
              <a:t>learning method </a:t>
            </a:r>
            <a:r>
              <a:rPr lang="en-US" altLang="zh-TW" sz="2300" dirty="0">
                <a:latin typeface="Bell MT" panose="02020503060305020303" pitchFamily="18" charset="0"/>
              </a:rPr>
              <a:t>is to compose the representation of </a:t>
            </a:r>
            <a:r>
              <a:rPr lang="en-US" altLang="zh-TW" sz="2300" dirty="0" smtClean="0">
                <a:latin typeface="Bell MT" panose="02020503060305020303" pitchFamily="18" charset="0"/>
              </a:rPr>
              <a:t>a sentence from </a:t>
            </a:r>
            <a:r>
              <a:rPr lang="en-US" altLang="zh-TW" sz="2300" dirty="0">
                <a:latin typeface="Bell MT" panose="02020503060305020303" pitchFamily="18" charset="0"/>
              </a:rPr>
              <a:t>the </a:t>
            </a:r>
            <a:r>
              <a:rPr lang="en-US" altLang="zh-TW" sz="2300" dirty="0" smtClean="0">
                <a:latin typeface="Bell MT" panose="02020503060305020303" pitchFamily="18" charset="0"/>
              </a:rPr>
              <a:t>representations of </a:t>
            </a:r>
            <a:r>
              <a:rPr lang="en-US" altLang="zh-TW" sz="2300" dirty="0">
                <a:latin typeface="Bell MT" panose="02020503060305020303" pitchFamily="18" charset="0"/>
              </a:rPr>
              <a:t>the words or phrases it </a:t>
            </a:r>
            <a:r>
              <a:rPr lang="en-US" altLang="zh-TW" sz="2300" dirty="0" smtClean="0">
                <a:latin typeface="Bell MT" panose="02020503060305020303" pitchFamily="18" charset="0"/>
              </a:rPr>
              <a:t>contains.</a:t>
            </a:r>
          </a:p>
          <a:p>
            <a:endParaRPr lang="en-US" altLang="zh-TW" sz="500" dirty="0" smtClean="0">
              <a:latin typeface="Bell MT" panose="02020503060305020303" pitchFamily="18" charset="0"/>
            </a:endParaRPr>
          </a:p>
          <a:p>
            <a:r>
              <a:rPr lang="en-US" altLang="zh-TW" sz="2400" dirty="0" smtClean="0">
                <a:latin typeface="Bell MT" panose="02020503060305020303" pitchFamily="18" charset="0"/>
              </a:rPr>
              <a:t>Accordingly, it </a:t>
            </a:r>
            <a:r>
              <a:rPr lang="en-US" altLang="zh-TW" sz="2400" dirty="0">
                <a:latin typeface="Bell MT" panose="02020503060305020303" pitchFamily="18" charset="0"/>
              </a:rPr>
              <a:t>is a crucial step to learn the </a:t>
            </a:r>
            <a:r>
              <a:rPr lang="en-US" altLang="zh-TW" sz="2400" dirty="0" smtClean="0">
                <a:latin typeface="Bell MT" panose="02020503060305020303" pitchFamily="18" charset="0"/>
              </a:rPr>
              <a:t>word representation </a:t>
            </a:r>
            <a:r>
              <a:rPr lang="en-US" altLang="zh-TW" sz="2400" dirty="0">
                <a:latin typeface="Bell MT" panose="02020503060305020303" pitchFamily="18" charset="0"/>
              </a:rPr>
              <a:t>(or word embedding), which is </a:t>
            </a:r>
            <a:r>
              <a:rPr lang="en-US" altLang="zh-TW" sz="2400" dirty="0" smtClean="0">
                <a:latin typeface="Bell MT" panose="02020503060305020303" pitchFamily="18" charset="0"/>
              </a:rPr>
              <a:t>a </a:t>
            </a:r>
            <a:r>
              <a:rPr lang="en-US" altLang="zh-TW" sz="2400" b="1" dirty="0" smtClean="0">
                <a:latin typeface="Bell MT" panose="02020503060305020303" pitchFamily="18" charset="0"/>
              </a:rPr>
              <a:t>dense</a:t>
            </a:r>
            <a:r>
              <a:rPr lang="en-US" altLang="zh-TW" sz="2400" dirty="0">
                <a:latin typeface="Bell MT" panose="02020503060305020303" pitchFamily="18" charset="0"/>
              </a:rPr>
              <a:t>, </a:t>
            </a:r>
            <a:r>
              <a:rPr lang="en-US" altLang="zh-TW" sz="2400" b="1" dirty="0">
                <a:latin typeface="Bell MT" panose="02020503060305020303" pitchFamily="18" charset="0"/>
              </a:rPr>
              <a:t>low-dimensional</a:t>
            </a:r>
            <a:r>
              <a:rPr lang="en-US" altLang="zh-TW" sz="2400" dirty="0">
                <a:latin typeface="Bell MT" panose="02020503060305020303" pitchFamily="18" charset="0"/>
              </a:rPr>
              <a:t> and </a:t>
            </a:r>
            <a:r>
              <a:rPr lang="en-US" altLang="zh-TW" sz="2400" b="1" dirty="0">
                <a:latin typeface="Bell MT" panose="02020503060305020303" pitchFamily="18" charset="0"/>
              </a:rPr>
              <a:t>real-valued</a:t>
            </a:r>
            <a:r>
              <a:rPr lang="en-US" altLang="zh-TW" sz="2400" dirty="0">
                <a:latin typeface="Bell MT" panose="02020503060305020303" pitchFamily="18" charset="0"/>
              </a:rPr>
              <a:t> vector </a:t>
            </a:r>
            <a:r>
              <a:rPr lang="en-US" altLang="zh-TW" sz="2400" dirty="0" smtClean="0">
                <a:latin typeface="Bell MT" panose="02020503060305020303" pitchFamily="18" charset="0"/>
              </a:rPr>
              <a:t>for a </a:t>
            </a:r>
            <a:r>
              <a:rPr lang="en-US" altLang="zh-TW" sz="2400" dirty="0">
                <a:latin typeface="Bell MT" panose="02020503060305020303" pitchFamily="18" charset="0"/>
              </a:rPr>
              <a:t>word</a:t>
            </a:r>
            <a:r>
              <a:rPr lang="en-US" altLang="zh-TW" sz="2400" dirty="0" smtClean="0">
                <a:latin typeface="Bell MT" panose="02020503060305020303" pitchFamily="18" charset="0"/>
              </a:rPr>
              <a:t>.</a:t>
            </a:r>
          </a:p>
          <a:p>
            <a:endParaRPr lang="en-US" altLang="zh-TW" sz="500" dirty="0" smtClean="0">
              <a:latin typeface="Bell MT" panose="02020503060305020303" pitchFamily="18" charset="0"/>
            </a:endParaRPr>
          </a:p>
          <a:p>
            <a:r>
              <a:rPr lang="en-US" altLang="zh-TW" sz="2400" dirty="0" smtClean="0">
                <a:latin typeface="Bell MT" panose="02020503060305020303" pitchFamily="18" charset="0"/>
              </a:rPr>
              <a:t> </a:t>
            </a:r>
            <a:r>
              <a:rPr lang="en-US" altLang="zh-TW" sz="2400" dirty="0">
                <a:latin typeface="Bell MT" panose="02020503060305020303" pitchFamily="18" charset="0"/>
              </a:rPr>
              <a:t>Although existing word embedding </a:t>
            </a:r>
            <a:r>
              <a:rPr lang="en-US" altLang="zh-TW" sz="2400" dirty="0" smtClean="0">
                <a:latin typeface="Bell MT" panose="02020503060305020303" pitchFamily="18" charset="0"/>
              </a:rPr>
              <a:t>learning algorithms</a:t>
            </a:r>
            <a:r>
              <a:rPr lang="en-US" altLang="zh-TW" sz="2400" b="1" dirty="0" smtClean="0">
                <a:latin typeface="Bell MT" panose="02020503060305020303" pitchFamily="18" charset="0"/>
              </a:rPr>
              <a:t> </a:t>
            </a:r>
            <a:r>
              <a:rPr lang="en-US" altLang="zh-TW" sz="2400" dirty="0" smtClean="0">
                <a:latin typeface="Bell MT" panose="02020503060305020303" pitchFamily="18" charset="0"/>
              </a:rPr>
              <a:t>are </a:t>
            </a:r>
            <a:r>
              <a:rPr lang="en-US" altLang="zh-TW" sz="2400" dirty="0">
                <a:latin typeface="Bell MT" panose="02020503060305020303" pitchFamily="18" charset="0"/>
              </a:rPr>
              <a:t>intuitive choices, they are not </a:t>
            </a:r>
            <a:r>
              <a:rPr lang="en-US" altLang="zh-TW" sz="2400" dirty="0" smtClean="0">
                <a:latin typeface="Bell MT" panose="02020503060305020303" pitchFamily="18" charset="0"/>
              </a:rPr>
              <a:t>effective enough </a:t>
            </a:r>
            <a:r>
              <a:rPr lang="en-US" altLang="zh-TW" sz="2400" dirty="0">
                <a:latin typeface="Bell MT" panose="02020503060305020303" pitchFamily="18" charset="0"/>
              </a:rPr>
              <a:t>if directly used for sentiment classification.</a:t>
            </a:r>
            <a:endParaRPr lang="zh-TW" altLang="en-US" sz="2300" dirty="0">
              <a:latin typeface="Bell MT" panose="02020503060305020303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5027716" cy="188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49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8136904" cy="5256584"/>
          </a:xfrm>
        </p:spPr>
        <p:txBody>
          <a:bodyPr>
            <a:normAutofit/>
          </a:bodyPr>
          <a:lstStyle/>
          <a:p>
            <a:endParaRPr lang="en-US" altLang="zh-TW" sz="5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  <a:p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Most 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existing </a:t>
            </a:r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algorithms for 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learning continuous word </a:t>
            </a:r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representations typically 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only model the </a:t>
            </a:r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syntactic context 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of words but ignore the </a:t>
            </a:r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sentiment of 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text</a:t>
            </a:r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.</a:t>
            </a:r>
          </a:p>
          <a:p>
            <a:endParaRPr lang="en-US" altLang="zh-TW" sz="5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  <a:p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 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This is problematic for </a:t>
            </a:r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sentiment analysis 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as they usually map </a:t>
            </a:r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words with 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similar syntactic context but </a:t>
            </a:r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opposite sentiment 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polarity, such as good </a:t>
            </a:r>
            <a:r>
              <a:rPr lang="en-US" altLang="zh-TW" sz="2300" dirty="0" smtClean="0">
                <a:latin typeface="Bell MT" panose="02020503060305020303" pitchFamily="18" charset="0"/>
                <a:ea typeface="FangSong" panose="02010609060101010101" pitchFamily="49" charset="-122"/>
              </a:rPr>
              <a:t>and bad</a:t>
            </a:r>
            <a:r>
              <a:rPr lang="en-US" altLang="zh-TW" sz="2300" dirty="0">
                <a:latin typeface="Bell MT" panose="02020503060305020303" pitchFamily="18" charset="0"/>
                <a:ea typeface="FangSong" panose="02010609060101010101" pitchFamily="49" charset="-122"/>
              </a:rPr>
              <a:t>, to neighboring word vectors.</a:t>
            </a:r>
            <a:endParaRPr lang="zh-TW" altLang="en-US" sz="2300" dirty="0">
              <a:latin typeface="Bell MT" panose="02020503060305020303" pitchFamily="18" charset="0"/>
              <a:ea typeface="FangSong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4969793" cy="104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53136"/>
            <a:ext cx="6009915" cy="16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9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88640"/>
            <a:ext cx="8208912" cy="6408712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latin typeface="Bell MT" panose="02020503060305020303" pitchFamily="18" charset="0"/>
              </a:rPr>
              <a:t>In this paper, we propose learning </a:t>
            </a:r>
            <a:r>
              <a:rPr lang="en-US" altLang="zh-TW" sz="2300" b="1" dirty="0" smtClean="0">
                <a:latin typeface="Bell MT" panose="02020503060305020303" pitchFamily="18" charset="0"/>
              </a:rPr>
              <a:t>sentiment specific word </a:t>
            </a:r>
            <a:r>
              <a:rPr lang="en-US" altLang="zh-TW" sz="2300" b="1" dirty="0">
                <a:latin typeface="Bell MT" panose="02020503060305020303" pitchFamily="18" charset="0"/>
              </a:rPr>
              <a:t>embedding</a:t>
            </a:r>
            <a:r>
              <a:rPr lang="en-US" altLang="zh-TW" sz="2300" dirty="0">
                <a:latin typeface="Bell MT" panose="02020503060305020303" pitchFamily="18" charset="0"/>
              </a:rPr>
              <a:t> (SSWE) for </a:t>
            </a:r>
            <a:r>
              <a:rPr lang="en-US" altLang="zh-TW" sz="2300" dirty="0" smtClean="0">
                <a:latin typeface="Bell MT" panose="02020503060305020303" pitchFamily="18" charset="0"/>
              </a:rPr>
              <a:t>sentiment analysis.</a:t>
            </a:r>
          </a:p>
          <a:p>
            <a:endParaRPr lang="en-US" altLang="zh-TW" sz="700" dirty="0" smtClean="0">
              <a:latin typeface="Bell MT" panose="02020503060305020303" pitchFamily="18" charset="0"/>
            </a:endParaRPr>
          </a:p>
          <a:p>
            <a:r>
              <a:rPr lang="en-US" altLang="zh-TW" sz="2300" dirty="0">
                <a:latin typeface="Bell MT" panose="02020503060305020303" pitchFamily="18" charset="0"/>
              </a:rPr>
              <a:t>We encode the sentiment information </a:t>
            </a:r>
            <a:r>
              <a:rPr lang="en-US" altLang="zh-TW" sz="2300" dirty="0" smtClean="0">
                <a:latin typeface="Bell MT" panose="02020503060305020303" pitchFamily="18" charset="0"/>
              </a:rPr>
              <a:t>into </a:t>
            </a:r>
            <a:r>
              <a:rPr lang="en-US" altLang="zh-TW" sz="2300" dirty="0">
                <a:latin typeface="Bell MT" panose="02020503060305020303" pitchFamily="18" charset="0"/>
              </a:rPr>
              <a:t>the continuous representation of words, so </a:t>
            </a:r>
            <a:r>
              <a:rPr lang="en-US" altLang="zh-TW" sz="2300" dirty="0" smtClean="0">
                <a:latin typeface="Bell MT" panose="02020503060305020303" pitchFamily="18" charset="0"/>
              </a:rPr>
              <a:t>that it </a:t>
            </a:r>
            <a:r>
              <a:rPr lang="en-US" altLang="zh-TW" sz="2300" dirty="0">
                <a:latin typeface="Bell MT" panose="02020503060305020303" pitchFamily="18" charset="0"/>
              </a:rPr>
              <a:t>is able to separate good and bad to opposite </a:t>
            </a:r>
            <a:r>
              <a:rPr lang="en-US" altLang="zh-TW" sz="2300" dirty="0" smtClean="0">
                <a:latin typeface="Bell MT" panose="02020503060305020303" pitchFamily="18" charset="0"/>
              </a:rPr>
              <a:t>ends of </a:t>
            </a:r>
            <a:r>
              <a:rPr lang="en-US" altLang="zh-TW" sz="2300" dirty="0">
                <a:latin typeface="Bell MT" panose="02020503060305020303" pitchFamily="18" charset="0"/>
              </a:rPr>
              <a:t>the spectrum</a:t>
            </a:r>
            <a:r>
              <a:rPr lang="en-US" altLang="zh-TW" sz="2300" dirty="0" smtClean="0">
                <a:latin typeface="Bell MT" panose="02020503060305020303" pitchFamily="18" charset="0"/>
              </a:rPr>
              <a:t>.</a:t>
            </a:r>
          </a:p>
          <a:p>
            <a:endParaRPr lang="en-US" altLang="zh-TW" sz="700" dirty="0" smtClean="0">
              <a:latin typeface="Bell MT" panose="02020503060305020303" pitchFamily="18" charset="0"/>
            </a:endParaRPr>
          </a:p>
          <a:p>
            <a:r>
              <a:rPr lang="en-US" altLang="zh-TW" sz="2300" dirty="0">
                <a:latin typeface="Bell MT" panose="02020503060305020303" pitchFamily="18" charset="0"/>
              </a:rPr>
              <a:t>W</a:t>
            </a:r>
            <a:r>
              <a:rPr lang="en-US" altLang="zh-TW" sz="2300" dirty="0" smtClean="0">
                <a:latin typeface="Bell MT" panose="02020503060305020303" pitchFamily="18" charset="0"/>
              </a:rPr>
              <a:t>e </a:t>
            </a:r>
            <a:r>
              <a:rPr lang="en-US" altLang="zh-TW" sz="2300" dirty="0">
                <a:latin typeface="Bell MT" panose="02020503060305020303" pitchFamily="18" charset="0"/>
              </a:rPr>
              <a:t>extend the </a:t>
            </a:r>
            <a:r>
              <a:rPr lang="en-US" altLang="zh-TW" sz="2300" dirty="0" smtClean="0">
                <a:latin typeface="Bell MT" panose="02020503060305020303" pitchFamily="18" charset="0"/>
              </a:rPr>
              <a:t>existing word </a:t>
            </a:r>
            <a:r>
              <a:rPr lang="en-US" altLang="zh-TW" sz="2300" dirty="0">
                <a:latin typeface="Bell MT" panose="02020503060305020303" pitchFamily="18" charset="0"/>
              </a:rPr>
              <a:t>embedding learning algorithm </a:t>
            </a:r>
            <a:r>
              <a:rPr lang="en-US" altLang="zh-TW" sz="2300" dirty="0" smtClean="0">
                <a:latin typeface="Bell MT" panose="02020503060305020303" pitchFamily="18" charset="0"/>
              </a:rPr>
              <a:t>and </a:t>
            </a:r>
            <a:r>
              <a:rPr lang="en-US" altLang="zh-TW" sz="2300" dirty="0">
                <a:latin typeface="Bell MT" panose="02020503060305020303" pitchFamily="18" charset="0"/>
              </a:rPr>
              <a:t>develop three neural </a:t>
            </a:r>
            <a:r>
              <a:rPr lang="en-US" altLang="zh-TW" sz="2300" dirty="0" smtClean="0">
                <a:latin typeface="Bell MT" panose="02020503060305020303" pitchFamily="18" charset="0"/>
              </a:rPr>
              <a:t>networks to </a:t>
            </a:r>
            <a:r>
              <a:rPr lang="en-US" altLang="zh-TW" sz="2300" dirty="0">
                <a:latin typeface="Bell MT" panose="02020503060305020303" pitchFamily="18" charset="0"/>
              </a:rPr>
              <a:t>effectively incorporate the </a:t>
            </a:r>
            <a:r>
              <a:rPr lang="en-US" altLang="zh-TW" sz="2300" dirty="0" smtClean="0">
                <a:latin typeface="Bell MT" panose="02020503060305020303" pitchFamily="18" charset="0"/>
              </a:rPr>
              <a:t>supervision from </a:t>
            </a:r>
            <a:r>
              <a:rPr lang="en-US" altLang="zh-TW" sz="2300" dirty="0">
                <a:latin typeface="Bell MT" panose="02020503060305020303" pitchFamily="18" charset="0"/>
              </a:rPr>
              <a:t>sentiment polarity of text </a:t>
            </a:r>
            <a:r>
              <a:rPr lang="en-US" altLang="zh-TW" sz="2300" dirty="0" smtClean="0">
                <a:latin typeface="Bell MT" panose="02020503060305020303" pitchFamily="18" charset="0"/>
              </a:rPr>
              <a:t>in </a:t>
            </a:r>
            <a:r>
              <a:rPr lang="en-US" altLang="zh-TW" sz="2300" dirty="0">
                <a:latin typeface="Bell MT" panose="02020503060305020303" pitchFamily="18" charset="0"/>
              </a:rPr>
              <a:t>their loss functions</a:t>
            </a:r>
            <a:r>
              <a:rPr lang="en-US" altLang="zh-TW" sz="2300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en-US" altLang="zh-TW" sz="700" dirty="0" smtClean="0">
              <a:latin typeface="Bell MT" panose="02020503060305020303" pitchFamily="18" charset="0"/>
            </a:endParaRPr>
          </a:p>
          <a:p>
            <a:r>
              <a:rPr lang="en-US" altLang="zh-TW" sz="2300" dirty="0">
                <a:latin typeface="Bell MT" panose="02020503060305020303" pitchFamily="18" charset="0"/>
              </a:rPr>
              <a:t>We learn </a:t>
            </a:r>
            <a:r>
              <a:rPr lang="en-US" altLang="zh-TW" sz="2300" dirty="0" smtClean="0">
                <a:latin typeface="Bell MT" panose="02020503060305020303" pitchFamily="18" charset="0"/>
              </a:rPr>
              <a:t>the sentiment-specific </a:t>
            </a:r>
            <a:r>
              <a:rPr lang="en-US" altLang="zh-TW" sz="2300" dirty="0">
                <a:latin typeface="Bell MT" panose="02020503060305020303" pitchFamily="18" charset="0"/>
              </a:rPr>
              <a:t>word embedding from </a:t>
            </a:r>
            <a:r>
              <a:rPr lang="en-US" altLang="zh-TW" sz="2300" dirty="0" smtClean="0">
                <a:latin typeface="Bell MT" panose="02020503060305020303" pitchFamily="18" charset="0"/>
              </a:rPr>
              <a:t>tweets, leveraging </a:t>
            </a:r>
            <a:r>
              <a:rPr lang="en-US" altLang="zh-TW" sz="2300" dirty="0">
                <a:latin typeface="Bell MT" panose="02020503060305020303" pitchFamily="18" charset="0"/>
              </a:rPr>
              <a:t>massive tweets with emoticons </a:t>
            </a:r>
            <a:r>
              <a:rPr lang="en-US" altLang="zh-TW" sz="2300" dirty="0" smtClean="0">
                <a:latin typeface="Bell MT" panose="02020503060305020303" pitchFamily="18" charset="0"/>
              </a:rPr>
              <a:t>as distant-supervised </a:t>
            </a:r>
            <a:r>
              <a:rPr lang="en-US" altLang="zh-TW" sz="2300" dirty="0">
                <a:latin typeface="Bell MT" panose="02020503060305020303" pitchFamily="18" charset="0"/>
              </a:rPr>
              <a:t>corpora without any manual annotations</a:t>
            </a:r>
            <a:r>
              <a:rPr lang="en-US" altLang="zh-TW" sz="2300" dirty="0" smtClean="0">
                <a:latin typeface="Bell MT" panose="02020503060305020303" pitchFamily="18" charset="0"/>
              </a:rPr>
              <a:t>.</a:t>
            </a:r>
          </a:p>
          <a:p>
            <a:endParaRPr lang="en-US" altLang="zh-TW" sz="500" dirty="0" smtClean="0">
              <a:latin typeface="Bell MT" panose="02020503060305020303" pitchFamily="18" charset="0"/>
            </a:endParaRPr>
          </a:p>
          <a:p>
            <a:pPr>
              <a:buNone/>
            </a:pPr>
            <a:r>
              <a:rPr lang="en-US" altLang="zh-TW" sz="2000" b="1" dirty="0" smtClean="0">
                <a:latin typeface="Bell MT" panose="02020503060305020303" pitchFamily="18" charset="0"/>
              </a:rPr>
              <a:t>   (</a:t>
            </a:r>
            <a:r>
              <a:rPr lang="en-US" altLang="zh-TW" sz="2000" dirty="0" smtClean="0">
                <a:latin typeface="Bell MT" panose="02020503060305020303" pitchFamily="18" charset="0"/>
              </a:rPr>
              <a:t>Distant-supervised:</a:t>
            </a:r>
            <a:r>
              <a:rPr lang="en-US" altLang="zh-TW" sz="2000" dirty="0" smtClean="0"/>
              <a:t>  Leverage massive noisy-labeled tweets selected by positive and negative emoticons as training set and build sentiment classifiers directly)</a:t>
            </a:r>
            <a:endParaRPr lang="zh-TW" altLang="en-US" sz="20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9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2400" cy="710952"/>
          </a:xfrm>
        </p:spPr>
        <p:txBody>
          <a:bodyPr>
            <a:noAutofit/>
          </a:bodyPr>
          <a:lstStyle/>
          <a:p>
            <a:r>
              <a:rPr lang="en-US" altLang="zh-TW" sz="3000" b="1" dirty="0" smtClean="0">
                <a:latin typeface="Bell MT" panose="02020503060305020303" pitchFamily="18" charset="0"/>
              </a:rPr>
              <a:t>C &amp; </a:t>
            </a:r>
            <a:r>
              <a:rPr lang="en-US" altLang="zh-TW" sz="3000" b="1" dirty="0">
                <a:latin typeface="Bell MT" panose="02020503060305020303" pitchFamily="18" charset="0"/>
              </a:rPr>
              <a:t>W </a:t>
            </a:r>
            <a:r>
              <a:rPr lang="en-US" altLang="zh-TW" sz="3000" b="1" dirty="0" smtClean="0">
                <a:latin typeface="Bell MT" panose="02020503060305020303" pitchFamily="18" charset="0"/>
              </a:rPr>
              <a:t>Model </a:t>
            </a:r>
            <a:r>
              <a:rPr lang="en-US" altLang="zh-TW" sz="2600" dirty="0" smtClean="0"/>
              <a:t>(</a:t>
            </a:r>
            <a:r>
              <a:rPr lang="en-US" altLang="zh-TW" sz="2600" dirty="0" err="1"/>
              <a:t>Collobert</a:t>
            </a:r>
            <a:r>
              <a:rPr lang="en-US" altLang="zh-TW" sz="2600" dirty="0"/>
              <a:t> et al</a:t>
            </a:r>
            <a:r>
              <a:rPr lang="en-US" altLang="zh-TW" sz="2600" dirty="0" smtClean="0"/>
              <a:t>.,2011</a:t>
            </a:r>
            <a:r>
              <a:rPr lang="en-US" altLang="zh-TW" sz="2600" dirty="0"/>
              <a:t>)</a:t>
            </a:r>
            <a:endParaRPr lang="zh-TW" altLang="en-US" sz="2600" dirty="0">
              <a:latin typeface="Bell MT" panose="02020503060305020303" pitchFamily="18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764704"/>
            <a:ext cx="8136904" cy="5256584"/>
          </a:xfrm>
        </p:spPr>
        <p:txBody>
          <a:bodyPr>
            <a:normAutofit/>
          </a:bodyPr>
          <a:lstStyle/>
          <a:p>
            <a:endParaRPr lang="en-US" altLang="zh-TW" sz="5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  <a:p>
            <a:r>
              <a:rPr lang="da-DK" altLang="zh-TW" sz="2400" dirty="0" smtClean="0"/>
              <a:t>Collobert et al. (2011) introduce C&amp;W model to </a:t>
            </a:r>
            <a:r>
              <a:rPr lang="en-US" altLang="zh-TW" sz="2400" dirty="0" smtClean="0"/>
              <a:t>learn word embedding based on the syntactic contexts of words.</a:t>
            </a:r>
            <a:endParaRPr lang="en-US" altLang="zh-TW" sz="23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38918"/>
            <a:ext cx="3307457" cy="172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01400"/>
            <a:ext cx="35528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988840"/>
            <a:ext cx="2565995" cy="43712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2" name="矩形圖說文字 11"/>
          <p:cNvSpPr/>
          <p:nvPr/>
        </p:nvSpPr>
        <p:spPr>
          <a:xfrm>
            <a:off x="4644008" y="2636912"/>
            <a:ext cx="792088" cy="504056"/>
          </a:xfrm>
          <a:prstGeom prst="wedgeRectCallout">
            <a:avLst>
              <a:gd name="adj1" fmla="val 29418"/>
              <a:gd name="adj2" fmla="val -97566"/>
            </a:avLst>
          </a:prstGeom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Lm score</a:t>
            </a:r>
            <a:endParaRPr lang="zh-TW" altLang="en-US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3573016"/>
            <a:ext cx="2898453" cy="47854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5" name="矩形圖說文字 14"/>
          <p:cNvSpPr/>
          <p:nvPr/>
        </p:nvSpPr>
        <p:spPr>
          <a:xfrm>
            <a:off x="5652120" y="2708920"/>
            <a:ext cx="1800200" cy="648072"/>
          </a:xfrm>
          <a:prstGeom prst="wedgeRectCallout">
            <a:avLst>
              <a:gd name="adj1" fmla="val 13336"/>
              <a:gd name="adj2" fmla="val 87163"/>
            </a:avLst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700" dirty="0" smtClean="0"/>
              <a:t>Lookup table of word embedding w</a:t>
            </a:r>
            <a:r>
              <a:rPr lang="en-US" altLang="zh-TW" sz="1700" baseline="-25000" dirty="0" smtClean="0"/>
              <a:t>1.</a:t>
            </a:r>
            <a:endParaRPr lang="zh-TW" altLang="en-US" sz="1700" baseline="-25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4509120"/>
            <a:ext cx="3915916" cy="121630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96640"/>
            <a:ext cx="1200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82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7895148" cy="548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83568" y="188640"/>
            <a:ext cx="7772400" cy="738336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Sentiment-Specific Word Embedding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Bell MT" pitchFamily="18" charset="0"/>
                <a:ea typeface="+mj-ea"/>
                <a:cs typeface="+mj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ell MT" pitchFamily="18" charset="0"/>
                <a:ea typeface="+mj-ea"/>
                <a:cs typeface="+mj-cs"/>
              </a:rPr>
              <a:t>(SSWE)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ell MT" pitchFamily="18" charset="0"/>
                <a:ea typeface="+mj-ea"/>
                <a:cs typeface="+mj-cs"/>
              </a:rPr>
              <a:t> </a:t>
            </a:r>
            <a:endParaRPr kumimoji="0" lang="zh-TW" altLang="en-US" sz="3200" b="0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ell MT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541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400" cy="73833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Bell MT" pitchFamily="18" charset="0"/>
              </a:rPr>
              <a:t>Basic Model 1 (</a:t>
            </a:r>
            <a:r>
              <a:rPr lang="en-US" altLang="zh-TW" sz="3200" dirty="0" err="1" smtClean="0">
                <a:latin typeface="Bell MT" pitchFamily="18" charset="0"/>
              </a:rPr>
              <a:t>SSWE</a:t>
            </a:r>
            <a:r>
              <a:rPr lang="en-US" altLang="zh-TW" sz="3200" baseline="-25000" dirty="0" err="1" smtClean="0">
                <a:latin typeface="Bell MT" pitchFamily="18" charset="0"/>
              </a:rPr>
              <a:t>h</a:t>
            </a:r>
            <a:r>
              <a:rPr lang="en-US" altLang="zh-TW" sz="3200" dirty="0" smtClean="0">
                <a:latin typeface="Bell MT" pitchFamily="18" charset="0"/>
              </a:rPr>
              <a:t>):</a:t>
            </a:r>
            <a:r>
              <a:rPr lang="en-US" altLang="zh-TW" sz="3200" baseline="-25000" dirty="0" smtClean="0">
                <a:latin typeface="Bell MT" pitchFamily="18" charset="0"/>
              </a:rPr>
              <a:t> </a:t>
            </a:r>
            <a:endParaRPr lang="zh-TW" altLang="en-US" sz="3200" baseline="-25000" dirty="0">
              <a:latin typeface="Bell MT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573016"/>
            <a:ext cx="24765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935710"/>
            <a:ext cx="36385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764704"/>
            <a:ext cx="8136904" cy="5256584"/>
          </a:xfrm>
        </p:spPr>
        <p:txBody>
          <a:bodyPr>
            <a:normAutofit/>
          </a:bodyPr>
          <a:lstStyle/>
          <a:p>
            <a:endParaRPr lang="en-US" altLang="zh-TW" sz="5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  <a:p>
            <a:r>
              <a:rPr lang="en-US" altLang="zh-TW" sz="2400" dirty="0" smtClean="0"/>
              <a:t>We utilize the continuous vector of top layer to predict the sentiment distribution of text.</a:t>
            </a:r>
          </a:p>
          <a:p>
            <a:r>
              <a:rPr lang="en-US" altLang="zh-TW" sz="2400" dirty="0" smtClean="0"/>
              <a:t>Assuming there are </a:t>
            </a:r>
            <a:r>
              <a:rPr lang="en-US" altLang="zh-TW" sz="2400" b="1" i="1" dirty="0" smtClean="0"/>
              <a:t>K</a:t>
            </a:r>
            <a:r>
              <a:rPr lang="en-US" altLang="zh-TW" sz="2400" dirty="0" smtClean="0"/>
              <a:t> labels, we modify the dimension of top layer in C&amp;W model as </a:t>
            </a:r>
            <a:r>
              <a:rPr lang="en-US" altLang="zh-TW" sz="2400" b="1" i="1" dirty="0" smtClean="0"/>
              <a:t>K</a:t>
            </a:r>
            <a:r>
              <a:rPr lang="en-US" altLang="zh-TW" sz="2400" dirty="0" smtClean="0"/>
              <a:t> and add a 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 layer upon the top layer.</a:t>
            </a:r>
          </a:p>
          <a:p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 layer is suitable for this scenario because its outputs are interpreted as conditional probabilities.</a:t>
            </a:r>
          </a:p>
          <a:p>
            <a:endParaRPr lang="en-US" altLang="zh-TW" sz="2300" dirty="0" smtClean="0">
              <a:latin typeface="Bell MT" panose="02020503060305020303" pitchFamily="18" charset="0"/>
              <a:ea typeface="FangSong" panose="02010609060101010101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717032"/>
            <a:ext cx="8382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7" y="3366189"/>
            <a:ext cx="2085975" cy="409575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1045383" cy="58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58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1551</TotalTime>
  <Words>744</Words>
  <Application>Microsoft Macintosh PowerPoint</Application>
  <PresentationFormat>On-screen Show (4:3)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BatangChe</vt:lpstr>
      <vt:lpstr>Bell MT</vt:lpstr>
      <vt:lpstr>FangSong</vt:lpstr>
      <vt:lpstr>Franklin Gothic Book</vt:lpstr>
      <vt:lpstr>MS PGothic</vt:lpstr>
      <vt:lpstr>Perpetua</vt:lpstr>
      <vt:lpstr>Times New Roman</vt:lpstr>
      <vt:lpstr>Verdana</vt:lpstr>
      <vt:lpstr>Wingdings 2</vt:lpstr>
      <vt:lpstr>微軟正黑體</vt:lpstr>
      <vt:lpstr>新細明體</vt:lpstr>
      <vt:lpstr>標楷體</vt:lpstr>
      <vt:lpstr>公正</vt:lpstr>
      <vt:lpstr>Learning Sentiment-Specific Word Embedding for Twitter Sentiment Classification</vt:lpstr>
      <vt:lpstr>Outline</vt:lpstr>
      <vt:lpstr>PowerPoint Presentation</vt:lpstr>
      <vt:lpstr>PowerPoint Presentation</vt:lpstr>
      <vt:lpstr>PowerPoint Presentation</vt:lpstr>
      <vt:lpstr>PowerPoint Presentation</vt:lpstr>
      <vt:lpstr>C &amp; W Model (Collobert et al.,2011)</vt:lpstr>
      <vt:lpstr>PowerPoint Presentation</vt:lpstr>
      <vt:lpstr>Basic Model 1 (SSWEh): </vt:lpstr>
      <vt:lpstr>PowerPoint Presentation</vt:lpstr>
      <vt:lpstr>Basic Model 2 (SSWEr): </vt:lpstr>
      <vt:lpstr>PowerPoint Presentation</vt:lpstr>
      <vt:lpstr>Unified Model (SSWEu): </vt:lpstr>
      <vt:lpstr>PowerPoint Presentation</vt:lpstr>
      <vt:lpstr>Experiments:</vt:lpstr>
      <vt:lpstr>Twitter Sentiment Classification:</vt:lpstr>
      <vt:lpstr>PowerPoint Presentation</vt:lpstr>
      <vt:lpstr>PowerPoint Presentation</vt:lpstr>
      <vt:lpstr>PowerPoint Presentation</vt:lpstr>
      <vt:lpstr>PowerPoint Presentation</vt:lpstr>
      <vt:lpstr> 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Sentiment-SpecificWord Embedding for Twitter Sentiment Classification</dc:title>
  <dc:creator>SLP</dc:creator>
  <cp:lastModifiedBy>maoquan w</cp:lastModifiedBy>
  <cp:revision>94</cp:revision>
  <dcterms:created xsi:type="dcterms:W3CDTF">2015-01-06T09:21:45Z</dcterms:created>
  <dcterms:modified xsi:type="dcterms:W3CDTF">2017-03-06T07:47:42Z</dcterms:modified>
</cp:coreProperties>
</file>