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70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330287-1A83-4062-BDB3-20A9E4CF3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E5367-898B-4675-95BC-18BD5DB18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6C007-B2F4-45C1-BDE9-72FAD3E6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CF6D5B-B82D-45E8-B5EB-7DDD5FC3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DD6C9-4361-4A25-B63F-1629463A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0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C5566-2B68-42B4-A538-42E453A0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47E7C-9130-4525-8A84-A11536A2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14C2C-B5CB-4CCB-BBAA-8D79EBC8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A58EE-269A-4911-A9D9-97483154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05242-2A58-408E-8E63-8BCC12B3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89DC24-A7BA-4843-9BE8-029C369D8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87679-A6C1-4C12-881C-55DF588A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660CD-0CFB-425D-8E6F-01FC3FDE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55782-CF0F-4AC5-ABE4-9D19F27C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DC2F5-FB9E-4B2C-8649-02BB1E92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8FA44-29EF-480D-BF01-A29B1913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9430D-799F-4705-8B3C-44ACCE34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81B08E-21AE-47A4-AA5F-598D43A7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83638C-0DFE-458C-B8D9-3B520C5E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1A3A8-1F2D-45D9-9C98-02D0D708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4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AE14F-0961-4052-8043-2DBB0580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878DE-A342-4737-B2E9-6C479512B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F23E-47AD-4C14-A336-E95A83C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F93F5-B2D7-4B55-AE40-D292E741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BD7B8-92B2-4265-9887-763696EB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DF3E1-1EAB-4CB6-8145-F8D1B8C2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7D9A7-9F06-4B26-BD88-C9898278D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5DD11C-8355-4927-B5BA-2EE3FF82C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28EA2-0F80-4018-BE07-DFD95790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90218-9C9B-46E4-8C6F-FDEF795F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D064EE-F9E5-402F-AEE7-5A3B1FD6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0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4D09F-562F-4283-ABE1-903CCF12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3F7C53-F46A-49BC-B3CC-647C50C9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9FCD1-79C0-404E-9BDF-253E399B6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A9BEF-F521-493D-B781-76D502FFD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4534C6-6CE5-4FCF-B5C2-DAFF1CCAC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B7E2C-54B5-4425-9086-9C8A0930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9E3BC6-5D8A-444D-9EBE-33DF189A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06EA5-2B83-4125-81EB-7ECCADF5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EA12B-F145-4DFA-BDE1-F1A4F058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1CA9AF-1456-474F-BFA2-4F81220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B1DEE-2D28-4E10-B7A2-00BD7D2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142D1-C7C6-40C0-9462-3722BC90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E3A6E6-611A-4966-B999-E989C93E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058131-9023-4472-88FE-93BAE8B5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07845-2E0B-4ED3-9424-60390ADC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7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39665-D44E-4836-9735-E33EB8D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5EF1-C971-4F02-9369-64F4B2CA5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BC776-0EF7-4412-A926-0575EC7B2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5BF4A-1026-48A6-B577-417A376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F622D-1547-4164-BB13-EECD6B04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0E529-5903-4AC2-91F7-35C7E68A2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43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CC1D1-21FF-41B5-9122-E778F8C7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F85EA-AB59-4370-B176-2A5F2B339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571F50-A6EF-4753-9A2F-EAF37215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E69E59-EBA2-43DA-99F9-F8982D8F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BCE3C-B043-4831-A4B6-14B8530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94910-FA94-46E1-8117-F193B122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A0EE31-22A3-4598-9436-0DF214DE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FA3B7-B32E-4384-A27D-5564B6910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F7257-2EA3-46AA-BE7B-381C7A95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ECB9-F2DD-4B6F-AAD5-6C43140814F6}" type="datetimeFigureOut">
              <a:rPr lang="zh-CN" altLang="en-US" smtClean="0"/>
              <a:t>2020/3/4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7260B-44B1-4CE5-902A-4BA8A7F26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AF23B-8F8C-4A71-9D2D-46F042FDE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23173-DCC7-4FE1-907E-0C4016975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65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5A377-614B-4ECD-9A4B-5C763747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399" y="1122363"/>
            <a:ext cx="11625943" cy="2387600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Solving Arithmetic Word</a:t>
            </a:r>
            <a:b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Problems via Deep Reinforcement Learning</a:t>
            </a:r>
            <a:endParaRPr lang="zh-CN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DAEA-BC56-4D91-87CE-4616C01CE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8628" y="5735637"/>
            <a:ext cx="3425372" cy="73728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000" dirty="0"/>
              <a:t>刘婷婷</a:t>
            </a:r>
            <a:endParaRPr lang="en-US" altLang="zh-CN" sz="2000" dirty="0"/>
          </a:p>
          <a:p>
            <a:r>
              <a:rPr lang="en-US" altLang="zh-CN" sz="2000" dirty="0"/>
              <a:t>2020.3.3</a:t>
            </a:r>
            <a:endParaRPr lang="zh-CN" altLang="en-US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20D5E53-087C-45B0-B965-4C111C2E1B38}"/>
              </a:ext>
            </a:extLst>
          </p:cNvPr>
          <p:cNvSpPr txBox="1">
            <a:spLocks/>
          </p:cNvSpPr>
          <p:nvPr/>
        </p:nvSpPr>
        <p:spPr>
          <a:xfrm>
            <a:off x="370114" y="4034472"/>
            <a:ext cx="11451771" cy="1014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Lei Wang, Dongxiang Zhang, </a:t>
            </a:r>
            <a:r>
              <a:rPr lang="en-US" altLang="zh-CN" sz="2000" dirty="0" err="1"/>
              <a:t>Lianli</a:t>
            </a:r>
            <a:r>
              <a:rPr lang="en-US" altLang="zh-CN" sz="2000" dirty="0"/>
              <a:t> Gao, </a:t>
            </a:r>
            <a:r>
              <a:rPr lang="en-US" altLang="zh-CN" sz="2000" dirty="0" err="1"/>
              <a:t>Jingkuan</a:t>
            </a:r>
            <a:r>
              <a:rPr lang="en-US" altLang="zh-CN" sz="2000" dirty="0"/>
              <a:t> Song, Long Guo, </a:t>
            </a:r>
            <a:r>
              <a:rPr lang="en-US" altLang="zh-CN" sz="2000" dirty="0" err="1"/>
              <a:t>Hengtao</a:t>
            </a:r>
            <a:r>
              <a:rPr lang="en-US" altLang="zh-CN" sz="2000" dirty="0"/>
              <a:t> Sheng</a:t>
            </a:r>
          </a:p>
          <a:p>
            <a:r>
              <a:rPr lang="en-US" altLang="zh-CN" sz="2000" dirty="0"/>
              <a:t>UESTC, Peking University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AAAI 2018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35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22153-7DCC-4CF7-8CF7-22BF565F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Deep Q-Network</a:t>
            </a:r>
            <a:r>
              <a:rPr lang="zh-CN" altLang="en-US" dirty="0"/>
              <a:t>算法描述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B99FE-8310-41E7-B308-82476D12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9DF25AC0-D621-4F09-B7BB-3312C965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2496"/>
            <a:ext cx="10134600" cy="53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1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366FC-02CD-4CCE-AC07-ECC9A754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MathDQN</a:t>
            </a:r>
            <a:r>
              <a:rPr lang="zh-CN" altLang="en-US" dirty="0"/>
              <a:t>算法框架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93159-429C-427A-B71B-F92F66DBE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573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算法的步骤为：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从问题文本中提取操作数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对操作数进行重排序，排列成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形式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选取两个操作数，将它们的特征向量连接起来，作为当前状态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将状态向量输入到具有两个隐层的网络中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网络输出选择各个操作符的</a:t>
                </a:r>
                <a:r>
                  <a:rPr lang="en-US" altLang="zh-CN" sz="2400" dirty="0"/>
                  <a:t>Q</a:t>
                </a:r>
                <a:r>
                  <a:rPr lang="zh-CN" altLang="en-US" sz="2400"/>
                  <a:t>值</a:t>
                </a:r>
                <a:endParaRPr lang="en-US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和</a:t>
                </a:r>
                <a:r>
                  <a:rPr lang="en-US" altLang="zh-CN" sz="2400" dirty="0" err="1"/>
                  <a:t>groudtruth</a:t>
                </a:r>
                <a:r>
                  <a:rPr lang="zh-CN" altLang="en-US" sz="2400" dirty="0"/>
                  <a:t>作比较，操作符正确则奖励值为正，否则为负。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893159-429C-427A-B71B-F92F66DBE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57300" cy="4351338"/>
              </a:xfrm>
              <a:blipFill>
                <a:blip r:embed="rId2"/>
                <a:stretch>
                  <a:fillRect l="-2047" t="-2801" r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358294-0E7D-4BA2-AAD3-A28873F5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500" y="510657"/>
            <a:ext cx="4861981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6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42B60-4D20-41F9-AD1A-0AE05999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0DB7A-F5B0-45AA-B0CF-8B2A7B09B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AI2</a:t>
            </a:r>
            <a:r>
              <a:rPr lang="zh-CN" altLang="en-US" dirty="0"/>
              <a:t>：包含</a:t>
            </a:r>
            <a:r>
              <a:rPr lang="en-US" altLang="zh-CN" dirty="0"/>
              <a:t>395</a:t>
            </a:r>
            <a:r>
              <a:rPr lang="zh-CN" altLang="en-US" dirty="0"/>
              <a:t>个题目，包括一步和多步操作，仅涉及加减操作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IL</a:t>
            </a:r>
            <a:r>
              <a:rPr lang="zh-CN" altLang="en-US" dirty="0"/>
              <a:t>：包含</a:t>
            </a:r>
            <a:r>
              <a:rPr lang="en-US" altLang="zh-CN" dirty="0"/>
              <a:t>562</a:t>
            </a:r>
            <a:r>
              <a:rPr lang="zh-CN" altLang="en-US" dirty="0"/>
              <a:t>个题目，仅有一步操作，涉及加减乘除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CC</a:t>
            </a:r>
            <a:r>
              <a:rPr lang="zh-CN" altLang="en-US" dirty="0"/>
              <a:t>：包含</a:t>
            </a:r>
            <a:r>
              <a:rPr lang="en-US" altLang="zh-CN" dirty="0"/>
              <a:t>600</a:t>
            </a:r>
            <a:r>
              <a:rPr lang="zh-CN" altLang="en-US" dirty="0"/>
              <a:t>个题目，多步操作，涉及加减乘除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ArithS</a:t>
            </a:r>
            <a:r>
              <a:rPr lang="zh-CN" altLang="en-US" dirty="0"/>
              <a:t>：包含</a:t>
            </a:r>
            <a:r>
              <a:rPr lang="en-US" altLang="zh-CN" dirty="0"/>
              <a:t>890</a:t>
            </a:r>
            <a:r>
              <a:rPr lang="zh-CN" altLang="en-US" dirty="0"/>
              <a:t>个题目，仅一步操作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 err="1"/>
              <a:t>ArithM</a:t>
            </a:r>
            <a:r>
              <a:rPr lang="zh-CN" altLang="en-US" dirty="0"/>
              <a:t>：包含</a:t>
            </a:r>
            <a:r>
              <a:rPr lang="en-US" altLang="zh-CN" dirty="0"/>
              <a:t>667</a:t>
            </a:r>
            <a:r>
              <a:rPr lang="zh-CN" altLang="en-US" dirty="0"/>
              <a:t>个题目，多步操作</a:t>
            </a:r>
          </a:p>
        </p:txBody>
      </p:sp>
    </p:spTree>
    <p:extLst>
      <p:ext uri="{BB962C8B-B14F-4D97-AF65-F5344CB8AC3E}">
        <p14:creationId xmlns:p14="http://schemas.microsoft.com/office/powerpoint/2010/main" val="347296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9C68-FB4E-4905-B255-5EFD1BD0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B197A7-6938-4249-B3B2-A5822C3B8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11" y="1836554"/>
            <a:ext cx="5528589" cy="2896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5A213D-CB6F-4393-8EE8-FBDDE7AC0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407" y="1962529"/>
            <a:ext cx="5395428" cy="26443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B0B57C-2D65-44B6-B0C0-E10BAD2FB4C3}"/>
              </a:ext>
            </a:extLst>
          </p:cNvPr>
          <p:cNvSpPr txBox="1"/>
          <p:nvPr/>
        </p:nvSpPr>
        <p:spPr>
          <a:xfrm>
            <a:off x="838200" y="5292546"/>
            <a:ext cx="5388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zh-CN" altLang="en-US" dirty="0"/>
              <a:t>的优势：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在三个数据集上都能取得相对好的结果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Re-order</a:t>
            </a:r>
            <a:r>
              <a:rPr lang="zh-CN" altLang="en-US" dirty="0"/>
              <a:t>操作有作用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8AE397-7A68-4298-80A3-93DE92D24478}"/>
              </a:ext>
            </a:extLst>
          </p:cNvPr>
          <p:cNvSpPr txBox="1"/>
          <p:nvPr/>
        </p:nvSpPr>
        <p:spPr>
          <a:xfrm>
            <a:off x="6670758" y="5292545"/>
            <a:ext cx="53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MathDQN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对于含有多步操作的题目具有很大优势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61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4E0E7-98C3-4658-BEDA-E7406BF0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5F91A8-AFFC-4F35-BB64-613C3B3F0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29" y="1992071"/>
            <a:ext cx="4640982" cy="33759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1CC61C-315F-46F8-89EF-A0FF16DE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05" y="2033984"/>
            <a:ext cx="4160881" cy="32921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74C6801-EDDC-4C84-8E98-A5BF28A142A1}"/>
              </a:ext>
            </a:extLst>
          </p:cNvPr>
          <p:cNvSpPr txBox="1"/>
          <p:nvPr/>
        </p:nvSpPr>
        <p:spPr>
          <a:xfrm>
            <a:off x="2129001" y="5868140"/>
            <a:ext cx="890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随着</a:t>
            </a:r>
            <a:r>
              <a:rPr lang="en-US" altLang="zh-CN" dirty="0"/>
              <a:t>Epoch</a:t>
            </a:r>
            <a:r>
              <a:rPr lang="zh-CN" altLang="en-US" dirty="0"/>
              <a:t>增加，奖励值不断增大直至收敛，</a:t>
            </a:r>
            <a:r>
              <a:rPr lang="en-US" altLang="zh-CN" dirty="0"/>
              <a:t>Accuracy</a:t>
            </a:r>
            <a:r>
              <a:rPr lang="zh-CN" altLang="en-US" dirty="0"/>
              <a:t>也不断提高。</a:t>
            </a:r>
          </a:p>
        </p:txBody>
      </p:sp>
    </p:spTree>
    <p:extLst>
      <p:ext uri="{BB962C8B-B14F-4D97-AF65-F5344CB8AC3E}">
        <p14:creationId xmlns:p14="http://schemas.microsoft.com/office/powerpoint/2010/main" val="61108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4CFA5-E7AF-4359-AC93-AE8D9CD2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EDE4C-005A-431A-9592-22D98357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465"/>
            <a:ext cx="10515600" cy="4351338"/>
          </a:xfrm>
        </p:spPr>
        <p:txBody>
          <a:bodyPr/>
          <a:lstStyle/>
          <a:p>
            <a:r>
              <a:rPr lang="zh-CN" altLang="en-US" dirty="0"/>
              <a:t>利用强化学习解决问题，要合理设计状态空间、动作空间和奖励函数。</a:t>
            </a:r>
            <a:endParaRPr lang="en-US" altLang="zh-CN" dirty="0"/>
          </a:p>
          <a:p>
            <a:r>
              <a:rPr lang="en-US" altLang="zh-CN" dirty="0"/>
              <a:t>Weak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状态向量：由人工定义的特征组成，泛化性低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05F09-4770-4AF4-AFC3-B48E47DF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7" y="3718448"/>
            <a:ext cx="8665993" cy="258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16E67-3BFD-47BB-833C-7FDBB83F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B2FB3-DD64-42CB-9C0D-4380B40CA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88092"/>
          </a:xfrm>
        </p:spPr>
        <p:txBody>
          <a:bodyPr/>
          <a:lstStyle/>
          <a:p>
            <a:r>
              <a:rPr lang="en-US" altLang="zh-CN" dirty="0"/>
              <a:t>Weak Points: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两个操作数的最近共同祖先的操作符一致，并不代表表达式正确，比如：</a:t>
            </a:r>
            <a:r>
              <a:rPr lang="en-US" altLang="zh-CN" dirty="0"/>
              <a:t>7-(3-2)</a:t>
            </a:r>
            <a:r>
              <a:rPr lang="zh-CN" altLang="en-US" dirty="0"/>
              <a:t>和</a:t>
            </a:r>
            <a:r>
              <a:rPr lang="en-US" altLang="zh-CN" dirty="0"/>
              <a:t>7-3-2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2BA0150-EF62-46FC-92CA-4B4FD84D60E1}"/>
              </a:ext>
            </a:extLst>
          </p:cNvPr>
          <p:cNvSpPr/>
          <p:nvPr/>
        </p:nvSpPr>
        <p:spPr>
          <a:xfrm>
            <a:off x="1615738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618425-910E-4D35-BD52-788043EAB72F}"/>
              </a:ext>
            </a:extLst>
          </p:cNvPr>
          <p:cNvSpPr/>
          <p:nvPr/>
        </p:nvSpPr>
        <p:spPr>
          <a:xfrm>
            <a:off x="2584882" y="5495278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CBE8962-E0C6-4BB3-A649-A78CDC3E8485}"/>
              </a:ext>
            </a:extLst>
          </p:cNvPr>
          <p:cNvSpPr/>
          <p:nvPr/>
        </p:nvSpPr>
        <p:spPr>
          <a:xfrm>
            <a:off x="3579182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D06887B-2C7C-472C-8B58-13751F6F05D2}"/>
              </a:ext>
            </a:extLst>
          </p:cNvPr>
          <p:cNvSpPr/>
          <p:nvPr/>
        </p:nvSpPr>
        <p:spPr>
          <a:xfrm>
            <a:off x="2509422" y="3540711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6447F9-DC90-41CE-9FB4-EC79668F2048}"/>
              </a:ext>
            </a:extLst>
          </p:cNvPr>
          <p:cNvSpPr/>
          <p:nvPr/>
        </p:nvSpPr>
        <p:spPr>
          <a:xfrm>
            <a:off x="3073154" y="4604550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99DB07-1316-4936-A3E6-7A2041170D83}"/>
              </a:ext>
            </a:extLst>
          </p:cNvPr>
          <p:cNvCxnSpPr>
            <a:stCxn id="8" idx="3"/>
            <a:endCxn id="5" idx="0"/>
          </p:cNvCxnSpPr>
          <p:nvPr/>
        </p:nvCxnSpPr>
        <p:spPr>
          <a:xfrm flipH="1">
            <a:off x="2829018" y="5028893"/>
            <a:ext cx="315642" cy="4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3E51F00-5C85-433C-8677-4B177633EA72}"/>
              </a:ext>
            </a:extLst>
          </p:cNvPr>
          <p:cNvCxnSpPr>
            <a:stCxn id="8" idx="5"/>
            <a:endCxn id="6" idx="0"/>
          </p:cNvCxnSpPr>
          <p:nvPr/>
        </p:nvCxnSpPr>
        <p:spPr>
          <a:xfrm>
            <a:off x="3489920" y="5028893"/>
            <a:ext cx="333398" cy="4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5377A7A-C883-485B-9F9A-768CECD0A60A}"/>
              </a:ext>
            </a:extLst>
          </p:cNvPr>
          <p:cNvCxnSpPr>
            <a:stCxn id="7" idx="3"/>
            <a:endCxn id="4" idx="0"/>
          </p:cNvCxnSpPr>
          <p:nvPr/>
        </p:nvCxnSpPr>
        <p:spPr>
          <a:xfrm flipH="1">
            <a:off x="1859874" y="3965054"/>
            <a:ext cx="721054" cy="153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FB45565-4434-4FF5-90FE-57DE394016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2926188" y="3965054"/>
            <a:ext cx="391102" cy="6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82851126-C471-4FF0-94B1-A4750155554F}"/>
              </a:ext>
            </a:extLst>
          </p:cNvPr>
          <p:cNvSpPr/>
          <p:nvPr/>
        </p:nvSpPr>
        <p:spPr>
          <a:xfrm>
            <a:off x="6061970" y="5495277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0C2E2158-5984-4CDA-827E-5A6DE040303C}"/>
              </a:ext>
            </a:extLst>
          </p:cNvPr>
          <p:cNvSpPr/>
          <p:nvPr/>
        </p:nvSpPr>
        <p:spPr>
          <a:xfrm>
            <a:off x="7031114" y="5495278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B5F22E1-D9E1-435F-B4D4-5EAC6896590C}"/>
              </a:ext>
            </a:extLst>
          </p:cNvPr>
          <p:cNvSpPr/>
          <p:nvPr/>
        </p:nvSpPr>
        <p:spPr>
          <a:xfrm>
            <a:off x="7984738" y="5495276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3022F65-3DB7-47C9-90D7-8EE7E4DC5F13}"/>
              </a:ext>
            </a:extLst>
          </p:cNvPr>
          <p:cNvSpPr/>
          <p:nvPr/>
        </p:nvSpPr>
        <p:spPr>
          <a:xfrm>
            <a:off x="6525086" y="4604550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53F5A8C-1EAB-4FAE-B8FD-C8443C618BE5}"/>
              </a:ext>
            </a:extLst>
          </p:cNvPr>
          <p:cNvSpPr/>
          <p:nvPr/>
        </p:nvSpPr>
        <p:spPr>
          <a:xfrm>
            <a:off x="7275250" y="3540711"/>
            <a:ext cx="488272" cy="4971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1BDEBF6-01E8-4CAB-B709-46A7DEDDF2B1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6769222" y="3965054"/>
            <a:ext cx="577534" cy="639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35009E5-CA02-422C-AC7C-330DA1669276}"/>
              </a:ext>
            </a:extLst>
          </p:cNvPr>
          <p:cNvCxnSpPr>
            <a:stCxn id="29" idx="5"/>
            <a:endCxn id="27" idx="0"/>
          </p:cNvCxnSpPr>
          <p:nvPr/>
        </p:nvCxnSpPr>
        <p:spPr>
          <a:xfrm>
            <a:off x="7692016" y="3965054"/>
            <a:ext cx="536858" cy="1530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77E9A8-C1D9-4AEF-B4BE-E8862B14B311}"/>
              </a:ext>
            </a:extLst>
          </p:cNvPr>
          <p:cNvCxnSpPr>
            <a:stCxn id="28" idx="3"/>
            <a:endCxn id="25" idx="0"/>
          </p:cNvCxnSpPr>
          <p:nvPr/>
        </p:nvCxnSpPr>
        <p:spPr>
          <a:xfrm flipH="1">
            <a:off x="6306106" y="5028893"/>
            <a:ext cx="290486" cy="466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CB7C69E-FF64-4ABB-8D3F-86429AF2BC5E}"/>
              </a:ext>
            </a:extLst>
          </p:cNvPr>
          <p:cNvCxnSpPr>
            <a:cxnSpLocks/>
            <a:stCxn id="28" idx="5"/>
            <a:endCxn id="26" idx="0"/>
          </p:cNvCxnSpPr>
          <p:nvPr/>
        </p:nvCxnSpPr>
        <p:spPr>
          <a:xfrm>
            <a:off x="6941852" y="5028893"/>
            <a:ext cx="333398" cy="46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18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A3596-726D-44DC-948A-EE4B8ED1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C6EBD-74AA-4E24-BA63-9F00EC0E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220"/>
            <a:ext cx="10862570" cy="4351338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算术应用题的形式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目前普遍的解决方案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强化学习：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DQN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MathDQN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算法框架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实验分析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18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19AA-4501-425F-A994-8E51AB00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算术应用题的形式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76DCE7F-3468-4157-8B05-FB3BD55A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66" y="1211292"/>
            <a:ext cx="6393734" cy="47095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4E4C07-A73D-4749-B8E8-611D1EDD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6" y="2478260"/>
            <a:ext cx="5335480" cy="217563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462EE71-03EA-49A3-B66C-135007DFB219}"/>
              </a:ext>
            </a:extLst>
          </p:cNvPr>
          <p:cNvSpPr/>
          <p:nvPr/>
        </p:nvSpPr>
        <p:spPr>
          <a:xfrm>
            <a:off x="1109709" y="5974676"/>
            <a:ext cx="1740024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题目文本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94E86-73A4-47DA-8A58-F98F8988F3EB}"/>
              </a:ext>
            </a:extLst>
          </p:cNvPr>
          <p:cNvSpPr/>
          <p:nvPr/>
        </p:nvSpPr>
        <p:spPr>
          <a:xfrm>
            <a:off x="4216893" y="5974676"/>
            <a:ext cx="2086252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表达式树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E1AE065-B0E0-4C30-8699-A352537EC729}"/>
              </a:ext>
            </a:extLst>
          </p:cNvPr>
          <p:cNvSpPr/>
          <p:nvPr/>
        </p:nvSpPr>
        <p:spPr>
          <a:xfrm>
            <a:off x="2920754" y="6232128"/>
            <a:ext cx="1225118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8EEE479-F4FE-4F05-8C7C-D3BDCEAFB081}"/>
              </a:ext>
            </a:extLst>
          </p:cNvPr>
          <p:cNvSpPr/>
          <p:nvPr/>
        </p:nvSpPr>
        <p:spPr>
          <a:xfrm>
            <a:off x="7670305" y="5974676"/>
            <a:ext cx="1621324" cy="57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答案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9917EBEF-80C9-46A9-ADC9-E2C34808259E}"/>
              </a:ext>
            </a:extLst>
          </p:cNvPr>
          <p:cNvSpPr/>
          <p:nvPr/>
        </p:nvSpPr>
        <p:spPr>
          <a:xfrm>
            <a:off x="6347535" y="6227690"/>
            <a:ext cx="1225118" cy="124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AC6AF12-5CC8-4978-B5FA-CE090C6E0C04}"/>
              </a:ext>
            </a:extLst>
          </p:cNvPr>
          <p:cNvSpPr txBox="1"/>
          <p:nvPr/>
        </p:nvSpPr>
        <p:spPr>
          <a:xfrm>
            <a:off x="838200" y="5442012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系统要做的事：</a:t>
            </a:r>
          </a:p>
        </p:txBody>
      </p:sp>
    </p:spTree>
    <p:extLst>
      <p:ext uri="{BB962C8B-B14F-4D97-AF65-F5344CB8AC3E}">
        <p14:creationId xmlns:p14="http://schemas.microsoft.com/office/powerpoint/2010/main" val="19912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6F40-0754-4334-B2F2-833B1323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08006-1F2A-4432-A85A-B51CF772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基于规则匹配的方法</a:t>
            </a:r>
            <a:endParaRPr lang="en-US" altLang="zh-CN" dirty="0"/>
          </a:p>
          <a:p>
            <a:r>
              <a:rPr lang="zh-CN" altLang="en-US" dirty="0"/>
              <a:t>基于统计的方法</a:t>
            </a:r>
            <a:endParaRPr lang="en-US" altLang="zh-CN" dirty="0"/>
          </a:p>
          <a:p>
            <a:r>
              <a:rPr lang="zh-CN" altLang="en-US" dirty="0"/>
              <a:t>基于深度学习的方法</a:t>
            </a:r>
          </a:p>
        </p:txBody>
      </p:sp>
    </p:spTree>
    <p:extLst>
      <p:ext uri="{BB962C8B-B14F-4D97-AF65-F5344CB8AC3E}">
        <p14:creationId xmlns:p14="http://schemas.microsoft.com/office/powerpoint/2010/main" val="13063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752E0-8F9C-4D0A-96A6-789056AD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749"/>
          </a:xfrm>
        </p:spPr>
        <p:txBody>
          <a:bodyPr/>
          <a:lstStyle/>
          <a:p>
            <a:r>
              <a:rPr lang="zh-CN" altLang="en-US" dirty="0"/>
              <a:t>基于规则匹配的方法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EA50AC-E7E7-4BAF-8A64-C78BCF8C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597"/>
            <a:ext cx="10515600" cy="4875800"/>
          </a:xfrm>
        </p:spPr>
        <p:txBody>
          <a:bodyPr>
            <a:normAutofit/>
          </a:bodyPr>
          <a:lstStyle/>
          <a:p>
            <a:r>
              <a:rPr lang="zh-CN" altLang="en-US" dirty="0"/>
              <a:t>预定义</a:t>
            </a:r>
            <a:r>
              <a:rPr lang="en-US" altLang="zh-CN" dirty="0"/>
              <a:t>schema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将题目转换为一系列命题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推理得到答案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4EE0DFD-4717-496E-BD02-28AB24480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6237"/>
              </p:ext>
            </p:extLst>
          </p:nvPr>
        </p:nvGraphicFramePr>
        <p:xfrm>
          <a:off x="944732" y="1939368"/>
          <a:ext cx="11075633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64860">
                  <a:extLst>
                    <a:ext uri="{9D8B030D-6E8A-4147-A177-3AD203B41FA5}">
                      <a16:colId xmlns:a16="http://schemas.microsoft.com/office/drawing/2014/main" val="1461655148"/>
                    </a:ext>
                  </a:extLst>
                </a:gridCol>
                <a:gridCol w="8910773">
                  <a:extLst>
                    <a:ext uri="{9D8B030D-6E8A-4147-A177-3AD203B41FA5}">
                      <a16:colId xmlns:a16="http://schemas.microsoft.com/office/drawing/2014/main" val="2750979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schemas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166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combine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3 apples. John has 5 apples. How many apples do they have altogether?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899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change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3 apples. Then John gave her 5 apples. How many apples does Mary have now?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6266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compare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Mary has 5 apples. John has 8 apples. How many apples does John have more than Mary?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9408577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383858A-3E89-4D55-AF87-AB4D4CD4ED4F}"/>
              </a:ext>
            </a:extLst>
          </p:cNvPr>
          <p:cNvSpPr txBox="1"/>
          <p:nvPr/>
        </p:nvSpPr>
        <p:spPr>
          <a:xfrm>
            <a:off x="5814875" y="3642087"/>
            <a:ext cx="4083728" cy="31085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(((P1	(EQUAL  x  Mary))</a:t>
            </a:r>
          </a:p>
          <a:p>
            <a:r>
              <a:rPr lang="en-US" altLang="zh-CN" sz="1600" dirty="0"/>
              <a:t>  (P2	(PAST  P3))</a:t>
            </a:r>
          </a:p>
          <a:p>
            <a:r>
              <a:rPr lang="en-US" altLang="zh-CN" sz="1600" dirty="0"/>
              <a:t>  (P3	(HAVE  X  P4))</a:t>
            </a:r>
          </a:p>
          <a:p>
            <a:r>
              <a:rPr lang="en-US" altLang="zh-CN" sz="1600" dirty="0"/>
              <a:t>  (P4	(3  APPLE)))</a:t>
            </a:r>
          </a:p>
          <a:p>
            <a:r>
              <a:rPr lang="en-US" altLang="zh-CN" sz="1600" dirty="0"/>
              <a:t> ((P5	(THEN  P3  P7))</a:t>
            </a:r>
          </a:p>
          <a:p>
            <a:r>
              <a:rPr lang="en-US" altLang="zh-CN" sz="1600" dirty="0"/>
              <a:t>  (P6	(EQUAL  Y  JOHN))</a:t>
            </a:r>
          </a:p>
          <a:p>
            <a:r>
              <a:rPr lang="en-US" altLang="zh-CN" sz="1600" dirty="0"/>
              <a:t>  (P7	(GIVE  Y  X  P9))</a:t>
            </a:r>
          </a:p>
          <a:p>
            <a:r>
              <a:rPr lang="en-US" altLang="zh-CN" sz="1600" dirty="0"/>
              <a:t>  (P8	(PAST  P7))</a:t>
            </a:r>
          </a:p>
          <a:p>
            <a:r>
              <a:rPr lang="en-US" altLang="zh-CN" sz="1600" dirty="0"/>
              <a:t>  (P9	(5  APPLE)))</a:t>
            </a:r>
          </a:p>
          <a:p>
            <a:r>
              <a:rPr lang="zh-CN" altLang="en-US" sz="1600" dirty="0"/>
              <a:t> </a:t>
            </a:r>
            <a:r>
              <a:rPr lang="en-US" altLang="zh-CN" sz="1600" dirty="0"/>
              <a:t>((P10	(HOWMANY  APPLE))</a:t>
            </a:r>
          </a:p>
          <a:p>
            <a:r>
              <a:rPr lang="en-US" altLang="zh-CN" sz="1600" dirty="0"/>
              <a:t>  (P11	(HAVE  X  P10))</a:t>
            </a:r>
          </a:p>
          <a:p>
            <a:r>
              <a:rPr lang="en-US" altLang="zh-CN" sz="1600" dirty="0"/>
              <a:t>  (P12	(NOW  P11)))))</a:t>
            </a:r>
          </a:p>
        </p:txBody>
      </p:sp>
    </p:spTree>
    <p:extLst>
      <p:ext uri="{BB962C8B-B14F-4D97-AF65-F5344CB8AC3E}">
        <p14:creationId xmlns:p14="http://schemas.microsoft.com/office/powerpoint/2010/main" val="10088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0936B-901B-4017-9004-0B42EC4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基于统计的方法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A3DD-E004-4AC7-8CC4-CB866BEC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分类器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>
              <a:lnSpc>
                <a:spcPts val="3200"/>
              </a:lnSpc>
            </a:pPr>
            <a:r>
              <a:rPr lang="zh-CN" altLang="en-US" dirty="0"/>
              <a:t>相似度计算：</a:t>
            </a:r>
            <a:r>
              <a:rPr lang="zh-CN" altLang="en-US" sz="2400" dirty="0"/>
              <a:t>相似的题目使用同样的解题模板</a:t>
            </a:r>
            <a:endParaRPr lang="en-US" altLang="zh-CN" dirty="0"/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词汇相似度</a:t>
            </a:r>
            <a:endParaRPr lang="en-US" altLang="zh-CN" dirty="0"/>
          </a:p>
          <a:p>
            <a:pPr lvl="1">
              <a:lnSpc>
                <a:spcPts val="32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语义相似度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0530AC1-CE48-43C6-8BB7-1535F14689EA}"/>
              </a:ext>
            </a:extLst>
          </p:cNvPr>
          <p:cNvSpPr/>
          <p:nvPr/>
        </p:nvSpPr>
        <p:spPr>
          <a:xfrm>
            <a:off x="2663301" y="2434701"/>
            <a:ext cx="248575" cy="16579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C21F0B-03E8-4DE1-BD83-BA5BC4C8F6D5}"/>
              </a:ext>
            </a:extLst>
          </p:cNvPr>
          <p:cNvSpPr txBox="1"/>
          <p:nvPr/>
        </p:nvSpPr>
        <p:spPr>
          <a:xfrm>
            <a:off x="3178206" y="2370338"/>
            <a:ext cx="308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识别操作数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EEFA0D-98B1-42B5-B475-1619426B5D73}"/>
              </a:ext>
            </a:extLst>
          </p:cNvPr>
          <p:cNvSpPr txBox="1"/>
          <p:nvPr/>
        </p:nvSpPr>
        <p:spPr>
          <a:xfrm>
            <a:off x="3192262" y="3099717"/>
            <a:ext cx="308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判断操作符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48DD03-3EF9-4442-894A-70C65B41B03D}"/>
              </a:ext>
            </a:extLst>
          </p:cNvPr>
          <p:cNvSpPr txBox="1"/>
          <p:nvPr/>
        </p:nvSpPr>
        <p:spPr>
          <a:xfrm>
            <a:off x="3178206" y="3770461"/>
            <a:ext cx="5789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减法、除法操作时，识别操作数顺序</a:t>
            </a:r>
          </a:p>
        </p:txBody>
      </p:sp>
    </p:spTree>
    <p:extLst>
      <p:ext uri="{BB962C8B-B14F-4D97-AF65-F5344CB8AC3E}">
        <p14:creationId xmlns:p14="http://schemas.microsoft.com/office/powerpoint/2010/main" val="192533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171A5-8FD6-42A0-9D6F-0B0C1227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基于深度学习的方法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7754C1-50D0-439C-9DCF-0963F932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821"/>
            <a:ext cx="5145350" cy="4246640"/>
          </a:xfrm>
        </p:spPr>
        <p:txBody>
          <a:bodyPr/>
          <a:lstStyle/>
          <a:p>
            <a:pPr>
              <a:lnSpc>
                <a:spcPts val="3360"/>
              </a:lnSpc>
            </a:pPr>
            <a:r>
              <a:rPr lang="zh-CN" altLang="en-US" dirty="0"/>
              <a:t>输入：题目文本</a:t>
            </a:r>
            <a:endParaRPr lang="en-US" altLang="zh-CN" dirty="0"/>
          </a:p>
          <a:p>
            <a:pPr>
              <a:lnSpc>
                <a:spcPts val="3360"/>
              </a:lnSpc>
            </a:pPr>
            <a:r>
              <a:rPr lang="zh-CN" altLang="en-US" dirty="0"/>
              <a:t>预处理：</a:t>
            </a:r>
            <a:r>
              <a:rPr lang="en-US" altLang="zh-CN" dirty="0"/>
              <a:t>Number Mapping</a:t>
            </a:r>
          </a:p>
          <a:p>
            <a:pPr>
              <a:lnSpc>
                <a:spcPts val="3360"/>
              </a:lnSpc>
            </a:pPr>
            <a:r>
              <a:rPr lang="en-US" altLang="zh-CN" dirty="0"/>
              <a:t>Seq2seq</a:t>
            </a:r>
            <a:r>
              <a:rPr lang="zh-CN" altLang="en-US" dirty="0"/>
              <a:t>输入：处理后的</a:t>
            </a:r>
            <a:r>
              <a:rPr lang="en-US" altLang="zh-CN" dirty="0"/>
              <a:t>token</a:t>
            </a:r>
            <a:r>
              <a:rPr lang="zh-CN" altLang="en-US" dirty="0"/>
              <a:t>的向量表示</a:t>
            </a:r>
            <a:endParaRPr lang="en-US" altLang="zh-CN" dirty="0"/>
          </a:p>
          <a:p>
            <a:pPr>
              <a:lnSpc>
                <a:spcPts val="3360"/>
              </a:lnSpc>
            </a:pPr>
            <a:r>
              <a:rPr lang="en-US" altLang="zh-CN" dirty="0"/>
              <a:t>Seq2seq</a:t>
            </a:r>
            <a:r>
              <a:rPr lang="zh-CN" altLang="en-US" dirty="0"/>
              <a:t>输出：表达式</a:t>
            </a:r>
            <a:endParaRPr lang="en-US" altLang="zh-CN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10B1273-600A-4098-AC22-078B8EB0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974" y="908943"/>
            <a:ext cx="4981983" cy="53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20ED2-DA77-4AF3-A73B-8FFC2145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Q-Learning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720EB9-26FD-491F-811A-5EF7ED27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690687"/>
            <a:ext cx="11904955" cy="490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C32A6-AC7A-4913-BC0D-C676EEA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强化学习：</a:t>
            </a:r>
            <a:r>
              <a:rPr lang="en-US" altLang="zh-CN" dirty="0"/>
              <a:t>Deep Q-Network</a:t>
            </a:r>
            <a:endParaRPr lang="zh-CN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DB1210-49BE-442C-8A2E-BA743B24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8" y="2263806"/>
            <a:ext cx="6268051" cy="35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275AC-8A2F-4B70-AC2C-14B8FF622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4109"/>
            <a:ext cx="4053396" cy="4152854"/>
          </a:xfrm>
        </p:spPr>
        <p:txBody>
          <a:bodyPr/>
          <a:lstStyle/>
          <a:p>
            <a:r>
              <a:rPr lang="en-US" altLang="zh-CN" dirty="0"/>
              <a:t>Q-learning</a:t>
            </a:r>
            <a:r>
              <a:rPr lang="zh-CN" altLang="en-US" dirty="0"/>
              <a:t>不适用于状态空间连续的情况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DQN</a:t>
            </a:r>
            <a:r>
              <a:rPr lang="zh-CN" altLang="en-US" dirty="0"/>
              <a:t>的特点：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将</a:t>
            </a:r>
            <a:r>
              <a:rPr lang="en-US" altLang="zh-CN" dirty="0"/>
              <a:t>Q</a:t>
            </a:r>
            <a:r>
              <a:rPr lang="zh-CN" altLang="en-US" dirty="0"/>
              <a:t>值神经网络化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引入经验池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392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642</Words>
  <Application>Microsoft Office PowerPoint</Application>
  <PresentationFormat>宽屏</PresentationFormat>
  <Paragraphs>117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Wingdings</vt:lpstr>
      <vt:lpstr>Office 主题​​</vt:lpstr>
      <vt:lpstr>MathDQN: Solving Arithmetic Word Problems via Deep Reinforcement Learning</vt:lpstr>
      <vt:lpstr>大纲</vt:lpstr>
      <vt:lpstr>算术应用题的形式</vt:lpstr>
      <vt:lpstr>现有解决方案</vt:lpstr>
      <vt:lpstr>基于规则匹配的方法</vt:lpstr>
      <vt:lpstr>基于统计的方法</vt:lpstr>
      <vt:lpstr>基于深度学习的方法</vt:lpstr>
      <vt:lpstr>强化学习：Q-Learning</vt:lpstr>
      <vt:lpstr>强化学习：Deep Q-Network</vt:lpstr>
      <vt:lpstr>强化学习：Deep Q-Network算法描述</vt:lpstr>
      <vt:lpstr>MathDQN算法框架</vt:lpstr>
      <vt:lpstr>数据集介绍</vt:lpstr>
      <vt:lpstr>实验结果</vt:lpstr>
      <vt:lpstr>实验结果</vt:lpstr>
      <vt:lpstr>总结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MathDQN: Solving ArithmeticWord Problems via Deep Reinforcement Learning</dc:title>
  <dc:creator>838352371@qq.com</dc:creator>
  <cp:lastModifiedBy>838352371@qq.com</cp:lastModifiedBy>
  <cp:revision>87</cp:revision>
  <dcterms:created xsi:type="dcterms:W3CDTF">2020-03-03T01:12:31Z</dcterms:created>
  <dcterms:modified xsi:type="dcterms:W3CDTF">2020-03-04T03:04:58Z</dcterms:modified>
</cp:coreProperties>
</file>